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64" r:id="rId4"/>
    <p:sldId id="281" r:id="rId5"/>
    <p:sldId id="270" r:id="rId6"/>
    <p:sldId id="29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79" r:id="rId16"/>
    <p:sldId id="280" r:id="rId17"/>
    <p:sldId id="282" r:id="rId18"/>
    <p:sldId id="266" r:id="rId19"/>
    <p:sldId id="283" r:id="rId20"/>
    <p:sldId id="285" r:id="rId21"/>
    <p:sldId id="286" r:id="rId22"/>
    <p:sldId id="287" r:id="rId23"/>
    <p:sldId id="288" r:id="rId24"/>
    <p:sldId id="289" r:id="rId25"/>
    <p:sldId id="291" r:id="rId26"/>
  </p:sldIdLst>
  <p:sldSz cx="9144000" cy="701992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198"/>
      </p:cViewPr>
      <p:guideLst>
        <p:guide orient="horz" pos="22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05E7-1DAD-4893-B583-5EF1C05CB152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801688"/>
            <a:ext cx="5222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FA0A-CF37-4BEF-B899-6827B730A4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6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FA0A-CF37-4BEF-B899-6827B730A43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2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PS-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"/>
          <p:cNvSpPr/>
          <p:nvPr userDrawn="1"/>
        </p:nvSpPr>
        <p:spPr>
          <a:xfrm>
            <a:off x="0" y="-360"/>
            <a:ext cx="9144360" cy="959040"/>
          </a:xfrm>
          <a:custGeom>
            <a:avLst/>
            <a:gdLst/>
            <a:ahLst/>
            <a:cxnLst/>
            <a:rect l="0" t="0" r="r" b="b"/>
            <a:pathLst>
              <a:path w="25401" h="2664">
                <a:moveTo>
                  <a:pt x="25400" y="2663"/>
                </a:moveTo>
                <a:cubicBezTo>
                  <a:pt x="24283" y="2663"/>
                  <a:pt x="23167" y="2663"/>
                  <a:pt x="22050" y="2663"/>
                </a:cubicBezTo>
                <a:cubicBezTo>
                  <a:pt x="20198" y="2663"/>
                  <a:pt x="20937" y="1349"/>
                  <a:pt x="19083" y="1349"/>
                </a:cubicBezTo>
                <a:cubicBezTo>
                  <a:pt x="12722" y="1349"/>
                  <a:pt x="6361" y="1349"/>
                  <a:pt x="0" y="1349"/>
                </a:cubicBezTo>
                <a:cubicBezTo>
                  <a:pt x="0" y="900"/>
                  <a:pt x="0" y="450"/>
                  <a:pt x="0" y="0"/>
                </a:cubicBezTo>
                <a:cubicBezTo>
                  <a:pt x="8467" y="0"/>
                  <a:pt x="16933" y="0"/>
                  <a:pt x="25400" y="0"/>
                </a:cubicBezTo>
                <a:cubicBezTo>
                  <a:pt x="25400" y="888"/>
                  <a:pt x="25400" y="1775"/>
                  <a:pt x="25400" y="2663"/>
                </a:cubicBezTo>
              </a:path>
            </a:pathLst>
          </a:custGeom>
          <a:solidFill>
            <a:srgbClr val="C2C3C3"/>
          </a:solidFill>
          <a:ln>
            <a:noFill/>
          </a:ln>
        </p:spPr>
      </p:sp>
      <p:sp>
        <p:nvSpPr>
          <p:cNvPr id="13" name="TextShape 2"/>
          <p:cNvSpPr txBox="1"/>
          <p:nvPr userDrawn="1"/>
        </p:nvSpPr>
        <p:spPr>
          <a:xfrm>
            <a:off x="457920" y="2232360"/>
            <a:ext cx="822924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HLAVNÍ NADPIS PREZENTACE</a:t>
            </a:r>
          </a:p>
        </p:txBody>
      </p:sp>
      <p:sp>
        <p:nvSpPr>
          <p:cNvPr id="14" name="TextShape 3"/>
          <p:cNvSpPr txBox="1"/>
          <p:nvPr userDrawn="1"/>
        </p:nvSpPr>
        <p:spPr>
          <a:xfrm>
            <a:off x="900360" y="2988360"/>
            <a:ext cx="734400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18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podtitulek, autor atd</a:t>
            </a:r>
          </a:p>
        </p:txBody>
      </p:sp>
      <p:sp>
        <p:nvSpPr>
          <p:cNvPr id="15" name="TextShape 4"/>
          <p:cNvSpPr txBox="1"/>
          <p:nvPr userDrawn="1"/>
        </p:nvSpPr>
        <p:spPr>
          <a:xfrm>
            <a:off x="1260360" y="3996360"/>
            <a:ext cx="6624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1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Další informace, co nejstručněji</a:t>
            </a:r>
          </a:p>
        </p:txBody>
      </p:sp>
      <p:sp>
        <p:nvSpPr>
          <p:cNvPr id="16" name="Line 5"/>
          <p:cNvSpPr/>
          <p:nvPr userDrawn="1"/>
        </p:nvSpPr>
        <p:spPr>
          <a:xfrm>
            <a:off x="792360" y="2880360"/>
            <a:ext cx="756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Obrázek 8"/>
          <p:cNvPicPr/>
          <p:nvPr userDrawn="1"/>
        </p:nvPicPr>
        <p:blipFill>
          <a:blip r:embed="rId2" cstate="print"/>
          <a:stretch/>
        </p:blipFill>
        <p:spPr>
          <a:xfrm>
            <a:off x="7596336" y="125586"/>
            <a:ext cx="1380960" cy="7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4015800" cy="40716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4196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76884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4196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768840"/>
            <a:ext cx="822924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822924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768840"/>
            <a:ext cx="822924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4196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76884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76884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8229240" cy="40716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41960"/>
            <a:ext cx="8229240" cy="40716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 cstate="print"/>
          <a:stretch/>
        </p:blipFill>
        <p:spPr>
          <a:xfrm>
            <a:off x="2019960" y="1641960"/>
            <a:ext cx="5103000" cy="407160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 cstate="print"/>
          <a:stretch/>
        </p:blipFill>
        <p:spPr>
          <a:xfrm>
            <a:off x="2019960" y="1641960"/>
            <a:ext cx="5103000" cy="407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S-Nadpi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0"/>
            <a:ext cx="9144360" cy="695160"/>
          </a:xfrm>
          <a:custGeom>
            <a:avLst/>
            <a:gdLst/>
            <a:ahLst/>
            <a:cxnLst/>
            <a:rect l="0" t="0" r="r" b="b"/>
            <a:pathLst>
              <a:path w="25401" h="1931">
                <a:moveTo>
                  <a:pt x="0" y="1930"/>
                </a:moveTo>
                <a:cubicBezTo>
                  <a:pt x="8467" y="1930"/>
                  <a:pt x="16933" y="1930"/>
                  <a:pt x="25400" y="1930"/>
                </a:cubicBezTo>
                <a:cubicBezTo>
                  <a:pt x="25400" y="1287"/>
                  <a:pt x="25400" y="643"/>
                  <a:pt x="25400" y="0"/>
                </a:cubicBezTo>
                <a:cubicBezTo>
                  <a:pt x="16933" y="0"/>
                  <a:pt x="8467" y="0"/>
                  <a:pt x="0" y="0"/>
                </a:cubicBezTo>
                <a:cubicBezTo>
                  <a:pt x="0" y="643"/>
                  <a:pt x="0" y="1287"/>
                  <a:pt x="0" y="1930"/>
                </a:cubicBezTo>
              </a:path>
            </a:pathLst>
          </a:custGeom>
          <a:solidFill>
            <a:srgbClr val="F6CB0D"/>
          </a:solidFill>
          <a:ln>
            <a:noFill/>
          </a:ln>
        </p:spPr>
      </p:sp>
      <p:sp>
        <p:nvSpPr>
          <p:cNvPr id="6" name="Freeform 3"/>
          <p:cNvSpPr/>
          <p:nvPr userDrawn="1"/>
        </p:nvSpPr>
        <p:spPr>
          <a:xfrm>
            <a:off x="0" y="0"/>
            <a:ext cx="9144360" cy="959040"/>
          </a:xfrm>
          <a:custGeom>
            <a:avLst/>
            <a:gdLst/>
            <a:ahLst/>
            <a:cxnLst/>
            <a:rect l="0" t="0" r="r" b="b"/>
            <a:pathLst>
              <a:path w="25401" h="2664">
                <a:moveTo>
                  <a:pt x="25400" y="0"/>
                </a:moveTo>
                <a:cubicBezTo>
                  <a:pt x="24283" y="0"/>
                  <a:pt x="23167" y="0"/>
                  <a:pt x="22050" y="0"/>
                </a:cubicBezTo>
                <a:cubicBezTo>
                  <a:pt x="20198" y="0"/>
                  <a:pt x="20937" y="1314"/>
                  <a:pt x="19083" y="1314"/>
                </a:cubicBezTo>
                <a:cubicBezTo>
                  <a:pt x="12722" y="1314"/>
                  <a:pt x="6361" y="1314"/>
                  <a:pt x="0" y="1314"/>
                </a:cubicBezTo>
                <a:cubicBezTo>
                  <a:pt x="0" y="1763"/>
                  <a:pt x="0" y="2213"/>
                  <a:pt x="0" y="2663"/>
                </a:cubicBezTo>
                <a:cubicBezTo>
                  <a:pt x="8467" y="2663"/>
                  <a:pt x="16933" y="2663"/>
                  <a:pt x="25400" y="2663"/>
                </a:cubicBezTo>
                <a:cubicBezTo>
                  <a:pt x="25400" y="1775"/>
                  <a:pt x="25400" y="888"/>
                  <a:pt x="25400" y="0"/>
                </a:cubicBezTo>
              </a:path>
            </a:pathLst>
          </a:custGeom>
          <a:solidFill>
            <a:srgbClr val="C2C3C3"/>
          </a:solidFill>
          <a:ln>
            <a:noFill/>
          </a:ln>
        </p:spPr>
      </p:sp>
      <p:pic>
        <p:nvPicPr>
          <p:cNvPr id="7" name="Obrázek 6"/>
          <p:cNvPicPr/>
          <p:nvPr userDrawn="1"/>
        </p:nvPicPr>
        <p:blipFill>
          <a:blip r:embed="rId2" cstate="print"/>
          <a:stretch/>
        </p:blipFill>
        <p:spPr>
          <a:xfrm>
            <a:off x="7619040" y="144000"/>
            <a:ext cx="1380960" cy="720000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036496" cy="48562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10" name="Freeform 6"/>
          <p:cNvSpPr/>
          <p:nvPr userDrawn="1"/>
        </p:nvSpPr>
        <p:spPr>
          <a:xfrm>
            <a:off x="0" y="6696000"/>
            <a:ext cx="9144360" cy="320760"/>
          </a:xfrm>
          <a:custGeom>
            <a:avLst/>
            <a:gdLst/>
            <a:ahLst/>
            <a:cxnLst/>
            <a:rect l="0" t="0" r="r" b="b"/>
            <a:pathLst>
              <a:path w="25401" h="891">
                <a:moveTo>
                  <a:pt x="0" y="890"/>
                </a:moveTo>
                <a:cubicBezTo>
                  <a:pt x="8467" y="890"/>
                  <a:pt x="16933" y="890"/>
                  <a:pt x="25400" y="890"/>
                </a:cubicBezTo>
                <a:cubicBezTo>
                  <a:pt x="25400" y="593"/>
                  <a:pt x="25400" y="297"/>
                  <a:pt x="25400" y="0"/>
                </a:cubicBezTo>
                <a:cubicBezTo>
                  <a:pt x="16933" y="0"/>
                  <a:pt x="8467" y="0"/>
                  <a:pt x="0" y="0"/>
                </a:cubicBezTo>
                <a:cubicBezTo>
                  <a:pt x="0" y="297"/>
                  <a:pt x="0" y="593"/>
                  <a:pt x="0" y="890"/>
                </a:cubicBezTo>
              </a:path>
            </a:pathLst>
          </a:custGeom>
          <a:solidFill>
            <a:srgbClr val="0B8149"/>
          </a:solidFill>
          <a:ln>
            <a:solidFill>
              <a:srgbClr val="808080"/>
            </a:solidFill>
          </a:ln>
        </p:spPr>
      </p:sp>
      <p:sp>
        <p:nvSpPr>
          <p:cNvPr id="11" name="TextShape 7"/>
          <p:cNvSpPr txBox="1"/>
          <p:nvPr userDrawn="1"/>
        </p:nvSpPr>
        <p:spPr>
          <a:xfrm>
            <a:off x="360000" y="6732000"/>
            <a:ext cx="5544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EPS biotechnology, s.r.o.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TextShape 8"/>
          <p:cNvSpPr txBox="1"/>
          <p:nvPr userDrawn="1"/>
        </p:nvSpPr>
        <p:spPr>
          <a:xfrm>
            <a:off x="7884000" y="6732000"/>
            <a:ext cx="936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fld id="{C393D497-4460-437A-AD40-8219640A61AD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‹#›</a:t>
            </a:fld>
            <a:r>
              <a:rPr lang="cs-CZ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1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cs-CZ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1"/>
          </p:nvPr>
        </p:nvSpPr>
        <p:spPr>
          <a:xfrm>
            <a:off x="0" y="485775"/>
            <a:ext cx="7596188" cy="4318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0"/>
          </p:nvPr>
        </p:nvSpPr>
        <p:spPr>
          <a:xfrm>
            <a:off x="179388" y="1349375"/>
            <a:ext cx="8713787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S-nadp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 userDrawn="1"/>
        </p:nvSpPr>
        <p:spPr>
          <a:xfrm>
            <a:off x="457200" y="720360"/>
            <a:ext cx="8229240" cy="57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Freeform 2"/>
          <p:cNvSpPr/>
          <p:nvPr userDrawn="1"/>
        </p:nvSpPr>
        <p:spPr>
          <a:xfrm>
            <a:off x="0" y="0"/>
            <a:ext cx="9144360" cy="959040"/>
          </a:xfrm>
          <a:custGeom>
            <a:avLst/>
            <a:gdLst/>
            <a:ahLst/>
            <a:cxnLst/>
            <a:rect l="0" t="0" r="r" b="b"/>
            <a:pathLst>
              <a:path w="25401" h="2664">
                <a:moveTo>
                  <a:pt x="25400" y="2663"/>
                </a:moveTo>
                <a:cubicBezTo>
                  <a:pt x="24283" y="2663"/>
                  <a:pt x="23167" y="2663"/>
                  <a:pt x="22050" y="2663"/>
                </a:cubicBezTo>
                <a:cubicBezTo>
                  <a:pt x="20198" y="2663"/>
                  <a:pt x="20937" y="1349"/>
                  <a:pt x="19083" y="1349"/>
                </a:cubicBezTo>
                <a:cubicBezTo>
                  <a:pt x="12722" y="1349"/>
                  <a:pt x="6361" y="1349"/>
                  <a:pt x="0" y="1349"/>
                </a:cubicBezTo>
                <a:cubicBezTo>
                  <a:pt x="0" y="900"/>
                  <a:pt x="0" y="450"/>
                  <a:pt x="0" y="0"/>
                </a:cubicBezTo>
                <a:cubicBezTo>
                  <a:pt x="8467" y="0"/>
                  <a:pt x="16933" y="0"/>
                  <a:pt x="25400" y="0"/>
                </a:cubicBezTo>
                <a:cubicBezTo>
                  <a:pt x="25400" y="888"/>
                  <a:pt x="25400" y="1775"/>
                  <a:pt x="25400" y="2663"/>
                </a:cubicBezTo>
              </a:path>
            </a:pathLst>
          </a:custGeom>
          <a:solidFill>
            <a:srgbClr val="C2C3C3"/>
          </a:solidFill>
          <a:ln>
            <a:noFill/>
          </a:ln>
        </p:spPr>
      </p:sp>
      <p:pic>
        <p:nvPicPr>
          <p:cNvPr id="5" name="Obrázek 4"/>
          <p:cNvPicPr/>
          <p:nvPr userDrawn="1"/>
        </p:nvPicPr>
        <p:blipFill>
          <a:blip r:embed="rId2" cstate="print"/>
          <a:stretch/>
        </p:blipFill>
        <p:spPr>
          <a:xfrm>
            <a:off x="7619040" y="144360"/>
            <a:ext cx="1380960" cy="720000"/>
          </a:xfrm>
          <a:prstGeom prst="rect">
            <a:avLst/>
          </a:prstGeom>
          <a:ln>
            <a:noFill/>
          </a:ln>
        </p:spPr>
      </p:pic>
      <p:sp>
        <p:nvSpPr>
          <p:cNvPr id="6" name="Freeform 3"/>
          <p:cNvSpPr/>
          <p:nvPr userDrawn="1"/>
        </p:nvSpPr>
        <p:spPr>
          <a:xfrm>
            <a:off x="0" y="6696000"/>
            <a:ext cx="9144360" cy="320760"/>
          </a:xfrm>
          <a:custGeom>
            <a:avLst/>
            <a:gdLst/>
            <a:ahLst/>
            <a:cxnLst/>
            <a:rect l="0" t="0" r="r" b="b"/>
            <a:pathLst>
              <a:path w="25401" h="891">
                <a:moveTo>
                  <a:pt x="0" y="890"/>
                </a:moveTo>
                <a:cubicBezTo>
                  <a:pt x="8467" y="890"/>
                  <a:pt x="16933" y="890"/>
                  <a:pt x="25400" y="890"/>
                </a:cubicBezTo>
                <a:cubicBezTo>
                  <a:pt x="25400" y="593"/>
                  <a:pt x="25400" y="297"/>
                  <a:pt x="25400" y="0"/>
                </a:cubicBezTo>
                <a:cubicBezTo>
                  <a:pt x="16933" y="0"/>
                  <a:pt x="8467" y="0"/>
                  <a:pt x="0" y="0"/>
                </a:cubicBezTo>
                <a:cubicBezTo>
                  <a:pt x="0" y="297"/>
                  <a:pt x="0" y="593"/>
                  <a:pt x="0" y="890"/>
                </a:cubicBezTo>
              </a:path>
            </a:pathLst>
          </a:custGeom>
          <a:solidFill>
            <a:srgbClr val="0B8149"/>
          </a:solidFill>
          <a:ln>
            <a:solidFill>
              <a:srgbClr val="808080"/>
            </a:solidFill>
          </a:ln>
        </p:spPr>
      </p:sp>
      <p:sp>
        <p:nvSpPr>
          <p:cNvPr id="7" name="TextShape 5"/>
          <p:cNvSpPr txBox="1"/>
          <p:nvPr userDrawn="1"/>
        </p:nvSpPr>
        <p:spPr>
          <a:xfrm>
            <a:off x="360000" y="6732000"/>
            <a:ext cx="5544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EPS biotechnology, s.r.o.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Shape 6"/>
          <p:cNvSpPr txBox="1"/>
          <p:nvPr userDrawn="1"/>
        </p:nvSpPr>
        <p:spPr>
          <a:xfrm>
            <a:off x="7884000" y="6732000"/>
            <a:ext cx="936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fld id="{2F6B0CE3-5E75-4979-9539-6102D7001F95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‹#›</a:t>
            </a:fld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3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"/>
            <a:ext cx="8229600" cy="48562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1"/>
          </p:nvPr>
        </p:nvSpPr>
        <p:spPr>
          <a:xfrm>
            <a:off x="179388" y="557213"/>
            <a:ext cx="6264275" cy="5048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107504" y="1133475"/>
            <a:ext cx="8928992" cy="55451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4015800" cy="40716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41960"/>
            <a:ext cx="4015800" cy="40716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9360"/>
            <a:ext cx="8229240" cy="54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9360"/>
            <a:ext cx="8229240" cy="117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0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4196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768840"/>
            <a:ext cx="4015800" cy="1941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41960"/>
            <a:ext cx="4015800" cy="40716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9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/>
          <p:cNvSpPr/>
          <p:nvPr userDrawn="1"/>
        </p:nvSpPr>
        <p:spPr>
          <a:xfrm>
            <a:off x="0" y="-360"/>
            <a:ext cx="9144360" cy="959040"/>
          </a:xfrm>
          <a:custGeom>
            <a:avLst/>
            <a:gdLst/>
            <a:ahLst/>
            <a:cxnLst/>
            <a:rect l="0" t="0" r="r" b="b"/>
            <a:pathLst>
              <a:path w="25401" h="2664">
                <a:moveTo>
                  <a:pt x="25400" y="2663"/>
                </a:moveTo>
                <a:cubicBezTo>
                  <a:pt x="24283" y="2663"/>
                  <a:pt x="23167" y="2663"/>
                  <a:pt x="22050" y="2663"/>
                </a:cubicBezTo>
                <a:cubicBezTo>
                  <a:pt x="20198" y="2663"/>
                  <a:pt x="20937" y="1349"/>
                  <a:pt x="19083" y="1349"/>
                </a:cubicBezTo>
                <a:cubicBezTo>
                  <a:pt x="12722" y="1349"/>
                  <a:pt x="6361" y="1349"/>
                  <a:pt x="0" y="1349"/>
                </a:cubicBezTo>
                <a:cubicBezTo>
                  <a:pt x="0" y="900"/>
                  <a:pt x="0" y="450"/>
                  <a:pt x="0" y="0"/>
                </a:cubicBezTo>
                <a:cubicBezTo>
                  <a:pt x="8467" y="0"/>
                  <a:pt x="16933" y="0"/>
                  <a:pt x="25400" y="0"/>
                </a:cubicBezTo>
                <a:cubicBezTo>
                  <a:pt x="25400" y="888"/>
                  <a:pt x="25400" y="1775"/>
                  <a:pt x="25400" y="2663"/>
                </a:cubicBezTo>
              </a:path>
            </a:pathLst>
          </a:custGeom>
          <a:solidFill>
            <a:srgbClr val="C2C3C3"/>
          </a:solidFill>
          <a:ln>
            <a:noFill/>
          </a:ln>
        </p:spPr>
      </p:sp>
      <p:sp>
        <p:nvSpPr>
          <p:cNvPr id="15" name="TextShape 2"/>
          <p:cNvSpPr txBox="1"/>
          <p:nvPr userDrawn="1"/>
        </p:nvSpPr>
        <p:spPr>
          <a:xfrm>
            <a:off x="457920" y="2232360"/>
            <a:ext cx="822924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HLAVNÍ NADPIS PREZENTACE</a:t>
            </a:r>
          </a:p>
        </p:txBody>
      </p:sp>
      <p:sp>
        <p:nvSpPr>
          <p:cNvPr id="16" name="TextShape 3"/>
          <p:cNvSpPr txBox="1"/>
          <p:nvPr userDrawn="1"/>
        </p:nvSpPr>
        <p:spPr>
          <a:xfrm>
            <a:off x="900360" y="2988360"/>
            <a:ext cx="734400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podtitulek, autor </a:t>
            </a:r>
            <a:r>
              <a:rPr lang="cs-CZ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atd</a:t>
            </a:r>
            <a:endParaRPr lang="cs-CZ" sz="1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TextShape 4"/>
          <p:cNvSpPr txBox="1"/>
          <p:nvPr userDrawn="1"/>
        </p:nvSpPr>
        <p:spPr>
          <a:xfrm>
            <a:off x="1260360" y="3996360"/>
            <a:ext cx="6624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1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Další informace, co nejstručněji</a:t>
            </a:r>
          </a:p>
        </p:txBody>
      </p:sp>
      <p:sp>
        <p:nvSpPr>
          <p:cNvPr id="18" name="Line 5"/>
          <p:cNvSpPr/>
          <p:nvPr userDrawn="1"/>
        </p:nvSpPr>
        <p:spPr>
          <a:xfrm>
            <a:off x="792360" y="2880360"/>
            <a:ext cx="756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Obrázek 13"/>
          <p:cNvPicPr/>
          <p:nvPr userDrawn="1"/>
        </p:nvPicPr>
        <p:blipFill>
          <a:blip r:embed="rId16" cstate="print"/>
          <a:stretch/>
        </p:blipFill>
        <p:spPr>
          <a:xfrm>
            <a:off x="7619040" y="144000"/>
            <a:ext cx="1380960" cy="72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1"/>
          <p:cNvSpPr/>
          <p:nvPr/>
        </p:nvSpPr>
        <p:spPr>
          <a:xfrm>
            <a:off x="0" y="-360"/>
            <a:ext cx="9144360" cy="959040"/>
          </a:xfrm>
          <a:custGeom>
            <a:avLst/>
            <a:gdLst/>
            <a:ahLst/>
            <a:cxnLst/>
            <a:rect l="0" t="0" r="r" b="b"/>
            <a:pathLst>
              <a:path w="25401" h="2664">
                <a:moveTo>
                  <a:pt x="25400" y="2663"/>
                </a:moveTo>
                <a:cubicBezTo>
                  <a:pt x="24283" y="2663"/>
                  <a:pt x="23167" y="2663"/>
                  <a:pt x="22050" y="2663"/>
                </a:cubicBezTo>
                <a:cubicBezTo>
                  <a:pt x="20198" y="2663"/>
                  <a:pt x="20937" y="1349"/>
                  <a:pt x="19083" y="1349"/>
                </a:cubicBezTo>
                <a:cubicBezTo>
                  <a:pt x="12722" y="1349"/>
                  <a:pt x="6361" y="1349"/>
                  <a:pt x="0" y="1349"/>
                </a:cubicBezTo>
                <a:cubicBezTo>
                  <a:pt x="0" y="900"/>
                  <a:pt x="0" y="450"/>
                  <a:pt x="0" y="0"/>
                </a:cubicBezTo>
                <a:cubicBezTo>
                  <a:pt x="8467" y="0"/>
                  <a:pt x="16933" y="0"/>
                  <a:pt x="25400" y="0"/>
                </a:cubicBezTo>
                <a:cubicBezTo>
                  <a:pt x="25400" y="888"/>
                  <a:pt x="25400" y="1775"/>
                  <a:pt x="25400" y="2663"/>
                </a:cubicBezTo>
              </a:path>
            </a:pathLst>
          </a:custGeom>
          <a:solidFill>
            <a:srgbClr val="C2C3C3"/>
          </a:solidFill>
          <a:ln>
            <a:noFill/>
          </a:ln>
        </p:spPr>
      </p:sp>
      <p:sp>
        <p:nvSpPr>
          <p:cNvPr id="41" name="TextShape 2"/>
          <p:cNvSpPr txBox="1"/>
          <p:nvPr/>
        </p:nvSpPr>
        <p:spPr>
          <a:xfrm>
            <a:off x="466828" y="1527136"/>
            <a:ext cx="822924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KOŠTOVÁNÍ VÁŽNĚ I NEVÁŽNĚ      </a:t>
            </a:r>
          </a:p>
          <a:p>
            <a:pPr algn="ctr"/>
            <a:r>
              <a:rPr lang="cs-CZ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gerian" panose="04020705040A02060702" pitchFamily="82" charset="0"/>
              </a:rPr>
              <a:t>ANEB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lgerian" panose="04020705040A02060702" pitchFamily="82" charset="0"/>
            </a:endParaRPr>
          </a:p>
        </p:txBody>
      </p:sp>
      <p:sp>
        <p:nvSpPr>
          <p:cNvPr id="42" name="TextShape 3"/>
          <p:cNvSpPr txBox="1"/>
          <p:nvPr/>
        </p:nvSpPr>
        <p:spPr>
          <a:xfrm>
            <a:off x="900360" y="2592083"/>
            <a:ext cx="734400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24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lgerian" panose="04020705040A02060702" pitchFamily="82" charset="0"/>
              </a:rPr>
              <a:t>Piju já, piješ ty, pijeme my </a:t>
            </a:r>
            <a:r>
              <a:rPr lang="cs-CZ" sz="24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lgerian" panose="04020705040A02060702" pitchFamily="82" charset="0"/>
              </a:rPr>
              <a:t>všeci</a:t>
            </a:r>
            <a:r>
              <a:rPr lang="cs-CZ" sz="24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….</a:t>
            </a:r>
            <a:endParaRPr lang="cs-CZ" sz="24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4"/>
          <p:cNvSpPr txBox="1"/>
          <p:nvPr/>
        </p:nvSpPr>
        <p:spPr>
          <a:xfrm>
            <a:off x="1260360" y="3996360"/>
            <a:ext cx="6624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endParaRPr lang="cs-CZ" sz="12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Line 5"/>
          <p:cNvSpPr/>
          <p:nvPr/>
        </p:nvSpPr>
        <p:spPr>
          <a:xfrm>
            <a:off x="792180" y="2285826"/>
            <a:ext cx="756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Obrázek 6"/>
          <p:cNvPicPr/>
          <p:nvPr/>
        </p:nvPicPr>
        <p:blipFill>
          <a:blip r:embed="rId2" cstate="print"/>
          <a:stretch/>
        </p:blipFill>
        <p:spPr>
          <a:xfrm>
            <a:off x="7596000" y="126000"/>
            <a:ext cx="1380960" cy="720000"/>
          </a:xfrm>
          <a:prstGeom prst="rect">
            <a:avLst/>
          </a:prstGeom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67166"/>
            <a:ext cx="3168352" cy="1782198"/>
          </a:xfrm>
          <a:prstGeom prst="rect">
            <a:avLst/>
          </a:prstGeom>
          <a:effectLst>
            <a:glow rad="508000">
              <a:schemeClr val="bg2">
                <a:alpha val="40000"/>
              </a:schemeClr>
            </a:glow>
            <a:softEdge rad="190500"/>
          </a:effectLst>
        </p:spPr>
      </p:pic>
      <p:sp>
        <p:nvSpPr>
          <p:cNvPr id="2" name="TextovéPole 1"/>
          <p:cNvSpPr txBox="1"/>
          <p:nvPr/>
        </p:nvSpPr>
        <p:spPr>
          <a:xfrm>
            <a:off x="2627784" y="3335040"/>
            <a:ext cx="4383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enzorické hodnocení vín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</a:t>
            </a:r>
            <a:r>
              <a:rPr lang="cs-CZ" sz="2400" dirty="0" smtClean="0"/>
              <a:t>odnotící systémy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</a:t>
            </a:r>
            <a:r>
              <a:rPr lang="cs-CZ" sz="2400" dirty="0" smtClean="0"/>
              <a:t>horoby a vady vín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07904" y="6280087"/>
            <a:ext cx="5362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… je více filozofie v láhvi vína, než ve všech starých knihách</a:t>
            </a:r>
            <a:r>
              <a:rPr lang="cs-CZ" sz="1600" dirty="0" smtClean="0"/>
              <a:t>…</a:t>
            </a:r>
            <a:endParaRPr lang="cs-CZ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43556"/>
            <a:ext cx="3960440" cy="2636168"/>
          </a:xfrm>
          <a:prstGeom prst="rect">
            <a:avLst/>
          </a:prstGeom>
          <a:effectLst>
            <a:glow rad="266700">
              <a:schemeClr val="accent3">
                <a:lumMod val="60000"/>
                <a:lumOff val="40000"/>
                <a:alpha val="8900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i="1" dirty="0" smtClean="0"/>
              <a:t>Jaké faktory bereme do úvahy v souvislost s chutí vína??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800" i="1" dirty="0"/>
              <a:t>k</a:t>
            </a:r>
            <a:r>
              <a:rPr lang="cs-CZ" sz="1800" i="1" dirty="0" smtClean="0"/>
              <a:t>yselost – základní vlastnost bílých vín, souvisí s podnebím, polohou a odrůdou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800" i="1" dirty="0" err="1"/>
              <a:t>o</a:t>
            </a:r>
            <a:r>
              <a:rPr lang="cs-CZ" sz="1800" i="1" dirty="0" err="1" smtClean="0"/>
              <a:t>vocnost</a:t>
            </a:r>
            <a:r>
              <a:rPr lang="cs-CZ" sz="1800" i="1" dirty="0" smtClean="0"/>
              <a:t> – dělá vína celistvá ve struktuře a v osobnosti charakteru (ovocné neznamená sladké!)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800" i="1" dirty="0"/>
              <a:t>t</a:t>
            </a:r>
            <a:r>
              <a:rPr lang="cs-CZ" sz="1800" i="1" dirty="0" smtClean="0"/>
              <a:t>řísloviny – taniny – nezbytná součást červených vín, uvolňují se ze slupek modrých hroznů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800" i="1" dirty="0"/>
              <a:t>a</a:t>
            </a:r>
            <a:r>
              <a:rPr lang="cs-CZ" sz="1800" i="1" dirty="0" smtClean="0"/>
              <a:t>lkohol – jeho obsah musí být v rovnováze s obsahem kyselin, </a:t>
            </a:r>
            <a:r>
              <a:rPr lang="cs-CZ" sz="1800" i="1" dirty="0" err="1" smtClean="0"/>
              <a:t>ovocnosti</a:t>
            </a:r>
            <a:r>
              <a:rPr lang="cs-CZ" sz="1800" i="1" dirty="0" smtClean="0"/>
              <a:t>, taninů a celkové struktury, aby byl vytvořen pocit zaoblenosti a harmonie 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543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SKLENICE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nezbytná </a:t>
            </a:r>
            <a:r>
              <a:rPr lang="cs-CZ" dirty="0" smtClean="0"/>
              <a:t>pomůcka pro ochutnávání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m</a:t>
            </a:r>
            <a:r>
              <a:rPr lang="cs-CZ" dirty="0" smtClean="0"/>
              <a:t>usí být přiměřeně krásná, osobitá a zajímavá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t</a:t>
            </a:r>
            <a:r>
              <a:rPr lang="cs-CZ" dirty="0" smtClean="0"/>
              <a:t>var a velikost sklenice je důležitý aspekt pro zvýraznění charakteru vína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42010"/>
            <a:ext cx="2247263" cy="22472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3939"/>
            <a:ext cx="3037950" cy="22872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3005906"/>
            <a:ext cx="1154479" cy="21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1800" u="sng" dirty="0" smtClean="0"/>
              <a:t>šumivá vína </a:t>
            </a:r>
            <a:r>
              <a:rPr lang="cs-CZ" sz="1800" dirty="0" smtClean="0"/>
              <a:t>– vysoká, úzká </a:t>
            </a:r>
            <a:r>
              <a:rPr lang="cs-CZ" sz="1800" dirty="0" err="1" smtClean="0"/>
              <a:t>tkzv</a:t>
            </a:r>
            <a:r>
              <a:rPr lang="cs-CZ" sz="1800" dirty="0" smtClean="0"/>
              <a:t>. „flétna“</a:t>
            </a:r>
          </a:p>
          <a:p>
            <a:pPr marL="342900" indent="-342900">
              <a:buFontTx/>
              <a:buChar char="-"/>
            </a:pPr>
            <a:r>
              <a:rPr lang="cs-CZ" sz="1800" u="sng" dirty="0"/>
              <a:t>b</a:t>
            </a:r>
            <a:r>
              <a:rPr lang="cs-CZ" sz="1800" u="sng" dirty="0" smtClean="0"/>
              <a:t>ílá a růžová vína </a:t>
            </a:r>
            <a:r>
              <a:rPr lang="cs-CZ" sz="1800" dirty="0" smtClean="0"/>
              <a:t>– mladá a lehká netřeba velký průměr – zvýraznění </a:t>
            </a:r>
            <a:r>
              <a:rPr lang="cs-CZ" sz="1800" dirty="0" err="1" smtClean="0"/>
              <a:t>ovocitosti</a:t>
            </a:r>
            <a:r>
              <a:rPr lang="cs-CZ" sz="1800" dirty="0" smtClean="0"/>
              <a:t>, čím plnější víno tím větší kalich</a:t>
            </a:r>
          </a:p>
          <a:p>
            <a:pPr marL="342900" indent="-342900">
              <a:buFontTx/>
              <a:buChar char="-"/>
            </a:pPr>
            <a:r>
              <a:rPr lang="cs-CZ" sz="1800" u="sng" dirty="0"/>
              <a:t>č</a:t>
            </a:r>
            <a:r>
              <a:rPr lang="cs-CZ" sz="1800" u="sng" dirty="0" smtClean="0"/>
              <a:t>ervená vína </a:t>
            </a:r>
            <a:r>
              <a:rPr lang="cs-CZ" sz="1800" dirty="0" smtClean="0"/>
              <a:t>– vetší kalich než bílá, čím těžší víno, tím širší kalich (lépe se rozvine), kalich dosti vysoký, aby po napití nepřevážil vjem alkoholu</a:t>
            </a:r>
          </a:p>
          <a:p>
            <a:pPr marL="342900" indent="-342900">
              <a:buFontTx/>
              <a:buChar char="-"/>
            </a:pPr>
            <a:r>
              <a:rPr lang="cs-CZ" sz="1800" u="sng" dirty="0" smtClean="0"/>
              <a:t>přírodně sladká vína </a:t>
            </a:r>
            <a:r>
              <a:rPr lang="cs-CZ" sz="1800" dirty="0" smtClean="0"/>
              <a:t>– malý kalich s užším otvorem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21930"/>
            <a:ext cx="819150" cy="1428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2" y="3222678"/>
            <a:ext cx="971550" cy="1428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72227"/>
            <a:ext cx="1492771" cy="14927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" y="4878114"/>
            <a:ext cx="1254488" cy="1254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95" y="3487217"/>
            <a:ext cx="1296144" cy="12961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1" y="4783361"/>
            <a:ext cx="864096" cy="12961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68" y="4717058"/>
            <a:ext cx="762000" cy="14287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14" y="4764998"/>
            <a:ext cx="1428750" cy="14287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2227"/>
            <a:ext cx="1511134" cy="15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NORMOVANÁ DEGUSTAČNÍ SKLENICE (dle OIV a ISO)</a:t>
            </a:r>
          </a:p>
          <a:p>
            <a:endParaRPr lang="cs-CZ" dirty="0"/>
          </a:p>
          <a:p>
            <a:r>
              <a:rPr lang="cs-CZ" sz="1800" dirty="0" smtClean="0"/>
              <a:t>Tulipánovitý tvar na krátké nožce. </a:t>
            </a:r>
          </a:p>
          <a:p>
            <a:r>
              <a:rPr lang="cs-CZ" sz="1800" dirty="0" smtClean="0"/>
              <a:t>Tvar umožňuje lepší koncentraci vonných látek v místech ústí sklenice a tím čichový vjem.</a:t>
            </a:r>
          </a:p>
          <a:p>
            <a:r>
              <a:rPr lang="cs-CZ" sz="1800" dirty="0" smtClean="0"/>
              <a:t>Křišťálově čistá, bezbarvá.</a:t>
            </a:r>
          </a:p>
          <a:p>
            <a:r>
              <a:rPr lang="cs-CZ" sz="1800" dirty="0" smtClean="0"/>
              <a:t>Objem 200 ml, objem degustovaného vína 35 -60 ml.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59" y="3293938"/>
            <a:ext cx="2578302" cy="2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u="sng" dirty="0" smtClean="0"/>
              <a:t>Potřeby a podmínky degustování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právně temperované víno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hodný prostor, bílý podklad – papír , ubrus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dpovídající degustační sklenice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eutralizační sousto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dravý degustátor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hodné množství vzorků podávaných ve správném pořadí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dstranění rušivých pachů – kouření, výrazné parfémy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ejíst kořeněná a aromatická jídla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06106"/>
            <a:ext cx="1428750" cy="1428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98789"/>
            <a:ext cx="1512168" cy="15121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30042"/>
            <a:ext cx="1290439" cy="12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0" y="1061690"/>
            <a:ext cx="8928992" cy="5545138"/>
          </a:xfrm>
        </p:spPr>
        <p:txBody>
          <a:bodyPr/>
          <a:lstStyle/>
          <a:p>
            <a:r>
              <a:rPr lang="cs-CZ" sz="2000" dirty="0" smtClean="0"/>
              <a:t>Temperování a odvětrávání vín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1800" dirty="0" smtClean="0"/>
              <a:t>Při nízké teplotě se neuvolňuje dostatečné množství vonných látek, podporuje se vnímání kyselosti a svěžesti.</a:t>
            </a:r>
          </a:p>
          <a:p>
            <a:r>
              <a:rPr lang="cs-CZ" sz="1800" dirty="0" smtClean="0"/>
              <a:t>Při vyšší teplotě dochází k vyššímu těkání alkoholu, ke snižování viskozity, zesílení sladkých vjemů a snížení hořkosti.</a:t>
            </a:r>
          </a:p>
          <a:p>
            <a:r>
              <a:rPr lang="cs-CZ" sz="1800" dirty="0" smtClean="0"/>
              <a:t>Pokud možno otevřít láhev několik minut před degustací, případně se víno dekantuje.</a:t>
            </a:r>
            <a:endParaRPr lang="cs-CZ" sz="1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33241"/>
              </p:ext>
            </p:extLst>
          </p:nvPr>
        </p:nvGraphicFramePr>
        <p:xfrm>
          <a:off x="1524000" y="1477962"/>
          <a:ext cx="609600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/>
                <a:gridCol w="1512168"/>
                <a:gridCol w="146382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vína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teplota před podáním (° C)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teplota po nalití (° C)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šumivá a sekty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7 - 9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bílá suchá, mladá růžová, sladká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9 - 11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mladá červená,</a:t>
                      </a:r>
                      <a:r>
                        <a:rPr lang="cs-CZ" sz="1600" baseline="0" dirty="0" smtClean="0"/>
                        <a:t> lehká a ovocná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10 - 12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velká silná bílá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r>
                        <a:rPr lang="cs-CZ" baseline="0" dirty="0" smtClean="0"/>
                        <a:t> - 10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10 - 12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elegantní červená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10 - 12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12 - 14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velká těžká červená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12 - 13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14 - 15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červená s bohatým obsahem taninu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15 - 17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18 - 20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stará likérová,</a:t>
                      </a:r>
                      <a:r>
                        <a:rPr lang="cs-CZ" sz="1600" baseline="0" dirty="0" smtClean="0"/>
                        <a:t> portské, sherry…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10 - 12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13 - 15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</a:t>
            </a:r>
            <a:r>
              <a:rPr lang="cs-CZ" sz="2000" dirty="0" smtClean="0"/>
              <a:t>vína</a:t>
            </a:r>
          </a:p>
          <a:p>
            <a:endParaRPr lang="cs-CZ" sz="2000" dirty="0"/>
          </a:p>
          <a:p>
            <a:r>
              <a:rPr lang="cs-CZ" sz="2000" u="sng" dirty="0" smtClean="0"/>
              <a:t>Dekantace</a:t>
            </a:r>
          </a:p>
          <a:p>
            <a:pPr marL="342900" indent="-342900">
              <a:buFontTx/>
              <a:buChar char="-"/>
            </a:pPr>
            <a:r>
              <a:rPr lang="cs-CZ" sz="1800" dirty="0"/>
              <a:t>u</a:t>
            </a:r>
            <a:r>
              <a:rPr lang="cs-CZ" sz="1800" dirty="0" smtClean="0"/>
              <a:t> starších či méně filtrovaných vín – zbavení sedliny</a:t>
            </a:r>
          </a:p>
          <a:p>
            <a:pPr marL="342900" indent="-342900">
              <a:buFontTx/>
              <a:buChar char="-"/>
            </a:pPr>
            <a:r>
              <a:rPr lang="cs-CZ" sz="1800" dirty="0"/>
              <a:t>u</a:t>
            </a:r>
            <a:r>
              <a:rPr lang="cs-CZ" sz="1800" dirty="0" smtClean="0"/>
              <a:t> mladých vín – provzdušnění – otevření škály aromatických látek či zjemnění vína</a:t>
            </a:r>
            <a:endParaRPr lang="cs-CZ" sz="18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85699"/>
            <a:ext cx="3780382" cy="378038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8" y="4230041"/>
            <a:ext cx="1296144" cy="19010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9" y="4230042"/>
            <a:ext cx="1227409" cy="1800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60" y="1791877"/>
            <a:ext cx="1185205" cy="17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Řazení vín při degustaci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uchá – polosuchá – polosladká – sladká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nearomatická – aromatická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akostní – přívlastková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m</a:t>
            </a:r>
            <a:r>
              <a:rPr lang="cs-CZ" dirty="0" smtClean="0"/>
              <a:t>ladší ročníky – starší ročníky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b</a:t>
            </a:r>
            <a:r>
              <a:rPr lang="cs-CZ" dirty="0" smtClean="0"/>
              <a:t>ílá – růžová – červená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r</a:t>
            </a:r>
            <a:r>
              <a:rPr lang="cs-CZ" dirty="0" smtClean="0"/>
              <a:t>eduktivní – oxidativní - </a:t>
            </a:r>
            <a:r>
              <a:rPr lang="cs-CZ" dirty="0" err="1"/>
              <a:t>b</a:t>
            </a:r>
            <a:r>
              <a:rPr lang="cs-CZ" dirty="0" err="1" smtClean="0"/>
              <a:t>arrique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š</a:t>
            </a:r>
            <a:r>
              <a:rPr lang="cs-CZ" dirty="0" smtClean="0"/>
              <a:t>umivá – tichá – fortifikovaná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41810"/>
            <a:ext cx="3168352" cy="1782198"/>
          </a:xfrm>
          <a:prstGeom prst="rect">
            <a:avLst/>
          </a:prstGeom>
          <a:effectLst>
            <a:glow rad="469900">
              <a:schemeClr val="accent1">
                <a:alpha val="40000"/>
              </a:schemeClr>
            </a:glow>
            <a:softEdge rad="190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94" y="4306099"/>
            <a:ext cx="3563888" cy="2004687"/>
          </a:xfrm>
          <a:prstGeom prst="rect">
            <a:avLst/>
          </a:prstGeom>
          <a:effectLst>
            <a:glow rad="508000">
              <a:schemeClr val="accent1">
                <a:alpha val="40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155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Zásady správného koštování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 smtClean="0"/>
              <a:t>Hodnotící systémy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5 bodový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20 bodový </a:t>
            </a:r>
            <a:r>
              <a:rPr lang="cs-CZ" sz="2000" dirty="0" err="1" smtClean="0"/>
              <a:t>Buxbaumův</a:t>
            </a:r>
            <a:r>
              <a:rPr lang="cs-CZ" sz="2000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74058"/>
            <a:ext cx="8142323" cy="1593336"/>
          </a:xfrm>
          <a:prstGeom prst="rect">
            <a:avLst/>
          </a:prstGeom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49226"/>
            <a:ext cx="4104456" cy="29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</a:t>
            </a:r>
            <a:r>
              <a:rPr lang="cs-CZ" sz="2400" dirty="0" smtClean="0"/>
              <a:t>koštování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Hodnotící systémy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cs-CZ" sz="2000" dirty="0" err="1" smtClean="0"/>
              <a:t>Vedelův</a:t>
            </a:r>
            <a:r>
              <a:rPr lang="cs-CZ" sz="2000" dirty="0" smtClean="0"/>
              <a:t> penalizační</a:t>
            </a:r>
            <a:endParaRPr lang="cs-CZ" sz="2000" dirty="0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76" y="1709762"/>
            <a:ext cx="57664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Hasek\AppData\Local\Microsoft\Windows\INetCache\IE\G0C2EL1O\grapevine-437245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1650"/>
            <a:ext cx="1176131" cy="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Zásady správného koštování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 smtClean="0"/>
              <a:t>Úvodem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183254" y="1474787"/>
            <a:ext cx="8928992" cy="5545138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posledních desetiletích významně vzrostl obchod s vínem a tím i povědomí o něm.</a:t>
            </a:r>
          </a:p>
          <a:p>
            <a:endParaRPr lang="cs-CZ" dirty="0"/>
          </a:p>
          <a:p>
            <a:r>
              <a:rPr lang="cs-CZ" dirty="0" smtClean="0"/>
              <a:t>Dnes téměř každý Čech, kromě fotbalu a hokeje, rozumí vínu!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02050"/>
            <a:ext cx="3312368" cy="2190437"/>
          </a:xfrm>
          <a:prstGeom prst="rect">
            <a:avLst/>
          </a:prstGeom>
          <a:effectLst>
            <a:glow rad="190500">
              <a:schemeClr val="tx1">
                <a:lumMod val="85000"/>
                <a:lumOff val="15000"/>
                <a:alpha val="49000"/>
              </a:schemeClr>
            </a:glow>
            <a:softEdge rad="27940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B w="152400" h="50800" prst="softRound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66" y="773658"/>
            <a:ext cx="2351700" cy="1322832"/>
          </a:xfrm>
          <a:prstGeom prst="rect">
            <a:avLst/>
          </a:prstGeom>
          <a:effectLst>
            <a:glow rad="266700">
              <a:schemeClr val="tx1">
                <a:lumMod val="50000"/>
                <a:lumOff val="50000"/>
                <a:alpha val="70000"/>
              </a:schemeClr>
            </a:glo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14018"/>
            <a:ext cx="2926080" cy="1941576"/>
          </a:xfrm>
          <a:prstGeom prst="rect">
            <a:avLst/>
          </a:prstGeom>
          <a:effectLst>
            <a:glow rad="266700">
              <a:schemeClr val="bg1">
                <a:lumMod val="6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242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 smtClean="0"/>
              <a:t>Hodnotící systémy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2" y="1925786"/>
            <a:ext cx="6760262" cy="4248472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sz="quarter" idx="10"/>
          </p:nvPr>
        </p:nvSpPr>
        <p:spPr>
          <a:xfrm>
            <a:off x="107504" y="1133475"/>
            <a:ext cx="8928992" cy="5545138"/>
          </a:xfrm>
        </p:spPr>
        <p:txBody>
          <a:bodyPr/>
          <a:lstStyle/>
          <a:p>
            <a:r>
              <a:rPr lang="cs-CZ" sz="2000" dirty="0" smtClean="0"/>
              <a:t>100 bodový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857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 smtClean="0"/>
              <a:t>Choroby a vady vína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err="1" smtClean="0"/>
              <a:t>Křístovatění</a:t>
            </a:r>
            <a:r>
              <a:rPr lang="cs-CZ" sz="1800" u="sng" dirty="0" smtClean="0"/>
              <a:t> vína (</a:t>
            </a:r>
            <a:r>
              <a:rPr lang="cs-CZ" sz="1800" u="sng" dirty="0" err="1" smtClean="0"/>
              <a:t>birza</a:t>
            </a:r>
            <a:r>
              <a:rPr lang="cs-CZ" sz="1800" u="sng" dirty="0" smtClean="0"/>
              <a:t>)</a:t>
            </a:r>
            <a:endParaRPr lang="cs-CZ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</a:t>
            </a:r>
            <a:r>
              <a:rPr lang="cs-CZ" sz="1600" dirty="0" smtClean="0"/>
              <a:t>způsobena </a:t>
            </a:r>
            <a:r>
              <a:rPr lang="cs-CZ" sz="1600" dirty="0" err="1" smtClean="0"/>
              <a:t>kožotvornými</a:t>
            </a:r>
            <a:r>
              <a:rPr lang="cs-CZ" sz="1600" dirty="0" smtClean="0"/>
              <a:t> kvasinkami, na povrchu při přístupu vzduchu bílá kožka, náchylná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vína s nižším alkoholem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smtClean="0"/>
              <a:t>Octovatění vína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vzniká činností octových </a:t>
            </a:r>
            <a:r>
              <a:rPr lang="cs-CZ" sz="1600" dirty="0" err="1" smtClean="0"/>
              <a:t>btc</a:t>
            </a:r>
            <a:r>
              <a:rPr lang="cs-CZ" sz="1600" dirty="0" smtClean="0"/>
              <a:t>. , na povrchu se tvoří tenká i tlustší vrstvička, u vín v nedolitých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nádobách, velký vliv má i teplota, poškozené hrozny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smtClean="0"/>
              <a:t>Nežádoucí mléčné a manitové kvašení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u vín s nízkým obsahem kyselin a tříslovin a vysokým obsahem cukru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smtClean="0"/>
              <a:t>Máslové kvašení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ve vínech s nízkým obsahem kyselin a alkoholu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smtClean="0"/>
              <a:t>Hořknutí vína</a:t>
            </a:r>
          </a:p>
          <a:p>
            <a:r>
              <a:rPr lang="cs-CZ" sz="1600" dirty="0" smtClean="0"/>
              <a:t>     u červených vín ve druhém a třetím roce, mdlá chu</a:t>
            </a:r>
            <a:r>
              <a:rPr lang="cs-CZ" sz="1600" dirty="0"/>
              <a:t>ť</a:t>
            </a:r>
            <a:r>
              <a:rPr lang="cs-CZ" sz="1600" dirty="0" smtClean="0"/>
              <a:t> a vůně se mění až víno zhořkne,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současně se mění barva na špinavě hnědou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smtClean="0"/>
              <a:t>Zvrhávání vína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hlavně u červených vín s nízkým obsahem kyselin, tříslovin a barviv, projevuje se změnou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barvy z červené na hnědou a zakalením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 smtClean="0"/>
              <a:t>Myšina vína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nepříjemná příchuť v zadní části jazyka, u vín s nízkým obsahem kyselin a dlouhou dobou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kvašení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658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Choroby a vady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sz="1800" dirty="0" smtClean="0"/>
              <a:t>Odchylky, vady a choroby při senzorickém hodnocení</a:t>
            </a:r>
          </a:p>
          <a:p>
            <a:endParaRPr lang="cs-CZ" sz="1800" dirty="0"/>
          </a:p>
          <a:p>
            <a:endParaRPr lang="cs-CZ" sz="18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39320"/>
              </p:ext>
            </p:extLst>
          </p:nvPr>
        </p:nvGraphicFramePr>
        <p:xfrm>
          <a:off x="1524000" y="1477962"/>
          <a:ext cx="60960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2016224"/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znak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senzorický vjem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vzhled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plovoucí nečistoty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pevné částice a nečistoty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zakalené, opalizující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mlhavý až mléčný zákal, bez jiskry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sediment na dně láhve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usazenina na dně láhve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nahnědlý odstín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nahnědlý</a:t>
                      </a:r>
                      <a:r>
                        <a:rPr lang="cs-CZ" sz="1600" baseline="0" dirty="0" smtClean="0"/>
                        <a:t> odstín způsobený oxidací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neodpovídající označení a jakosti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barva</a:t>
                      </a:r>
                      <a:r>
                        <a:rPr lang="cs-CZ" sz="1600" baseline="0" dirty="0" smtClean="0"/>
                        <a:t> je jiná než je typické pro víno s deklarovanou jakostí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Choroby a vady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sz="1800" dirty="0"/>
              <a:t>Odchylky, vady a choroby při senzorickém hodnocení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11658"/>
              </p:ext>
            </p:extLst>
          </p:nvPr>
        </p:nvGraphicFramePr>
        <p:xfrm>
          <a:off x="1524000" y="1477962"/>
          <a:ext cx="6096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2592288"/>
                <a:gridCol w="239992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znak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senzorický vjem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vůně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cizí netypická pro víno z hroznů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kovu, ropných produktech, filtračním materiálu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nežádoucích těkavých látkách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štiplavá po octu, kyselině octové, acetonu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nežádoucích biologických procesech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živočišné</a:t>
                      </a:r>
                      <a:r>
                        <a:rPr lang="cs-CZ" sz="1400" baseline="0" dirty="0" smtClean="0"/>
                        <a:t> jogurtové, </a:t>
                      </a:r>
                      <a:r>
                        <a:rPr lang="cs-CZ" sz="1400" baseline="0" dirty="0" err="1" smtClean="0"/>
                        <a:t>máselno</a:t>
                      </a:r>
                      <a:r>
                        <a:rPr lang="cs-CZ" sz="1400" baseline="0" dirty="0" smtClean="0"/>
                        <a:t>- mléčné tóny, zkažená vejce, sirka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myšině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myších výkalech až vypečeném toastu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oxidu siřičitém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štiplavá po kyselině siřičité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oxidativní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navětralé</a:t>
                      </a:r>
                      <a:r>
                        <a:rPr lang="cs-CZ" sz="1400" dirty="0" smtClean="0"/>
                        <a:t> až jablečné tóny</a:t>
                      </a:r>
                      <a:r>
                        <a:rPr lang="cs-CZ" sz="1400" baseline="0" dirty="0" smtClean="0"/>
                        <a:t> bez aroma, aldehydické tóny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plísni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tóny plesnivého chleba, trouchnivého dřeva, sudu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korku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korku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pelargonii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tóny po listech pelargonie, muškátu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Choroby a vady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sz="1800" dirty="0"/>
              <a:t>Odchylky, vady a choroby při senzorickém </a:t>
            </a:r>
            <a:r>
              <a:rPr lang="cs-CZ" sz="1800" dirty="0" smtClean="0"/>
              <a:t>hodnocení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76359"/>
              </p:ext>
            </p:extLst>
          </p:nvPr>
        </p:nvGraphicFramePr>
        <p:xfrm>
          <a:off x="1524000" y="1477962"/>
          <a:ext cx="609600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  <a:gridCol w="2448272"/>
                <a:gridCol w="290398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znak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senzorický vjem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chuť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cizí netypická pro víno z hroznů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po kovu, ropných produktech, filtračním materiálu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nežádoucích těkavých látkách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ostrá, štiplavá po octu, kyselině octové, acetonu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nežádoucích biologických procesech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živočišné</a:t>
                      </a:r>
                      <a:r>
                        <a:rPr lang="cs-CZ" sz="1400" baseline="0" dirty="0" smtClean="0"/>
                        <a:t> jogurtové, </a:t>
                      </a:r>
                      <a:r>
                        <a:rPr lang="cs-CZ" sz="1400" baseline="0" dirty="0" err="1" smtClean="0"/>
                        <a:t>máselno</a:t>
                      </a:r>
                      <a:r>
                        <a:rPr lang="cs-CZ" sz="1400" baseline="0" dirty="0" smtClean="0"/>
                        <a:t>-mléčné tóny, druhotná fermentace, sirka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myšině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myších výkalech až vypečeném toastu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oxidu siřičitém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štiplavá po kyselině siřičité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oxidativní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navětralé</a:t>
                      </a:r>
                      <a:r>
                        <a:rPr lang="cs-CZ" sz="1400" dirty="0" smtClean="0"/>
                        <a:t>, až jablečné tóny</a:t>
                      </a:r>
                      <a:r>
                        <a:rPr lang="cs-CZ" sz="1400" baseline="0" dirty="0" smtClean="0"/>
                        <a:t> bez aroma, aldehydické tóny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plísni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tóny plesnivého chleba, trouchnivého dřeva, sudu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korku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korku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pelargonii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tóny po listech pelargonie, muškátu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prázdná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vodová dochuť</a:t>
                      </a:r>
                      <a:r>
                        <a:rPr lang="cs-CZ" sz="1400" baseline="0" dirty="0" smtClean="0"/>
                        <a:t> bez extraktu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Zásady správného koštování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 smtClean="0"/>
              <a:t>Závěrem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dirty="0" smtClean="0"/>
              <a:t>Pijte s chutí….. a s rozumem…..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</a:t>
            </a:r>
            <a:r>
              <a:rPr lang="cs-CZ" sz="2000" b="1" i="1" dirty="0" smtClean="0">
                <a:latin typeface="+mn-lt"/>
              </a:rPr>
              <a:t>… víno působí, že i moudrý zbloudí…</a:t>
            </a:r>
            <a:endParaRPr lang="cs-CZ" sz="2000" b="1" i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662090"/>
            <a:ext cx="1219183" cy="1324352"/>
          </a:xfrm>
          <a:prstGeom prst="rect">
            <a:avLst/>
          </a:prstGeom>
          <a:effectLst>
            <a:glow rad="228600">
              <a:schemeClr val="bg1">
                <a:lumMod val="75000"/>
              </a:schemeClr>
            </a:glo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1637754"/>
            <a:ext cx="3574152" cy="2382768"/>
          </a:xfrm>
          <a:prstGeom prst="rect">
            <a:avLst/>
          </a:prstGeom>
          <a:effectLst>
            <a:glow rad="393700">
              <a:schemeClr val="bg1">
                <a:lumMod val="65000"/>
                <a:alpha val="9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1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Zásady správného koštování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>
          <a:xfrm>
            <a:off x="179512" y="557634"/>
            <a:ext cx="6264275" cy="504825"/>
          </a:xfrm>
        </p:spPr>
        <p:txBody>
          <a:bodyPr/>
          <a:lstStyle/>
          <a:p>
            <a:r>
              <a:rPr lang="cs-CZ" sz="2000" dirty="0" smtClean="0"/>
              <a:t>Senzorické hodnocení vína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enzorické hodnocení je činnost, při níž posuzujeme víno našimi smysly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e to nejstarší a nejpůvabnější způsob hodnocení jeho kvality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enzorické posouzení (ochutnávání) odhalí vyváženost vůní i chuti, případně upozorní na nedokonalosti v jeho kvalitě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 češtině lze umění ochutnávat shrnout do zkratky VACH (vzhled – aromatické vlastnosti – chuť) - COS</a:t>
            </a:r>
          </a:p>
          <a:p>
            <a:r>
              <a:rPr lang="cs-CZ" dirty="0"/>
              <a:t> 	</a:t>
            </a:r>
            <a:r>
              <a:rPr lang="cs-CZ" sz="2000" dirty="0" smtClean="0"/>
              <a:t>- vzhled (čirost, čistota, viskozita, jiskra – zářivost, perlivost)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aroma (kvalita a intenzita, popis vůně, rozpoznání - vyjádření)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chuť (obsah cukru, kyselin, alkoholu, tříslovin, vyzrálost, stáří,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 dochuť</a:t>
            </a:r>
            <a:endParaRPr lang="cs-CZ" sz="2000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effectLst>
            <a:glow rad="3302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Co tvoří vlastně révové víno?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u="sng" dirty="0" smtClean="0"/>
              <a:t>těkavé látky </a:t>
            </a:r>
            <a:r>
              <a:rPr lang="cs-CZ" sz="2000" dirty="0" smtClean="0"/>
              <a:t>– voda, alkoholy, těkavé kyseliny, buketní látky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u="sng" dirty="0"/>
              <a:t>n</a:t>
            </a:r>
            <a:r>
              <a:rPr lang="cs-CZ" sz="2000" u="sng" dirty="0" smtClean="0"/>
              <a:t>etěkavé látky </a:t>
            </a:r>
            <a:r>
              <a:rPr lang="cs-CZ" sz="2000" dirty="0" smtClean="0"/>
              <a:t>– cukry a necukerný extrakt tvořený spalitelným podílem (kyseliny, třísloviny, bílkoviny, pektiny, enzymy, vitamíny a barevné látky) a nespalitelným podílem (minerální látky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45666"/>
            <a:ext cx="2304256" cy="1296144"/>
          </a:xfrm>
          <a:prstGeom prst="rect">
            <a:avLst/>
          </a:prstGeom>
          <a:effectLst>
            <a:glow rad="241300">
              <a:schemeClr val="accent1">
                <a:alpha val="40000"/>
              </a:schemeClr>
            </a:glo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0002"/>
            <a:ext cx="2376264" cy="1336648"/>
          </a:xfrm>
          <a:prstGeom prst="rect">
            <a:avLst/>
          </a:prstGeom>
          <a:effectLst>
            <a:glow rad="1524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46" y="3437954"/>
            <a:ext cx="2658040" cy="1495148"/>
          </a:xfrm>
          <a:prstGeom prst="rect">
            <a:avLst/>
          </a:prstGeom>
          <a:effectLst>
            <a:glow rad="1778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55" y="4900987"/>
            <a:ext cx="2522984" cy="1680488"/>
          </a:xfrm>
          <a:prstGeom prst="rect">
            <a:avLst/>
          </a:prstGeom>
          <a:effectLst>
            <a:glow rad="152400">
              <a:schemeClr val="accent1">
                <a:alpha val="6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02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107504" y="989682"/>
            <a:ext cx="8928992" cy="5545138"/>
          </a:xfrm>
        </p:spPr>
        <p:txBody>
          <a:bodyPr/>
          <a:lstStyle/>
          <a:p>
            <a:r>
              <a:rPr lang="cs-CZ" u="sng" dirty="0" smtClean="0"/>
              <a:t>1. VZHLED VÍNA – vizuální aspekt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kem posuzujeme obraz, který víno vytváří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 nalití malého množství a zakroužení ve sklenici pozorujeme </a:t>
            </a:r>
            <a:r>
              <a:rPr lang="cs-CZ" u="sng" dirty="0" smtClean="0"/>
              <a:t>čirost, barvu, čistotu, viskozitu a perlení“</a:t>
            </a:r>
          </a:p>
          <a:p>
            <a:endParaRPr lang="cs-CZ" u="sng" dirty="0"/>
          </a:p>
          <a:p>
            <a:r>
              <a:rPr lang="cs-CZ" sz="1800" dirty="0"/>
              <a:t>č</a:t>
            </a:r>
            <a:r>
              <a:rPr lang="cs-CZ" sz="1800" dirty="0" smtClean="0"/>
              <a:t>irost – jiskrný vzhled či opalizující (starší vína)</a:t>
            </a:r>
          </a:p>
          <a:p>
            <a:endParaRPr lang="cs-CZ" sz="1800" dirty="0" smtClean="0"/>
          </a:p>
          <a:p>
            <a:r>
              <a:rPr lang="cs-CZ" sz="1800" dirty="0"/>
              <a:t>b</a:t>
            </a:r>
            <a:r>
              <a:rPr lang="cs-CZ" sz="1800" dirty="0" smtClean="0"/>
              <a:t>arva – ovlivněna odrůdou, územím, produkcí, zralostí a výrobní technologií</a:t>
            </a:r>
          </a:p>
          <a:p>
            <a:pPr lvl="2"/>
            <a:r>
              <a:rPr lang="cs-CZ" dirty="0" smtClean="0"/>
              <a:t>            </a:t>
            </a:r>
            <a:r>
              <a:rPr lang="cs-CZ" sz="1800" dirty="0" smtClean="0"/>
              <a:t>bílá vína – svěží nazelenalé odstíny mladých lehkých vín až po temně syté</a:t>
            </a:r>
          </a:p>
          <a:p>
            <a:pPr lvl="2"/>
            <a:r>
              <a:rPr lang="cs-CZ" sz="1800" dirty="0"/>
              <a:t> </a:t>
            </a:r>
            <a:r>
              <a:rPr lang="cs-CZ" sz="1800" dirty="0" smtClean="0"/>
              <a:t>            zlatavé zabarvení sladkých těžkých vín</a:t>
            </a:r>
          </a:p>
          <a:p>
            <a:pPr lvl="2"/>
            <a:r>
              <a:rPr lang="cs-CZ" sz="1800" dirty="0" smtClean="0"/>
              <a:t>             červená vína – od mladých uzavřených vín inkoustových barev přes rubínové</a:t>
            </a:r>
          </a:p>
          <a:p>
            <a:pPr lvl="2"/>
            <a:r>
              <a:rPr lang="cs-CZ" sz="1800" dirty="0" smtClean="0"/>
              <a:t>             a teplé granátové tony až po cihlově zralé tóny vín typu bordeaux</a:t>
            </a:r>
          </a:p>
          <a:p>
            <a:pPr lvl="2"/>
            <a:endParaRPr lang="cs-CZ" sz="1800" dirty="0" smtClean="0"/>
          </a:p>
          <a:p>
            <a:pPr lvl="2"/>
            <a:r>
              <a:rPr lang="cs-CZ" sz="1800" dirty="0" smtClean="0"/>
              <a:t>viskozita – podle kresby na stěnách sklenice (slz) poznáme, zda jde o víno slabé</a:t>
            </a:r>
          </a:p>
          <a:p>
            <a:pPr lvl="2"/>
            <a:r>
              <a:rPr lang="cs-CZ" sz="1800" dirty="0"/>
              <a:t> </a:t>
            </a:r>
            <a:r>
              <a:rPr lang="cs-CZ" sz="1800" dirty="0" smtClean="0"/>
              <a:t>                 nebo silnější</a:t>
            </a:r>
          </a:p>
          <a:p>
            <a:pPr lvl="2"/>
            <a:r>
              <a:rPr lang="cs-CZ" sz="1800" dirty="0" smtClean="0"/>
              <a:t>                  mnoho slz – vysoký obsah glycerolu – plné viskózní víno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670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19" y="1169193"/>
            <a:ext cx="7024352" cy="53831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85626"/>
          </a:xfrm>
        </p:spPr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sz="2000" dirty="0" smtClean="0"/>
              <a:t>Paleta vinných barev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0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u="sng" dirty="0"/>
              <a:t>2</a:t>
            </a:r>
            <a:r>
              <a:rPr lang="cs-CZ" u="sng" dirty="0" smtClean="0"/>
              <a:t>. AROMA VÍNA – čichový aspekt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č</a:t>
            </a:r>
            <a:r>
              <a:rPr lang="cs-CZ" sz="2000" dirty="0" smtClean="0"/>
              <a:t>ichová sliznice nosu obsahuje cca 5 milionů čichových buněk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č</a:t>
            </a:r>
            <a:r>
              <a:rPr lang="cs-CZ" sz="2000" dirty="0" smtClean="0"/>
              <a:t>ichový vjem vznikne po nasátí – vdechnutí aromatických látek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ůně (aroma vína) – důležitá vlastnost určující kvalitu vína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isíce vůní- stovky umíme pojmenovat a spojit s určitým vínem</a:t>
            </a:r>
          </a:p>
          <a:p>
            <a:endParaRPr lang="cs-CZ" sz="2000" dirty="0"/>
          </a:p>
          <a:p>
            <a:r>
              <a:rPr lang="cs-CZ" sz="2000" dirty="0" smtClean="0"/>
              <a:t>TŘI DRUHY AROMA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rimární – pochází z hroznů (aromatické složky se nachází pod povrchem slupky) – správně vyzrálé hrozny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ekundární – vzniká při technologickém procesu, fermentací moštu (provázáno s primárním) – nejdůležitější – kvašení za vyšších teplot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</a:t>
            </a:r>
            <a:r>
              <a:rPr lang="cs-CZ" sz="2000" dirty="0" smtClean="0"/>
              <a:t>erciální – tvoří se při dlouhodobém vyzrávání vína (biochemické reakce primárních a terciálních vůní) - buket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97794"/>
            <a:ext cx="1382612" cy="13826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82768"/>
            <a:ext cx="1584176" cy="1574516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18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i="1" dirty="0" smtClean="0"/>
              <a:t>Co cítíme ve vínech ??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k</a:t>
            </a:r>
            <a:r>
              <a:rPr lang="cs-CZ" sz="1800" i="1" dirty="0" smtClean="0"/>
              <a:t>větinové aroma (RR – lipový květ, TČ – plátky růží, </a:t>
            </a:r>
            <a:r>
              <a:rPr lang="cs-CZ" sz="1800" i="1" dirty="0" err="1" smtClean="0"/>
              <a:t>Sg</a:t>
            </a:r>
            <a:r>
              <a:rPr lang="cs-CZ" sz="1800" i="1" dirty="0" smtClean="0"/>
              <a:t> – kvetoucí bez, hluchavka)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k</a:t>
            </a:r>
            <a:r>
              <a:rPr lang="cs-CZ" sz="1800" i="1" dirty="0" smtClean="0"/>
              <a:t>ořeněné aroma (VZ – zelený pepř, Ch – anýz, lékořice, zázvor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k</a:t>
            </a:r>
            <a:r>
              <a:rPr lang="cs-CZ" sz="1800" i="1" dirty="0" smtClean="0"/>
              <a:t>vasné aroma ( znak mladých vín – máslo, jogurt, kyselé mléko – vyprchá)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d</a:t>
            </a:r>
            <a:r>
              <a:rPr lang="cs-CZ" sz="1800" i="1" dirty="0" smtClean="0"/>
              <a:t>řevěné aroma (zrání v dubových sudech – </a:t>
            </a:r>
            <a:r>
              <a:rPr lang="cs-CZ" sz="1800" i="1" dirty="0" err="1" smtClean="0"/>
              <a:t>barrique</a:t>
            </a:r>
            <a:r>
              <a:rPr lang="cs-CZ" sz="1800" i="1" dirty="0" smtClean="0"/>
              <a:t>, červená, mohutná vína)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o</a:t>
            </a:r>
            <a:r>
              <a:rPr lang="cs-CZ" sz="1800" i="1" dirty="0" smtClean="0"/>
              <a:t>vocné aroma (RV, VZ, MM – citrusy, </a:t>
            </a:r>
            <a:r>
              <a:rPr lang="cs-CZ" sz="1800" i="1" dirty="0" err="1" smtClean="0"/>
              <a:t>Sg</a:t>
            </a:r>
            <a:r>
              <a:rPr lang="cs-CZ" sz="1800" i="1" dirty="0" smtClean="0"/>
              <a:t> </a:t>
            </a:r>
            <a:r>
              <a:rPr lang="cs-CZ" sz="1800" i="1" dirty="0" smtClean="0"/>
              <a:t>– angrešt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josta</a:t>
            </a:r>
            <a:r>
              <a:rPr lang="cs-CZ" sz="1800" i="1" dirty="0" smtClean="0"/>
              <a:t>, Ch – meruňka, broskev)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r</a:t>
            </a:r>
            <a:r>
              <a:rPr lang="cs-CZ" sz="1800" i="1" dirty="0" smtClean="0"/>
              <a:t>ostlinné aroma (travnatá vůně – nedozrálé hrozny, </a:t>
            </a:r>
            <a:r>
              <a:rPr lang="cs-CZ" sz="1800" i="1" dirty="0" err="1" smtClean="0"/>
              <a:t>Sg</a:t>
            </a:r>
            <a:r>
              <a:rPr lang="cs-CZ" sz="1800" i="1" dirty="0" smtClean="0"/>
              <a:t> - posekaná tráva)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p</a:t>
            </a:r>
            <a:r>
              <a:rPr lang="cs-CZ" sz="1800" i="1" dirty="0" smtClean="0"/>
              <a:t>ražené aroma (toast, tabák, káva, čokoláda – červená vína v sudech)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ž</a:t>
            </a:r>
            <a:r>
              <a:rPr lang="cs-CZ" sz="1800" i="1" dirty="0" smtClean="0"/>
              <a:t>ivočišné aroma (kůže, , pižmo, maso, kočičí moč – </a:t>
            </a:r>
            <a:r>
              <a:rPr lang="cs-CZ" sz="1800" i="1" dirty="0" err="1" smtClean="0"/>
              <a:t>Sg</a:t>
            </a:r>
            <a:r>
              <a:rPr lang="cs-CZ" sz="1800" i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i="1" dirty="0"/>
              <a:t>c</a:t>
            </a:r>
            <a:r>
              <a:rPr lang="cs-CZ" sz="1800" i="1" dirty="0" smtClean="0"/>
              <a:t>hemické aroma (umělé vůně – nesmí převládat  a vyčnívat – jód, síra, ředidlo..)</a:t>
            </a:r>
          </a:p>
          <a:p>
            <a:r>
              <a:rPr lang="cs-CZ" sz="1800" i="1" dirty="0"/>
              <a:t> </a:t>
            </a:r>
            <a:r>
              <a:rPr lang="cs-CZ" sz="1800" i="1" dirty="0" smtClean="0"/>
              <a:t> </a:t>
            </a:r>
          </a:p>
          <a:p>
            <a:endParaRPr lang="cs-CZ" sz="1800" i="1" dirty="0"/>
          </a:p>
          <a:p>
            <a:endParaRPr lang="cs-CZ" sz="1800" i="1" dirty="0" smtClean="0"/>
          </a:p>
          <a:p>
            <a:r>
              <a:rPr lang="cs-CZ" sz="1800" i="1" dirty="0" smtClean="0"/>
              <a:t>          čichací kufřík</a:t>
            </a:r>
          </a:p>
          <a:p>
            <a:r>
              <a:rPr lang="cs-CZ" sz="1800" i="1" dirty="0"/>
              <a:t> </a:t>
            </a:r>
            <a:endParaRPr lang="cs-CZ" sz="1800" i="1" dirty="0" smtClean="0"/>
          </a:p>
          <a:p>
            <a:r>
              <a:rPr lang="cs-CZ" sz="1800" i="1" dirty="0"/>
              <a:t> </a:t>
            </a:r>
            <a:r>
              <a:rPr lang="cs-CZ" sz="1800" i="1" dirty="0" smtClean="0"/>
              <a:t>       LE NEZ DU VIN</a:t>
            </a:r>
            <a:endParaRPr lang="cs-CZ" sz="18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39855"/>
            <a:ext cx="2664296" cy="22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Zásady správného koštování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sz="2000" dirty="0"/>
              <a:t>Senzorické hodnocení vína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u="sng" dirty="0" smtClean="0"/>
              <a:t>3. CHUŤ VÍNA – chuťový aspekt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e srovnání se stovkami vůní jsou chuťové zóny pouze čtyři</a:t>
            </a:r>
          </a:p>
          <a:p>
            <a:r>
              <a:rPr lang="cs-CZ" sz="2000" dirty="0" smtClean="0"/>
              <a:t>		- sladká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- slaná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- hořká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- kyselá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ři polknutí doušku vína mohou chuť a vůně mohou působit současně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 </a:t>
            </a:r>
            <a:r>
              <a:rPr lang="cs-CZ" sz="2000" dirty="0"/>
              <a:t>ú</a:t>
            </a:r>
            <a:r>
              <a:rPr lang="cs-CZ" sz="2000" dirty="0" smtClean="0"/>
              <a:t>stech kromě chuti pozorujeme také hmatový smysl (stahování jazyka,  šimrání bublinek na patře, olejnatá viskozita na jazyku)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 chuti vína hodnotíme: 	intenzitu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čistotu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harmonii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perzistenci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o úst nabereme malý doušek, poválíme po celém jazyku a po polknutí hodnotíme celkový dojem vyvolaný komplexním působením jednotlivých látek včetně perzistence, kterou v ústech pociťujeme		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17" y="1224964"/>
            <a:ext cx="1235138" cy="1800200"/>
          </a:xfrm>
          <a:prstGeom prst="rect">
            <a:avLst/>
          </a:prstGeom>
          <a:effectLst>
            <a:glow rad="215900">
              <a:schemeClr val="bg1">
                <a:lumMod val="65000"/>
                <a:alpha val="6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26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1675</Words>
  <Application>Microsoft Office PowerPoint</Application>
  <PresentationFormat>Vlastní</PresentationFormat>
  <Paragraphs>313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Office Theme</vt:lpstr>
      <vt:lpstr>Prezentace aplikace PowerPoint</vt:lpstr>
      <vt:lpstr>Zásady správného koštování  </vt:lpstr>
      <vt:lpstr>Zásady správného koštování 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 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  <vt:lpstr>Zásady správného koštování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 Waska, Mgr., Ph. D.</dc:creator>
  <cp:lastModifiedBy>Hasek</cp:lastModifiedBy>
  <cp:revision>94</cp:revision>
  <dcterms:created xsi:type="dcterms:W3CDTF">2016-09-16T14:01:07Z</dcterms:created>
  <dcterms:modified xsi:type="dcterms:W3CDTF">2019-03-20T13:41:08Z</dcterms:modified>
  <dc:language>cs-CZ</dc:language>
</cp:coreProperties>
</file>