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1"/>
  </p:notesMasterIdLst>
  <p:handoutMasterIdLst>
    <p:handoutMasterId r:id="rId22"/>
  </p:handoutMasterIdLst>
  <p:sldIdLst>
    <p:sldId id="256" r:id="rId3"/>
    <p:sldId id="258" r:id="rId4"/>
    <p:sldId id="324" r:id="rId5"/>
    <p:sldId id="283" r:id="rId6"/>
    <p:sldId id="266" r:id="rId7"/>
    <p:sldId id="276" r:id="rId8"/>
    <p:sldId id="318" r:id="rId9"/>
    <p:sldId id="317" r:id="rId10"/>
    <p:sldId id="305" r:id="rId11"/>
    <p:sldId id="292" r:id="rId12"/>
    <p:sldId id="309" r:id="rId13"/>
    <p:sldId id="321" r:id="rId14"/>
    <p:sldId id="322" r:id="rId15"/>
    <p:sldId id="315" r:id="rId16"/>
    <p:sldId id="319" r:id="rId17"/>
    <p:sldId id="316" r:id="rId18"/>
    <p:sldId id="307" r:id="rId19"/>
    <p:sldId id="320" r:id="rId20"/>
  </p:sldIdLst>
  <p:sldSz cx="9144000" cy="6858000" type="screen4x3"/>
  <p:notesSz cx="6888163" cy="100187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2" autoAdjust="0"/>
    <p:restoredTop sz="94822" autoAdjust="0"/>
  </p:normalViewPr>
  <p:slideViewPr>
    <p:cSldViewPr>
      <p:cViewPr>
        <p:scale>
          <a:sx n="80" d="100"/>
          <a:sy n="80" d="100"/>
        </p:scale>
        <p:origin x="-2430" y="-780"/>
      </p:cViewPr>
      <p:guideLst>
        <p:guide orient="horz" pos="2160"/>
        <p:guide pos="2880"/>
      </p:guideLst>
    </p:cSldViewPr>
  </p:slideViewPr>
  <p:outlineViewPr>
    <p:cViewPr>
      <p:scale>
        <a:sx n="33" d="100"/>
        <a:sy n="33" d="100"/>
      </p:scale>
      <p:origin x="6" y="18174"/>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0.80.11.43\owners\skolilj\&#268;l&#225;nky%20a%20prezentace\Odpadov&#233;%20forum\TVIP%202020\Velikost%20trhu%20glykolov&#253;ch%20odpad&#367;.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10.80.11.43\owners\skolilj\&#268;l&#225;nky%20a%20prezentace\Odpadov&#233;%20forum\2\Velikost%20trhu%20odpad&#36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prstClr val="black">
                    <a:lumMod val="65000"/>
                    <a:lumOff val="35000"/>
                  </a:prstClr>
                </a:solidFill>
                <a:latin typeface="+mn-lt"/>
                <a:ea typeface="+mn-ea"/>
                <a:cs typeface="+mn-cs"/>
              </a:defRPr>
            </a:pPr>
            <a:r>
              <a:rPr lang="cs-CZ" sz="1800" b="1" i="0" baseline="0" dirty="0" smtClean="0">
                <a:effectLst/>
              </a:rPr>
              <a:t>Produkce a likvidace odpadů 160114 - nemrznoucí směsi 2003 - </a:t>
            </a:r>
            <a:r>
              <a:rPr lang="cs-CZ" sz="1800" b="1" dirty="0" smtClean="0"/>
              <a:t>2019</a:t>
            </a:r>
            <a:endParaRPr lang="cs-CZ" sz="1800" b="1" dirty="0"/>
          </a:p>
        </c:rich>
      </c:tx>
      <c:layout>
        <c:manualLayout>
          <c:xMode val="edge"/>
          <c:yMode val="edge"/>
          <c:x val="0.13898821750210355"/>
          <c:y val="2.5925925925925925E-2"/>
        </c:manualLayout>
      </c:layout>
      <c:overlay val="0"/>
      <c:spPr>
        <a:noFill/>
        <a:ln>
          <a:noFill/>
        </a:ln>
        <a:effectLst/>
      </c:spPr>
    </c:title>
    <c:autoTitleDeleted val="0"/>
    <c:plotArea>
      <c:layout>
        <c:manualLayout>
          <c:layoutTarget val="inner"/>
          <c:xMode val="edge"/>
          <c:yMode val="edge"/>
          <c:x val="8.6544619422572175E-2"/>
          <c:y val="8.9733012540099161E-2"/>
          <c:w val="0.84175382764654416"/>
          <c:h val="0.78933973418784165"/>
        </c:manualLayout>
      </c:layout>
      <c:barChart>
        <c:barDir val="col"/>
        <c:grouping val="clustered"/>
        <c:varyColors val="0"/>
        <c:ser>
          <c:idx val="1"/>
          <c:order val="0"/>
          <c:tx>
            <c:v>Produkce odpadu</c:v>
          </c:tx>
          <c:spPr>
            <a:ln w="28575" cap="rnd">
              <a:solidFill>
                <a:schemeClr val="accent2"/>
              </a:solidFill>
              <a:round/>
            </a:ln>
            <a:effectLst/>
          </c:spPr>
          <c:invertIfNegative val="0"/>
          <c:cat>
            <c:numRef>
              <c:f>data!$A$3:$A$19</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data!$C$3:$C$19</c:f>
              <c:numCache>
                <c:formatCode>0.0</c:formatCode>
                <c:ptCount val="17"/>
                <c:pt idx="0">
                  <c:v>157.5</c:v>
                </c:pt>
                <c:pt idx="1">
                  <c:v>298.89999999999998</c:v>
                </c:pt>
                <c:pt idx="2">
                  <c:v>400.2</c:v>
                </c:pt>
                <c:pt idx="3">
                  <c:v>249.6</c:v>
                </c:pt>
                <c:pt idx="4">
                  <c:v>372.3</c:v>
                </c:pt>
                <c:pt idx="5">
                  <c:v>499.5</c:v>
                </c:pt>
                <c:pt idx="6">
                  <c:v>427</c:v>
                </c:pt>
                <c:pt idx="7">
                  <c:v>518</c:v>
                </c:pt>
                <c:pt idx="8">
                  <c:v>507.4</c:v>
                </c:pt>
                <c:pt idx="9">
                  <c:v>546.1</c:v>
                </c:pt>
                <c:pt idx="10">
                  <c:v>507.6</c:v>
                </c:pt>
                <c:pt idx="11">
                  <c:v>939</c:v>
                </c:pt>
                <c:pt idx="12" formatCode="#,##0.0">
                  <c:v>784.8</c:v>
                </c:pt>
                <c:pt idx="13" formatCode="General">
                  <c:v>981</c:v>
                </c:pt>
                <c:pt idx="14" formatCode="General">
                  <c:v>946.9</c:v>
                </c:pt>
                <c:pt idx="15" formatCode="General">
                  <c:v>1058.5</c:v>
                </c:pt>
                <c:pt idx="16" formatCode="General">
                  <c:v>1318.23</c:v>
                </c:pt>
              </c:numCache>
            </c:numRef>
          </c:val>
        </c:ser>
        <c:ser>
          <c:idx val="0"/>
          <c:order val="1"/>
          <c:tx>
            <c:v>D9 - Fyzikálně chemická úprava</c:v>
          </c:tx>
          <c:invertIfNegative val="0"/>
          <c:cat>
            <c:numRef>
              <c:f>data!$A$3:$A$19</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data!$D$3:$D$19</c:f>
              <c:numCache>
                <c:formatCode>0.0</c:formatCode>
                <c:ptCount val="17"/>
                <c:pt idx="0">
                  <c:v>110.3</c:v>
                </c:pt>
                <c:pt idx="1">
                  <c:v>39</c:v>
                </c:pt>
                <c:pt idx="2">
                  <c:v>130.80000000000001</c:v>
                </c:pt>
                <c:pt idx="3">
                  <c:v>55.9</c:v>
                </c:pt>
                <c:pt idx="4">
                  <c:v>55.9</c:v>
                </c:pt>
                <c:pt idx="5">
                  <c:v>83.1</c:v>
                </c:pt>
                <c:pt idx="6">
                  <c:v>95.5</c:v>
                </c:pt>
                <c:pt idx="7">
                  <c:v>102.3</c:v>
                </c:pt>
                <c:pt idx="8">
                  <c:v>127.1</c:v>
                </c:pt>
                <c:pt idx="9">
                  <c:v>174.4</c:v>
                </c:pt>
                <c:pt idx="10">
                  <c:v>216.9</c:v>
                </c:pt>
                <c:pt idx="11">
                  <c:v>310</c:v>
                </c:pt>
                <c:pt idx="12" formatCode="#,##0">
                  <c:v>200.3</c:v>
                </c:pt>
                <c:pt idx="13" formatCode="General">
                  <c:v>248.4</c:v>
                </c:pt>
                <c:pt idx="14" formatCode="General">
                  <c:v>191</c:v>
                </c:pt>
                <c:pt idx="15" formatCode="General">
                  <c:v>177.5</c:v>
                </c:pt>
                <c:pt idx="16" formatCode="General">
                  <c:v>518</c:v>
                </c:pt>
              </c:numCache>
            </c:numRef>
          </c:val>
        </c:ser>
        <c:ser>
          <c:idx val="2"/>
          <c:order val="2"/>
          <c:tx>
            <c:v>BD10 - Spalování na pevnině</c:v>
          </c:tx>
          <c:invertIfNegative val="0"/>
          <c:cat>
            <c:numRef>
              <c:f>data!$A$3:$A$19</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data!$E$3:$E$19</c:f>
              <c:numCache>
                <c:formatCode>0.0</c:formatCode>
                <c:ptCount val="17"/>
                <c:pt idx="0">
                  <c:v>48.9</c:v>
                </c:pt>
                <c:pt idx="1">
                  <c:v>101</c:v>
                </c:pt>
                <c:pt idx="2">
                  <c:v>46.5</c:v>
                </c:pt>
                <c:pt idx="3">
                  <c:v>62.1</c:v>
                </c:pt>
                <c:pt idx="4">
                  <c:v>101.4</c:v>
                </c:pt>
                <c:pt idx="5">
                  <c:v>146</c:v>
                </c:pt>
                <c:pt idx="6">
                  <c:v>112</c:v>
                </c:pt>
                <c:pt idx="7">
                  <c:v>65</c:v>
                </c:pt>
                <c:pt idx="8">
                  <c:v>129.9</c:v>
                </c:pt>
                <c:pt idx="9">
                  <c:v>127.8</c:v>
                </c:pt>
                <c:pt idx="10">
                  <c:v>122.4</c:v>
                </c:pt>
                <c:pt idx="11">
                  <c:v>155</c:v>
                </c:pt>
                <c:pt idx="12" formatCode="General">
                  <c:v>140.9</c:v>
                </c:pt>
                <c:pt idx="13" formatCode="General">
                  <c:v>216.4</c:v>
                </c:pt>
                <c:pt idx="14" formatCode="General">
                  <c:v>245.6</c:v>
                </c:pt>
                <c:pt idx="15" formatCode="General">
                  <c:v>272.10000000000002</c:v>
                </c:pt>
                <c:pt idx="16" formatCode="General">
                  <c:v>297</c:v>
                </c:pt>
              </c:numCache>
            </c:numRef>
          </c:val>
        </c:ser>
        <c:ser>
          <c:idx val="4"/>
          <c:order val="3"/>
          <c:tx>
            <c:v>BR1 - Využití jako paliva</c:v>
          </c:tx>
          <c:invertIfNegative val="0"/>
          <c:cat>
            <c:numRef>
              <c:f>data!$A$3:$A$19</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data!$F$3:$F$19</c:f>
              <c:numCache>
                <c:formatCode>0.0</c:formatCode>
                <c:ptCount val="17"/>
                <c:pt idx="0">
                  <c:v>21.4</c:v>
                </c:pt>
                <c:pt idx="1">
                  <c:v>37.6</c:v>
                </c:pt>
                <c:pt idx="2">
                  <c:v>27.1</c:v>
                </c:pt>
                <c:pt idx="3">
                  <c:v>41.4</c:v>
                </c:pt>
                <c:pt idx="4">
                  <c:v>18.3</c:v>
                </c:pt>
                <c:pt idx="5">
                  <c:v>16.2</c:v>
                </c:pt>
                <c:pt idx="6">
                  <c:v>24.5</c:v>
                </c:pt>
                <c:pt idx="7">
                  <c:v>3.9</c:v>
                </c:pt>
                <c:pt idx="8">
                  <c:v>6</c:v>
                </c:pt>
                <c:pt idx="9">
                  <c:v>11.3</c:v>
                </c:pt>
                <c:pt idx="10">
                  <c:v>5.5</c:v>
                </c:pt>
                <c:pt idx="11">
                  <c:v>4.5</c:v>
                </c:pt>
                <c:pt idx="12" formatCode="General">
                  <c:v>34.299999999999997</c:v>
                </c:pt>
                <c:pt idx="13" formatCode="General">
                  <c:v>0</c:v>
                </c:pt>
                <c:pt idx="14" formatCode="General">
                  <c:v>0</c:v>
                </c:pt>
                <c:pt idx="15" formatCode="General">
                  <c:v>0</c:v>
                </c:pt>
                <c:pt idx="16" formatCode="General">
                  <c:v>10.5</c:v>
                </c:pt>
              </c:numCache>
            </c:numRef>
          </c:val>
        </c:ser>
        <c:ser>
          <c:idx val="5"/>
          <c:order val="4"/>
          <c:tx>
            <c:v>BR2 - Získávání rozpouštědel + BR3 - Recyklace</c:v>
          </c:tx>
          <c:invertIfNegative val="0"/>
          <c:cat>
            <c:numRef>
              <c:f>data!$A$3:$A$19</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data!$G$3:$G$19</c:f>
              <c:numCache>
                <c:formatCode>0.0</c:formatCode>
                <c:ptCount val="17"/>
                <c:pt idx="0">
                  <c:v>4.5999999999999996</c:v>
                </c:pt>
                <c:pt idx="1">
                  <c:v>8.6999999999999993</c:v>
                </c:pt>
                <c:pt idx="2">
                  <c:v>11.6</c:v>
                </c:pt>
                <c:pt idx="3">
                  <c:v>24.5</c:v>
                </c:pt>
                <c:pt idx="4">
                  <c:v>13</c:v>
                </c:pt>
                <c:pt idx="5">
                  <c:v>41.9</c:v>
                </c:pt>
                <c:pt idx="6">
                  <c:v>13</c:v>
                </c:pt>
                <c:pt idx="7">
                  <c:v>1.9</c:v>
                </c:pt>
                <c:pt idx="8">
                  <c:v>21.4</c:v>
                </c:pt>
                <c:pt idx="9">
                  <c:v>5.7</c:v>
                </c:pt>
                <c:pt idx="10">
                  <c:v>32.4</c:v>
                </c:pt>
                <c:pt idx="11">
                  <c:v>61.3</c:v>
                </c:pt>
                <c:pt idx="12" formatCode="General">
                  <c:v>0</c:v>
                </c:pt>
                <c:pt idx="13" formatCode="General">
                  <c:v>0</c:v>
                </c:pt>
                <c:pt idx="14" formatCode="General">
                  <c:v>4.95</c:v>
                </c:pt>
                <c:pt idx="15" formatCode="General">
                  <c:v>41.063000000000002</c:v>
                </c:pt>
                <c:pt idx="16" formatCode="General">
                  <c:v>107.468</c:v>
                </c:pt>
              </c:numCache>
            </c:numRef>
          </c:val>
        </c:ser>
        <c:dLbls>
          <c:showLegendKey val="0"/>
          <c:showVal val="0"/>
          <c:showCatName val="0"/>
          <c:showSerName val="0"/>
          <c:showPercent val="0"/>
          <c:showBubbleSize val="0"/>
        </c:dLbls>
        <c:gapWidth val="150"/>
        <c:axId val="143121024"/>
        <c:axId val="194154496"/>
      </c:barChart>
      <c:catAx>
        <c:axId val="143121024"/>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b="1"/>
                  <a:t>ROK</a:t>
                </a:r>
              </a:p>
            </c:rich>
          </c:tx>
          <c:layout>
            <c:manualLayout>
              <c:xMode val="edge"/>
              <c:yMode val="edge"/>
              <c:x val="0.50253707813688231"/>
              <c:y val="0.942764800233304"/>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cs-CZ"/>
          </a:p>
        </c:txPr>
        <c:crossAx val="194154496"/>
        <c:crosses val="autoZero"/>
        <c:auto val="1"/>
        <c:lblAlgn val="ctr"/>
        <c:lblOffset val="100"/>
        <c:noMultiLvlLbl val="0"/>
      </c:catAx>
      <c:valAx>
        <c:axId val="1941544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cs-CZ" sz="1200" dirty="0" smtClean="0">
                    <a:effectLst/>
                  </a:rPr>
                  <a:t>Množství v tunách</a:t>
                </a:r>
                <a:endParaRPr lang="cs-CZ" sz="1200" dirty="0">
                  <a:effectLst/>
                </a:endParaRPr>
              </a:p>
            </c:rich>
          </c:tx>
          <c:layout>
            <c:manualLayout>
              <c:xMode val="edge"/>
              <c:yMode val="edge"/>
              <c:x val="1.350404636920385E-2"/>
              <c:y val="0.45008253135024789"/>
            </c:manualLayout>
          </c:layout>
          <c:overlay val="0"/>
          <c:spPr>
            <a:noFill/>
            <a:ln>
              <a:noFill/>
            </a:ln>
            <a:effectLst/>
          </c:sp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cs-CZ"/>
          </a:p>
        </c:txPr>
        <c:crossAx val="143121024"/>
        <c:crosses val="autoZero"/>
        <c:crossBetween val="between"/>
      </c:valAx>
      <c:spPr>
        <a:noFill/>
        <a:ln>
          <a:noFill/>
        </a:ln>
        <a:effectLst/>
      </c:spPr>
    </c:plotArea>
    <c:legend>
      <c:legendPos val="r"/>
      <c:layout>
        <c:manualLayout>
          <c:xMode val="edge"/>
          <c:yMode val="edge"/>
          <c:x val="8.1273162469675933E-2"/>
          <c:y val="8.7698785000243015E-2"/>
          <c:w val="0.35611839661416866"/>
          <c:h val="0.2906540846908614"/>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cs-CZ"/>
        </a:p>
      </c:txPr>
    </c:legend>
    <c:plotVisOnly val="1"/>
    <c:dispBlanksAs val="span"/>
    <c:showDLblsOverMax val="0"/>
  </c:chart>
  <c:spPr>
    <a:solidFill>
      <a:srgbClr val="FFF7E1"/>
    </a:solidFill>
    <a:ln w="9525" cap="flat" cmpd="sng" algn="ctr">
      <a:solidFill>
        <a:schemeClr val="tx1">
          <a:lumMod val="15000"/>
          <a:lumOff val="85000"/>
        </a:schemeClr>
      </a:solidFill>
      <a:round/>
    </a:ln>
    <a:effectLst>
      <a:outerShdw blurRad="50800" dist="50800" dir="5400000" algn="ctr" rotWithShape="0">
        <a:schemeClr val="bg2"/>
      </a:outerShdw>
    </a:effectLst>
  </c:spPr>
  <c:txPr>
    <a:bodyPr/>
    <a:lstStyle/>
    <a:p>
      <a:pPr>
        <a:defRPr/>
      </a:pPr>
      <a:endParaRPr lang="cs-CZ"/>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v>160114N</c:v>
          </c:tx>
          <c:spPr>
            <a:solidFill>
              <a:srgbClr val="92D050"/>
            </a:solidFill>
          </c:spPr>
          <c:invertIfNegative val="0"/>
          <c:dPt>
            <c:idx val="0"/>
            <c:invertIfNegative val="0"/>
            <c:bubble3D val="0"/>
            <c:spPr>
              <a:solidFill>
                <a:srgbClr val="FF0000"/>
              </a:solidFill>
            </c:spPr>
          </c:dPt>
          <c:dPt>
            <c:idx val="1"/>
            <c:invertIfNegative val="0"/>
            <c:bubble3D val="0"/>
            <c:spPr>
              <a:solidFill>
                <a:srgbClr val="0070C0"/>
              </a:solidFill>
            </c:spPr>
          </c:dPt>
          <c:dPt>
            <c:idx val="2"/>
            <c:invertIfNegative val="0"/>
            <c:bubble3D val="0"/>
          </c:dPt>
          <c:dPt>
            <c:idx val="3"/>
            <c:invertIfNegative val="0"/>
            <c:bubble3D val="0"/>
          </c:dPt>
          <c:dPt>
            <c:idx val="4"/>
            <c:invertIfNegative val="0"/>
            <c:bubble3D val="0"/>
            <c:spPr>
              <a:solidFill>
                <a:srgbClr val="FF0000"/>
              </a:solidFill>
            </c:spPr>
          </c:dPt>
          <c:dPt>
            <c:idx val="5"/>
            <c:invertIfNegative val="0"/>
            <c:bubble3D val="0"/>
            <c:spPr>
              <a:solidFill>
                <a:srgbClr val="0070C0"/>
              </a:solidFill>
            </c:spPr>
          </c:dPt>
          <c:dPt>
            <c:idx val="6"/>
            <c:invertIfNegative val="0"/>
            <c:bubble3D val="0"/>
          </c:dPt>
          <c:dPt>
            <c:idx val="7"/>
            <c:invertIfNegative val="0"/>
            <c:bubble3D val="0"/>
          </c:dPt>
          <c:dPt>
            <c:idx val="8"/>
            <c:invertIfNegative val="0"/>
            <c:bubble3D val="0"/>
            <c:spPr>
              <a:solidFill>
                <a:srgbClr val="FF0000"/>
              </a:solidFill>
            </c:spPr>
          </c:dPt>
          <c:dPt>
            <c:idx val="9"/>
            <c:invertIfNegative val="0"/>
            <c:bubble3D val="0"/>
            <c:spPr>
              <a:solidFill>
                <a:srgbClr val="0070C0"/>
              </a:solidFill>
            </c:spPr>
          </c:dPt>
          <c:dPt>
            <c:idx val="12"/>
            <c:invertIfNegative val="0"/>
            <c:bubble3D val="0"/>
            <c:spPr>
              <a:solidFill>
                <a:srgbClr val="FF0000"/>
              </a:solidFill>
            </c:spPr>
          </c:dPt>
          <c:dPt>
            <c:idx val="13"/>
            <c:invertIfNegative val="0"/>
            <c:bubble3D val="0"/>
            <c:spPr>
              <a:solidFill>
                <a:srgbClr val="0070C0"/>
              </a:solidFill>
            </c:spPr>
          </c:dPt>
          <c:cat>
            <c:strRef>
              <c:f>'Množství odpadů'!$B$1:$P$1</c:f>
              <c:strCache>
                <c:ptCount val="15"/>
                <c:pt idx="0">
                  <c:v>2016 D9</c:v>
                </c:pt>
                <c:pt idx="1">
                  <c:v>2016 D10</c:v>
                </c:pt>
                <c:pt idx="2">
                  <c:v>2017 CLASSIC</c:v>
                </c:pt>
                <c:pt idx="3">
                  <c:v>2017 R3</c:v>
                </c:pt>
                <c:pt idx="4">
                  <c:v>2017 D9</c:v>
                </c:pt>
                <c:pt idx="5">
                  <c:v>2017 D10</c:v>
                </c:pt>
                <c:pt idx="6">
                  <c:v>2018 CLASSIC</c:v>
                </c:pt>
                <c:pt idx="7">
                  <c:v>2018 R3</c:v>
                </c:pt>
                <c:pt idx="8">
                  <c:v>2018 D9</c:v>
                </c:pt>
                <c:pt idx="9">
                  <c:v>2018 D10</c:v>
                </c:pt>
                <c:pt idx="10">
                  <c:v>2019 CLASSIC</c:v>
                </c:pt>
                <c:pt idx="11">
                  <c:v>2019 R3</c:v>
                </c:pt>
                <c:pt idx="12">
                  <c:v>2019 D9</c:v>
                </c:pt>
                <c:pt idx="13">
                  <c:v>2019 D10</c:v>
                </c:pt>
                <c:pt idx="14">
                  <c:v>2020 CLASSIC</c:v>
                </c:pt>
              </c:strCache>
            </c:strRef>
          </c:cat>
          <c:val>
            <c:numRef>
              <c:f>'Množství odpadů'!$B$2:$P$2</c:f>
              <c:numCache>
                <c:formatCode>General</c:formatCode>
                <c:ptCount val="15"/>
                <c:pt idx="0">
                  <c:v>248442</c:v>
                </c:pt>
                <c:pt idx="1">
                  <c:v>216441</c:v>
                </c:pt>
                <c:pt idx="2" formatCode="#,##0">
                  <c:v>4948</c:v>
                </c:pt>
                <c:pt idx="3" formatCode="#,##0">
                  <c:v>4948</c:v>
                </c:pt>
                <c:pt idx="4" formatCode="#,##0">
                  <c:v>191971</c:v>
                </c:pt>
                <c:pt idx="5" formatCode="#,##0">
                  <c:v>245606</c:v>
                </c:pt>
                <c:pt idx="6" formatCode="#,##0">
                  <c:v>16540</c:v>
                </c:pt>
                <c:pt idx="7" formatCode="#,##0">
                  <c:v>16540</c:v>
                </c:pt>
                <c:pt idx="8" formatCode="#,##0">
                  <c:v>177473</c:v>
                </c:pt>
                <c:pt idx="9" formatCode="#,##0">
                  <c:v>272091</c:v>
                </c:pt>
                <c:pt idx="10" formatCode="#,##0">
                  <c:v>21614</c:v>
                </c:pt>
                <c:pt idx="11" formatCode="#,##0">
                  <c:v>21614</c:v>
                </c:pt>
                <c:pt idx="12" formatCode="#,##0">
                  <c:v>518110</c:v>
                </c:pt>
                <c:pt idx="13" formatCode="#,##0">
                  <c:v>296930</c:v>
                </c:pt>
                <c:pt idx="14" formatCode="#,##0">
                  <c:v>66337</c:v>
                </c:pt>
              </c:numCache>
            </c:numRef>
          </c:val>
        </c:ser>
        <c:ser>
          <c:idx val="1"/>
          <c:order val="1"/>
          <c:tx>
            <c:strRef>
              <c:f>'Množství odpadů'!$A$3</c:f>
              <c:strCache>
                <c:ptCount val="1"/>
                <c:pt idx="0">
                  <c:v>160015O</c:v>
                </c:pt>
              </c:strCache>
            </c:strRef>
          </c:tx>
          <c:spPr>
            <a:solidFill>
              <a:srgbClr val="00B050"/>
            </a:solidFill>
          </c:spPr>
          <c:invertIfNegative val="0"/>
          <c:cat>
            <c:strRef>
              <c:f>'Množství odpadů'!$B$1:$P$1</c:f>
              <c:strCache>
                <c:ptCount val="15"/>
                <c:pt idx="0">
                  <c:v>2016 D9</c:v>
                </c:pt>
                <c:pt idx="1">
                  <c:v>2016 D10</c:v>
                </c:pt>
                <c:pt idx="2">
                  <c:v>2017 CLASSIC</c:v>
                </c:pt>
                <c:pt idx="3">
                  <c:v>2017 R3</c:v>
                </c:pt>
                <c:pt idx="4">
                  <c:v>2017 D9</c:v>
                </c:pt>
                <c:pt idx="5">
                  <c:v>2017 D10</c:v>
                </c:pt>
                <c:pt idx="6">
                  <c:v>2018 CLASSIC</c:v>
                </c:pt>
                <c:pt idx="7">
                  <c:v>2018 R3</c:v>
                </c:pt>
                <c:pt idx="8">
                  <c:v>2018 D9</c:v>
                </c:pt>
                <c:pt idx="9">
                  <c:v>2018 D10</c:v>
                </c:pt>
                <c:pt idx="10">
                  <c:v>2019 CLASSIC</c:v>
                </c:pt>
                <c:pt idx="11">
                  <c:v>2019 R3</c:v>
                </c:pt>
                <c:pt idx="12">
                  <c:v>2019 D9</c:v>
                </c:pt>
                <c:pt idx="13">
                  <c:v>2019 D10</c:v>
                </c:pt>
                <c:pt idx="14">
                  <c:v>2020 CLASSIC</c:v>
                </c:pt>
              </c:strCache>
            </c:strRef>
          </c:cat>
          <c:val>
            <c:numRef>
              <c:f>'Množství odpadů'!$B$3:$P$3</c:f>
              <c:numCache>
                <c:formatCode>General</c:formatCode>
                <c:ptCount val="15"/>
                <c:pt idx="2" formatCode="#,##0">
                  <c:v>0</c:v>
                </c:pt>
                <c:pt idx="6" formatCode="#,##0">
                  <c:v>24525</c:v>
                </c:pt>
                <c:pt idx="7" formatCode="#,##0">
                  <c:v>24523</c:v>
                </c:pt>
                <c:pt idx="10" formatCode="#,##0">
                  <c:v>85854</c:v>
                </c:pt>
                <c:pt idx="11" formatCode="#,##0">
                  <c:v>85854</c:v>
                </c:pt>
                <c:pt idx="14" formatCode="#,##0">
                  <c:v>89918</c:v>
                </c:pt>
              </c:numCache>
            </c:numRef>
          </c:val>
        </c:ser>
        <c:ser>
          <c:idx val="2"/>
          <c:order val="2"/>
          <c:tx>
            <c:strRef>
              <c:f>'Množství odpadů'!$A$4</c:f>
              <c:strCache>
                <c:ptCount val="1"/>
                <c:pt idx="0">
                  <c:v>120109N</c:v>
                </c:pt>
              </c:strCache>
            </c:strRef>
          </c:tx>
          <c:spPr>
            <a:solidFill>
              <a:schemeClr val="accent3">
                <a:lumMod val="50000"/>
              </a:schemeClr>
            </a:solidFill>
          </c:spPr>
          <c:invertIfNegative val="0"/>
          <c:val>
            <c:numRef>
              <c:f>'Množství odpadů'!$B$4:$P$4</c:f>
              <c:numCache>
                <c:formatCode>General</c:formatCode>
                <c:ptCount val="15"/>
                <c:pt idx="2">
                  <c:v>0</c:v>
                </c:pt>
                <c:pt idx="3">
                  <c:v>0</c:v>
                </c:pt>
                <c:pt idx="6">
                  <c:v>0</c:v>
                </c:pt>
                <c:pt idx="7">
                  <c:v>0</c:v>
                </c:pt>
                <c:pt idx="10">
                  <c:v>0</c:v>
                </c:pt>
                <c:pt idx="11">
                  <c:v>0</c:v>
                </c:pt>
                <c:pt idx="14" formatCode="#,##0">
                  <c:v>7439</c:v>
                </c:pt>
              </c:numCache>
            </c:numRef>
          </c:val>
        </c:ser>
        <c:dLbls>
          <c:showLegendKey val="0"/>
          <c:showVal val="0"/>
          <c:showCatName val="0"/>
          <c:showSerName val="0"/>
          <c:showPercent val="0"/>
          <c:showBubbleSize val="0"/>
        </c:dLbls>
        <c:gapWidth val="150"/>
        <c:shape val="box"/>
        <c:axId val="195020288"/>
        <c:axId val="195021824"/>
        <c:axId val="0"/>
      </c:bar3DChart>
      <c:catAx>
        <c:axId val="195020288"/>
        <c:scaling>
          <c:orientation val="minMax"/>
        </c:scaling>
        <c:delete val="0"/>
        <c:axPos val="b"/>
        <c:numFmt formatCode="General" sourceLinked="0"/>
        <c:majorTickMark val="out"/>
        <c:minorTickMark val="none"/>
        <c:tickLblPos val="nextTo"/>
        <c:crossAx val="195021824"/>
        <c:crosses val="autoZero"/>
        <c:auto val="1"/>
        <c:lblAlgn val="ctr"/>
        <c:lblOffset val="100"/>
        <c:noMultiLvlLbl val="0"/>
      </c:catAx>
      <c:valAx>
        <c:axId val="195021824"/>
        <c:scaling>
          <c:orientation val="minMax"/>
        </c:scaling>
        <c:delete val="0"/>
        <c:axPos val="l"/>
        <c:majorGridlines/>
        <c:title>
          <c:tx>
            <c:rich>
              <a:bodyPr/>
              <a:lstStyle/>
              <a:p>
                <a:pPr>
                  <a:defRPr/>
                </a:pPr>
                <a:r>
                  <a:rPr lang="cs-CZ" dirty="0"/>
                  <a:t>Množství chladicích kapalin a glykolového odpadu v kilogramech</a:t>
                </a:r>
                <a:endParaRPr lang="en-US" dirty="0"/>
              </a:p>
            </c:rich>
          </c:tx>
          <c:layout>
            <c:manualLayout>
              <c:xMode val="edge"/>
              <c:yMode val="edge"/>
              <c:x val="1.2077099737532807E-2"/>
              <c:y val="0.12013439730529138"/>
            </c:manualLayout>
          </c:layout>
          <c:overlay val="0"/>
        </c:title>
        <c:numFmt formatCode="#,##0" sourceLinked="0"/>
        <c:majorTickMark val="out"/>
        <c:minorTickMark val="none"/>
        <c:tickLblPos val="nextTo"/>
        <c:crossAx val="195020288"/>
        <c:crosses val="autoZero"/>
        <c:crossBetween val="between"/>
      </c:valAx>
    </c:plotArea>
    <c:legend>
      <c:legendPos val="r"/>
      <c:layout>
        <c:manualLayout>
          <c:xMode val="edge"/>
          <c:yMode val="edge"/>
          <c:x val="0.90772428036659347"/>
          <c:y val="0.64202377186995385"/>
          <c:w val="7.3904908603250857E-2"/>
          <c:h val="0.11517779226641256"/>
        </c:manualLayout>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a:t>Surovinová</a:t>
            </a:r>
            <a:r>
              <a:rPr lang="cs-CZ" baseline="0"/>
              <a:t> základna recyklace glykolových odpadů</a:t>
            </a:r>
            <a:endParaRPr lang="cs-CZ"/>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1734749857912941"/>
          <c:y val="9.9846682443352958E-2"/>
          <c:w val="0.85793532123611616"/>
          <c:h val="0.81425298884241482"/>
        </c:manualLayout>
      </c:layout>
      <c:bar3DChart>
        <c:barDir val="col"/>
        <c:grouping val="stacked"/>
        <c:varyColors val="0"/>
        <c:ser>
          <c:idx val="0"/>
          <c:order val="0"/>
          <c:tx>
            <c:v>Koncentrované</c:v>
          </c:tx>
          <c:invertIfNegative val="0"/>
          <c:cat>
            <c:strRef>
              <c:f>'Množství odpadů'!$B$1:$E$1</c:f>
              <c:strCache>
                <c:ptCount val="4"/>
                <c:pt idx="0">
                  <c:v>Trh chladicích kapalin v ČR</c:v>
                </c:pt>
                <c:pt idx="1">
                  <c:v>Výroba kapalin CLASSIC Oil</c:v>
                </c:pt>
                <c:pt idx="2">
                  <c:v>Odpad 160114N dle ISPOP</c:v>
                </c:pt>
                <c:pt idx="3">
                  <c:v>Dostupný glykolový odpad</c:v>
                </c:pt>
              </c:strCache>
            </c:strRef>
          </c:cat>
          <c:val>
            <c:numRef>
              <c:f>'Množství odpadů'!$B$2:$E$2</c:f>
              <c:numCache>
                <c:formatCode>#,##0</c:formatCode>
                <c:ptCount val="4"/>
                <c:pt idx="0">
                  <c:v>10000000</c:v>
                </c:pt>
                <c:pt idx="1">
                  <c:v>2500000</c:v>
                </c:pt>
                <c:pt idx="2">
                  <c:v>0</c:v>
                </c:pt>
                <c:pt idx="3">
                  <c:v>0</c:v>
                </c:pt>
              </c:numCache>
            </c:numRef>
          </c:val>
        </c:ser>
        <c:ser>
          <c:idx val="1"/>
          <c:order val="1"/>
          <c:tx>
            <c:strRef>
              <c:f>'Množství odpadů'!$A$3</c:f>
              <c:strCache>
                <c:ptCount val="1"/>
                <c:pt idx="0">
                  <c:v>Po naředění vodou</c:v>
                </c:pt>
              </c:strCache>
            </c:strRef>
          </c:tx>
          <c:invertIfNegative val="0"/>
          <c:cat>
            <c:strRef>
              <c:f>'Množství odpadů'!$B$1:$E$1</c:f>
              <c:strCache>
                <c:ptCount val="4"/>
                <c:pt idx="0">
                  <c:v>Trh chladicích kapalin v ČR</c:v>
                </c:pt>
                <c:pt idx="1">
                  <c:v>Výroba kapalin CLASSIC Oil</c:v>
                </c:pt>
                <c:pt idx="2">
                  <c:v>Odpad 160114N dle ISPOP</c:v>
                </c:pt>
                <c:pt idx="3">
                  <c:v>Dostupný glykolový odpad</c:v>
                </c:pt>
              </c:strCache>
            </c:strRef>
          </c:cat>
          <c:val>
            <c:numRef>
              <c:f>'Množství odpadů'!$B$3:$E$3</c:f>
              <c:numCache>
                <c:formatCode>#,##0</c:formatCode>
                <c:ptCount val="4"/>
                <c:pt idx="0">
                  <c:v>20000000</c:v>
                </c:pt>
                <c:pt idx="1">
                  <c:v>5000000</c:v>
                </c:pt>
                <c:pt idx="2">
                  <c:v>1000000</c:v>
                </c:pt>
                <c:pt idx="3">
                  <c:v>100000</c:v>
                </c:pt>
              </c:numCache>
            </c:numRef>
          </c:val>
        </c:ser>
        <c:dLbls>
          <c:showLegendKey val="0"/>
          <c:showVal val="0"/>
          <c:showCatName val="0"/>
          <c:showSerName val="0"/>
          <c:showPercent val="0"/>
          <c:showBubbleSize val="0"/>
        </c:dLbls>
        <c:gapWidth val="150"/>
        <c:shape val="box"/>
        <c:axId val="195319296"/>
        <c:axId val="195320832"/>
        <c:axId val="0"/>
      </c:bar3DChart>
      <c:catAx>
        <c:axId val="195319296"/>
        <c:scaling>
          <c:orientation val="minMax"/>
        </c:scaling>
        <c:delete val="0"/>
        <c:axPos val="b"/>
        <c:numFmt formatCode="General" sourceLinked="0"/>
        <c:majorTickMark val="out"/>
        <c:minorTickMark val="none"/>
        <c:tickLblPos val="nextTo"/>
        <c:txPr>
          <a:bodyPr/>
          <a:lstStyle/>
          <a:p>
            <a:pPr>
              <a:defRPr sz="1100" b="1"/>
            </a:pPr>
            <a:endParaRPr lang="cs-CZ"/>
          </a:p>
        </c:txPr>
        <c:crossAx val="195320832"/>
        <c:crosses val="autoZero"/>
        <c:auto val="1"/>
        <c:lblAlgn val="ctr"/>
        <c:lblOffset val="100"/>
        <c:noMultiLvlLbl val="0"/>
      </c:catAx>
      <c:valAx>
        <c:axId val="195320832"/>
        <c:scaling>
          <c:orientation val="minMax"/>
        </c:scaling>
        <c:delete val="0"/>
        <c:axPos val="l"/>
        <c:majorGridlines/>
        <c:title>
          <c:tx>
            <c:rich>
              <a:bodyPr/>
              <a:lstStyle/>
              <a:p>
                <a:pPr>
                  <a:defRPr sz="1200"/>
                </a:pPr>
                <a:r>
                  <a:rPr lang="cs-CZ" sz="1200" dirty="0"/>
                  <a:t>Množství chladicích kapalin a glykolového odpadu v litrech</a:t>
                </a:r>
                <a:endParaRPr lang="en-US" sz="1200" dirty="0"/>
              </a:p>
            </c:rich>
          </c:tx>
          <c:layout>
            <c:manualLayout>
              <c:xMode val="edge"/>
              <c:yMode val="edge"/>
              <c:x val="1.6449962859957708E-2"/>
              <c:y val="8.3164488277301371E-2"/>
            </c:manualLayout>
          </c:layout>
          <c:overlay val="0"/>
        </c:title>
        <c:numFmt formatCode="#,##0" sourceLinked="1"/>
        <c:majorTickMark val="out"/>
        <c:minorTickMark val="none"/>
        <c:tickLblPos val="nextTo"/>
        <c:crossAx val="195319296"/>
        <c:crosses val="autoZero"/>
        <c:crossBetween val="between"/>
      </c:valAx>
    </c:plotArea>
    <c:legend>
      <c:legendPos val="r"/>
      <c:layout>
        <c:manualLayout>
          <c:xMode val="edge"/>
          <c:yMode val="edge"/>
          <c:x val="0.67064495129558599"/>
          <c:y val="0.25194303007801866"/>
          <c:w val="0.13257939200511237"/>
          <c:h val="8.323422197762842E-2"/>
        </c:manualLayout>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0.85556</cdr:x>
      <cdr:y>0.05797</cdr:y>
    </cdr:from>
    <cdr:to>
      <cdr:x>1</cdr:x>
      <cdr:y>0.55072</cdr:y>
    </cdr:to>
    <cdr:sp macro="" textlink="">
      <cdr:nvSpPr>
        <cdr:cNvPr id="2" name="Obdélník 1"/>
        <cdr:cNvSpPr/>
      </cdr:nvSpPr>
      <cdr:spPr>
        <a:xfrm xmlns:a="http://schemas.openxmlformats.org/drawingml/2006/main">
          <a:off x="7823241" y="288032"/>
          <a:ext cx="1320759" cy="2448272"/>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cs-CZ" dirty="0">
              <a:solidFill>
                <a:srgbClr val="FF0000"/>
              </a:solidFill>
            </a:rPr>
            <a:t>D9 - Fyzikálně chemická</a:t>
          </a:r>
          <a:r>
            <a:rPr lang="cs-CZ" baseline="0" dirty="0">
              <a:solidFill>
                <a:srgbClr val="FF0000"/>
              </a:solidFill>
            </a:rPr>
            <a:t> úprava (ČOV + cement)</a:t>
          </a:r>
          <a:endParaRPr lang="cs-CZ" dirty="0">
            <a:solidFill>
              <a:srgbClr val="FF0000"/>
            </a:solidFill>
          </a:endParaRPr>
        </a:p>
        <a:p xmlns:a="http://schemas.openxmlformats.org/drawingml/2006/main">
          <a:endParaRPr lang="cs-CZ" dirty="0"/>
        </a:p>
        <a:p xmlns:a="http://schemas.openxmlformats.org/drawingml/2006/main">
          <a:r>
            <a:rPr lang="cs-CZ" dirty="0">
              <a:solidFill>
                <a:srgbClr val="0070C0"/>
              </a:solidFill>
            </a:rPr>
            <a:t>D10 -</a:t>
          </a:r>
          <a:r>
            <a:rPr lang="cs-CZ" baseline="0" dirty="0">
              <a:solidFill>
                <a:srgbClr val="0070C0"/>
              </a:solidFill>
            </a:rPr>
            <a:t> Spalování na pevnině</a:t>
          </a:r>
        </a:p>
        <a:p xmlns:a="http://schemas.openxmlformats.org/drawingml/2006/main">
          <a:endParaRPr lang="cs-CZ" baseline="0" dirty="0"/>
        </a:p>
        <a:p xmlns:a="http://schemas.openxmlformats.org/drawingml/2006/main">
          <a:r>
            <a:rPr lang="cs-CZ" baseline="0" dirty="0">
              <a:solidFill>
                <a:srgbClr val="00B050"/>
              </a:solidFill>
            </a:rPr>
            <a:t>R3 - Recyklace v </a:t>
          </a:r>
          <a:r>
            <a:rPr lang="cs-CZ" baseline="0" dirty="0">
              <a:solidFill>
                <a:srgbClr val="92D050"/>
              </a:solidFill>
            </a:rPr>
            <a:t>celé ČR dle ISPOP</a:t>
          </a:r>
        </a:p>
        <a:p xmlns:a="http://schemas.openxmlformats.org/drawingml/2006/main">
          <a:endParaRPr lang="cs-CZ" baseline="0" dirty="0">
            <a:solidFill>
              <a:srgbClr val="00B050"/>
            </a:solidFill>
          </a:endParaRPr>
        </a:p>
        <a:p xmlns:a="http://schemas.openxmlformats.org/drawingml/2006/main">
          <a:r>
            <a:rPr lang="cs-CZ" baseline="0" dirty="0">
              <a:solidFill>
                <a:srgbClr val="00B050"/>
              </a:solidFill>
            </a:rPr>
            <a:t>CLASSIC - jediná </a:t>
          </a:r>
          <a:r>
            <a:rPr lang="cs-CZ" baseline="0" dirty="0">
              <a:solidFill>
                <a:srgbClr val="92D050"/>
              </a:solidFill>
            </a:rPr>
            <a:t>recyklační linka v ČR</a:t>
          </a:r>
          <a:endParaRPr lang="cs-CZ" dirty="0">
            <a:solidFill>
              <a:srgbClr val="92D05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0.66942</cdr:x>
      <cdr:y>0.51466</cdr:y>
    </cdr:from>
    <cdr:to>
      <cdr:x>0.81386</cdr:x>
      <cdr:y>0.67106</cdr:y>
    </cdr:to>
    <cdr:sp macro="" textlink="">
      <cdr:nvSpPr>
        <cdr:cNvPr id="2" name="Obdélník 1"/>
        <cdr:cNvSpPr/>
      </cdr:nvSpPr>
      <cdr:spPr>
        <a:xfrm xmlns:a="http://schemas.openxmlformats.org/drawingml/2006/main">
          <a:off x="5832648" y="2664296"/>
          <a:ext cx="1258501" cy="809657"/>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cs-CZ" dirty="0"/>
            <a:t>1, 3 - hodnoty za rok 2016</a:t>
          </a:r>
        </a:p>
        <a:p xmlns:a="http://schemas.openxmlformats.org/drawingml/2006/main">
          <a:r>
            <a:rPr lang="cs-CZ" dirty="0"/>
            <a:t>2, 4 - hodnoty za rok 2018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cs-CZ"/>
          </a:p>
        </p:txBody>
      </p:sp>
      <p:sp>
        <p:nvSpPr>
          <p:cNvPr id="3" name="Zástupný symbol pro datum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C899319A-DC04-47A9-BFE3-B29BE5B3C788}" type="datetimeFigureOut">
              <a:rPr lang="cs-CZ" smtClean="0"/>
              <a:t>20.10.2021</a:t>
            </a:fld>
            <a:endParaRPr lang="cs-CZ"/>
          </a:p>
        </p:txBody>
      </p:sp>
      <p:sp>
        <p:nvSpPr>
          <p:cNvPr id="4" name="Zástupný symbol pro zápatí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cs-CZ"/>
          </a:p>
        </p:txBody>
      </p:sp>
      <p:sp>
        <p:nvSpPr>
          <p:cNvPr id="5" name="Zástupný symbol pro číslo snímku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09EBCD15-15E6-4B4C-B0D0-8632E191A0ED}" type="slidenum">
              <a:rPr lang="cs-CZ" smtClean="0"/>
              <a:t>‹#›</a:t>
            </a:fld>
            <a:endParaRPr lang="cs-CZ"/>
          </a:p>
        </p:txBody>
      </p:sp>
    </p:spTree>
    <p:extLst>
      <p:ext uri="{BB962C8B-B14F-4D97-AF65-F5344CB8AC3E}">
        <p14:creationId xmlns:p14="http://schemas.microsoft.com/office/powerpoint/2010/main" val="3596080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cs-CZ"/>
          </a:p>
        </p:txBody>
      </p:sp>
      <p:sp>
        <p:nvSpPr>
          <p:cNvPr id="3" name="Zástupný symbol pro datum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63BF7D2E-D2B6-49F0-840B-A358986058AD}" type="datetimeFigureOut">
              <a:rPr lang="cs-CZ" smtClean="0"/>
              <a:t>20.10.2021</a:t>
            </a:fld>
            <a:endParaRPr lang="cs-CZ"/>
          </a:p>
        </p:txBody>
      </p:sp>
      <p:sp>
        <p:nvSpPr>
          <p:cNvPr id="4" name="Zástupný symbol pro obrázek snímku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6" tIns="48303" rIns="96606" bIns="48303" rtlCol="0" anchor="ctr"/>
          <a:lstStyle/>
          <a:p>
            <a:endParaRPr lang="cs-CZ"/>
          </a:p>
        </p:txBody>
      </p:sp>
      <p:sp>
        <p:nvSpPr>
          <p:cNvPr id="5" name="Zástupný symbol pro poznámky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D208D41C-2F56-44AD-9B93-2F8456C2CA5C}" type="slidenum">
              <a:rPr lang="cs-CZ" smtClean="0"/>
              <a:t>‹#›</a:t>
            </a:fld>
            <a:endParaRPr lang="cs-CZ"/>
          </a:p>
        </p:txBody>
      </p:sp>
    </p:spTree>
    <p:extLst>
      <p:ext uri="{BB962C8B-B14F-4D97-AF65-F5344CB8AC3E}">
        <p14:creationId xmlns:p14="http://schemas.microsoft.com/office/powerpoint/2010/main" val="45235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208D41C-2F56-44AD-9B93-2F8456C2CA5C}" type="slidenum">
              <a:rPr lang="cs-CZ" smtClean="0"/>
              <a:t>12</a:t>
            </a:fld>
            <a:endParaRPr lang="cs-CZ"/>
          </a:p>
        </p:txBody>
      </p:sp>
    </p:spTree>
    <p:extLst>
      <p:ext uri="{BB962C8B-B14F-4D97-AF65-F5344CB8AC3E}">
        <p14:creationId xmlns:p14="http://schemas.microsoft.com/office/powerpoint/2010/main" val="343014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208D41C-2F56-44AD-9B93-2F8456C2CA5C}" type="slidenum">
              <a:rPr lang="cs-CZ" smtClean="0"/>
              <a:t>16</a:t>
            </a:fld>
            <a:endParaRPr lang="cs-CZ"/>
          </a:p>
        </p:txBody>
      </p:sp>
    </p:spTree>
    <p:extLst>
      <p:ext uri="{BB962C8B-B14F-4D97-AF65-F5344CB8AC3E}">
        <p14:creationId xmlns:p14="http://schemas.microsoft.com/office/powerpoint/2010/main" val="2987371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E0C425-CAD3-45A4-9C9F-D7BCA236D771}" type="slidenum">
              <a:rPr lang="en-US"/>
              <a:pPr>
                <a:defRPr/>
              </a:pPr>
              <a:t>‹#›</a:t>
            </a:fld>
            <a:endParaRPr lang="en-US"/>
          </a:p>
        </p:txBody>
      </p:sp>
    </p:spTree>
    <p:extLst>
      <p:ext uri="{BB962C8B-B14F-4D97-AF65-F5344CB8AC3E}">
        <p14:creationId xmlns:p14="http://schemas.microsoft.com/office/powerpoint/2010/main" val="2796541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7D5D17-975B-40C9-AC18-B76A4BC0B630}" type="slidenum">
              <a:rPr lang="en-US"/>
              <a:pPr>
                <a:defRPr/>
              </a:pPr>
              <a:t>‹#›</a:t>
            </a:fld>
            <a:endParaRPr lang="en-US"/>
          </a:p>
        </p:txBody>
      </p:sp>
    </p:spTree>
    <p:extLst>
      <p:ext uri="{BB962C8B-B14F-4D97-AF65-F5344CB8AC3E}">
        <p14:creationId xmlns:p14="http://schemas.microsoft.com/office/powerpoint/2010/main" val="919548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381000"/>
            <a:ext cx="1943100" cy="571500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85800" y="381000"/>
            <a:ext cx="5676900" cy="57150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150336-690C-4DD4-8D13-F92A9C653712}" type="slidenum">
              <a:rPr lang="en-US"/>
              <a:pPr>
                <a:defRPr/>
              </a:pPr>
              <a:t>‹#›</a:t>
            </a:fld>
            <a:endParaRPr lang="en-US"/>
          </a:p>
        </p:txBody>
      </p:sp>
    </p:spTree>
    <p:extLst>
      <p:ext uri="{BB962C8B-B14F-4D97-AF65-F5344CB8AC3E}">
        <p14:creationId xmlns:p14="http://schemas.microsoft.com/office/powerpoint/2010/main" val="3347553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85800" y="381000"/>
            <a:ext cx="77724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685800"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9812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1148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F09080A-EF8B-4617-9B63-541C3FF6A131}" type="slidenum">
              <a:rPr lang="en-US"/>
              <a:pPr>
                <a:defRPr/>
              </a:pPr>
              <a:t>‹#›</a:t>
            </a:fld>
            <a:endParaRPr lang="en-US"/>
          </a:p>
        </p:txBody>
      </p:sp>
    </p:spTree>
    <p:extLst>
      <p:ext uri="{BB962C8B-B14F-4D97-AF65-F5344CB8AC3E}">
        <p14:creationId xmlns:p14="http://schemas.microsoft.com/office/powerpoint/2010/main" val="1984640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85800" y="381000"/>
            <a:ext cx="7772400" cy="1143000"/>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685800" y="1981200"/>
            <a:ext cx="7772400" cy="4114800"/>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A1D7DE-361D-43B3-A05B-7BFBBA3A055C}" type="slidenum">
              <a:rPr lang="en-US"/>
              <a:pPr>
                <a:defRPr/>
              </a:pPr>
              <a:t>‹#›</a:t>
            </a:fld>
            <a:endParaRPr lang="en-US"/>
          </a:p>
        </p:txBody>
      </p:sp>
    </p:spTree>
    <p:extLst>
      <p:ext uri="{BB962C8B-B14F-4D97-AF65-F5344CB8AC3E}">
        <p14:creationId xmlns:p14="http://schemas.microsoft.com/office/powerpoint/2010/main" val="2533879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150" baseline="0"/>
            </a:lvl1pPr>
          </a:lstStyle>
          <a:p>
            <a:r>
              <a:rPr lang="cs-CZ" smtClean="0"/>
              <a:t>Kliknutím lze upravit styl.</a:t>
            </a:r>
            <a:endParaRPr lang="en-US" dirty="0"/>
          </a:p>
        </p:txBody>
      </p:sp>
      <p:sp>
        <p:nvSpPr>
          <p:cNvPr id="3" name="Subtitle 2"/>
          <p:cNvSpPr>
            <a:spLocks noGrp="1"/>
          </p:cNvSpPr>
          <p:nvPr>
            <p:ph type="subTitle" idx="1"/>
          </p:nvPr>
        </p:nvSpPr>
        <p:spPr>
          <a:xfrm>
            <a:off x="1143000" y="3996251"/>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927DC8BC-D136-45BA-801C-A3A06E5EFDBB}" type="datetimeFigureOut">
              <a:rPr lang="cs-CZ" smtClean="0">
                <a:solidFill>
                  <a:srgbClr val="FFFFFF"/>
                </a:solidFill>
              </a:rPr>
              <a:pPr/>
              <a:t>20.10.2021</a:t>
            </a:fld>
            <a:endParaRPr lang="cs-CZ">
              <a:solidFill>
                <a:srgbClr val="FFFFFF"/>
              </a:solidFill>
            </a:endParaRPr>
          </a:p>
        </p:txBody>
      </p:sp>
      <p:sp>
        <p:nvSpPr>
          <p:cNvPr id="5" name="Footer Placeholder 4"/>
          <p:cNvSpPr>
            <a:spLocks noGrp="1"/>
          </p:cNvSpPr>
          <p:nvPr>
            <p:ph type="ftr" sz="quarter" idx="11"/>
          </p:nvPr>
        </p:nvSpPr>
        <p:spPr/>
        <p:txBody>
          <a:bodyPr/>
          <a:lstStyle/>
          <a:p>
            <a:endParaRPr lang="cs-CZ">
              <a:solidFill>
                <a:srgbClr val="FFFFFF"/>
              </a:solidFill>
            </a:endParaRPr>
          </a:p>
        </p:txBody>
      </p:sp>
      <p:sp>
        <p:nvSpPr>
          <p:cNvPr id="6" name="Slide Number Placeholder 5"/>
          <p:cNvSpPr>
            <a:spLocks noGrp="1"/>
          </p:cNvSpPr>
          <p:nvPr>
            <p:ph type="sldNum" sz="quarter" idx="12"/>
          </p:nvPr>
        </p:nvSpPr>
        <p:spPr/>
        <p:txBody>
          <a:bodyPr/>
          <a:lstStyle/>
          <a:p>
            <a:fld id="{8783A4F4-25A0-4A8D-9248-1EF16AEAB6A9}" type="slidenum">
              <a:rPr lang="cs-CZ" smtClean="0">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2152455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927DC8BC-D136-45BA-801C-A3A06E5EFDBB}" type="datetimeFigureOut">
              <a:rPr lang="cs-CZ" smtClean="0">
                <a:solidFill>
                  <a:srgbClr val="FFFFFF"/>
                </a:solidFill>
              </a:rPr>
              <a:pPr/>
              <a:t>20.10.2021</a:t>
            </a:fld>
            <a:endParaRPr lang="cs-CZ">
              <a:solidFill>
                <a:srgbClr val="FFFFFF"/>
              </a:solidFill>
            </a:endParaRPr>
          </a:p>
        </p:txBody>
      </p:sp>
      <p:sp>
        <p:nvSpPr>
          <p:cNvPr id="5" name="Footer Placeholder 4"/>
          <p:cNvSpPr>
            <a:spLocks noGrp="1"/>
          </p:cNvSpPr>
          <p:nvPr>
            <p:ph type="ftr" sz="quarter" idx="11"/>
          </p:nvPr>
        </p:nvSpPr>
        <p:spPr/>
        <p:txBody>
          <a:bodyPr/>
          <a:lstStyle/>
          <a:p>
            <a:endParaRPr lang="cs-CZ">
              <a:solidFill>
                <a:srgbClr val="FFFFFF"/>
              </a:solidFill>
            </a:endParaRPr>
          </a:p>
        </p:txBody>
      </p:sp>
      <p:sp>
        <p:nvSpPr>
          <p:cNvPr id="6" name="Slide Number Placeholder 5"/>
          <p:cNvSpPr>
            <a:spLocks noGrp="1"/>
          </p:cNvSpPr>
          <p:nvPr>
            <p:ph type="sldNum" sz="quarter" idx="12"/>
          </p:nvPr>
        </p:nvSpPr>
        <p:spPr/>
        <p:txBody>
          <a:bodyPr/>
          <a:lstStyle/>
          <a:p>
            <a:fld id="{8783A4F4-25A0-4A8D-9248-1EF16AEAB6A9}" type="slidenum">
              <a:rPr lang="cs-CZ" smtClean="0">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1234971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150" baseline="0">
                <a:solidFill>
                  <a:schemeClr val="bg1"/>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624893" y="4010335"/>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lvl1pPr>
              <a:defRPr>
                <a:solidFill>
                  <a:schemeClr val="tx2"/>
                </a:solidFill>
              </a:defRPr>
            </a:lvl1pPr>
          </a:lstStyle>
          <a:p>
            <a:fld id="{927DC8BC-D136-45BA-801C-A3A06E5EFDBB}" type="datetimeFigureOut">
              <a:rPr lang="cs-CZ" smtClean="0">
                <a:solidFill>
                  <a:srgbClr val="099BDD"/>
                </a:solidFill>
              </a:rPr>
              <a:pPr/>
              <a:t>20.10.2021</a:t>
            </a:fld>
            <a:endParaRPr lang="cs-CZ">
              <a:solidFill>
                <a:srgbClr val="099BDD"/>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cs-CZ">
              <a:solidFill>
                <a:srgbClr val="099BDD"/>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783A4F4-25A0-4A8D-9248-1EF16AEAB6A9}" type="slidenum">
              <a:rPr lang="cs-CZ" smtClean="0">
                <a:solidFill>
                  <a:srgbClr val="099BDD"/>
                </a:solidFill>
              </a:rPr>
              <a:pPr/>
              <a:t>‹#›</a:t>
            </a:fld>
            <a:endParaRPr lang="cs-CZ">
              <a:solidFill>
                <a:srgbClr val="099BDD"/>
              </a:solidFill>
            </a:endParaRPr>
          </a:p>
        </p:txBody>
      </p:sp>
    </p:spTree>
    <p:extLst>
      <p:ext uri="{BB962C8B-B14F-4D97-AF65-F5344CB8AC3E}">
        <p14:creationId xmlns:p14="http://schemas.microsoft.com/office/powerpoint/2010/main" val="339158654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904008" y="2011680"/>
            <a:ext cx="356616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72793" y="2011680"/>
            <a:ext cx="356616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927DC8BC-D136-45BA-801C-A3A06E5EFDBB}" type="datetimeFigureOut">
              <a:rPr lang="cs-CZ" smtClean="0">
                <a:solidFill>
                  <a:srgbClr val="FFFFFF"/>
                </a:solidFill>
              </a:rPr>
              <a:pPr/>
              <a:t>20.10.2021</a:t>
            </a:fld>
            <a:endParaRPr lang="cs-CZ">
              <a:solidFill>
                <a:srgbClr val="FFFFFF"/>
              </a:solidFill>
            </a:endParaRPr>
          </a:p>
        </p:txBody>
      </p:sp>
      <p:sp>
        <p:nvSpPr>
          <p:cNvPr id="6" name="Footer Placeholder 5"/>
          <p:cNvSpPr>
            <a:spLocks noGrp="1"/>
          </p:cNvSpPr>
          <p:nvPr>
            <p:ph type="ftr" sz="quarter" idx="11"/>
          </p:nvPr>
        </p:nvSpPr>
        <p:spPr/>
        <p:txBody>
          <a:bodyPr/>
          <a:lstStyle/>
          <a:p>
            <a:endParaRPr lang="cs-CZ">
              <a:solidFill>
                <a:srgbClr val="FFFFFF"/>
              </a:solidFill>
            </a:endParaRPr>
          </a:p>
        </p:txBody>
      </p:sp>
      <p:sp>
        <p:nvSpPr>
          <p:cNvPr id="7" name="Slide Number Placeholder 6"/>
          <p:cNvSpPr>
            <a:spLocks noGrp="1"/>
          </p:cNvSpPr>
          <p:nvPr>
            <p:ph type="sldNum" sz="quarter" idx="12"/>
          </p:nvPr>
        </p:nvSpPr>
        <p:spPr/>
        <p:txBody>
          <a:bodyPr/>
          <a:lstStyle/>
          <a:p>
            <a:fld id="{8783A4F4-25A0-4A8D-9248-1EF16AEAB6A9}" type="slidenum">
              <a:rPr lang="cs-CZ" smtClean="0">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834957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905256" y="1913470"/>
            <a:ext cx="356616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905256" y="2656566"/>
            <a:ext cx="356616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73423" y="1913470"/>
            <a:ext cx="356616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73423" y="2656564"/>
            <a:ext cx="356616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927DC8BC-D136-45BA-801C-A3A06E5EFDBB}" type="datetimeFigureOut">
              <a:rPr lang="cs-CZ" smtClean="0">
                <a:solidFill>
                  <a:srgbClr val="FFFFFF"/>
                </a:solidFill>
              </a:rPr>
              <a:pPr/>
              <a:t>20.10.2021</a:t>
            </a:fld>
            <a:endParaRPr lang="cs-CZ">
              <a:solidFill>
                <a:srgbClr val="FFFFFF"/>
              </a:solidFill>
            </a:endParaRPr>
          </a:p>
        </p:txBody>
      </p:sp>
      <p:sp>
        <p:nvSpPr>
          <p:cNvPr id="8" name="Footer Placeholder 7"/>
          <p:cNvSpPr>
            <a:spLocks noGrp="1"/>
          </p:cNvSpPr>
          <p:nvPr>
            <p:ph type="ftr" sz="quarter" idx="11"/>
          </p:nvPr>
        </p:nvSpPr>
        <p:spPr/>
        <p:txBody>
          <a:bodyPr/>
          <a:lstStyle/>
          <a:p>
            <a:endParaRPr lang="cs-CZ">
              <a:solidFill>
                <a:srgbClr val="FFFFFF"/>
              </a:solidFill>
            </a:endParaRPr>
          </a:p>
        </p:txBody>
      </p:sp>
      <p:sp>
        <p:nvSpPr>
          <p:cNvPr id="9" name="Slide Number Placeholder 8"/>
          <p:cNvSpPr>
            <a:spLocks noGrp="1"/>
          </p:cNvSpPr>
          <p:nvPr>
            <p:ph type="sldNum" sz="quarter" idx="12"/>
          </p:nvPr>
        </p:nvSpPr>
        <p:spPr/>
        <p:txBody>
          <a:bodyPr/>
          <a:lstStyle/>
          <a:p>
            <a:fld id="{8783A4F4-25A0-4A8D-9248-1EF16AEAB6A9}" type="slidenum">
              <a:rPr lang="cs-CZ" smtClean="0">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639051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927DC8BC-D136-45BA-801C-A3A06E5EFDBB}" type="datetimeFigureOut">
              <a:rPr lang="cs-CZ" smtClean="0">
                <a:solidFill>
                  <a:srgbClr val="FFFFFF"/>
                </a:solidFill>
              </a:rPr>
              <a:pPr/>
              <a:t>20.10.2021</a:t>
            </a:fld>
            <a:endParaRPr lang="cs-CZ">
              <a:solidFill>
                <a:srgbClr val="FFFFFF"/>
              </a:solidFill>
            </a:endParaRPr>
          </a:p>
        </p:txBody>
      </p:sp>
      <p:sp>
        <p:nvSpPr>
          <p:cNvPr id="4" name="Footer Placeholder 3"/>
          <p:cNvSpPr>
            <a:spLocks noGrp="1"/>
          </p:cNvSpPr>
          <p:nvPr>
            <p:ph type="ftr" sz="quarter" idx="11"/>
          </p:nvPr>
        </p:nvSpPr>
        <p:spPr/>
        <p:txBody>
          <a:bodyPr/>
          <a:lstStyle/>
          <a:p>
            <a:endParaRPr lang="cs-CZ">
              <a:solidFill>
                <a:srgbClr val="FFFFFF"/>
              </a:solidFill>
            </a:endParaRPr>
          </a:p>
        </p:txBody>
      </p:sp>
      <p:sp>
        <p:nvSpPr>
          <p:cNvPr id="5" name="Slide Number Placeholder 4"/>
          <p:cNvSpPr>
            <a:spLocks noGrp="1"/>
          </p:cNvSpPr>
          <p:nvPr>
            <p:ph type="sldNum" sz="quarter" idx="12"/>
          </p:nvPr>
        </p:nvSpPr>
        <p:spPr/>
        <p:txBody>
          <a:bodyPr/>
          <a:lstStyle/>
          <a:p>
            <a:fld id="{8783A4F4-25A0-4A8D-9248-1EF16AEAB6A9}" type="slidenum">
              <a:rPr lang="cs-CZ" smtClean="0">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271972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3CCE4-AD91-4234-8984-7D9BCEBBA777}" type="slidenum">
              <a:rPr lang="en-US"/>
              <a:pPr>
                <a:defRPr/>
              </a:pPr>
              <a:t>‹#›</a:t>
            </a:fld>
            <a:endParaRPr lang="en-US"/>
          </a:p>
        </p:txBody>
      </p:sp>
    </p:spTree>
    <p:extLst>
      <p:ext uri="{BB962C8B-B14F-4D97-AF65-F5344CB8AC3E}">
        <p14:creationId xmlns:p14="http://schemas.microsoft.com/office/powerpoint/2010/main" val="211868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C8BC-D136-45BA-801C-A3A06E5EFDBB}" type="datetimeFigureOut">
              <a:rPr lang="cs-CZ" smtClean="0">
                <a:solidFill>
                  <a:srgbClr val="FFFFFF"/>
                </a:solidFill>
              </a:rPr>
              <a:pPr/>
              <a:t>20.10.2021</a:t>
            </a:fld>
            <a:endParaRPr lang="cs-CZ">
              <a:solidFill>
                <a:srgbClr val="FFFFFF"/>
              </a:solidFill>
            </a:endParaRPr>
          </a:p>
        </p:txBody>
      </p:sp>
      <p:sp>
        <p:nvSpPr>
          <p:cNvPr id="3" name="Footer Placeholder 2"/>
          <p:cNvSpPr>
            <a:spLocks noGrp="1"/>
          </p:cNvSpPr>
          <p:nvPr>
            <p:ph type="ftr" sz="quarter" idx="11"/>
          </p:nvPr>
        </p:nvSpPr>
        <p:spPr/>
        <p:txBody>
          <a:bodyPr/>
          <a:lstStyle/>
          <a:p>
            <a:endParaRPr lang="cs-CZ">
              <a:solidFill>
                <a:srgbClr val="FFFFFF"/>
              </a:solidFill>
            </a:endParaRPr>
          </a:p>
        </p:txBody>
      </p:sp>
      <p:sp>
        <p:nvSpPr>
          <p:cNvPr id="4" name="Slide Number Placeholder 3"/>
          <p:cNvSpPr>
            <a:spLocks noGrp="1"/>
          </p:cNvSpPr>
          <p:nvPr>
            <p:ph type="sldNum" sz="quarter" idx="12"/>
          </p:nvPr>
        </p:nvSpPr>
        <p:spPr/>
        <p:txBody>
          <a:bodyPr/>
          <a:lstStyle/>
          <a:p>
            <a:fld id="{8783A4F4-25A0-4A8D-9248-1EF16AEAB6A9}" type="slidenum">
              <a:rPr lang="cs-CZ" smtClean="0">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1376663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a:xfrm>
            <a:off x="905256" y="2120054"/>
            <a:ext cx="459486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5841767" y="2147487"/>
            <a:ext cx="24003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927DC8BC-D136-45BA-801C-A3A06E5EFDBB}" type="datetimeFigureOut">
              <a:rPr lang="cs-CZ" smtClean="0">
                <a:solidFill>
                  <a:srgbClr val="FFFFFF"/>
                </a:solidFill>
              </a:rPr>
              <a:pPr/>
              <a:t>20.10.2021</a:t>
            </a:fld>
            <a:endParaRPr lang="cs-CZ">
              <a:solidFill>
                <a:srgbClr val="FFFFFF"/>
              </a:solidFill>
            </a:endParaRPr>
          </a:p>
        </p:txBody>
      </p:sp>
      <p:sp>
        <p:nvSpPr>
          <p:cNvPr id="6" name="Footer Placeholder 5"/>
          <p:cNvSpPr>
            <a:spLocks noGrp="1"/>
          </p:cNvSpPr>
          <p:nvPr>
            <p:ph type="ftr" sz="quarter" idx="11"/>
          </p:nvPr>
        </p:nvSpPr>
        <p:spPr/>
        <p:txBody>
          <a:bodyPr/>
          <a:lstStyle/>
          <a:p>
            <a:endParaRPr lang="cs-CZ">
              <a:solidFill>
                <a:srgbClr val="FFFFFF"/>
              </a:solidFill>
            </a:endParaRPr>
          </a:p>
        </p:txBody>
      </p:sp>
      <p:sp>
        <p:nvSpPr>
          <p:cNvPr id="7" name="Slide Number Placeholder 6"/>
          <p:cNvSpPr>
            <a:spLocks noGrp="1"/>
          </p:cNvSpPr>
          <p:nvPr>
            <p:ph type="sldNum" sz="quarter" idx="12"/>
          </p:nvPr>
        </p:nvSpPr>
        <p:spPr/>
        <p:txBody>
          <a:bodyPr/>
          <a:lstStyle/>
          <a:p>
            <a:fld id="{8783A4F4-25A0-4A8D-9248-1EF16AEAB6A9}" type="slidenum">
              <a:rPr lang="cs-CZ" smtClean="0">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987398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Kliknutím lze upravit styl.</a:t>
            </a:r>
            <a:endParaRPr lang="en-US" dirty="0"/>
          </a:p>
        </p:txBody>
      </p:sp>
      <p:sp>
        <p:nvSpPr>
          <p:cNvPr id="3" name="Picture Placeholder 2"/>
          <p:cNvSpPr>
            <a:spLocks noGrp="1" noChangeAspect="1"/>
          </p:cNvSpPr>
          <p:nvPr>
            <p:ph type="pic" idx="1"/>
          </p:nvPr>
        </p:nvSpPr>
        <p:spPr>
          <a:xfrm>
            <a:off x="960120" y="2211494"/>
            <a:ext cx="459486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5843016" y="2150621"/>
            <a:ext cx="24003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927DC8BC-D136-45BA-801C-A3A06E5EFDBB}" type="datetimeFigureOut">
              <a:rPr lang="cs-CZ" smtClean="0">
                <a:solidFill>
                  <a:srgbClr val="FFFFFF"/>
                </a:solidFill>
              </a:rPr>
              <a:pPr/>
              <a:t>20.10.2021</a:t>
            </a:fld>
            <a:endParaRPr lang="cs-CZ">
              <a:solidFill>
                <a:srgbClr val="FFFFFF"/>
              </a:solidFill>
            </a:endParaRPr>
          </a:p>
        </p:txBody>
      </p:sp>
      <p:sp>
        <p:nvSpPr>
          <p:cNvPr id="6" name="Footer Placeholder 5"/>
          <p:cNvSpPr>
            <a:spLocks noGrp="1"/>
          </p:cNvSpPr>
          <p:nvPr>
            <p:ph type="ftr" sz="quarter" idx="11"/>
          </p:nvPr>
        </p:nvSpPr>
        <p:spPr/>
        <p:txBody>
          <a:bodyPr/>
          <a:lstStyle/>
          <a:p>
            <a:endParaRPr lang="cs-CZ">
              <a:solidFill>
                <a:srgbClr val="FFFFFF"/>
              </a:solidFill>
            </a:endParaRPr>
          </a:p>
        </p:txBody>
      </p:sp>
      <p:sp>
        <p:nvSpPr>
          <p:cNvPr id="7" name="Slide Number Placeholder 6"/>
          <p:cNvSpPr>
            <a:spLocks noGrp="1"/>
          </p:cNvSpPr>
          <p:nvPr>
            <p:ph type="sldNum" sz="quarter" idx="12"/>
          </p:nvPr>
        </p:nvSpPr>
        <p:spPr/>
        <p:txBody>
          <a:bodyPr/>
          <a:lstStyle/>
          <a:p>
            <a:fld id="{8783A4F4-25A0-4A8D-9248-1EF16AEAB6A9}" type="slidenum">
              <a:rPr lang="cs-CZ" smtClean="0">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4032557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927DC8BC-D136-45BA-801C-A3A06E5EFDBB}" type="datetimeFigureOut">
              <a:rPr lang="cs-CZ" smtClean="0">
                <a:solidFill>
                  <a:srgbClr val="FFFFFF"/>
                </a:solidFill>
              </a:rPr>
              <a:pPr/>
              <a:t>20.10.2021</a:t>
            </a:fld>
            <a:endParaRPr lang="cs-CZ">
              <a:solidFill>
                <a:srgbClr val="FFFFFF"/>
              </a:solidFill>
            </a:endParaRPr>
          </a:p>
        </p:txBody>
      </p:sp>
      <p:sp>
        <p:nvSpPr>
          <p:cNvPr id="5" name="Footer Placeholder 4"/>
          <p:cNvSpPr>
            <a:spLocks noGrp="1"/>
          </p:cNvSpPr>
          <p:nvPr>
            <p:ph type="ftr" sz="quarter" idx="11"/>
          </p:nvPr>
        </p:nvSpPr>
        <p:spPr/>
        <p:txBody>
          <a:bodyPr/>
          <a:lstStyle/>
          <a:p>
            <a:endParaRPr lang="cs-CZ">
              <a:solidFill>
                <a:srgbClr val="FFFFFF"/>
              </a:solidFill>
            </a:endParaRPr>
          </a:p>
        </p:txBody>
      </p:sp>
      <p:sp>
        <p:nvSpPr>
          <p:cNvPr id="6" name="Slide Number Placeholder 5"/>
          <p:cNvSpPr>
            <a:spLocks noGrp="1"/>
          </p:cNvSpPr>
          <p:nvPr>
            <p:ph type="sldNum" sz="quarter" idx="12"/>
          </p:nvPr>
        </p:nvSpPr>
        <p:spPr/>
        <p:txBody>
          <a:bodyPr/>
          <a:lstStyle/>
          <a:p>
            <a:fld id="{8783A4F4-25A0-4A8D-9248-1EF16AEAB6A9}" type="slidenum">
              <a:rPr lang="cs-CZ" smtClean="0">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4211287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274638"/>
            <a:ext cx="1801785" cy="5897562"/>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28650" y="274638"/>
            <a:ext cx="5979968" cy="5897562"/>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a:off x="628650" y="6422855"/>
            <a:ext cx="2057397" cy="365125"/>
          </a:xfrm>
        </p:spPr>
        <p:txBody>
          <a:bodyPr/>
          <a:lstStyle/>
          <a:p>
            <a:fld id="{927DC8BC-D136-45BA-801C-A3A06E5EFDBB}" type="datetimeFigureOut">
              <a:rPr lang="cs-CZ" smtClean="0">
                <a:solidFill>
                  <a:srgbClr val="FFFFFF"/>
                </a:solidFill>
              </a:rPr>
              <a:pPr/>
              <a:t>20.10.2021</a:t>
            </a:fld>
            <a:endParaRPr lang="cs-CZ">
              <a:solidFill>
                <a:srgbClr val="FFFFFF"/>
              </a:solidFill>
            </a:endParaRPr>
          </a:p>
        </p:txBody>
      </p:sp>
      <p:sp>
        <p:nvSpPr>
          <p:cNvPr id="5" name="Footer Placeholder 4"/>
          <p:cNvSpPr>
            <a:spLocks noGrp="1"/>
          </p:cNvSpPr>
          <p:nvPr>
            <p:ph type="ftr" sz="quarter" idx="11"/>
          </p:nvPr>
        </p:nvSpPr>
        <p:spPr>
          <a:xfrm>
            <a:off x="2832102" y="6422855"/>
            <a:ext cx="3209752" cy="365125"/>
          </a:xfrm>
        </p:spPr>
        <p:txBody>
          <a:bodyPr/>
          <a:lstStyle/>
          <a:p>
            <a:endParaRPr lang="cs-CZ">
              <a:solidFill>
                <a:srgbClr val="FFFFFF"/>
              </a:solidFill>
            </a:endParaRPr>
          </a:p>
        </p:txBody>
      </p:sp>
      <p:sp>
        <p:nvSpPr>
          <p:cNvPr id="6" name="Slide Number Placeholder 5"/>
          <p:cNvSpPr>
            <a:spLocks noGrp="1"/>
          </p:cNvSpPr>
          <p:nvPr>
            <p:ph type="sldNum" sz="quarter" idx="12"/>
          </p:nvPr>
        </p:nvSpPr>
        <p:spPr>
          <a:xfrm>
            <a:off x="6054787" y="6422855"/>
            <a:ext cx="659819" cy="365125"/>
          </a:xfrm>
        </p:spPr>
        <p:txBody>
          <a:bodyPr/>
          <a:lstStyle/>
          <a:p>
            <a:fld id="{8783A4F4-25A0-4A8D-9248-1EF16AEAB6A9}" type="slidenum">
              <a:rPr lang="cs-CZ" smtClean="0">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422125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70E1EA-F53D-447B-86E4-FA5C22E6819D}" type="slidenum">
              <a:rPr lang="en-US"/>
              <a:pPr>
                <a:defRPr/>
              </a:pPr>
              <a:t>‹#›</a:t>
            </a:fld>
            <a:endParaRPr lang="en-US"/>
          </a:p>
        </p:txBody>
      </p:sp>
    </p:spTree>
    <p:extLst>
      <p:ext uri="{BB962C8B-B14F-4D97-AF65-F5344CB8AC3E}">
        <p14:creationId xmlns:p14="http://schemas.microsoft.com/office/powerpoint/2010/main" val="391883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369D48-93EF-445D-8916-182AF55F7A2C}" type="slidenum">
              <a:rPr lang="en-US"/>
              <a:pPr>
                <a:defRPr/>
              </a:pPr>
              <a:t>‹#›</a:t>
            </a:fld>
            <a:endParaRPr lang="en-US"/>
          </a:p>
        </p:txBody>
      </p:sp>
    </p:spTree>
    <p:extLst>
      <p:ext uri="{BB962C8B-B14F-4D97-AF65-F5344CB8AC3E}">
        <p14:creationId xmlns:p14="http://schemas.microsoft.com/office/powerpoint/2010/main" val="46408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899EA3-A30A-4F52-8A11-08A960B05A75}" type="slidenum">
              <a:rPr lang="en-US"/>
              <a:pPr>
                <a:defRPr/>
              </a:pPr>
              <a:t>‹#›</a:t>
            </a:fld>
            <a:endParaRPr lang="en-US"/>
          </a:p>
        </p:txBody>
      </p:sp>
    </p:spTree>
    <p:extLst>
      <p:ext uri="{BB962C8B-B14F-4D97-AF65-F5344CB8AC3E}">
        <p14:creationId xmlns:p14="http://schemas.microsoft.com/office/powerpoint/2010/main" val="3459687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0085DB-20ED-4DFE-818A-2E7E0629418C}" type="slidenum">
              <a:rPr lang="en-US"/>
              <a:pPr>
                <a:defRPr/>
              </a:pPr>
              <a:t>‹#›</a:t>
            </a:fld>
            <a:endParaRPr lang="en-US"/>
          </a:p>
        </p:txBody>
      </p:sp>
    </p:spTree>
    <p:extLst>
      <p:ext uri="{BB962C8B-B14F-4D97-AF65-F5344CB8AC3E}">
        <p14:creationId xmlns:p14="http://schemas.microsoft.com/office/powerpoint/2010/main" val="261410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7B0341-FD6D-465E-AF8A-6980127E1223}" type="slidenum">
              <a:rPr lang="en-US"/>
              <a:pPr>
                <a:defRPr/>
              </a:pPr>
              <a:t>‹#›</a:t>
            </a:fld>
            <a:endParaRPr lang="en-US"/>
          </a:p>
        </p:txBody>
      </p:sp>
    </p:spTree>
    <p:extLst>
      <p:ext uri="{BB962C8B-B14F-4D97-AF65-F5344CB8AC3E}">
        <p14:creationId xmlns:p14="http://schemas.microsoft.com/office/powerpoint/2010/main" val="15762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B9D0F2-1A6D-4B9F-AEC7-81DE23A74AAE}" type="slidenum">
              <a:rPr lang="en-US"/>
              <a:pPr>
                <a:defRPr/>
              </a:pPr>
              <a:t>‹#›</a:t>
            </a:fld>
            <a:endParaRPr lang="en-US"/>
          </a:p>
        </p:txBody>
      </p:sp>
    </p:spTree>
    <p:extLst>
      <p:ext uri="{BB962C8B-B14F-4D97-AF65-F5344CB8AC3E}">
        <p14:creationId xmlns:p14="http://schemas.microsoft.com/office/powerpoint/2010/main" val="353419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1C510B-7EF6-4D03-9C16-8524F95B090A}" type="slidenum">
              <a:rPr lang="en-US"/>
              <a:pPr>
                <a:defRPr/>
              </a:pPr>
              <a:t>‹#›</a:t>
            </a:fld>
            <a:endParaRPr lang="en-US"/>
          </a:p>
        </p:txBody>
      </p:sp>
    </p:spTree>
    <p:extLst>
      <p:ext uri="{BB962C8B-B14F-4D97-AF65-F5344CB8AC3E}">
        <p14:creationId xmlns:p14="http://schemas.microsoft.com/office/powerpoint/2010/main" val="52811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cs-CZ" smtClean="0"/>
              <a:t>Klepnutím lze upravit styl předlohy nadpisů.</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cs-CZ" smtClean="0"/>
              <a:t>Klepnutím lze upravit styly předlohy textu.</a:t>
            </a:r>
          </a:p>
          <a:p>
            <a:pPr lvl="1"/>
            <a:r>
              <a:rPr lang="en-US" altLang="cs-CZ" smtClean="0"/>
              <a:t>Druhá úroveň</a:t>
            </a:r>
          </a:p>
          <a:p>
            <a:pPr lvl="2"/>
            <a:r>
              <a:rPr lang="en-US" altLang="cs-CZ" smtClean="0"/>
              <a:t>Třetí úroveň</a:t>
            </a:r>
          </a:p>
          <a:p>
            <a:pPr lvl="3"/>
            <a:r>
              <a:rPr lang="en-US" altLang="cs-CZ" smtClean="0"/>
              <a:t>Čtvrtá úroveň</a:t>
            </a:r>
          </a:p>
          <a:p>
            <a:pPr lvl="4"/>
            <a:r>
              <a:rPr lang="en-US" altLang="cs-CZ" smtClean="0"/>
              <a:t>Pátá úroveň</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2884970-5F72-4683-A902-C88C597296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2189" y="284176"/>
            <a:ext cx="7338060" cy="1508760"/>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902189" y="2011680"/>
            <a:ext cx="7338060" cy="420624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901699" y="6422855"/>
            <a:ext cx="2250671" cy="365125"/>
          </a:xfrm>
          <a:prstGeom prst="rect">
            <a:avLst/>
          </a:prstGeom>
        </p:spPr>
        <p:txBody>
          <a:bodyPr vert="horz" lIns="91440" tIns="45720" rIns="45720" bIns="45720" rtlCol="0" anchor="ctr"/>
          <a:lstStyle>
            <a:lvl1pPr algn="l">
              <a:defRPr sz="1050">
                <a:solidFill>
                  <a:schemeClr val="tx1"/>
                </a:solidFill>
              </a:defRPr>
            </a:lvl1pPr>
          </a:lstStyle>
          <a:p>
            <a:pPr fontAlgn="auto">
              <a:spcBef>
                <a:spcPts val="0"/>
              </a:spcBef>
              <a:spcAft>
                <a:spcPts val="0"/>
              </a:spcAft>
            </a:pPr>
            <a:fld id="{927DC8BC-D136-45BA-801C-A3A06E5EFDBB}" type="datetimeFigureOut">
              <a:rPr lang="cs-CZ" smtClean="0">
                <a:solidFill>
                  <a:srgbClr val="FFFFFF"/>
                </a:solidFill>
                <a:latin typeface="Corbel" panose="020B0503020204020204"/>
                <a:cs typeface="+mn-cs"/>
              </a:rPr>
              <a:pPr fontAlgn="auto">
                <a:spcBef>
                  <a:spcPts val="0"/>
                </a:spcBef>
                <a:spcAft>
                  <a:spcPts val="0"/>
                </a:spcAft>
              </a:pPr>
              <a:t>20.10.2021</a:t>
            </a:fld>
            <a:endParaRPr lang="cs-CZ">
              <a:solidFill>
                <a:srgbClr val="FFFFFF"/>
              </a:solidFill>
              <a:latin typeface="Corbel" panose="020B0503020204020204"/>
              <a:cs typeface="+mn-cs"/>
            </a:endParaRPr>
          </a:p>
        </p:txBody>
      </p:sp>
      <p:sp>
        <p:nvSpPr>
          <p:cNvPr id="5" name="Footer Placeholder 4"/>
          <p:cNvSpPr>
            <a:spLocks noGrp="1"/>
          </p:cNvSpPr>
          <p:nvPr>
            <p:ph type="ftr" sz="quarter" idx="3"/>
          </p:nvPr>
        </p:nvSpPr>
        <p:spPr>
          <a:xfrm>
            <a:off x="4197353" y="6422855"/>
            <a:ext cx="3783330" cy="365125"/>
          </a:xfrm>
          <a:prstGeom prst="rect">
            <a:avLst/>
          </a:prstGeom>
        </p:spPr>
        <p:txBody>
          <a:bodyPr vert="horz" lIns="91440" tIns="45720" rIns="91440" bIns="45720" rtlCol="0" anchor="ctr"/>
          <a:lstStyle>
            <a:lvl1pPr algn="r">
              <a:defRPr sz="1050">
                <a:solidFill>
                  <a:schemeClr val="tx1"/>
                </a:solidFill>
              </a:defRPr>
            </a:lvl1pPr>
          </a:lstStyle>
          <a:p>
            <a:pPr fontAlgn="auto">
              <a:spcBef>
                <a:spcPts val="0"/>
              </a:spcBef>
              <a:spcAft>
                <a:spcPts val="0"/>
              </a:spcAft>
            </a:pPr>
            <a:endParaRPr lang="cs-CZ">
              <a:solidFill>
                <a:srgbClr val="FFFFFF"/>
              </a:solidFill>
              <a:latin typeface="Corbel" panose="020B0503020204020204"/>
              <a:cs typeface="+mn-cs"/>
            </a:endParaRPr>
          </a:p>
        </p:txBody>
      </p:sp>
      <p:sp>
        <p:nvSpPr>
          <p:cNvPr id="6" name="Slide Number Placeholder 5"/>
          <p:cNvSpPr>
            <a:spLocks noGrp="1"/>
          </p:cNvSpPr>
          <p:nvPr>
            <p:ph type="sldNum" sz="quarter" idx="4"/>
          </p:nvPr>
        </p:nvSpPr>
        <p:spPr>
          <a:xfrm>
            <a:off x="7994195" y="6422855"/>
            <a:ext cx="709698" cy="365125"/>
          </a:xfrm>
          <a:prstGeom prst="rect">
            <a:avLst/>
          </a:prstGeom>
        </p:spPr>
        <p:txBody>
          <a:bodyPr vert="horz" lIns="45720" tIns="45720" rIns="91440" bIns="45720" rtlCol="0" anchor="ctr"/>
          <a:lstStyle>
            <a:lvl1pPr algn="l">
              <a:defRPr sz="1200" b="0">
                <a:solidFill>
                  <a:schemeClr val="tx1"/>
                </a:solidFill>
              </a:defRPr>
            </a:lvl1pPr>
          </a:lstStyle>
          <a:p>
            <a:pPr fontAlgn="auto">
              <a:spcBef>
                <a:spcPts val="0"/>
              </a:spcBef>
              <a:spcAft>
                <a:spcPts val="0"/>
              </a:spcAft>
            </a:pPr>
            <a:fld id="{8783A4F4-25A0-4A8D-9248-1EF16AEAB6A9}" type="slidenum">
              <a:rPr lang="cs-CZ" smtClean="0">
                <a:solidFill>
                  <a:srgbClr val="FFFFFF"/>
                </a:solidFill>
                <a:latin typeface="Corbel" panose="020B0503020204020204"/>
                <a:cs typeface="+mn-cs"/>
              </a:rPr>
              <a:pPr fontAlgn="auto">
                <a:spcBef>
                  <a:spcPts val="0"/>
                </a:spcBef>
                <a:spcAft>
                  <a:spcPts val="0"/>
                </a:spcAft>
              </a:pPr>
              <a:t>‹#›</a:t>
            </a:fld>
            <a:endParaRPr lang="cs-CZ">
              <a:solidFill>
                <a:srgbClr val="FFFFFF"/>
              </a:solidFill>
              <a:latin typeface="Corbel" panose="020B0503020204020204"/>
              <a:cs typeface="+mn-cs"/>
            </a:endParaRPr>
          </a:p>
        </p:txBody>
      </p:sp>
    </p:spTree>
    <p:extLst>
      <p:ext uri="{BB962C8B-B14F-4D97-AF65-F5344CB8AC3E}">
        <p14:creationId xmlns:p14="http://schemas.microsoft.com/office/powerpoint/2010/main" val="3273572050"/>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0.xml"/><Relationship Id="rId1" Type="http://schemas.openxmlformats.org/officeDocument/2006/relationships/themeOverride" Target="../theme/themeOverride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ceskakvalita.cz/spotrebitele/znacky/ekologicky-setrny-vyrobeksluzba/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520" y="116632"/>
            <a:ext cx="6264696" cy="1728043"/>
          </a:xfrm>
        </p:spPr>
        <p:txBody>
          <a:bodyPr/>
          <a:lstStyle/>
          <a:p>
            <a:pPr eaLnBrk="1" hangingPunct="1"/>
            <a:r>
              <a:rPr lang="cs-CZ" sz="3200" b="1" dirty="0" smtClean="0"/>
              <a:t>ZKUŠENOSTI S ČERPÁNÍM DOTACÍ NA RECYKLAČNÍ TECHNOLOGII</a:t>
            </a:r>
            <a:endParaRPr lang="cs-CZ" altLang="cs-CZ" sz="2000" b="1" dirty="0" smtClean="0"/>
          </a:p>
        </p:txBody>
      </p:sp>
      <p:sp>
        <p:nvSpPr>
          <p:cNvPr id="2051" name="Text Box 4"/>
          <p:cNvSpPr txBox="1">
            <a:spLocks noChangeArrowheads="1"/>
          </p:cNvSpPr>
          <p:nvPr/>
        </p:nvSpPr>
        <p:spPr bwMode="auto">
          <a:xfrm>
            <a:off x="4763677" y="3600018"/>
            <a:ext cx="34563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lvl="0" algn="ctr"/>
            <a:r>
              <a:rPr lang="cs-CZ" sz="2800" dirty="0"/>
              <a:t>CLASSIC </a:t>
            </a:r>
            <a:r>
              <a:rPr lang="cs-CZ" sz="2800" dirty="0" err="1"/>
              <a:t>Oil</a:t>
            </a:r>
            <a:r>
              <a:rPr lang="cs-CZ" sz="2800" dirty="0"/>
              <a:t>, s.r.o., Buštěhrad</a:t>
            </a:r>
            <a:r>
              <a:rPr lang="cs-CZ" altLang="cs-CZ" sz="2800" b="1" kern="0" dirty="0">
                <a:solidFill>
                  <a:srgbClr val="000000"/>
                </a:solidFill>
                <a:latin typeface="Times New Roman"/>
                <a:cs typeface="Times New Roman"/>
              </a:rPr>
              <a:t> </a:t>
            </a:r>
          </a:p>
        </p:txBody>
      </p:sp>
      <p:sp>
        <p:nvSpPr>
          <p:cNvPr id="2" name="Obdélník 1"/>
          <p:cNvSpPr/>
          <p:nvPr/>
        </p:nvSpPr>
        <p:spPr>
          <a:xfrm>
            <a:off x="4241314" y="2617748"/>
            <a:ext cx="4540782" cy="523220"/>
          </a:xfrm>
          <a:prstGeom prst="rect">
            <a:avLst/>
          </a:prstGeom>
        </p:spPr>
        <p:txBody>
          <a:bodyPr wrap="square">
            <a:spAutoFit/>
          </a:bodyPr>
          <a:lstStyle/>
          <a:p>
            <a:pPr lvl="0" algn="ctr"/>
            <a:r>
              <a:rPr lang="cs-CZ" altLang="cs-CZ" sz="2800" b="1" kern="0" dirty="0" smtClean="0">
                <a:solidFill>
                  <a:srgbClr val="000000"/>
                </a:solidFill>
                <a:latin typeface="Times New Roman"/>
                <a:ea typeface="+mj-ea"/>
                <a:cs typeface="Times New Roman"/>
              </a:rPr>
              <a:t>Ing. Jan Skolil, </a:t>
            </a:r>
            <a:r>
              <a:rPr lang="cs-CZ" altLang="cs-CZ" sz="2800" b="1" kern="0" dirty="0" err="1" smtClean="0">
                <a:solidFill>
                  <a:srgbClr val="000000"/>
                </a:solidFill>
                <a:latin typeface="Times New Roman"/>
                <a:ea typeface="+mj-ea"/>
                <a:cs typeface="Times New Roman"/>
              </a:rPr>
              <a:t>Ph</a:t>
            </a:r>
            <a:r>
              <a:rPr lang="cs-CZ" altLang="cs-CZ" sz="2800" b="1" kern="0" dirty="0" smtClean="0">
                <a:solidFill>
                  <a:srgbClr val="000000"/>
                </a:solidFill>
                <a:latin typeface="Times New Roman"/>
                <a:ea typeface="+mj-ea"/>
                <a:cs typeface="Times New Roman"/>
              </a:rPr>
              <a:t>. D.</a:t>
            </a: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8188" y="5301207"/>
            <a:ext cx="4946563" cy="124604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altLang="cs-CZ" sz="3600" b="1" dirty="0" smtClean="0"/>
              <a:t>TAČR - ZETA</a:t>
            </a:r>
          </a:p>
        </p:txBody>
      </p:sp>
      <p:sp>
        <p:nvSpPr>
          <p:cNvPr id="20485" name="Rectangle 7"/>
          <p:cNvSpPr>
            <a:spLocks noChangeArrowheads="1"/>
          </p:cNvSpPr>
          <p:nvPr/>
        </p:nvSpPr>
        <p:spPr bwMode="auto">
          <a:xfrm>
            <a:off x="0" y="269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cs-CZ" altLang="cs-CZ"/>
          </a:p>
        </p:txBody>
      </p:sp>
      <p:sp>
        <p:nvSpPr>
          <p:cNvPr id="3" name="Obdélník 2"/>
          <p:cNvSpPr/>
          <p:nvPr/>
        </p:nvSpPr>
        <p:spPr>
          <a:xfrm>
            <a:off x="0" y="1502689"/>
            <a:ext cx="9144000" cy="5724644"/>
          </a:xfrm>
          <a:prstGeom prst="rect">
            <a:avLst/>
          </a:prstGeom>
        </p:spPr>
        <p:txBody>
          <a:bodyPr wrap="square">
            <a:spAutoFit/>
          </a:bodyPr>
          <a:lstStyle/>
          <a:p>
            <a:pPr algn="ctr">
              <a:lnSpc>
                <a:spcPct val="150000"/>
              </a:lnSpc>
            </a:pPr>
            <a:r>
              <a:rPr lang="cs-CZ" b="1" dirty="0" smtClean="0"/>
              <a:t>Program na podporu aplikovaného výzkumu</a:t>
            </a:r>
            <a:endParaRPr lang="cs-CZ" b="1" dirty="0"/>
          </a:p>
          <a:p>
            <a:pPr marL="450850" lvl="1" indent="-184150">
              <a:lnSpc>
                <a:spcPct val="150000"/>
              </a:lnSpc>
              <a:buFont typeface="Arial" pitchFamily="34" charset="0"/>
              <a:buChar char="•"/>
            </a:pPr>
            <a:r>
              <a:rPr lang="cs-CZ" sz="2000" dirty="0" smtClean="0"/>
              <a:t>ZETA I - Projekt: &lt;1 mil. Kč (Podpora: 85 % - ¾ pro UK) - 2017-19</a:t>
            </a:r>
          </a:p>
          <a:p>
            <a:pPr marL="450850" lvl="1" indent="-184150">
              <a:lnSpc>
                <a:spcPct val="150000"/>
              </a:lnSpc>
              <a:buFont typeface="Arial" pitchFamily="34" charset="0"/>
              <a:buChar char="•"/>
            </a:pPr>
            <a:r>
              <a:rPr lang="cs-CZ" sz="2000" dirty="0" smtClean="0"/>
              <a:t>Podání žádosti: </a:t>
            </a:r>
            <a:r>
              <a:rPr lang="cs-CZ" sz="2000" b="1" dirty="0"/>
              <a:t>Kontrola a optimalizace recyklačního procesu průmyslových nemrznoucích </a:t>
            </a:r>
            <a:r>
              <a:rPr lang="cs-CZ" sz="2000" b="1" dirty="0" smtClean="0"/>
              <a:t>směsí.</a:t>
            </a:r>
          </a:p>
          <a:p>
            <a:pPr marL="450850" lvl="1" indent="-184150">
              <a:lnSpc>
                <a:spcPct val="150000"/>
              </a:lnSpc>
              <a:buFont typeface="Arial" pitchFamily="34" charset="0"/>
              <a:buChar char="•"/>
            </a:pPr>
            <a:r>
              <a:rPr lang="cs-CZ" sz="2000" dirty="0"/>
              <a:t>Jediný výsledek: Diplomová/Dizertační práce na dané téma.</a:t>
            </a:r>
          </a:p>
          <a:p>
            <a:pPr marL="450850" lvl="1" indent="-184150">
              <a:lnSpc>
                <a:spcPct val="150000"/>
              </a:lnSpc>
              <a:buFont typeface="Arial" pitchFamily="34" charset="0"/>
              <a:buChar char="•"/>
            </a:pPr>
            <a:r>
              <a:rPr lang="cs-CZ" sz="2000" dirty="0" smtClean="0"/>
              <a:t>Požadavky</a:t>
            </a:r>
            <a:r>
              <a:rPr lang="cs-CZ" sz="2000" dirty="0"/>
              <a:t>: Personální </a:t>
            </a:r>
            <a:r>
              <a:rPr lang="cs-CZ" sz="2000" dirty="0" smtClean="0"/>
              <a:t>politika (IV. úrovně - </a:t>
            </a:r>
            <a:r>
              <a:rPr lang="cs-CZ" sz="2000" dirty="0" err="1" smtClean="0"/>
              <a:t>genderovské</a:t>
            </a:r>
            <a:r>
              <a:rPr lang="cs-CZ" sz="2000" dirty="0" smtClean="0"/>
              <a:t> rovnosti), např.:</a:t>
            </a:r>
          </a:p>
          <a:p>
            <a:pPr marL="266700" lvl="1" indent="-266700" algn="ctr">
              <a:lnSpc>
                <a:spcPct val="150000"/>
              </a:lnSpc>
            </a:pPr>
            <a:r>
              <a:rPr lang="cs-CZ" sz="2000" dirty="0" smtClean="0"/>
              <a:t>Provozujete školku, Ombudsman pro zaměstnance, Pozice pro </a:t>
            </a:r>
            <a:r>
              <a:rPr lang="cs-CZ" sz="2000" dirty="0" err="1" smtClean="0"/>
              <a:t>genderovskou</a:t>
            </a:r>
            <a:r>
              <a:rPr lang="cs-CZ" sz="2000" dirty="0" smtClean="0"/>
              <a:t> otázku…</a:t>
            </a:r>
            <a:endParaRPr lang="cs-CZ" sz="2000" dirty="0"/>
          </a:p>
          <a:p>
            <a:pPr marL="449263" lvl="1" indent="-177800">
              <a:lnSpc>
                <a:spcPct val="150000"/>
              </a:lnSpc>
              <a:buFont typeface="Arial" pitchFamily="34" charset="0"/>
              <a:buChar char="•"/>
            </a:pPr>
            <a:r>
              <a:rPr lang="cs-CZ" sz="2000" dirty="0" smtClean="0"/>
              <a:t>Členové týmu: 0 žen = nelze, 1 žena = 4 body … 4 ženy = 16 bodů (4 muži =0)</a:t>
            </a:r>
          </a:p>
          <a:p>
            <a:pPr marL="271463" lvl="1">
              <a:lnSpc>
                <a:spcPct val="150000"/>
              </a:lnSpc>
            </a:pPr>
            <a:endParaRPr lang="cs-CZ" sz="2000" dirty="0" smtClean="0"/>
          </a:p>
          <a:p>
            <a:pPr marL="449263" lvl="1" indent="-177800">
              <a:lnSpc>
                <a:spcPct val="150000"/>
              </a:lnSpc>
              <a:buFont typeface="Arial" pitchFamily="34" charset="0"/>
              <a:buChar char="•"/>
            </a:pPr>
            <a:r>
              <a:rPr lang="cs-CZ" sz="2000" dirty="0" smtClean="0"/>
              <a:t>ZETA IV </a:t>
            </a:r>
            <a:r>
              <a:rPr lang="cs-CZ" sz="2000" dirty="0"/>
              <a:t>- </a:t>
            </a:r>
            <a:r>
              <a:rPr lang="cs-CZ" sz="2000" dirty="0" smtClean="0"/>
              <a:t>Projekt: 2 </a:t>
            </a:r>
            <a:r>
              <a:rPr lang="cs-CZ" sz="2000" dirty="0"/>
              <a:t>mil. Kč (Podpora: </a:t>
            </a:r>
            <a:r>
              <a:rPr lang="cs-CZ" sz="2000" dirty="0" smtClean="0"/>
              <a:t>85 </a:t>
            </a:r>
            <a:r>
              <a:rPr lang="cs-CZ" sz="2000" dirty="0"/>
              <a:t>% - </a:t>
            </a:r>
            <a:r>
              <a:rPr lang="cs-CZ" sz="1200" dirty="0"/>
              <a:t>3/5</a:t>
            </a:r>
            <a:r>
              <a:rPr lang="cs-CZ" sz="2000" dirty="0" smtClean="0"/>
              <a:t> </a:t>
            </a:r>
            <a:r>
              <a:rPr lang="cs-CZ" sz="2000" dirty="0"/>
              <a:t>pro UK) - </a:t>
            </a:r>
            <a:r>
              <a:rPr lang="cs-CZ" sz="2000" dirty="0" smtClean="0"/>
              <a:t>2020-22</a:t>
            </a:r>
          </a:p>
          <a:p>
            <a:pPr marL="449263" lvl="1" indent="-177800">
              <a:lnSpc>
                <a:spcPct val="150000"/>
              </a:lnSpc>
              <a:buFont typeface="Arial" pitchFamily="34" charset="0"/>
              <a:buChar char="•"/>
            </a:pPr>
            <a:r>
              <a:rPr lang="cs-CZ" sz="2000" dirty="0" smtClean="0"/>
              <a:t>Název: </a:t>
            </a:r>
            <a:r>
              <a:rPr lang="cs-CZ" sz="2000" b="1" dirty="0"/>
              <a:t>Analýza </a:t>
            </a:r>
            <a:r>
              <a:rPr lang="cs-CZ" sz="2000" b="1" dirty="0" err="1" smtClean="0"/>
              <a:t>spec</a:t>
            </a:r>
            <a:r>
              <a:rPr lang="cs-CZ" sz="2000" b="1" dirty="0" smtClean="0"/>
              <a:t>. </a:t>
            </a:r>
            <a:r>
              <a:rPr lang="cs-CZ" sz="2000" b="1" dirty="0"/>
              <a:t>složek odpadů a produktů </a:t>
            </a:r>
            <a:r>
              <a:rPr lang="cs-CZ" sz="2000" b="1" dirty="0" smtClean="0"/>
              <a:t>z recyklace </a:t>
            </a:r>
            <a:r>
              <a:rPr lang="cs-CZ" sz="2000" b="1" dirty="0"/>
              <a:t>chladicích kapalin</a:t>
            </a:r>
          </a:p>
          <a:p>
            <a:pPr marL="449263" lvl="1" indent="-177800">
              <a:lnSpc>
                <a:spcPct val="150000"/>
              </a:lnSpc>
              <a:buFont typeface="Arial" pitchFamily="34" charset="0"/>
              <a:buChar char="•"/>
            </a:pPr>
            <a:endParaRPr lang="cs-CZ" sz="2000" dirty="0" smtClean="0"/>
          </a:p>
        </p:txBody>
      </p:sp>
    </p:spTree>
    <p:extLst>
      <p:ext uri="{BB962C8B-B14F-4D97-AF65-F5344CB8AC3E}">
        <p14:creationId xmlns:p14="http://schemas.microsoft.com/office/powerpoint/2010/main" val="2338692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2000" fill="hold"/>
                                        <p:tgtEl>
                                          <p:spTgt spid="20482"/>
                                        </p:tgtEl>
                                        <p:attrNameLst>
                                          <p:attrName>ppt_w</p:attrName>
                                        </p:attrNameLst>
                                      </p:cBhvr>
                                      <p:tavLst>
                                        <p:tav tm="0">
                                          <p:val>
                                            <p:fltVal val="0"/>
                                          </p:val>
                                        </p:tav>
                                        <p:tav tm="100000">
                                          <p:val>
                                            <p:strVal val="#ppt_w"/>
                                          </p:val>
                                        </p:tav>
                                      </p:tavLst>
                                    </p:anim>
                                    <p:anim calcmode="lin" valueType="num">
                                      <p:cBhvr>
                                        <p:cTn id="8" dur="2000" fill="hold"/>
                                        <p:tgtEl>
                                          <p:spTgt spid="20482"/>
                                        </p:tgtEl>
                                        <p:attrNameLst>
                                          <p:attrName>ppt_h</p:attrName>
                                        </p:attrNameLst>
                                      </p:cBhvr>
                                      <p:tavLst>
                                        <p:tav tm="0">
                                          <p:val>
                                            <p:fltVal val="0"/>
                                          </p:val>
                                        </p:tav>
                                        <p:tav tm="100000">
                                          <p:val>
                                            <p:strVal val="#ppt_h"/>
                                          </p:val>
                                        </p:tav>
                                      </p:tavLst>
                                    </p:anim>
                                    <p:animEffect transition="in" filter="fade">
                                      <p:cBhvr>
                                        <p:cTn id="9" dur="20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 4"/>
          <p:cNvGraphicFramePr>
            <a:graphicFrameLocks noGrp="1"/>
          </p:cNvGraphicFramePr>
          <p:nvPr>
            <p:extLst>
              <p:ext uri="{D42A27DB-BD31-4B8C-83A1-F6EECF244321}">
                <p14:modId xmlns:p14="http://schemas.microsoft.com/office/powerpoint/2010/main" val="2358159588"/>
              </p:ext>
            </p:extLst>
          </p:nvPr>
        </p:nvGraphicFramePr>
        <p:xfrm>
          <a:off x="-108520" y="0"/>
          <a:ext cx="9289032"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9149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altLang="cs-CZ" sz="3600" b="1" dirty="0" smtClean="0"/>
              <a:t>MŽP</a:t>
            </a:r>
          </a:p>
        </p:txBody>
      </p:sp>
      <p:sp>
        <p:nvSpPr>
          <p:cNvPr id="20485" name="Rectangle 7"/>
          <p:cNvSpPr>
            <a:spLocks noChangeArrowheads="1"/>
          </p:cNvSpPr>
          <p:nvPr/>
        </p:nvSpPr>
        <p:spPr bwMode="auto">
          <a:xfrm>
            <a:off x="0" y="269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cs-CZ" altLang="cs-CZ"/>
          </a:p>
        </p:txBody>
      </p:sp>
      <p:sp>
        <p:nvSpPr>
          <p:cNvPr id="3" name="Obdélník 2"/>
          <p:cNvSpPr/>
          <p:nvPr/>
        </p:nvSpPr>
        <p:spPr>
          <a:xfrm>
            <a:off x="0" y="1502689"/>
            <a:ext cx="9144000" cy="6186309"/>
          </a:xfrm>
          <a:prstGeom prst="rect">
            <a:avLst/>
          </a:prstGeom>
        </p:spPr>
        <p:txBody>
          <a:bodyPr wrap="square">
            <a:spAutoFit/>
          </a:bodyPr>
          <a:lstStyle/>
          <a:p>
            <a:pPr algn="ctr">
              <a:lnSpc>
                <a:spcPct val="150000"/>
              </a:lnSpc>
            </a:pPr>
            <a:r>
              <a:rPr lang="cs-CZ" b="1" dirty="0" smtClean="0"/>
              <a:t>Výstavba </a:t>
            </a:r>
            <a:r>
              <a:rPr lang="cs-CZ" b="1" dirty="0"/>
              <a:t>a modernizace zařízení pro nakládání s </a:t>
            </a:r>
            <a:r>
              <a:rPr lang="cs-CZ" b="1" dirty="0" smtClean="0"/>
              <a:t>neb. odpady</a:t>
            </a:r>
          </a:p>
          <a:p>
            <a:pPr algn="ctr">
              <a:lnSpc>
                <a:spcPct val="150000"/>
              </a:lnSpc>
            </a:pPr>
            <a:endParaRPr lang="cs-CZ" sz="1000" b="1" dirty="0"/>
          </a:p>
          <a:p>
            <a:pPr marL="450850" lvl="1" indent="-184150">
              <a:lnSpc>
                <a:spcPct val="150000"/>
              </a:lnSpc>
              <a:buFont typeface="Arial" pitchFamily="34" charset="0"/>
              <a:buChar char="•"/>
            </a:pPr>
            <a:r>
              <a:rPr lang="cs-CZ" sz="2000" dirty="0" smtClean="0"/>
              <a:t>VÝZVA 104 (IX-18 až 28.2.19) – Nutné souhlasné stanovisko Krajského úřadu.</a:t>
            </a:r>
          </a:p>
          <a:p>
            <a:pPr marL="450850" lvl="1" indent="-184150">
              <a:lnSpc>
                <a:spcPct val="150000"/>
              </a:lnSpc>
              <a:buFont typeface="Arial" pitchFamily="34" charset="0"/>
              <a:buChar char="•"/>
            </a:pPr>
            <a:r>
              <a:rPr lang="cs-CZ" sz="2000" dirty="0" smtClean="0"/>
              <a:t>Podání: 11.1.19 a přestože má orgán 30 dnů, dá stanovisko v pátek odpoledne 22.2.</a:t>
            </a:r>
          </a:p>
          <a:p>
            <a:pPr marL="266700" lvl="1">
              <a:lnSpc>
                <a:spcPct val="150000"/>
              </a:lnSpc>
            </a:pPr>
            <a:endParaRPr lang="cs-CZ" sz="1000" dirty="0" smtClean="0"/>
          </a:p>
          <a:p>
            <a:pPr marL="450850" lvl="1" indent="-184150">
              <a:lnSpc>
                <a:spcPct val="150000"/>
              </a:lnSpc>
              <a:buFont typeface="Arial" pitchFamily="34" charset="0"/>
              <a:buChar char="•"/>
            </a:pPr>
            <a:r>
              <a:rPr lang="cs-CZ" sz="2000" dirty="0"/>
              <a:t>VÝZVA </a:t>
            </a:r>
            <a:r>
              <a:rPr lang="cs-CZ" sz="2000" dirty="0" smtClean="0"/>
              <a:t>114 </a:t>
            </a:r>
            <a:r>
              <a:rPr lang="cs-CZ" sz="2000" dirty="0"/>
              <a:t>(IX-18 až </a:t>
            </a:r>
            <a:r>
              <a:rPr lang="cs-CZ" sz="2000" dirty="0" smtClean="0"/>
              <a:t>VI.19</a:t>
            </a:r>
            <a:r>
              <a:rPr lang="cs-CZ" sz="2000" dirty="0"/>
              <a:t>) – </a:t>
            </a:r>
            <a:r>
              <a:rPr lang="cs-CZ" sz="2000" dirty="0" smtClean="0"/>
              <a:t>Ostatní odpady, tedy i naše 16 01 15 O?</a:t>
            </a:r>
          </a:p>
          <a:p>
            <a:pPr marL="450850" lvl="1" indent="-184150">
              <a:lnSpc>
                <a:spcPct val="150000"/>
              </a:lnSpc>
              <a:buFont typeface="Arial" pitchFamily="34" charset="0"/>
              <a:buChar char="•"/>
            </a:pPr>
            <a:r>
              <a:rPr lang="cs-CZ" sz="2000" dirty="0" smtClean="0"/>
              <a:t>Podporované aktivity: Všechny odpady vyjma skupin 16 a 17 Katalogu odpadů.</a:t>
            </a:r>
          </a:p>
          <a:p>
            <a:pPr marL="450850" lvl="1" indent="-184150">
              <a:lnSpc>
                <a:spcPct val="150000"/>
              </a:lnSpc>
              <a:buFont typeface="Arial" pitchFamily="34" charset="0"/>
              <a:buChar char="•"/>
            </a:pPr>
            <a:endParaRPr lang="cs-CZ" sz="1000" dirty="0" smtClean="0"/>
          </a:p>
          <a:p>
            <a:pPr marL="449263" lvl="1" indent="-177800">
              <a:lnSpc>
                <a:spcPct val="150000"/>
              </a:lnSpc>
              <a:buFont typeface="Arial" pitchFamily="34" charset="0"/>
              <a:buChar char="•"/>
            </a:pPr>
            <a:r>
              <a:rPr lang="cs-CZ" sz="2000" dirty="0" smtClean="0"/>
              <a:t>VÝZVA 133 (III-19 až X-19) – Všechny odpady vyjma autovraků 16 01. 120109N</a:t>
            </a:r>
          </a:p>
          <a:p>
            <a:pPr marL="449263" lvl="1" indent="-177800">
              <a:lnSpc>
                <a:spcPct val="150000"/>
              </a:lnSpc>
              <a:buFont typeface="Arial" pitchFamily="34" charset="0"/>
              <a:buChar char="•"/>
            </a:pPr>
            <a:r>
              <a:rPr lang="cs-CZ" sz="2000" dirty="0" smtClean="0"/>
              <a:t>Nový zdroj odpadu mimo </a:t>
            </a:r>
            <a:r>
              <a:rPr lang="cs-CZ" sz="2000" dirty="0" err="1" smtClean="0"/>
              <a:t>automotive</a:t>
            </a:r>
            <a:r>
              <a:rPr lang="cs-CZ" sz="2000" dirty="0" smtClean="0"/>
              <a:t>. Území: Olomoucká/Brněnská aglomerace.</a:t>
            </a:r>
          </a:p>
          <a:p>
            <a:pPr marL="449263" lvl="1" indent="-177800">
              <a:lnSpc>
                <a:spcPct val="150000"/>
              </a:lnSpc>
              <a:buFont typeface="Arial" pitchFamily="34" charset="0"/>
              <a:buChar char="•"/>
            </a:pPr>
            <a:endParaRPr lang="cs-CZ" sz="1000" b="1" dirty="0"/>
          </a:p>
          <a:p>
            <a:pPr marL="449263" lvl="1" indent="-177800">
              <a:lnSpc>
                <a:spcPct val="150000"/>
              </a:lnSpc>
              <a:buFont typeface="Arial" pitchFamily="34" charset="0"/>
              <a:buChar char="•"/>
            </a:pPr>
            <a:r>
              <a:rPr lang="cs-CZ" sz="2000" dirty="0"/>
              <a:t>VÝZVA </a:t>
            </a:r>
            <a:r>
              <a:rPr lang="cs-CZ" sz="2000" dirty="0" smtClean="0"/>
              <a:t>134 </a:t>
            </a:r>
            <a:r>
              <a:rPr lang="cs-CZ" sz="2000" dirty="0"/>
              <a:t>(</a:t>
            </a:r>
            <a:r>
              <a:rPr lang="cs-CZ" sz="2000" dirty="0" smtClean="0"/>
              <a:t>IX-19 až </a:t>
            </a:r>
            <a:r>
              <a:rPr lang="cs-CZ" sz="2000" dirty="0"/>
              <a:t>X-19) – </a:t>
            </a:r>
            <a:r>
              <a:rPr lang="cs-CZ" sz="2000" dirty="0" smtClean="0"/>
              <a:t>Celé území ČR, včetně kategorie č. 16 </a:t>
            </a:r>
            <a:endParaRPr lang="cs-CZ" sz="2000" dirty="0"/>
          </a:p>
          <a:p>
            <a:pPr marL="449263" lvl="1" indent="-177800">
              <a:lnSpc>
                <a:spcPct val="150000"/>
              </a:lnSpc>
              <a:buFont typeface="Arial" pitchFamily="34" charset="0"/>
              <a:buChar char="•"/>
            </a:pPr>
            <a:r>
              <a:rPr lang="cs-CZ" sz="2000" dirty="0"/>
              <a:t>Z</a:t>
            </a:r>
            <a:r>
              <a:rPr lang="cs-CZ" sz="2000" dirty="0" smtClean="0"/>
              <a:t>dravotnické </a:t>
            </a:r>
            <a:r>
              <a:rPr lang="cs-CZ" sz="2000" dirty="0"/>
              <a:t>odpady </a:t>
            </a:r>
            <a:r>
              <a:rPr lang="cs-CZ" sz="2000" dirty="0" smtClean="0"/>
              <a:t>musí tvořit </a:t>
            </a:r>
            <a:r>
              <a:rPr lang="cs-CZ" sz="2000" dirty="0"/>
              <a:t>&gt;75 % všech přijímaných </a:t>
            </a:r>
            <a:r>
              <a:rPr lang="cs-CZ" sz="2000" dirty="0" smtClean="0"/>
              <a:t>odpadů.</a:t>
            </a:r>
          </a:p>
          <a:p>
            <a:pPr marL="271463" lvl="1">
              <a:lnSpc>
                <a:spcPct val="150000"/>
              </a:lnSpc>
            </a:pPr>
            <a:endParaRPr lang="cs-CZ" sz="2000" dirty="0"/>
          </a:p>
          <a:p>
            <a:pPr marL="449263" lvl="1" indent="-177800">
              <a:lnSpc>
                <a:spcPct val="150000"/>
              </a:lnSpc>
              <a:buFont typeface="Arial" pitchFamily="34" charset="0"/>
              <a:buChar char="•"/>
            </a:pPr>
            <a:endParaRPr lang="cs-CZ" sz="2000" dirty="0" smtClean="0"/>
          </a:p>
        </p:txBody>
      </p:sp>
    </p:spTree>
    <p:extLst>
      <p:ext uri="{BB962C8B-B14F-4D97-AF65-F5344CB8AC3E}">
        <p14:creationId xmlns:p14="http://schemas.microsoft.com/office/powerpoint/2010/main" val="455783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altLang="cs-CZ" sz="3600" b="1" dirty="0" smtClean="0"/>
              <a:t>SFŽP</a:t>
            </a:r>
          </a:p>
        </p:txBody>
      </p:sp>
      <p:sp>
        <p:nvSpPr>
          <p:cNvPr id="20485" name="Rectangle 7"/>
          <p:cNvSpPr>
            <a:spLocks noChangeArrowheads="1"/>
          </p:cNvSpPr>
          <p:nvPr/>
        </p:nvSpPr>
        <p:spPr bwMode="auto">
          <a:xfrm>
            <a:off x="0" y="269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cs-CZ" altLang="cs-CZ"/>
          </a:p>
        </p:txBody>
      </p:sp>
      <p:sp>
        <p:nvSpPr>
          <p:cNvPr id="3" name="Obdélník 2"/>
          <p:cNvSpPr/>
          <p:nvPr/>
        </p:nvSpPr>
        <p:spPr>
          <a:xfrm>
            <a:off x="0" y="1502689"/>
            <a:ext cx="9144000" cy="5724644"/>
          </a:xfrm>
          <a:prstGeom prst="rect">
            <a:avLst/>
          </a:prstGeom>
        </p:spPr>
        <p:txBody>
          <a:bodyPr wrap="square">
            <a:spAutoFit/>
          </a:bodyPr>
          <a:lstStyle/>
          <a:p>
            <a:pPr algn="ctr">
              <a:lnSpc>
                <a:spcPct val="150000"/>
              </a:lnSpc>
            </a:pPr>
            <a:r>
              <a:rPr lang="cs-CZ" b="1" dirty="0" smtClean="0"/>
              <a:t>Prioritní osa </a:t>
            </a:r>
            <a:r>
              <a:rPr lang="cs-CZ" b="1" dirty="0"/>
              <a:t>3, specifický cíl: </a:t>
            </a:r>
            <a:r>
              <a:rPr lang="cs-CZ" b="1" dirty="0" smtClean="0"/>
              <a:t>3.2.4</a:t>
            </a:r>
          </a:p>
          <a:p>
            <a:pPr marL="449263" lvl="1" indent="-177800">
              <a:lnSpc>
                <a:spcPct val="150000"/>
              </a:lnSpc>
              <a:buFont typeface="Arial" pitchFamily="34" charset="0"/>
              <a:buChar char="•"/>
            </a:pPr>
            <a:r>
              <a:rPr lang="cs-CZ" sz="2000" dirty="0"/>
              <a:t>VÝZVA 126 (IX-19 až II-20) – Celé území ČR, nebezpečné odpady vyjma 16 01.</a:t>
            </a:r>
          </a:p>
          <a:p>
            <a:pPr marL="449263" lvl="1" indent="-177800">
              <a:lnSpc>
                <a:spcPct val="150000"/>
              </a:lnSpc>
              <a:buFont typeface="Arial" pitchFamily="34" charset="0"/>
              <a:buChar char="•"/>
            </a:pPr>
            <a:r>
              <a:rPr lang="cs-CZ" sz="2000" dirty="0"/>
              <a:t>Nutné souhlasné stanovisko MÚ zda </a:t>
            </a:r>
            <a:r>
              <a:rPr lang="cs-CZ" sz="2000" dirty="0" smtClean="0"/>
              <a:t>se nevyžaduje </a:t>
            </a:r>
            <a:r>
              <a:rPr lang="cs-CZ" sz="2000" dirty="0"/>
              <a:t>stavební </a:t>
            </a:r>
            <a:r>
              <a:rPr lang="cs-CZ" sz="2000" dirty="0" smtClean="0"/>
              <a:t>povolení.</a:t>
            </a:r>
          </a:p>
          <a:p>
            <a:pPr marL="449263" lvl="1" indent="-177800">
              <a:lnSpc>
                <a:spcPct val="150000"/>
              </a:lnSpc>
              <a:buFont typeface="Arial" pitchFamily="34" charset="0"/>
              <a:buChar char="•"/>
            </a:pPr>
            <a:r>
              <a:rPr lang="cs-CZ" sz="2000" dirty="0" smtClean="0"/>
              <a:t>Čekáme 2 měsíce – Odbor výstavby + Oddělení architektury města Kladna.</a:t>
            </a:r>
          </a:p>
          <a:p>
            <a:pPr marL="449263" lvl="1" indent="-177800">
              <a:lnSpc>
                <a:spcPct val="150000"/>
              </a:lnSpc>
              <a:buFont typeface="Arial" pitchFamily="34" charset="0"/>
              <a:buChar char="•"/>
            </a:pPr>
            <a:r>
              <a:rPr lang="cs-CZ" sz="2000" dirty="0" smtClean="0"/>
              <a:t>Pravidla </a:t>
            </a:r>
            <a:r>
              <a:rPr lang="cs-CZ" sz="2000" dirty="0"/>
              <a:t>p</a:t>
            </a:r>
            <a:r>
              <a:rPr lang="cs-CZ" sz="2000" dirty="0" smtClean="0"/>
              <a:t>ro žadatele OPŽP – 25% cizího kapitálu = propojený podnik – max. 50%</a:t>
            </a:r>
          </a:p>
          <a:p>
            <a:pPr marL="449263" lvl="1" indent="-177800">
              <a:lnSpc>
                <a:spcPct val="150000"/>
              </a:lnSpc>
              <a:buFont typeface="Arial" pitchFamily="34" charset="0"/>
              <a:buChar char="•"/>
            </a:pPr>
            <a:endParaRPr lang="cs-CZ" sz="2000" dirty="0"/>
          </a:p>
          <a:p>
            <a:pPr marL="449263" lvl="1" indent="-177800">
              <a:lnSpc>
                <a:spcPct val="150000"/>
              </a:lnSpc>
              <a:buFont typeface="Arial" pitchFamily="34" charset="0"/>
              <a:buChar char="•"/>
            </a:pPr>
            <a:r>
              <a:rPr lang="cs-CZ" sz="2000" dirty="0"/>
              <a:t>VÝZVA </a:t>
            </a:r>
            <a:r>
              <a:rPr lang="cs-CZ" sz="2000" dirty="0" smtClean="0"/>
              <a:t>150 (III-20 </a:t>
            </a:r>
            <a:r>
              <a:rPr lang="cs-CZ" sz="2000" dirty="0"/>
              <a:t>až </a:t>
            </a:r>
            <a:r>
              <a:rPr lang="cs-CZ" sz="2000" dirty="0" smtClean="0"/>
              <a:t>IV-20</a:t>
            </a:r>
            <a:r>
              <a:rPr lang="cs-CZ" sz="2000" dirty="0"/>
              <a:t>) – Celé území ČR, nebezpečné odpady vyjma 16 01</a:t>
            </a:r>
            <a:r>
              <a:rPr lang="cs-CZ" sz="2000" dirty="0" smtClean="0"/>
              <a:t>.</a:t>
            </a:r>
          </a:p>
          <a:p>
            <a:pPr marL="449263" lvl="1" indent="-177800">
              <a:lnSpc>
                <a:spcPct val="150000"/>
              </a:lnSpc>
              <a:buFont typeface="Arial" pitchFamily="34" charset="0"/>
              <a:buChar char="•"/>
            </a:pPr>
            <a:r>
              <a:rPr lang="cs-CZ" sz="2000" dirty="0" smtClean="0"/>
              <a:t>Máme dvě vyjádření KÚ, dvě vyjádření MÚ. Analýza potenciálu + rozpočet.</a:t>
            </a:r>
          </a:p>
          <a:p>
            <a:pPr marL="449263" lvl="1" indent="-177800">
              <a:lnSpc>
                <a:spcPct val="150000"/>
              </a:lnSpc>
              <a:buFont typeface="Arial" pitchFamily="34" charset="0"/>
              <a:buChar char="•"/>
            </a:pPr>
            <a:r>
              <a:rPr lang="cs-CZ" sz="2000" dirty="0" smtClean="0"/>
              <a:t>Čestné prohlášení: DPH, vlastníci, de </a:t>
            </a:r>
            <a:r>
              <a:rPr lang="cs-CZ" sz="2000" dirty="0" err="1" smtClean="0"/>
              <a:t>minimis</a:t>
            </a:r>
            <a:r>
              <a:rPr lang="cs-CZ" sz="2000" dirty="0" smtClean="0"/>
              <a:t>, k úvěru, o investicích, o cenách…</a:t>
            </a:r>
          </a:p>
          <a:p>
            <a:pPr marL="449263" lvl="1" indent="-177800">
              <a:lnSpc>
                <a:spcPct val="150000"/>
              </a:lnSpc>
              <a:buFont typeface="Arial" pitchFamily="34" charset="0"/>
              <a:buChar char="•"/>
            </a:pPr>
            <a:r>
              <a:rPr lang="cs-CZ" sz="2000" dirty="0" smtClean="0"/>
              <a:t>Podání žádosti: VIII-20. Schválení: X-20. Podpora: 85 % !</a:t>
            </a:r>
            <a:endParaRPr lang="cs-CZ" sz="2000" dirty="0"/>
          </a:p>
          <a:p>
            <a:pPr marL="449263" lvl="1" indent="-177800">
              <a:lnSpc>
                <a:spcPct val="150000"/>
              </a:lnSpc>
              <a:buFont typeface="Arial" pitchFamily="34" charset="0"/>
              <a:buChar char="•"/>
            </a:pPr>
            <a:endParaRPr lang="cs-CZ" sz="2000" dirty="0"/>
          </a:p>
          <a:p>
            <a:pPr marL="450850" lvl="1" indent="-184150">
              <a:lnSpc>
                <a:spcPct val="150000"/>
              </a:lnSpc>
              <a:buFont typeface="Arial" pitchFamily="34" charset="0"/>
              <a:buChar char="•"/>
            </a:pPr>
            <a:endParaRPr lang="cs-CZ" sz="2000" dirty="0" smtClean="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00212" y="1979299"/>
            <a:ext cx="5296362" cy="4448610"/>
          </a:xfrm>
          <a:prstGeom prst="rect">
            <a:avLst/>
          </a:prstGeom>
        </p:spPr>
      </p:pic>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33589" y="1841374"/>
            <a:ext cx="5349096" cy="4671726"/>
          </a:xfrm>
          <a:prstGeom prst="rect">
            <a:avLst/>
          </a:prstGeom>
        </p:spPr>
      </p:pic>
    </p:spTree>
    <p:extLst>
      <p:ext uri="{BB962C8B-B14F-4D97-AF65-F5344CB8AC3E}">
        <p14:creationId xmlns:p14="http://schemas.microsoft.com/office/powerpoint/2010/main" val="1200727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down)">
                                      <p:cBhvr>
                                        <p:cTn id="59" dur="580">
                                          <p:stCondLst>
                                            <p:cond delay="0"/>
                                          </p:stCondLst>
                                        </p:cTn>
                                        <p:tgtEl>
                                          <p:spTgt spid="2"/>
                                        </p:tgtEl>
                                      </p:cBhvr>
                                    </p:animEffect>
                                    <p:anim calcmode="lin" valueType="num">
                                      <p:cBhvr>
                                        <p:cTn id="6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65" dur="26">
                                          <p:stCondLst>
                                            <p:cond delay="650"/>
                                          </p:stCondLst>
                                        </p:cTn>
                                        <p:tgtEl>
                                          <p:spTgt spid="2"/>
                                        </p:tgtEl>
                                      </p:cBhvr>
                                      <p:to x="100000" y="60000"/>
                                    </p:animScale>
                                    <p:animScale>
                                      <p:cBhvr>
                                        <p:cTn id="66" dur="166" decel="50000">
                                          <p:stCondLst>
                                            <p:cond delay="676"/>
                                          </p:stCondLst>
                                        </p:cTn>
                                        <p:tgtEl>
                                          <p:spTgt spid="2"/>
                                        </p:tgtEl>
                                      </p:cBhvr>
                                      <p:to x="100000" y="100000"/>
                                    </p:animScale>
                                    <p:animScale>
                                      <p:cBhvr>
                                        <p:cTn id="67" dur="26">
                                          <p:stCondLst>
                                            <p:cond delay="1312"/>
                                          </p:stCondLst>
                                        </p:cTn>
                                        <p:tgtEl>
                                          <p:spTgt spid="2"/>
                                        </p:tgtEl>
                                      </p:cBhvr>
                                      <p:to x="100000" y="80000"/>
                                    </p:animScale>
                                    <p:animScale>
                                      <p:cBhvr>
                                        <p:cTn id="68" dur="166" decel="50000">
                                          <p:stCondLst>
                                            <p:cond delay="1338"/>
                                          </p:stCondLst>
                                        </p:cTn>
                                        <p:tgtEl>
                                          <p:spTgt spid="2"/>
                                        </p:tgtEl>
                                      </p:cBhvr>
                                      <p:to x="100000" y="100000"/>
                                    </p:animScale>
                                    <p:animScale>
                                      <p:cBhvr>
                                        <p:cTn id="69" dur="26">
                                          <p:stCondLst>
                                            <p:cond delay="1642"/>
                                          </p:stCondLst>
                                        </p:cTn>
                                        <p:tgtEl>
                                          <p:spTgt spid="2"/>
                                        </p:tgtEl>
                                      </p:cBhvr>
                                      <p:to x="100000" y="90000"/>
                                    </p:animScale>
                                    <p:animScale>
                                      <p:cBhvr>
                                        <p:cTn id="70" dur="166" decel="50000">
                                          <p:stCondLst>
                                            <p:cond delay="1668"/>
                                          </p:stCondLst>
                                        </p:cTn>
                                        <p:tgtEl>
                                          <p:spTgt spid="2"/>
                                        </p:tgtEl>
                                      </p:cBhvr>
                                      <p:to x="100000" y="100000"/>
                                    </p:animScale>
                                    <p:animScale>
                                      <p:cBhvr>
                                        <p:cTn id="71" dur="26">
                                          <p:stCondLst>
                                            <p:cond delay="1808"/>
                                          </p:stCondLst>
                                        </p:cTn>
                                        <p:tgtEl>
                                          <p:spTgt spid="2"/>
                                        </p:tgtEl>
                                      </p:cBhvr>
                                      <p:to x="100000" y="95000"/>
                                    </p:animScale>
                                    <p:animScale>
                                      <p:cBhvr>
                                        <p:cTn id="7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81000"/>
            <a:ext cx="9180512" cy="1143000"/>
          </a:xfrm>
        </p:spPr>
        <p:txBody>
          <a:bodyPr/>
          <a:lstStyle/>
          <a:p>
            <a:r>
              <a:rPr lang="cs-CZ" sz="3600" b="1" dirty="0" smtClean="0"/>
              <a:t>NAKLÁDÁNÍ S GLYKOLOVÝMI ODPADY V ČR 2016-2020</a:t>
            </a:r>
            <a:endParaRPr lang="cs-CZ" sz="3600" b="1"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02562256"/>
              </p:ext>
            </p:extLst>
          </p:nvPr>
        </p:nvGraphicFramePr>
        <p:xfrm>
          <a:off x="0" y="1700808"/>
          <a:ext cx="9144000"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3765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altLang="cs-CZ" sz="3600" b="1" dirty="0" smtClean="0"/>
              <a:t>POSOUZENÍ DOTACÍ - MPO/SFŽP</a:t>
            </a:r>
          </a:p>
        </p:txBody>
      </p:sp>
      <p:sp>
        <p:nvSpPr>
          <p:cNvPr id="20485" name="Rectangle 7"/>
          <p:cNvSpPr>
            <a:spLocks noChangeArrowheads="1"/>
          </p:cNvSpPr>
          <p:nvPr/>
        </p:nvSpPr>
        <p:spPr bwMode="auto">
          <a:xfrm>
            <a:off x="0" y="269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cs-CZ" altLang="cs-CZ"/>
          </a:p>
        </p:txBody>
      </p:sp>
      <p:sp>
        <p:nvSpPr>
          <p:cNvPr id="3" name="Obdélník 2"/>
          <p:cNvSpPr/>
          <p:nvPr/>
        </p:nvSpPr>
        <p:spPr>
          <a:xfrm>
            <a:off x="323528" y="1502689"/>
            <a:ext cx="8712968" cy="5355312"/>
          </a:xfrm>
          <a:prstGeom prst="rect">
            <a:avLst/>
          </a:prstGeom>
        </p:spPr>
        <p:txBody>
          <a:bodyPr wrap="square">
            <a:spAutoFit/>
          </a:bodyPr>
          <a:lstStyle/>
          <a:p>
            <a:pPr marL="180975" indent="-180975">
              <a:lnSpc>
                <a:spcPct val="150000"/>
              </a:lnSpc>
              <a:buFont typeface="Arial" pitchFamily="34" charset="0"/>
              <a:buChar char="•"/>
            </a:pPr>
            <a:r>
              <a:rPr lang="cs-CZ" b="1" dirty="0" smtClean="0"/>
              <a:t>Výhody:</a:t>
            </a:r>
            <a:endParaRPr lang="cs-CZ" b="1" dirty="0"/>
          </a:p>
          <a:p>
            <a:pPr marL="450850" lvl="1" indent="-184150">
              <a:lnSpc>
                <a:spcPct val="150000"/>
              </a:lnSpc>
              <a:buFont typeface="Arial" pitchFamily="34" charset="0"/>
              <a:buChar char="•"/>
            </a:pPr>
            <a:r>
              <a:rPr lang="cs-CZ" sz="2000" dirty="0" smtClean="0"/>
              <a:t>Přímá podpora investic do zařízení/výstavby</a:t>
            </a:r>
          </a:p>
          <a:p>
            <a:pPr marL="450850" lvl="1" indent="-184150">
              <a:lnSpc>
                <a:spcPct val="150000"/>
              </a:lnSpc>
              <a:buFont typeface="Arial" pitchFamily="34" charset="0"/>
              <a:buChar char="•"/>
            </a:pPr>
            <a:r>
              <a:rPr lang="cs-CZ" sz="2000" dirty="0" smtClean="0"/>
              <a:t>Jednoduší cíle/požadavky pro splnění požadavků programu</a:t>
            </a:r>
          </a:p>
          <a:p>
            <a:pPr marL="450850" lvl="1" indent="-184150">
              <a:lnSpc>
                <a:spcPct val="150000"/>
              </a:lnSpc>
              <a:buFont typeface="Arial" pitchFamily="34" charset="0"/>
              <a:buChar char="•"/>
            </a:pPr>
            <a:r>
              <a:rPr lang="cs-CZ" sz="2000" dirty="0" smtClean="0"/>
              <a:t>Není soutěž: dokud jsou volné prostředky, lze žádat o podporu</a:t>
            </a:r>
          </a:p>
          <a:p>
            <a:pPr marL="180975" indent="-180975">
              <a:lnSpc>
                <a:spcPct val="150000"/>
              </a:lnSpc>
              <a:buFont typeface="Arial" pitchFamily="34" charset="0"/>
              <a:buChar char="•"/>
            </a:pPr>
            <a:r>
              <a:rPr lang="cs-CZ" b="1" dirty="0" smtClean="0"/>
              <a:t>Nevýhody:</a:t>
            </a:r>
            <a:endParaRPr lang="cs-CZ" b="1" dirty="0"/>
          </a:p>
          <a:p>
            <a:pPr marL="449263" lvl="1" indent="-177800">
              <a:lnSpc>
                <a:spcPct val="150000"/>
              </a:lnSpc>
              <a:buFont typeface="Arial" pitchFamily="34" charset="0"/>
              <a:buChar char="•"/>
            </a:pPr>
            <a:r>
              <a:rPr lang="cs-CZ" sz="2000" dirty="0" smtClean="0"/>
              <a:t>Složitý, zastaralý </a:t>
            </a:r>
            <a:r>
              <a:rPr lang="cs-CZ" sz="2000" dirty="0"/>
              <a:t>IT systém </a:t>
            </a:r>
            <a:r>
              <a:rPr lang="cs-CZ" sz="2000" dirty="0" smtClean="0"/>
              <a:t>MS2014+ k projektu, duplicitní vyplňování. </a:t>
            </a:r>
          </a:p>
          <a:p>
            <a:pPr marL="449263" lvl="1" indent="-177800">
              <a:lnSpc>
                <a:spcPct val="150000"/>
              </a:lnSpc>
              <a:buFont typeface="Arial" pitchFamily="34" charset="0"/>
              <a:buChar char="•"/>
            </a:pPr>
            <a:r>
              <a:rPr lang="cs-CZ" sz="2000" dirty="0" smtClean="0"/>
              <a:t>Kostrbatá až anonymní komunikace se zástupci </a:t>
            </a:r>
            <a:r>
              <a:rPr lang="cs-CZ" sz="2000" dirty="0"/>
              <a:t>poskytovatele. Složitá </a:t>
            </a:r>
            <a:r>
              <a:rPr lang="cs-CZ" sz="2000" dirty="0" smtClean="0"/>
              <a:t>VŘ</a:t>
            </a:r>
            <a:endParaRPr lang="cs-CZ" sz="2000" dirty="0"/>
          </a:p>
          <a:p>
            <a:pPr marL="449263" lvl="1" indent="-177800">
              <a:lnSpc>
                <a:spcPct val="150000"/>
              </a:lnSpc>
              <a:buFont typeface="Arial" pitchFamily="34" charset="0"/>
              <a:buChar char="•"/>
            </a:pPr>
            <a:r>
              <a:rPr lang="cs-CZ" sz="2000" dirty="0" smtClean="0"/>
              <a:t>Komplikovaná až nemožná úprava </a:t>
            </a:r>
            <a:r>
              <a:rPr lang="cs-CZ" sz="2000" dirty="0"/>
              <a:t>cílů </a:t>
            </a:r>
            <a:r>
              <a:rPr lang="cs-CZ" sz="2000" dirty="0" smtClean="0"/>
              <a:t>a rozpočtu v průběhu projektu</a:t>
            </a:r>
            <a:endParaRPr lang="cs-CZ" sz="2000" dirty="0"/>
          </a:p>
          <a:p>
            <a:pPr marL="449263" lvl="1" indent="-177800">
              <a:lnSpc>
                <a:spcPct val="150000"/>
              </a:lnSpc>
              <a:buFont typeface="Arial" pitchFamily="34" charset="0"/>
              <a:buChar char="•"/>
            </a:pPr>
            <a:r>
              <a:rPr lang="cs-CZ" sz="2000" dirty="0" smtClean="0"/>
              <a:t>Neuznatelné náklady: </a:t>
            </a:r>
            <a:r>
              <a:rPr lang="cs-CZ" sz="2000" dirty="0"/>
              <a:t>režie, mzdy, </a:t>
            </a:r>
            <a:r>
              <a:rPr lang="cs-CZ" sz="2000" dirty="0" smtClean="0"/>
              <a:t>cesty. Nižší míra podpory (vyjma SFŽP).</a:t>
            </a:r>
            <a:endParaRPr lang="cs-CZ" sz="2000" dirty="0"/>
          </a:p>
          <a:p>
            <a:pPr marL="449263" lvl="1" indent="-177800">
              <a:lnSpc>
                <a:spcPct val="150000"/>
              </a:lnSpc>
              <a:buFont typeface="Arial" pitchFamily="34" charset="0"/>
              <a:buChar char="•"/>
            </a:pPr>
            <a:r>
              <a:rPr lang="cs-CZ" sz="2000" dirty="0" smtClean="0"/>
              <a:t>Vetší důraz na dodržování formálních stránek: n Prohlášení + x Czech Point.</a:t>
            </a:r>
          </a:p>
          <a:p>
            <a:pPr marL="449263" lvl="1" indent="-177800">
              <a:lnSpc>
                <a:spcPct val="150000"/>
              </a:lnSpc>
              <a:buFont typeface="Arial" pitchFamily="34" charset="0"/>
              <a:buChar char="•"/>
            </a:pPr>
            <a:r>
              <a:rPr lang="cs-CZ" sz="2000" dirty="0" smtClean="0"/>
              <a:t>Nerovné termíny k reakcím: vy max. 5 d, poskytovatel 30-60 dnů. </a:t>
            </a:r>
            <a:r>
              <a:rPr lang="cs-CZ" sz="2000" b="1" dirty="0" smtClean="0"/>
              <a:t>Peníze post</a:t>
            </a:r>
          </a:p>
        </p:txBody>
      </p:sp>
      <p:pic>
        <p:nvPicPr>
          <p:cNvPr id="5" name="Picture 5" descr="membrany-veji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2903" y="1700808"/>
            <a:ext cx="1833593"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388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altLang="cs-CZ" sz="3600" b="1" dirty="0" smtClean="0"/>
              <a:t>POSOUZENÍ DOTACÍ - TAČR</a:t>
            </a:r>
          </a:p>
        </p:txBody>
      </p:sp>
      <p:sp>
        <p:nvSpPr>
          <p:cNvPr id="20485" name="Rectangle 7"/>
          <p:cNvSpPr>
            <a:spLocks noChangeArrowheads="1"/>
          </p:cNvSpPr>
          <p:nvPr/>
        </p:nvSpPr>
        <p:spPr bwMode="auto">
          <a:xfrm>
            <a:off x="0" y="269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cs-CZ" altLang="cs-CZ"/>
          </a:p>
        </p:txBody>
      </p:sp>
      <p:sp>
        <p:nvSpPr>
          <p:cNvPr id="3" name="Obdélník 2"/>
          <p:cNvSpPr/>
          <p:nvPr/>
        </p:nvSpPr>
        <p:spPr>
          <a:xfrm>
            <a:off x="323528" y="1502689"/>
            <a:ext cx="8712968" cy="5355312"/>
          </a:xfrm>
          <a:prstGeom prst="rect">
            <a:avLst/>
          </a:prstGeom>
        </p:spPr>
        <p:txBody>
          <a:bodyPr wrap="square">
            <a:spAutoFit/>
          </a:bodyPr>
          <a:lstStyle/>
          <a:p>
            <a:pPr marL="180975" indent="-180975">
              <a:lnSpc>
                <a:spcPct val="150000"/>
              </a:lnSpc>
              <a:buFont typeface="Arial" pitchFamily="34" charset="0"/>
              <a:buChar char="•"/>
            </a:pPr>
            <a:r>
              <a:rPr lang="cs-CZ" b="1" dirty="0" smtClean="0"/>
              <a:t>Výhody:</a:t>
            </a:r>
            <a:endParaRPr lang="cs-CZ" b="1" dirty="0"/>
          </a:p>
          <a:p>
            <a:pPr marL="450850" lvl="1" indent="-184150">
              <a:lnSpc>
                <a:spcPct val="150000"/>
              </a:lnSpc>
              <a:buFont typeface="Arial" pitchFamily="34" charset="0"/>
              <a:buChar char="•"/>
            </a:pPr>
            <a:r>
              <a:rPr lang="cs-CZ" sz="2000" dirty="0" smtClean="0"/>
              <a:t>Podpora je zasílána na začátku projektu a každý další rok jeho trvaní</a:t>
            </a:r>
            <a:endParaRPr lang="cs-CZ" sz="2000" dirty="0"/>
          </a:p>
          <a:p>
            <a:pPr marL="450850" lvl="1" indent="-184150">
              <a:lnSpc>
                <a:spcPct val="150000"/>
              </a:lnSpc>
              <a:buFont typeface="Arial" pitchFamily="34" charset="0"/>
              <a:buChar char="•"/>
            </a:pPr>
            <a:r>
              <a:rPr lang="cs-CZ" sz="2000" dirty="0" smtClean="0"/>
              <a:t>Uznatelné náklady: režie, mzdy, sl. cesty + vyšší míra podpory</a:t>
            </a:r>
          </a:p>
          <a:p>
            <a:pPr marL="450850" lvl="1" indent="-184150">
              <a:lnSpc>
                <a:spcPct val="150000"/>
              </a:lnSpc>
              <a:buFont typeface="Arial" pitchFamily="34" charset="0"/>
              <a:buChar char="•"/>
            </a:pPr>
            <a:r>
              <a:rPr lang="cs-CZ" sz="2000" dirty="0" smtClean="0"/>
              <a:t>Možná flexibilní úprava cílů i rozpočtu/výdajů během projektu</a:t>
            </a:r>
          </a:p>
          <a:p>
            <a:pPr marL="450850" lvl="1" indent="-184150">
              <a:lnSpc>
                <a:spcPct val="150000"/>
              </a:lnSpc>
              <a:buFont typeface="Arial" pitchFamily="34" charset="0"/>
              <a:buChar char="•"/>
            </a:pPr>
            <a:r>
              <a:rPr lang="cs-CZ" sz="2000" dirty="0" smtClean="0"/>
              <a:t>Rovná soutěž: vyhlášení výsledků, přidělené body, konkrétní kontaktní osoba</a:t>
            </a:r>
          </a:p>
          <a:p>
            <a:pPr marL="450850" lvl="1" indent="-184150">
              <a:lnSpc>
                <a:spcPct val="150000"/>
              </a:lnSpc>
              <a:buFont typeface="Arial" pitchFamily="34" charset="0"/>
              <a:buChar char="•"/>
            </a:pPr>
            <a:r>
              <a:rPr lang="cs-CZ" sz="2000" dirty="0" smtClean="0"/>
              <a:t>Přehledný IT systém k projektu. Minimální formální požadavky.</a:t>
            </a:r>
            <a:endParaRPr lang="cs-CZ" sz="2000" dirty="0"/>
          </a:p>
          <a:p>
            <a:pPr marL="180975" indent="-180975">
              <a:lnSpc>
                <a:spcPct val="150000"/>
              </a:lnSpc>
              <a:buFont typeface="Arial" pitchFamily="34" charset="0"/>
              <a:buChar char="•"/>
            </a:pPr>
            <a:r>
              <a:rPr lang="cs-CZ" b="1" dirty="0" smtClean="0"/>
              <a:t>Nevýhody:</a:t>
            </a:r>
            <a:endParaRPr lang="cs-CZ" b="1" dirty="0"/>
          </a:p>
          <a:p>
            <a:pPr marL="449263" lvl="1" indent="-177800">
              <a:lnSpc>
                <a:spcPct val="150000"/>
              </a:lnSpc>
              <a:buFont typeface="Arial" pitchFamily="34" charset="0"/>
              <a:buChar char="•"/>
            </a:pPr>
            <a:r>
              <a:rPr lang="cs-CZ" sz="2000" dirty="0" smtClean="0"/>
              <a:t>Investiční výdaje pouze nepřímo: formou odpisů</a:t>
            </a:r>
          </a:p>
          <a:p>
            <a:pPr marL="449263" lvl="1" indent="-177800">
              <a:lnSpc>
                <a:spcPct val="150000"/>
              </a:lnSpc>
              <a:buFont typeface="Arial" pitchFamily="34" charset="0"/>
              <a:buChar char="•"/>
            </a:pPr>
            <a:r>
              <a:rPr lang="cs-CZ" sz="2000" dirty="0"/>
              <a:t>Výsledky: užitné vzory, patenty, funkční vzorky, metodiky</a:t>
            </a:r>
          </a:p>
          <a:p>
            <a:pPr marL="449263" lvl="1" indent="-177800">
              <a:lnSpc>
                <a:spcPct val="150000"/>
              </a:lnSpc>
              <a:buFont typeface="Arial" pitchFamily="34" charset="0"/>
              <a:buChar char="•"/>
            </a:pPr>
            <a:r>
              <a:rPr lang="cs-CZ" sz="2000" dirty="0" smtClean="0"/>
              <a:t>Nevíte dopředu, zda váš výzkumný záměr vyjde a splníte slíbené výsledky</a:t>
            </a:r>
          </a:p>
          <a:p>
            <a:pPr marL="449263" lvl="1" indent="-177800">
              <a:lnSpc>
                <a:spcPct val="150000"/>
              </a:lnSpc>
              <a:buFont typeface="Arial" pitchFamily="34" charset="0"/>
              <a:buChar char="•"/>
            </a:pPr>
            <a:r>
              <a:rPr lang="cs-CZ" sz="2000" dirty="0" smtClean="0"/>
              <a:t>Vysoká konkurence projektů v soutěži, nutnost dalších </a:t>
            </a:r>
            <a:r>
              <a:rPr lang="cs-CZ" sz="2000" dirty="0" err="1" smtClean="0"/>
              <a:t>partnerů,progresivismus</a:t>
            </a:r>
            <a:endParaRPr lang="cs-CZ" sz="2000" dirty="0"/>
          </a:p>
        </p:txBody>
      </p:sp>
    </p:spTree>
    <p:extLst>
      <p:ext uri="{BB962C8B-B14F-4D97-AF65-F5344CB8AC3E}">
        <p14:creationId xmlns:p14="http://schemas.microsoft.com/office/powerpoint/2010/main" val="2874051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altLang="cs-CZ" sz="3600" b="1" dirty="0" smtClean="0"/>
              <a:t>ZÁVĚR</a:t>
            </a:r>
          </a:p>
        </p:txBody>
      </p:sp>
      <p:graphicFrame>
        <p:nvGraphicFramePr>
          <p:cNvPr id="20" name="Graf 19"/>
          <p:cNvGraphicFramePr>
            <a:graphicFrameLocks/>
          </p:cNvGraphicFramePr>
          <p:nvPr>
            <p:extLst>
              <p:ext uri="{D42A27DB-BD31-4B8C-83A1-F6EECF244321}">
                <p14:modId xmlns:p14="http://schemas.microsoft.com/office/powerpoint/2010/main" val="1487373417"/>
              </p:ext>
            </p:extLst>
          </p:nvPr>
        </p:nvGraphicFramePr>
        <p:xfrm>
          <a:off x="0" y="1628800"/>
          <a:ext cx="9144000" cy="5176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9448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IMG_20211014_1656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9424" y="-38580"/>
            <a:ext cx="5184576" cy="6912769"/>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395536" y="332656"/>
            <a:ext cx="3096343" cy="1200329"/>
          </a:xfrm>
          <a:prstGeom prst="rect">
            <a:avLst/>
          </a:prstGeom>
        </p:spPr>
        <p:txBody>
          <a:bodyPr wrap="square">
            <a:spAutoFit/>
          </a:bodyPr>
          <a:lstStyle/>
          <a:p>
            <a:pPr algn="ctr"/>
            <a:r>
              <a:rPr lang="cs-CZ" altLang="cs-CZ" sz="3600" b="1" dirty="0"/>
              <a:t>DĚKUJI ZA POZORNOST</a:t>
            </a:r>
            <a:endParaRPr lang="cs-CZ" sz="3600" dirty="0"/>
          </a:p>
        </p:txBody>
      </p:sp>
    </p:spTree>
    <p:extLst>
      <p:ext uri="{BB962C8B-B14F-4D97-AF65-F5344CB8AC3E}">
        <p14:creationId xmlns:p14="http://schemas.microsoft.com/office/powerpoint/2010/main" val="3758231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3528" y="381000"/>
            <a:ext cx="8496944" cy="1143000"/>
          </a:xfrm>
        </p:spPr>
        <p:txBody>
          <a:bodyPr/>
          <a:lstStyle/>
          <a:p>
            <a:pPr eaLnBrk="1" hangingPunct="1"/>
            <a:r>
              <a:rPr lang="cs-CZ" altLang="cs-CZ" sz="3600" b="1" dirty="0" smtClean="0"/>
              <a:t>NEMRZNOUCÍ CHLADICÍ KAPALINY</a:t>
            </a:r>
          </a:p>
        </p:txBody>
      </p:sp>
      <p:sp>
        <p:nvSpPr>
          <p:cNvPr id="3075" name="Rectangle 3"/>
          <p:cNvSpPr>
            <a:spLocks noGrp="1" noChangeArrowheads="1"/>
          </p:cNvSpPr>
          <p:nvPr>
            <p:ph type="body" idx="1"/>
          </p:nvPr>
        </p:nvSpPr>
        <p:spPr>
          <a:xfrm>
            <a:off x="395536" y="1772817"/>
            <a:ext cx="8640960" cy="4771288"/>
          </a:xfrm>
        </p:spPr>
        <p:txBody>
          <a:bodyPr/>
          <a:lstStyle/>
          <a:p>
            <a:pPr eaLnBrk="1" hangingPunct="1">
              <a:buFontTx/>
              <a:buBlip>
                <a:blip r:embed="rId2"/>
              </a:buBlip>
            </a:pPr>
            <a:r>
              <a:rPr lang="cs-CZ" altLang="cs-CZ" sz="2400" dirty="0" smtClean="0"/>
              <a:t>EU: roční spotřeba: 450 </a:t>
            </a:r>
            <a:r>
              <a:rPr lang="cs-CZ" altLang="cs-CZ" sz="2400" dirty="0"/>
              <a:t>000 </a:t>
            </a:r>
            <a:r>
              <a:rPr lang="cs-CZ" altLang="cs-CZ" sz="2400" dirty="0" smtClean="0"/>
              <a:t>t</a:t>
            </a:r>
          </a:p>
          <a:p>
            <a:pPr algn="just" eaLnBrk="1" hangingPunct="1">
              <a:buFontTx/>
              <a:buBlip>
                <a:blip r:embed="rId2"/>
              </a:buBlip>
            </a:pPr>
            <a:r>
              <a:rPr lang="cs-CZ" altLang="cs-CZ" sz="2400" dirty="0" smtClean="0"/>
              <a:t>TZB </a:t>
            </a:r>
            <a:r>
              <a:rPr lang="cs-CZ" altLang="cs-CZ" sz="2400" dirty="0"/>
              <a:t>– Technická zařízení budov</a:t>
            </a:r>
          </a:p>
          <a:p>
            <a:pPr marL="0" indent="358775" algn="just" eaLnBrk="1" hangingPunct="1">
              <a:buNone/>
            </a:pPr>
            <a:r>
              <a:rPr lang="cs-CZ" altLang="cs-CZ" sz="2400" dirty="0" smtClean="0"/>
              <a:t>HVAC </a:t>
            </a:r>
            <a:r>
              <a:rPr lang="cs-CZ" altLang="cs-CZ" sz="2400" dirty="0"/>
              <a:t>– </a:t>
            </a:r>
            <a:r>
              <a:rPr lang="cs-CZ" altLang="cs-CZ" sz="2400" dirty="0" smtClean="0"/>
              <a:t>Solární kolektory, TČ</a:t>
            </a:r>
          </a:p>
          <a:p>
            <a:pPr marL="0" indent="358775" algn="just" eaLnBrk="1" hangingPunct="1">
              <a:buNone/>
            </a:pPr>
            <a:r>
              <a:rPr lang="cs-CZ" altLang="cs-CZ" sz="2400" dirty="0" smtClean="0"/>
              <a:t>	     – </a:t>
            </a:r>
            <a:r>
              <a:rPr lang="cs-CZ" altLang="cs-CZ" sz="2400" dirty="0" err="1" smtClean="0"/>
              <a:t>Bioplynky</a:t>
            </a:r>
            <a:r>
              <a:rPr lang="cs-CZ" altLang="cs-CZ" sz="2400" dirty="0" smtClean="0"/>
              <a:t>, stadióny</a:t>
            </a:r>
            <a:endParaRPr lang="cs-CZ" altLang="cs-CZ" sz="2400" dirty="0"/>
          </a:p>
          <a:p>
            <a:pPr marL="0" indent="0" eaLnBrk="1" hangingPunct="1">
              <a:buNone/>
            </a:pPr>
            <a:endParaRPr lang="cs-CZ" altLang="cs-CZ" sz="2400" dirty="0" smtClean="0"/>
          </a:p>
          <a:p>
            <a:pPr eaLnBrk="1" hangingPunct="1">
              <a:buFontTx/>
              <a:buBlip>
                <a:blip r:embed="rId2"/>
              </a:buBlip>
            </a:pPr>
            <a:r>
              <a:rPr lang="cs-CZ" altLang="cs-CZ" sz="2400" dirty="0" smtClean="0"/>
              <a:t>ČR odhad - 10 mil. litrů</a:t>
            </a:r>
          </a:p>
          <a:p>
            <a:pPr marL="355600" indent="-355600" eaLnBrk="1" hangingPunct="1">
              <a:buFontTx/>
              <a:buBlip>
                <a:blip r:embed="rId2"/>
              </a:buBlip>
            </a:pPr>
            <a:r>
              <a:rPr lang="cs-CZ" altLang="cs-CZ" sz="2400" dirty="0" smtClean="0"/>
              <a:t>Výroba / spotřeba ?</a:t>
            </a:r>
          </a:p>
          <a:p>
            <a:pPr marL="0" indent="0" eaLnBrk="1" hangingPunct="1">
              <a:buNone/>
            </a:pPr>
            <a:endParaRPr lang="cs-CZ" altLang="cs-CZ" sz="2400" dirty="0" smtClean="0"/>
          </a:p>
          <a:p>
            <a:pPr marL="355600" indent="-355600" eaLnBrk="1" hangingPunct="1">
              <a:buFontTx/>
              <a:buBlip>
                <a:blip r:embed="rId2"/>
              </a:buBlip>
            </a:pPr>
            <a:r>
              <a:rPr lang="cs-CZ" altLang="cs-CZ" sz="2400" dirty="0" smtClean="0"/>
              <a:t>CLASSIC Oil (</a:t>
            </a:r>
            <a:r>
              <a:rPr lang="cs-CZ" altLang="cs-CZ" sz="2400" dirty="0"/>
              <a:t>1/3 vývoz </a:t>
            </a:r>
            <a:r>
              <a:rPr lang="cs-CZ" altLang="cs-CZ" sz="2400" dirty="0" smtClean="0"/>
              <a:t>DE/RO)</a:t>
            </a:r>
            <a:endParaRPr lang="cs-CZ" altLang="cs-CZ" sz="2400" dirty="0"/>
          </a:p>
          <a:p>
            <a:pPr marL="0" indent="0" eaLnBrk="1" hangingPunct="1">
              <a:buNone/>
            </a:pPr>
            <a:r>
              <a:rPr lang="cs-CZ" altLang="cs-CZ" sz="2400" dirty="0" smtClean="0"/>
              <a:t>      2018 – 2,7 mil. </a:t>
            </a:r>
            <a:r>
              <a:rPr lang="cs-CZ" altLang="cs-CZ" sz="2400" dirty="0"/>
              <a:t>l</a:t>
            </a:r>
            <a:r>
              <a:rPr lang="cs-CZ" altLang="cs-CZ" sz="2400" dirty="0" smtClean="0"/>
              <a:t>itrů</a:t>
            </a:r>
          </a:p>
          <a:p>
            <a:pPr eaLnBrk="1" hangingPunct="1"/>
            <a:endParaRPr lang="cs-CZ" altLang="cs-CZ" sz="2800" dirty="0" smtClean="0"/>
          </a:p>
        </p:txBody>
      </p:sp>
      <p:pic>
        <p:nvPicPr>
          <p:cNvPr id="2" name="Picture 2" descr="C:\Users\Jan\Pictures\Práce\Autobusy\Foto Setra\IMG_20140414_1854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655598"/>
            <a:ext cx="3373287" cy="2529965"/>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3957" y="2492896"/>
            <a:ext cx="3464679" cy="2661704"/>
          </a:xfrm>
          <a:prstGeom prst="rect">
            <a:avLst/>
          </a:prstGeom>
        </p:spPr>
      </p:pic>
      <p:pic>
        <p:nvPicPr>
          <p:cNvPr id="3" name="Obráze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3957" y="4077072"/>
            <a:ext cx="3464679" cy="2611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childTnLst>
                                </p:cTn>
                              </p:par>
                              <p:par>
                                <p:cTn id="11" presetID="6"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075">
                                            <p:txEl>
                                              <p:pRg st="1" end="1"/>
                                            </p:txEl>
                                          </p:spTgt>
                                        </p:tgtEl>
                                        <p:attrNameLst>
                                          <p:attrName>style.visibility</p:attrName>
                                        </p:attrNameLst>
                                      </p:cBhvr>
                                      <p:to>
                                        <p:strVal val="visible"/>
                                      </p:to>
                                    </p:set>
                                  </p:childTnLst>
                                </p:cTn>
                              </p:par>
                              <p:par>
                                <p:cTn id="18" presetID="53"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2000" fill="hold"/>
                                        <p:tgtEl>
                                          <p:spTgt spid="6"/>
                                        </p:tgtEl>
                                        <p:attrNameLst>
                                          <p:attrName>ppt_w</p:attrName>
                                        </p:attrNameLst>
                                      </p:cBhvr>
                                      <p:tavLst>
                                        <p:tav tm="0">
                                          <p:val>
                                            <p:fltVal val="0"/>
                                          </p:val>
                                        </p:tav>
                                        <p:tav tm="100000">
                                          <p:val>
                                            <p:strVal val="#ppt_w"/>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Effect transition="in" filter="fade">
                                      <p:cBhvr>
                                        <p:cTn id="22" dur="2000"/>
                                        <p:tgtEl>
                                          <p:spTgt spid="6"/>
                                        </p:tgtEl>
                                      </p:cBhvr>
                                    </p:animEffect>
                                  </p:childTnLst>
                                </p:cTn>
                              </p:par>
                              <p:par>
                                <p:cTn id="23" presetID="1" presetClass="entr" presetSubtype="0" fill="hold" nodeType="withEffect">
                                  <p:stCondLst>
                                    <p:cond delay="0"/>
                                  </p:stCondLst>
                                  <p:childTnLst>
                                    <p:set>
                                      <p:cBhvr>
                                        <p:cTn id="24" dur="1" fill="hold">
                                          <p:stCondLst>
                                            <p:cond delay="0"/>
                                          </p:stCondLst>
                                        </p:cTn>
                                        <p:tgtEl>
                                          <p:spTgt spid="307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p:cTn id="31" dur="2000" fill="hold"/>
                                        <p:tgtEl>
                                          <p:spTgt spid="3075">
                                            <p:txEl>
                                              <p:pRg st="5" end="5"/>
                                            </p:txEl>
                                          </p:spTgt>
                                        </p:tgtEl>
                                        <p:attrNameLst>
                                          <p:attrName>ppt_w</p:attrName>
                                        </p:attrNameLst>
                                      </p:cBhvr>
                                      <p:tavLst>
                                        <p:tav tm="0">
                                          <p:val>
                                            <p:fltVal val="0"/>
                                          </p:val>
                                        </p:tav>
                                        <p:tav tm="100000">
                                          <p:val>
                                            <p:strVal val="#ppt_w"/>
                                          </p:val>
                                        </p:tav>
                                      </p:tavLst>
                                    </p:anim>
                                    <p:anim calcmode="lin" valueType="num">
                                      <p:cBhvr>
                                        <p:cTn id="32" dur="2000" fill="hold"/>
                                        <p:tgtEl>
                                          <p:spTgt spid="3075">
                                            <p:txEl>
                                              <p:pRg st="5" end="5"/>
                                            </p:txEl>
                                          </p:spTgt>
                                        </p:tgtEl>
                                        <p:attrNameLst>
                                          <p:attrName>ppt_h</p:attrName>
                                        </p:attrNameLst>
                                      </p:cBhvr>
                                      <p:tavLst>
                                        <p:tav tm="0">
                                          <p:val>
                                            <p:fltVal val="0"/>
                                          </p:val>
                                        </p:tav>
                                        <p:tav tm="100000">
                                          <p:val>
                                            <p:strVal val="#ppt_h"/>
                                          </p:val>
                                        </p:tav>
                                      </p:tavLst>
                                    </p:anim>
                                    <p:animEffect transition="in" filter="fade">
                                      <p:cBhvr>
                                        <p:cTn id="33" dur="2000"/>
                                        <p:tgtEl>
                                          <p:spTgt spid="3075">
                                            <p:txEl>
                                              <p:pRg st="5" end="5"/>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3075">
                                            <p:txEl>
                                              <p:pRg st="6" end="6"/>
                                            </p:txEl>
                                          </p:spTgt>
                                        </p:tgtEl>
                                        <p:attrNameLst>
                                          <p:attrName>style.visibility</p:attrName>
                                        </p:attrNameLst>
                                      </p:cBhvr>
                                      <p:to>
                                        <p:strVal val="visible"/>
                                      </p:to>
                                    </p:set>
                                    <p:anim calcmode="lin" valueType="num">
                                      <p:cBhvr>
                                        <p:cTn id="36" dur="2000" fill="hold"/>
                                        <p:tgtEl>
                                          <p:spTgt spid="3075">
                                            <p:txEl>
                                              <p:pRg st="6" end="6"/>
                                            </p:txEl>
                                          </p:spTgt>
                                        </p:tgtEl>
                                        <p:attrNameLst>
                                          <p:attrName>ppt_w</p:attrName>
                                        </p:attrNameLst>
                                      </p:cBhvr>
                                      <p:tavLst>
                                        <p:tav tm="0">
                                          <p:val>
                                            <p:fltVal val="0"/>
                                          </p:val>
                                        </p:tav>
                                        <p:tav tm="100000">
                                          <p:val>
                                            <p:strVal val="#ppt_w"/>
                                          </p:val>
                                        </p:tav>
                                      </p:tavLst>
                                    </p:anim>
                                    <p:anim calcmode="lin" valueType="num">
                                      <p:cBhvr>
                                        <p:cTn id="37" dur="2000" fill="hold"/>
                                        <p:tgtEl>
                                          <p:spTgt spid="3075">
                                            <p:txEl>
                                              <p:pRg st="6" end="6"/>
                                            </p:txEl>
                                          </p:spTgt>
                                        </p:tgtEl>
                                        <p:attrNameLst>
                                          <p:attrName>ppt_h</p:attrName>
                                        </p:attrNameLst>
                                      </p:cBhvr>
                                      <p:tavLst>
                                        <p:tav tm="0">
                                          <p:val>
                                            <p:fltVal val="0"/>
                                          </p:val>
                                        </p:tav>
                                        <p:tav tm="100000">
                                          <p:val>
                                            <p:strVal val="#ppt_h"/>
                                          </p:val>
                                        </p:tav>
                                      </p:tavLst>
                                    </p:anim>
                                    <p:animEffect transition="in" filter="fade">
                                      <p:cBhvr>
                                        <p:cTn id="38" dur="2000"/>
                                        <p:tgtEl>
                                          <p:spTgt spid="307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3075">
                                            <p:txEl>
                                              <p:pRg st="8" end="8"/>
                                            </p:txEl>
                                          </p:spTgt>
                                        </p:tgtEl>
                                        <p:attrNameLst>
                                          <p:attrName>style.visibility</p:attrName>
                                        </p:attrNameLst>
                                      </p:cBhvr>
                                      <p:to>
                                        <p:strVal val="visible"/>
                                      </p:to>
                                    </p:set>
                                    <p:anim calcmode="lin" valueType="num">
                                      <p:cBhvr>
                                        <p:cTn id="43" dur="2000" fill="hold"/>
                                        <p:tgtEl>
                                          <p:spTgt spid="3075">
                                            <p:txEl>
                                              <p:pRg st="8" end="8"/>
                                            </p:txEl>
                                          </p:spTgt>
                                        </p:tgtEl>
                                        <p:attrNameLst>
                                          <p:attrName>ppt_w</p:attrName>
                                        </p:attrNameLst>
                                      </p:cBhvr>
                                      <p:tavLst>
                                        <p:tav tm="0">
                                          <p:val>
                                            <p:fltVal val="0"/>
                                          </p:val>
                                        </p:tav>
                                        <p:tav tm="100000">
                                          <p:val>
                                            <p:strVal val="#ppt_w"/>
                                          </p:val>
                                        </p:tav>
                                      </p:tavLst>
                                    </p:anim>
                                    <p:anim calcmode="lin" valueType="num">
                                      <p:cBhvr>
                                        <p:cTn id="44" dur="2000" fill="hold"/>
                                        <p:tgtEl>
                                          <p:spTgt spid="3075">
                                            <p:txEl>
                                              <p:pRg st="8" end="8"/>
                                            </p:txEl>
                                          </p:spTgt>
                                        </p:tgtEl>
                                        <p:attrNameLst>
                                          <p:attrName>ppt_h</p:attrName>
                                        </p:attrNameLst>
                                      </p:cBhvr>
                                      <p:tavLst>
                                        <p:tav tm="0">
                                          <p:val>
                                            <p:fltVal val="0"/>
                                          </p:val>
                                        </p:tav>
                                        <p:tav tm="100000">
                                          <p:val>
                                            <p:strVal val="#ppt_h"/>
                                          </p:val>
                                        </p:tav>
                                      </p:tavLst>
                                    </p:anim>
                                    <p:animEffect transition="in" filter="fade">
                                      <p:cBhvr>
                                        <p:cTn id="45" dur="2000"/>
                                        <p:tgtEl>
                                          <p:spTgt spid="3075">
                                            <p:txEl>
                                              <p:pRg st="8" end="8"/>
                                            </p:txEl>
                                          </p:spTgt>
                                        </p:tgtEl>
                                      </p:cBhvr>
                                    </p:animEffect>
                                  </p:childTnLst>
                                </p:cTn>
                              </p:par>
                              <p:par>
                                <p:cTn id="46" presetID="53" presetClass="entr" presetSubtype="0" fill="hold" nodeType="withEffect">
                                  <p:stCondLst>
                                    <p:cond delay="0"/>
                                  </p:stCondLst>
                                  <p:childTnLst>
                                    <p:set>
                                      <p:cBhvr>
                                        <p:cTn id="47" dur="1" fill="hold">
                                          <p:stCondLst>
                                            <p:cond delay="0"/>
                                          </p:stCondLst>
                                        </p:cTn>
                                        <p:tgtEl>
                                          <p:spTgt spid="3075">
                                            <p:txEl>
                                              <p:pRg st="9" end="9"/>
                                            </p:txEl>
                                          </p:spTgt>
                                        </p:tgtEl>
                                        <p:attrNameLst>
                                          <p:attrName>style.visibility</p:attrName>
                                        </p:attrNameLst>
                                      </p:cBhvr>
                                      <p:to>
                                        <p:strVal val="visible"/>
                                      </p:to>
                                    </p:set>
                                    <p:anim calcmode="lin" valueType="num">
                                      <p:cBhvr>
                                        <p:cTn id="48" dur="2000" fill="hold"/>
                                        <p:tgtEl>
                                          <p:spTgt spid="3075">
                                            <p:txEl>
                                              <p:pRg st="9" end="9"/>
                                            </p:txEl>
                                          </p:spTgt>
                                        </p:tgtEl>
                                        <p:attrNameLst>
                                          <p:attrName>ppt_w</p:attrName>
                                        </p:attrNameLst>
                                      </p:cBhvr>
                                      <p:tavLst>
                                        <p:tav tm="0">
                                          <p:val>
                                            <p:fltVal val="0"/>
                                          </p:val>
                                        </p:tav>
                                        <p:tav tm="100000">
                                          <p:val>
                                            <p:strVal val="#ppt_w"/>
                                          </p:val>
                                        </p:tav>
                                      </p:tavLst>
                                    </p:anim>
                                    <p:anim calcmode="lin" valueType="num">
                                      <p:cBhvr>
                                        <p:cTn id="49" dur="2000" fill="hold"/>
                                        <p:tgtEl>
                                          <p:spTgt spid="3075">
                                            <p:txEl>
                                              <p:pRg st="9" end="9"/>
                                            </p:txEl>
                                          </p:spTgt>
                                        </p:tgtEl>
                                        <p:attrNameLst>
                                          <p:attrName>ppt_h</p:attrName>
                                        </p:attrNameLst>
                                      </p:cBhvr>
                                      <p:tavLst>
                                        <p:tav tm="0">
                                          <p:val>
                                            <p:fltVal val="0"/>
                                          </p:val>
                                        </p:tav>
                                        <p:tav tm="100000">
                                          <p:val>
                                            <p:strVal val="#ppt_h"/>
                                          </p:val>
                                        </p:tav>
                                      </p:tavLst>
                                    </p:anim>
                                    <p:animEffect transition="in" filter="fade">
                                      <p:cBhvr>
                                        <p:cTn id="50" dur="2000"/>
                                        <p:tgtEl>
                                          <p:spTgt spid="3075">
                                            <p:txEl>
                                              <p:pRg st="9" end="9"/>
                                            </p:txEl>
                                          </p:spTgt>
                                        </p:tgtEl>
                                      </p:cBhvr>
                                    </p:animEffect>
                                  </p:childTnLst>
                                </p:cTn>
                              </p:par>
                              <p:par>
                                <p:cTn id="51" presetID="6" presetClass="entr" presetSubtype="16"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circle(in)">
                                      <p:cBhvr>
                                        <p:cTn id="5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6" name="Skupina 5"/>
          <p:cNvGrpSpPr/>
          <p:nvPr/>
        </p:nvGrpSpPr>
        <p:grpSpPr>
          <a:xfrm>
            <a:off x="-95727" y="-243670"/>
            <a:ext cx="9310187" cy="6727980"/>
            <a:chOff x="-221582" y="-271165"/>
            <a:chExt cx="12413582" cy="6727980"/>
          </a:xfrm>
        </p:grpSpPr>
        <p:grpSp>
          <p:nvGrpSpPr>
            <p:cNvPr id="3" name="Skupina 2"/>
            <p:cNvGrpSpPr/>
            <p:nvPr/>
          </p:nvGrpSpPr>
          <p:grpSpPr>
            <a:xfrm>
              <a:off x="-221582" y="-165658"/>
              <a:ext cx="12413582" cy="6622473"/>
              <a:chOff x="622333" y="290892"/>
              <a:chExt cx="10401075" cy="6622473"/>
            </a:xfrm>
          </p:grpSpPr>
          <p:sp>
            <p:nvSpPr>
              <p:cNvPr id="4" name="Obdélník 3"/>
              <p:cNvSpPr/>
              <p:nvPr/>
            </p:nvSpPr>
            <p:spPr>
              <a:xfrm>
                <a:off x="622333" y="290892"/>
                <a:ext cx="10215418" cy="6622473"/>
              </a:xfrm>
              <a:prstGeom prst="rect">
                <a:avLst/>
              </a:prstGeom>
              <a:ln>
                <a:noFill/>
              </a:ln>
            </p:spPr>
          </p:sp>
          <p:sp>
            <p:nvSpPr>
              <p:cNvPr id="5" name="Volný tvar 4"/>
              <p:cNvSpPr/>
              <p:nvPr/>
            </p:nvSpPr>
            <p:spPr>
              <a:xfrm>
                <a:off x="961782" y="1792589"/>
                <a:ext cx="2250553" cy="1329448"/>
              </a:xfrm>
              <a:custGeom>
                <a:avLst/>
                <a:gdLst>
                  <a:gd name="connsiteX0" fmla="*/ 0 w 1191066"/>
                  <a:gd name="connsiteY0" fmla="*/ 130884 h 785290"/>
                  <a:gd name="connsiteX1" fmla="*/ 130884 w 1191066"/>
                  <a:gd name="connsiteY1" fmla="*/ 0 h 785290"/>
                  <a:gd name="connsiteX2" fmla="*/ 1060182 w 1191066"/>
                  <a:gd name="connsiteY2" fmla="*/ 0 h 785290"/>
                  <a:gd name="connsiteX3" fmla="*/ 1191066 w 1191066"/>
                  <a:gd name="connsiteY3" fmla="*/ 130884 h 785290"/>
                  <a:gd name="connsiteX4" fmla="*/ 1191066 w 1191066"/>
                  <a:gd name="connsiteY4" fmla="*/ 654406 h 785290"/>
                  <a:gd name="connsiteX5" fmla="*/ 1060182 w 1191066"/>
                  <a:gd name="connsiteY5" fmla="*/ 785290 h 785290"/>
                  <a:gd name="connsiteX6" fmla="*/ 130884 w 1191066"/>
                  <a:gd name="connsiteY6" fmla="*/ 785290 h 785290"/>
                  <a:gd name="connsiteX7" fmla="*/ 0 w 1191066"/>
                  <a:gd name="connsiteY7" fmla="*/ 654406 h 785290"/>
                  <a:gd name="connsiteX8" fmla="*/ 0 w 1191066"/>
                  <a:gd name="connsiteY8" fmla="*/ 130884 h 78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1066" h="785290">
                    <a:moveTo>
                      <a:pt x="0" y="130884"/>
                    </a:moveTo>
                    <a:cubicBezTo>
                      <a:pt x="0" y="58599"/>
                      <a:pt x="58599" y="0"/>
                      <a:pt x="130884" y="0"/>
                    </a:cubicBezTo>
                    <a:lnTo>
                      <a:pt x="1060182" y="0"/>
                    </a:lnTo>
                    <a:cubicBezTo>
                      <a:pt x="1132467" y="0"/>
                      <a:pt x="1191066" y="58599"/>
                      <a:pt x="1191066" y="130884"/>
                    </a:cubicBezTo>
                    <a:lnTo>
                      <a:pt x="1191066" y="654406"/>
                    </a:lnTo>
                    <a:cubicBezTo>
                      <a:pt x="1191066" y="726691"/>
                      <a:pt x="1132467" y="785290"/>
                      <a:pt x="1060182" y="785290"/>
                    </a:cubicBezTo>
                    <a:lnTo>
                      <a:pt x="130884" y="785290"/>
                    </a:lnTo>
                    <a:cubicBezTo>
                      <a:pt x="58599" y="785290"/>
                      <a:pt x="0" y="726691"/>
                      <a:pt x="0" y="654406"/>
                    </a:cubicBezTo>
                    <a:lnTo>
                      <a:pt x="0" y="130884"/>
                    </a:lnTo>
                    <a:close/>
                  </a:path>
                </a:pathLst>
              </a:custGeom>
              <a:gradFill rotWithShape="0">
                <a:gsLst>
                  <a:gs pos="0">
                    <a:schemeClr val="accent1">
                      <a:tint val="94000"/>
                      <a:satMod val="100000"/>
                      <a:lumMod val="108000"/>
                    </a:schemeClr>
                  </a:gs>
                  <a:gs pos="17000">
                    <a:schemeClr val="accent1">
                      <a:tint val="98000"/>
                      <a:shade val="100000"/>
                      <a:satMod val="100000"/>
                      <a:lumMod val="18000"/>
                      <a:lumOff val="82000"/>
                      <a:alpha val="69000"/>
                    </a:schemeClr>
                  </a:gs>
                  <a:gs pos="100000">
                    <a:schemeClr val="accent1">
                      <a:shade val="72000"/>
                      <a:satMod val="120000"/>
                      <a:lumMod val="100000"/>
                    </a:schemeClr>
                  </a:gs>
                </a:gsLst>
              </a:gradFill>
            </p:spPr>
            <p:style>
              <a:lnRef idx="0">
                <a:schemeClr val="accent1"/>
              </a:lnRef>
              <a:fillRef idx="3">
                <a:schemeClr val="accent1"/>
              </a:fillRef>
              <a:effectRef idx="3">
                <a:schemeClr val="accent1"/>
              </a:effectRef>
              <a:fontRef idx="minor">
                <a:schemeClr val="tx1">
                  <a:hueOff val="0"/>
                  <a:satOff val="0"/>
                  <a:lumOff val="0"/>
                  <a:alphaOff val="0"/>
                </a:schemeClr>
              </a:fontRef>
            </p:style>
            <p:txBody>
              <a:bodyPr spcFirstLastPara="0" vert="horz" wrap="square" lIns="58655" tIns="58655" rIns="58655" bIns="58655" numCol="1" spcCol="1270" anchor="ctr" anchorCtr="0">
                <a:noAutofit/>
              </a:bodyPr>
              <a:lstStyle/>
              <a:p>
                <a:pPr algn="ctr" defTabSz="711200" fontAlgn="auto">
                  <a:lnSpc>
                    <a:spcPct val="90000"/>
                  </a:lnSpc>
                  <a:spcAft>
                    <a:spcPts val="0"/>
                  </a:spcAft>
                </a:pPr>
                <a:r>
                  <a:rPr lang="cs-CZ" sz="2000" b="1" dirty="0" smtClean="0">
                    <a:solidFill>
                      <a:schemeClr val="bg1"/>
                    </a:solidFill>
                  </a:rPr>
                  <a:t>Suroviny:</a:t>
                </a:r>
                <a:endParaRPr lang="cs-CZ" sz="1400" b="1" dirty="0" smtClean="0">
                  <a:solidFill>
                    <a:schemeClr val="bg1"/>
                  </a:solidFill>
                </a:endParaRPr>
              </a:p>
              <a:p>
                <a:pPr algn="ctr" defTabSz="711200" fontAlgn="auto">
                  <a:lnSpc>
                    <a:spcPct val="90000"/>
                  </a:lnSpc>
                  <a:spcAft>
                    <a:spcPct val="35000"/>
                  </a:spcAft>
                </a:pPr>
                <a:r>
                  <a:rPr lang="cs-CZ" sz="900" b="1" dirty="0" smtClean="0">
                    <a:solidFill>
                      <a:schemeClr val="bg1"/>
                    </a:solidFill>
                  </a:rPr>
                  <a:t>(v </a:t>
                </a:r>
                <a:r>
                  <a:rPr lang="cs-CZ" sz="900" b="1" dirty="0">
                    <a:solidFill>
                      <a:schemeClr val="bg1"/>
                    </a:solidFill>
                  </a:rPr>
                  <a:t>kg </a:t>
                </a:r>
                <a:r>
                  <a:rPr lang="cs-CZ" sz="900" b="1" dirty="0" err="1">
                    <a:solidFill>
                      <a:schemeClr val="bg1"/>
                    </a:solidFill>
                  </a:rPr>
                  <a:t>eq</a:t>
                </a:r>
                <a:r>
                  <a:rPr lang="cs-CZ" sz="900" b="1" dirty="0">
                    <a:solidFill>
                      <a:schemeClr val="bg1"/>
                    </a:solidFill>
                  </a:rPr>
                  <a:t> CO</a:t>
                </a:r>
                <a:r>
                  <a:rPr lang="cs-CZ" sz="900" b="1" baseline="-25000" dirty="0">
                    <a:solidFill>
                      <a:schemeClr val="bg1"/>
                    </a:solidFill>
                  </a:rPr>
                  <a:t>2</a:t>
                </a:r>
                <a:r>
                  <a:rPr lang="cs-CZ" sz="900" b="1" dirty="0">
                    <a:solidFill>
                      <a:schemeClr val="bg1"/>
                    </a:solidFill>
                  </a:rPr>
                  <a:t>/kg </a:t>
                </a:r>
                <a:r>
                  <a:rPr lang="cs-CZ" sz="900" b="1" dirty="0" smtClean="0">
                    <a:solidFill>
                      <a:schemeClr val="bg1"/>
                    </a:solidFill>
                  </a:rPr>
                  <a:t>, bez dopravy)</a:t>
                </a:r>
              </a:p>
              <a:p>
                <a:pPr algn="ctr" defTabSz="711200" fontAlgn="auto">
                  <a:lnSpc>
                    <a:spcPct val="90000"/>
                  </a:lnSpc>
                  <a:spcAft>
                    <a:spcPct val="35000"/>
                  </a:spcAft>
                </a:pPr>
                <a:r>
                  <a:rPr lang="cs-CZ" sz="1050" b="1" dirty="0" smtClean="0">
                    <a:solidFill>
                      <a:schemeClr val="bg1"/>
                    </a:solidFill>
                  </a:rPr>
                  <a:t>MEG – 1,0</a:t>
                </a:r>
                <a:br>
                  <a:rPr lang="cs-CZ" sz="1050" b="1" dirty="0" smtClean="0">
                    <a:solidFill>
                      <a:schemeClr val="bg1"/>
                    </a:solidFill>
                  </a:rPr>
                </a:br>
                <a:r>
                  <a:rPr lang="cs-CZ" sz="1050" b="1" dirty="0" smtClean="0">
                    <a:solidFill>
                      <a:schemeClr val="bg1"/>
                    </a:solidFill>
                  </a:rPr>
                  <a:t>MPG – 8,3 </a:t>
                </a:r>
              </a:p>
              <a:p>
                <a:pPr algn="ctr" defTabSz="711200" fontAlgn="auto">
                  <a:lnSpc>
                    <a:spcPct val="90000"/>
                  </a:lnSpc>
                  <a:spcAft>
                    <a:spcPct val="35000"/>
                  </a:spcAft>
                </a:pPr>
                <a:r>
                  <a:rPr lang="cs-CZ" sz="1050" b="1" dirty="0" smtClean="0">
                    <a:solidFill>
                      <a:schemeClr val="bg1"/>
                    </a:solidFill>
                  </a:rPr>
                  <a:t>Glycerol – 0,4 </a:t>
                </a:r>
              </a:p>
              <a:p>
                <a:pPr algn="ctr" defTabSz="711200" fontAlgn="auto">
                  <a:lnSpc>
                    <a:spcPct val="90000"/>
                  </a:lnSpc>
                  <a:spcAft>
                    <a:spcPct val="35000"/>
                  </a:spcAft>
                </a:pPr>
                <a:r>
                  <a:rPr lang="cs-CZ" sz="1050" b="1" dirty="0" err="1" smtClean="0">
                    <a:solidFill>
                      <a:schemeClr val="bg1"/>
                    </a:solidFill>
                  </a:rPr>
                  <a:t>NaOH</a:t>
                </a:r>
                <a:r>
                  <a:rPr lang="cs-CZ" sz="1050" b="1" dirty="0" smtClean="0">
                    <a:solidFill>
                      <a:schemeClr val="bg1"/>
                    </a:solidFill>
                  </a:rPr>
                  <a:t> – 1,2  kg</a:t>
                </a:r>
                <a:r>
                  <a:rPr lang="cs-CZ" sz="1050" b="1" dirty="0">
                    <a:solidFill>
                      <a:schemeClr val="bg1"/>
                    </a:solidFill>
                  </a:rPr>
                  <a:t/>
                </a:r>
                <a:br>
                  <a:rPr lang="cs-CZ" sz="1050" b="1" dirty="0">
                    <a:solidFill>
                      <a:schemeClr val="bg1"/>
                    </a:solidFill>
                  </a:rPr>
                </a:br>
                <a:r>
                  <a:rPr lang="cs-CZ" sz="1050" b="1" dirty="0" smtClean="0">
                    <a:solidFill>
                      <a:schemeClr val="bg1"/>
                    </a:solidFill>
                  </a:rPr>
                  <a:t>DEMI voda – 0,4 – 2,5 </a:t>
                </a:r>
                <a:r>
                  <a:rPr lang="cs-CZ" sz="800" dirty="0">
                    <a:solidFill>
                      <a:srgbClr val="099BDD"/>
                    </a:solidFill>
                  </a:rPr>
                  <a:t/>
                </a:r>
                <a:br>
                  <a:rPr lang="cs-CZ" sz="800" dirty="0">
                    <a:solidFill>
                      <a:srgbClr val="099BDD"/>
                    </a:solidFill>
                  </a:rPr>
                </a:br>
                <a:endParaRPr lang="cs-CZ" sz="800" dirty="0">
                  <a:solidFill>
                    <a:srgbClr val="099BDD"/>
                  </a:solidFill>
                </a:endParaRPr>
              </a:p>
            </p:txBody>
          </p:sp>
          <p:sp>
            <p:nvSpPr>
              <p:cNvPr id="7" name="Volný tvar 6"/>
              <p:cNvSpPr/>
              <p:nvPr/>
            </p:nvSpPr>
            <p:spPr>
              <a:xfrm>
                <a:off x="4723025" y="2420987"/>
                <a:ext cx="1414409" cy="850972"/>
              </a:xfrm>
              <a:custGeom>
                <a:avLst/>
                <a:gdLst>
                  <a:gd name="connsiteX0" fmla="*/ 0 w 785290"/>
                  <a:gd name="connsiteY0" fmla="*/ 130884 h 785290"/>
                  <a:gd name="connsiteX1" fmla="*/ 130884 w 785290"/>
                  <a:gd name="connsiteY1" fmla="*/ 0 h 785290"/>
                  <a:gd name="connsiteX2" fmla="*/ 654406 w 785290"/>
                  <a:gd name="connsiteY2" fmla="*/ 0 h 785290"/>
                  <a:gd name="connsiteX3" fmla="*/ 785290 w 785290"/>
                  <a:gd name="connsiteY3" fmla="*/ 130884 h 785290"/>
                  <a:gd name="connsiteX4" fmla="*/ 785290 w 785290"/>
                  <a:gd name="connsiteY4" fmla="*/ 654406 h 785290"/>
                  <a:gd name="connsiteX5" fmla="*/ 654406 w 785290"/>
                  <a:gd name="connsiteY5" fmla="*/ 785290 h 785290"/>
                  <a:gd name="connsiteX6" fmla="*/ 130884 w 785290"/>
                  <a:gd name="connsiteY6" fmla="*/ 785290 h 785290"/>
                  <a:gd name="connsiteX7" fmla="*/ 0 w 785290"/>
                  <a:gd name="connsiteY7" fmla="*/ 654406 h 785290"/>
                  <a:gd name="connsiteX8" fmla="*/ 0 w 785290"/>
                  <a:gd name="connsiteY8" fmla="*/ 130884 h 78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290" h="785290">
                    <a:moveTo>
                      <a:pt x="0" y="130884"/>
                    </a:moveTo>
                    <a:cubicBezTo>
                      <a:pt x="0" y="58599"/>
                      <a:pt x="58599" y="0"/>
                      <a:pt x="130884" y="0"/>
                    </a:cubicBezTo>
                    <a:lnTo>
                      <a:pt x="654406" y="0"/>
                    </a:lnTo>
                    <a:cubicBezTo>
                      <a:pt x="726691" y="0"/>
                      <a:pt x="785290" y="58599"/>
                      <a:pt x="785290" y="130884"/>
                    </a:cubicBezTo>
                    <a:lnTo>
                      <a:pt x="785290" y="654406"/>
                    </a:lnTo>
                    <a:cubicBezTo>
                      <a:pt x="785290" y="726691"/>
                      <a:pt x="726691" y="785290"/>
                      <a:pt x="654406" y="785290"/>
                    </a:cubicBezTo>
                    <a:lnTo>
                      <a:pt x="130884" y="785290"/>
                    </a:lnTo>
                    <a:cubicBezTo>
                      <a:pt x="58599" y="785290"/>
                      <a:pt x="0" y="726691"/>
                      <a:pt x="0" y="654406"/>
                    </a:cubicBezTo>
                    <a:lnTo>
                      <a:pt x="0" y="130884"/>
                    </a:lnTo>
                    <a:close/>
                  </a:path>
                </a:pathLst>
              </a:custGeom>
              <a:gradFill rotWithShape="0">
                <a:gsLst>
                  <a:gs pos="0">
                    <a:schemeClr val="accent1">
                      <a:tint val="94000"/>
                      <a:satMod val="100000"/>
                      <a:lumMod val="108000"/>
                    </a:schemeClr>
                  </a:gs>
                  <a:gs pos="17000">
                    <a:schemeClr val="accent1">
                      <a:tint val="98000"/>
                      <a:shade val="100000"/>
                      <a:satMod val="100000"/>
                      <a:lumMod val="18000"/>
                      <a:lumOff val="82000"/>
                      <a:alpha val="69000"/>
                    </a:schemeClr>
                  </a:gs>
                  <a:gs pos="100000">
                    <a:schemeClr val="accent1">
                      <a:shade val="72000"/>
                      <a:satMod val="120000"/>
                      <a:lumMod val="100000"/>
                    </a:schemeClr>
                  </a:gs>
                </a:gsLst>
              </a:gradFill>
            </p:spPr>
            <p:style>
              <a:lnRef idx="0">
                <a:schemeClr val="accent1"/>
              </a:lnRef>
              <a:fillRef idx="3">
                <a:schemeClr val="accent1"/>
              </a:fillRef>
              <a:effectRef idx="3">
                <a:schemeClr val="accent1"/>
              </a:effectRef>
              <a:fontRef idx="minor">
                <a:schemeClr val="tx1">
                  <a:hueOff val="0"/>
                  <a:satOff val="0"/>
                  <a:lumOff val="0"/>
                  <a:alphaOff val="0"/>
                </a:schemeClr>
              </a:fontRef>
            </p:style>
            <p:txBody>
              <a:bodyPr spcFirstLastPara="0" vert="horz" wrap="square" lIns="58655" tIns="58655" rIns="58655" bIns="58655" numCol="1" spcCol="1270" anchor="ctr" anchorCtr="0">
                <a:noAutofit/>
              </a:bodyPr>
              <a:lstStyle/>
              <a:p>
                <a:pPr algn="ctr" defTabSz="711200" fontAlgn="auto">
                  <a:lnSpc>
                    <a:spcPct val="90000"/>
                  </a:lnSpc>
                  <a:spcAft>
                    <a:spcPct val="35000"/>
                  </a:spcAft>
                </a:pPr>
                <a:r>
                  <a:rPr lang="cs-CZ" sz="1600" b="1" dirty="0" smtClean="0">
                    <a:solidFill>
                      <a:schemeClr val="bg1"/>
                    </a:solidFill>
                  </a:rPr>
                  <a:t>Výroba</a:t>
                </a:r>
                <a:endParaRPr lang="cs-CZ" sz="1600" b="1" dirty="0">
                  <a:solidFill>
                    <a:schemeClr val="bg1"/>
                  </a:solidFill>
                </a:endParaRPr>
              </a:p>
            </p:txBody>
          </p:sp>
          <p:sp>
            <p:nvSpPr>
              <p:cNvPr id="8" name="Kruhová šipka 7"/>
              <p:cNvSpPr/>
              <p:nvPr/>
            </p:nvSpPr>
            <p:spPr>
              <a:xfrm rot="18784289">
                <a:off x="7330240" y="2466877"/>
                <a:ext cx="3238507" cy="4147828"/>
              </a:xfrm>
              <a:prstGeom prst="circularArrow">
                <a:avLst>
                  <a:gd name="adj1" fmla="val 5102"/>
                  <a:gd name="adj2" fmla="val 871387"/>
                  <a:gd name="adj3" fmla="val 628958"/>
                  <a:gd name="adj4" fmla="val 18778808"/>
                  <a:gd name="adj5" fmla="val 6394"/>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Volný tvar 8"/>
              <p:cNvSpPr/>
              <p:nvPr/>
            </p:nvSpPr>
            <p:spPr>
              <a:xfrm>
                <a:off x="7451128" y="2400091"/>
                <a:ext cx="1343422" cy="764599"/>
              </a:xfrm>
              <a:custGeom>
                <a:avLst/>
                <a:gdLst>
                  <a:gd name="connsiteX0" fmla="*/ 0 w 785290"/>
                  <a:gd name="connsiteY0" fmla="*/ 130884 h 785290"/>
                  <a:gd name="connsiteX1" fmla="*/ 130884 w 785290"/>
                  <a:gd name="connsiteY1" fmla="*/ 0 h 785290"/>
                  <a:gd name="connsiteX2" fmla="*/ 654406 w 785290"/>
                  <a:gd name="connsiteY2" fmla="*/ 0 h 785290"/>
                  <a:gd name="connsiteX3" fmla="*/ 785290 w 785290"/>
                  <a:gd name="connsiteY3" fmla="*/ 130884 h 785290"/>
                  <a:gd name="connsiteX4" fmla="*/ 785290 w 785290"/>
                  <a:gd name="connsiteY4" fmla="*/ 654406 h 785290"/>
                  <a:gd name="connsiteX5" fmla="*/ 654406 w 785290"/>
                  <a:gd name="connsiteY5" fmla="*/ 785290 h 785290"/>
                  <a:gd name="connsiteX6" fmla="*/ 130884 w 785290"/>
                  <a:gd name="connsiteY6" fmla="*/ 785290 h 785290"/>
                  <a:gd name="connsiteX7" fmla="*/ 0 w 785290"/>
                  <a:gd name="connsiteY7" fmla="*/ 654406 h 785290"/>
                  <a:gd name="connsiteX8" fmla="*/ 0 w 785290"/>
                  <a:gd name="connsiteY8" fmla="*/ 130884 h 78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290" h="785290">
                    <a:moveTo>
                      <a:pt x="0" y="130884"/>
                    </a:moveTo>
                    <a:cubicBezTo>
                      <a:pt x="0" y="58599"/>
                      <a:pt x="58599" y="0"/>
                      <a:pt x="130884" y="0"/>
                    </a:cubicBezTo>
                    <a:lnTo>
                      <a:pt x="654406" y="0"/>
                    </a:lnTo>
                    <a:cubicBezTo>
                      <a:pt x="726691" y="0"/>
                      <a:pt x="785290" y="58599"/>
                      <a:pt x="785290" y="130884"/>
                    </a:cubicBezTo>
                    <a:lnTo>
                      <a:pt x="785290" y="654406"/>
                    </a:lnTo>
                    <a:cubicBezTo>
                      <a:pt x="785290" y="726691"/>
                      <a:pt x="726691" y="785290"/>
                      <a:pt x="654406" y="785290"/>
                    </a:cubicBezTo>
                    <a:lnTo>
                      <a:pt x="130884" y="785290"/>
                    </a:lnTo>
                    <a:cubicBezTo>
                      <a:pt x="58599" y="785290"/>
                      <a:pt x="0" y="726691"/>
                      <a:pt x="0" y="654406"/>
                    </a:cubicBezTo>
                    <a:lnTo>
                      <a:pt x="0" y="130884"/>
                    </a:lnTo>
                    <a:close/>
                  </a:path>
                </a:pathLst>
              </a:custGeom>
              <a:gradFill rotWithShape="0">
                <a:gsLst>
                  <a:gs pos="0">
                    <a:schemeClr val="accent1">
                      <a:tint val="94000"/>
                      <a:satMod val="100000"/>
                      <a:lumMod val="108000"/>
                    </a:schemeClr>
                  </a:gs>
                  <a:gs pos="17000">
                    <a:schemeClr val="accent1">
                      <a:tint val="98000"/>
                      <a:shade val="100000"/>
                      <a:satMod val="100000"/>
                      <a:lumMod val="18000"/>
                      <a:lumOff val="82000"/>
                      <a:alpha val="69000"/>
                    </a:schemeClr>
                  </a:gs>
                  <a:gs pos="100000">
                    <a:schemeClr val="accent1">
                      <a:shade val="72000"/>
                      <a:satMod val="120000"/>
                      <a:lumMod val="100000"/>
                    </a:schemeClr>
                  </a:gs>
                </a:gsLst>
              </a:gradFill>
            </p:spPr>
            <p:style>
              <a:lnRef idx="0">
                <a:schemeClr val="accent1"/>
              </a:lnRef>
              <a:fillRef idx="3">
                <a:schemeClr val="accent1"/>
              </a:fillRef>
              <a:effectRef idx="3">
                <a:schemeClr val="accent1"/>
              </a:effectRef>
              <a:fontRef idx="minor">
                <a:schemeClr val="tx1">
                  <a:hueOff val="0"/>
                  <a:satOff val="0"/>
                  <a:lumOff val="0"/>
                  <a:alphaOff val="0"/>
                </a:schemeClr>
              </a:fontRef>
            </p:style>
            <p:txBody>
              <a:bodyPr spcFirstLastPara="0" vert="horz" wrap="square" lIns="58655" tIns="58655" rIns="58655" bIns="58655" numCol="1" spcCol="1270" anchor="ctr" anchorCtr="0">
                <a:noAutofit/>
              </a:bodyPr>
              <a:lstStyle/>
              <a:p>
                <a:pPr algn="ctr" defTabSz="711200" fontAlgn="auto">
                  <a:lnSpc>
                    <a:spcPct val="90000"/>
                  </a:lnSpc>
                  <a:spcAft>
                    <a:spcPts val="0"/>
                  </a:spcAft>
                </a:pPr>
                <a:r>
                  <a:rPr lang="cs-CZ" sz="1800" b="1" dirty="0">
                    <a:solidFill>
                      <a:schemeClr val="bg1"/>
                    </a:solidFill>
                  </a:rPr>
                  <a:t>Balení</a:t>
                </a:r>
              </a:p>
              <a:p>
                <a:pPr algn="ctr" defTabSz="711200" fontAlgn="auto">
                  <a:lnSpc>
                    <a:spcPct val="90000"/>
                  </a:lnSpc>
                  <a:spcAft>
                    <a:spcPct val="35000"/>
                  </a:spcAft>
                </a:pPr>
                <a:r>
                  <a:rPr lang="cs-CZ" sz="900" b="1" dirty="0" smtClean="0">
                    <a:solidFill>
                      <a:schemeClr val="bg1"/>
                    </a:solidFill>
                  </a:rPr>
                  <a:t>(výroba obalu)</a:t>
                </a:r>
              </a:p>
              <a:p>
                <a:pPr algn="ctr" defTabSz="711200" fontAlgn="auto">
                  <a:lnSpc>
                    <a:spcPct val="90000"/>
                  </a:lnSpc>
                  <a:spcAft>
                    <a:spcPct val="35000"/>
                  </a:spcAft>
                </a:pPr>
                <a:r>
                  <a:rPr lang="cs-CZ" sz="900" b="1" dirty="0" smtClean="0">
                    <a:solidFill>
                      <a:schemeClr val="bg1"/>
                    </a:solidFill>
                  </a:rPr>
                  <a:t>25 L HDPE kanystr - 1,7 kg CO2</a:t>
                </a:r>
                <a:endParaRPr lang="cs-CZ" sz="100" b="1" dirty="0" smtClean="0">
                  <a:solidFill>
                    <a:schemeClr val="bg1"/>
                  </a:solidFill>
                </a:endParaRPr>
              </a:p>
            </p:txBody>
          </p:sp>
          <p:sp>
            <p:nvSpPr>
              <p:cNvPr id="10" name="Kruhová šipka 9"/>
              <p:cNvSpPr/>
              <p:nvPr/>
            </p:nvSpPr>
            <p:spPr>
              <a:xfrm rot="241455">
                <a:off x="6741512" y="2383182"/>
                <a:ext cx="3492948" cy="4273046"/>
              </a:xfrm>
              <a:prstGeom prst="circularArrow">
                <a:avLst>
                  <a:gd name="adj1" fmla="val 3643"/>
                  <a:gd name="adj2" fmla="val 754238"/>
                  <a:gd name="adj3" fmla="val 3082385"/>
                  <a:gd name="adj4" fmla="val 641091"/>
                  <a:gd name="adj5" fmla="val 5432"/>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Volný tvar 12"/>
              <p:cNvSpPr/>
              <p:nvPr/>
            </p:nvSpPr>
            <p:spPr>
              <a:xfrm>
                <a:off x="9255384" y="4017913"/>
                <a:ext cx="1565574" cy="785290"/>
              </a:xfrm>
              <a:custGeom>
                <a:avLst/>
                <a:gdLst>
                  <a:gd name="connsiteX0" fmla="*/ 0 w 927892"/>
                  <a:gd name="connsiteY0" fmla="*/ 130884 h 785290"/>
                  <a:gd name="connsiteX1" fmla="*/ 130884 w 927892"/>
                  <a:gd name="connsiteY1" fmla="*/ 0 h 785290"/>
                  <a:gd name="connsiteX2" fmla="*/ 797008 w 927892"/>
                  <a:gd name="connsiteY2" fmla="*/ 0 h 785290"/>
                  <a:gd name="connsiteX3" fmla="*/ 927892 w 927892"/>
                  <a:gd name="connsiteY3" fmla="*/ 130884 h 785290"/>
                  <a:gd name="connsiteX4" fmla="*/ 927892 w 927892"/>
                  <a:gd name="connsiteY4" fmla="*/ 654406 h 785290"/>
                  <a:gd name="connsiteX5" fmla="*/ 797008 w 927892"/>
                  <a:gd name="connsiteY5" fmla="*/ 785290 h 785290"/>
                  <a:gd name="connsiteX6" fmla="*/ 130884 w 927892"/>
                  <a:gd name="connsiteY6" fmla="*/ 785290 h 785290"/>
                  <a:gd name="connsiteX7" fmla="*/ 0 w 927892"/>
                  <a:gd name="connsiteY7" fmla="*/ 654406 h 785290"/>
                  <a:gd name="connsiteX8" fmla="*/ 0 w 927892"/>
                  <a:gd name="connsiteY8" fmla="*/ 130884 h 78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892" h="785290">
                    <a:moveTo>
                      <a:pt x="0" y="130884"/>
                    </a:moveTo>
                    <a:cubicBezTo>
                      <a:pt x="0" y="58599"/>
                      <a:pt x="58599" y="0"/>
                      <a:pt x="130884" y="0"/>
                    </a:cubicBezTo>
                    <a:lnTo>
                      <a:pt x="797008" y="0"/>
                    </a:lnTo>
                    <a:cubicBezTo>
                      <a:pt x="869293" y="0"/>
                      <a:pt x="927892" y="58599"/>
                      <a:pt x="927892" y="130884"/>
                    </a:cubicBezTo>
                    <a:lnTo>
                      <a:pt x="927892" y="654406"/>
                    </a:lnTo>
                    <a:cubicBezTo>
                      <a:pt x="927892" y="726691"/>
                      <a:pt x="869293" y="785290"/>
                      <a:pt x="797008" y="785290"/>
                    </a:cubicBezTo>
                    <a:lnTo>
                      <a:pt x="130884" y="785290"/>
                    </a:lnTo>
                    <a:cubicBezTo>
                      <a:pt x="58599" y="785290"/>
                      <a:pt x="0" y="726691"/>
                      <a:pt x="0" y="654406"/>
                    </a:cubicBezTo>
                    <a:lnTo>
                      <a:pt x="0" y="130884"/>
                    </a:lnTo>
                    <a:close/>
                  </a:path>
                </a:pathLst>
              </a:custGeom>
              <a:gradFill rotWithShape="0">
                <a:gsLst>
                  <a:gs pos="0">
                    <a:schemeClr val="accent1">
                      <a:tint val="94000"/>
                      <a:satMod val="100000"/>
                      <a:lumMod val="108000"/>
                    </a:schemeClr>
                  </a:gs>
                  <a:gs pos="17000">
                    <a:schemeClr val="accent1">
                      <a:tint val="98000"/>
                      <a:shade val="100000"/>
                      <a:satMod val="100000"/>
                      <a:lumMod val="18000"/>
                      <a:lumOff val="82000"/>
                      <a:alpha val="69000"/>
                    </a:schemeClr>
                  </a:gs>
                  <a:gs pos="100000">
                    <a:schemeClr val="accent1">
                      <a:shade val="72000"/>
                      <a:satMod val="120000"/>
                      <a:lumMod val="100000"/>
                    </a:schemeClr>
                  </a:gs>
                </a:gsLst>
              </a:gradFill>
            </p:spPr>
            <p:style>
              <a:lnRef idx="0">
                <a:schemeClr val="accent1"/>
              </a:lnRef>
              <a:fillRef idx="3">
                <a:schemeClr val="accent1"/>
              </a:fillRef>
              <a:effectRef idx="3">
                <a:schemeClr val="accent1"/>
              </a:effectRef>
              <a:fontRef idx="minor">
                <a:schemeClr val="tx1">
                  <a:hueOff val="0"/>
                  <a:satOff val="0"/>
                  <a:lumOff val="0"/>
                  <a:alphaOff val="0"/>
                </a:schemeClr>
              </a:fontRef>
            </p:style>
            <p:txBody>
              <a:bodyPr spcFirstLastPara="0" vert="horz" wrap="square" lIns="58655" tIns="58655" rIns="58655" bIns="58655" numCol="1" spcCol="1270" anchor="ctr" anchorCtr="0">
                <a:noAutofit/>
              </a:bodyPr>
              <a:lstStyle/>
              <a:p>
                <a:pPr algn="ctr" defTabSz="711200" fontAlgn="auto">
                  <a:lnSpc>
                    <a:spcPct val="90000"/>
                  </a:lnSpc>
                  <a:spcAft>
                    <a:spcPct val="35000"/>
                  </a:spcAft>
                </a:pPr>
                <a:r>
                  <a:rPr lang="cs-CZ" sz="1600" b="1" dirty="0" smtClean="0">
                    <a:solidFill>
                      <a:schemeClr val="bg1"/>
                    </a:solidFill>
                  </a:rPr>
                  <a:t>Použití</a:t>
                </a:r>
                <a:endParaRPr lang="cs-CZ" sz="1600" b="1" dirty="0">
                  <a:solidFill>
                    <a:schemeClr val="bg1"/>
                  </a:solidFill>
                </a:endParaRPr>
              </a:p>
            </p:txBody>
          </p:sp>
          <p:sp>
            <p:nvSpPr>
              <p:cNvPr id="15" name="Volný tvar 14"/>
              <p:cNvSpPr/>
              <p:nvPr/>
            </p:nvSpPr>
            <p:spPr>
              <a:xfrm>
                <a:off x="7749572" y="5857415"/>
                <a:ext cx="1406336" cy="785290"/>
              </a:xfrm>
              <a:custGeom>
                <a:avLst/>
                <a:gdLst>
                  <a:gd name="connsiteX0" fmla="*/ 0 w 1012581"/>
                  <a:gd name="connsiteY0" fmla="*/ 130884 h 785290"/>
                  <a:gd name="connsiteX1" fmla="*/ 130884 w 1012581"/>
                  <a:gd name="connsiteY1" fmla="*/ 0 h 785290"/>
                  <a:gd name="connsiteX2" fmla="*/ 881697 w 1012581"/>
                  <a:gd name="connsiteY2" fmla="*/ 0 h 785290"/>
                  <a:gd name="connsiteX3" fmla="*/ 1012581 w 1012581"/>
                  <a:gd name="connsiteY3" fmla="*/ 130884 h 785290"/>
                  <a:gd name="connsiteX4" fmla="*/ 1012581 w 1012581"/>
                  <a:gd name="connsiteY4" fmla="*/ 654406 h 785290"/>
                  <a:gd name="connsiteX5" fmla="*/ 881697 w 1012581"/>
                  <a:gd name="connsiteY5" fmla="*/ 785290 h 785290"/>
                  <a:gd name="connsiteX6" fmla="*/ 130884 w 1012581"/>
                  <a:gd name="connsiteY6" fmla="*/ 785290 h 785290"/>
                  <a:gd name="connsiteX7" fmla="*/ 0 w 1012581"/>
                  <a:gd name="connsiteY7" fmla="*/ 654406 h 785290"/>
                  <a:gd name="connsiteX8" fmla="*/ 0 w 1012581"/>
                  <a:gd name="connsiteY8" fmla="*/ 130884 h 78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2581" h="785290">
                    <a:moveTo>
                      <a:pt x="0" y="130884"/>
                    </a:moveTo>
                    <a:cubicBezTo>
                      <a:pt x="0" y="58599"/>
                      <a:pt x="58599" y="0"/>
                      <a:pt x="130884" y="0"/>
                    </a:cubicBezTo>
                    <a:lnTo>
                      <a:pt x="881697" y="0"/>
                    </a:lnTo>
                    <a:cubicBezTo>
                      <a:pt x="953982" y="0"/>
                      <a:pt x="1012581" y="58599"/>
                      <a:pt x="1012581" y="130884"/>
                    </a:cubicBezTo>
                    <a:lnTo>
                      <a:pt x="1012581" y="654406"/>
                    </a:lnTo>
                    <a:cubicBezTo>
                      <a:pt x="1012581" y="726691"/>
                      <a:pt x="953982" y="785290"/>
                      <a:pt x="881697" y="785290"/>
                    </a:cubicBezTo>
                    <a:lnTo>
                      <a:pt x="130884" y="785290"/>
                    </a:lnTo>
                    <a:cubicBezTo>
                      <a:pt x="58599" y="785290"/>
                      <a:pt x="0" y="726691"/>
                      <a:pt x="0" y="654406"/>
                    </a:cubicBezTo>
                    <a:lnTo>
                      <a:pt x="0" y="130884"/>
                    </a:lnTo>
                    <a:close/>
                  </a:path>
                </a:pathLst>
              </a:custGeom>
              <a:gradFill rotWithShape="0">
                <a:gsLst>
                  <a:gs pos="0">
                    <a:schemeClr val="accent1">
                      <a:tint val="94000"/>
                      <a:satMod val="100000"/>
                      <a:lumMod val="108000"/>
                    </a:schemeClr>
                  </a:gs>
                  <a:gs pos="17000">
                    <a:schemeClr val="accent1">
                      <a:tint val="98000"/>
                      <a:shade val="100000"/>
                      <a:satMod val="100000"/>
                      <a:lumMod val="18000"/>
                      <a:lumOff val="82000"/>
                      <a:alpha val="69000"/>
                    </a:schemeClr>
                  </a:gs>
                  <a:gs pos="100000">
                    <a:schemeClr val="accent1">
                      <a:shade val="72000"/>
                      <a:satMod val="120000"/>
                      <a:lumMod val="100000"/>
                    </a:schemeClr>
                  </a:gs>
                </a:gsLst>
              </a:gradFill>
            </p:spPr>
            <p:style>
              <a:lnRef idx="0">
                <a:schemeClr val="accent1"/>
              </a:lnRef>
              <a:fillRef idx="3">
                <a:schemeClr val="accent1"/>
              </a:fillRef>
              <a:effectRef idx="3">
                <a:schemeClr val="accent1"/>
              </a:effectRef>
              <a:fontRef idx="minor">
                <a:schemeClr val="tx1">
                  <a:hueOff val="0"/>
                  <a:satOff val="0"/>
                  <a:lumOff val="0"/>
                  <a:alphaOff val="0"/>
                </a:schemeClr>
              </a:fontRef>
            </p:style>
            <p:txBody>
              <a:bodyPr spcFirstLastPara="0" vert="horz" wrap="square" lIns="58655" tIns="58655" rIns="58655" bIns="58655" numCol="1" spcCol="1270" anchor="ctr" anchorCtr="0">
                <a:noAutofit/>
              </a:bodyPr>
              <a:lstStyle/>
              <a:p>
                <a:pPr algn="ctr" defTabSz="711200" fontAlgn="auto">
                  <a:lnSpc>
                    <a:spcPct val="90000"/>
                  </a:lnSpc>
                  <a:spcAft>
                    <a:spcPct val="35000"/>
                  </a:spcAft>
                </a:pPr>
                <a:r>
                  <a:rPr lang="cs-CZ" sz="1600" b="1" dirty="0">
                    <a:solidFill>
                      <a:schemeClr val="bg1"/>
                    </a:solidFill>
                  </a:rPr>
                  <a:t>Ú</a:t>
                </a:r>
                <a:r>
                  <a:rPr lang="cs-CZ" sz="1600" b="1" dirty="0" smtClean="0">
                    <a:solidFill>
                      <a:schemeClr val="bg1"/>
                    </a:solidFill>
                  </a:rPr>
                  <a:t>držba a servis</a:t>
                </a:r>
                <a:endParaRPr lang="cs-CZ" sz="800" b="1" dirty="0">
                  <a:solidFill>
                    <a:schemeClr val="bg1"/>
                  </a:solidFill>
                </a:endParaRPr>
              </a:p>
            </p:txBody>
          </p:sp>
          <p:sp>
            <p:nvSpPr>
              <p:cNvPr id="17" name="Volný tvar 16"/>
              <p:cNvSpPr/>
              <p:nvPr/>
            </p:nvSpPr>
            <p:spPr>
              <a:xfrm>
                <a:off x="4610596" y="5786939"/>
                <a:ext cx="1456089" cy="785290"/>
              </a:xfrm>
              <a:custGeom>
                <a:avLst/>
                <a:gdLst>
                  <a:gd name="connsiteX0" fmla="*/ 0 w 785290"/>
                  <a:gd name="connsiteY0" fmla="*/ 130884 h 785290"/>
                  <a:gd name="connsiteX1" fmla="*/ 130884 w 785290"/>
                  <a:gd name="connsiteY1" fmla="*/ 0 h 785290"/>
                  <a:gd name="connsiteX2" fmla="*/ 654406 w 785290"/>
                  <a:gd name="connsiteY2" fmla="*/ 0 h 785290"/>
                  <a:gd name="connsiteX3" fmla="*/ 785290 w 785290"/>
                  <a:gd name="connsiteY3" fmla="*/ 130884 h 785290"/>
                  <a:gd name="connsiteX4" fmla="*/ 785290 w 785290"/>
                  <a:gd name="connsiteY4" fmla="*/ 654406 h 785290"/>
                  <a:gd name="connsiteX5" fmla="*/ 654406 w 785290"/>
                  <a:gd name="connsiteY5" fmla="*/ 785290 h 785290"/>
                  <a:gd name="connsiteX6" fmla="*/ 130884 w 785290"/>
                  <a:gd name="connsiteY6" fmla="*/ 785290 h 785290"/>
                  <a:gd name="connsiteX7" fmla="*/ 0 w 785290"/>
                  <a:gd name="connsiteY7" fmla="*/ 654406 h 785290"/>
                  <a:gd name="connsiteX8" fmla="*/ 0 w 785290"/>
                  <a:gd name="connsiteY8" fmla="*/ 130884 h 78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290" h="785290">
                    <a:moveTo>
                      <a:pt x="0" y="130884"/>
                    </a:moveTo>
                    <a:cubicBezTo>
                      <a:pt x="0" y="58599"/>
                      <a:pt x="58599" y="0"/>
                      <a:pt x="130884" y="0"/>
                    </a:cubicBezTo>
                    <a:lnTo>
                      <a:pt x="654406" y="0"/>
                    </a:lnTo>
                    <a:cubicBezTo>
                      <a:pt x="726691" y="0"/>
                      <a:pt x="785290" y="58599"/>
                      <a:pt x="785290" y="130884"/>
                    </a:cubicBezTo>
                    <a:lnTo>
                      <a:pt x="785290" y="654406"/>
                    </a:lnTo>
                    <a:cubicBezTo>
                      <a:pt x="785290" y="726691"/>
                      <a:pt x="726691" y="785290"/>
                      <a:pt x="654406" y="785290"/>
                    </a:cubicBezTo>
                    <a:lnTo>
                      <a:pt x="130884" y="785290"/>
                    </a:lnTo>
                    <a:cubicBezTo>
                      <a:pt x="58599" y="785290"/>
                      <a:pt x="0" y="726691"/>
                      <a:pt x="0" y="654406"/>
                    </a:cubicBezTo>
                    <a:lnTo>
                      <a:pt x="0" y="130884"/>
                    </a:lnTo>
                    <a:close/>
                  </a:path>
                </a:pathLst>
              </a:custGeom>
              <a:gradFill rotWithShape="0">
                <a:gsLst>
                  <a:gs pos="0">
                    <a:schemeClr val="accent1">
                      <a:tint val="94000"/>
                      <a:satMod val="100000"/>
                      <a:lumMod val="108000"/>
                    </a:schemeClr>
                  </a:gs>
                  <a:gs pos="17000">
                    <a:schemeClr val="accent1">
                      <a:tint val="98000"/>
                      <a:shade val="100000"/>
                      <a:satMod val="100000"/>
                      <a:lumMod val="18000"/>
                      <a:lumOff val="82000"/>
                      <a:alpha val="69000"/>
                    </a:schemeClr>
                  </a:gs>
                  <a:gs pos="100000">
                    <a:schemeClr val="accent1">
                      <a:shade val="72000"/>
                      <a:satMod val="120000"/>
                      <a:lumMod val="100000"/>
                    </a:schemeClr>
                  </a:gs>
                </a:gsLst>
              </a:gradFill>
            </p:spPr>
            <p:style>
              <a:lnRef idx="0">
                <a:schemeClr val="accent1"/>
              </a:lnRef>
              <a:fillRef idx="3">
                <a:schemeClr val="accent1"/>
              </a:fillRef>
              <a:effectRef idx="3">
                <a:schemeClr val="accent1"/>
              </a:effectRef>
              <a:fontRef idx="minor">
                <a:schemeClr val="tx1">
                  <a:hueOff val="0"/>
                  <a:satOff val="0"/>
                  <a:lumOff val="0"/>
                  <a:alphaOff val="0"/>
                </a:schemeClr>
              </a:fontRef>
            </p:style>
            <p:txBody>
              <a:bodyPr spcFirstLastPara="0" vert="horz" wrap="square" lIns="58655" tIns="58655" rIns="58655" bIns="58655" numCol="1" spcCol="1270" anchor="ctr" anchorCtr="0">
                <a:noAutofit/>
              </a:bodyPr>
              <a:lstStyle/>
              <a:p>
                <a:pPr algn="ctr" defTabSz="711200" fontAlgn="auto">
                  <a:lnSpc>
                    <a:spcPct val="90000"/>
                  </a:lnSpc>
                  <a:spcAft>
                    <a:spcPct val="35000"/>
                  </a:spcAft>
                </a:pPr>
                <a:r>
                  <a:rPr lang="cs-CZ" sz="1600" b="1" dirty="0" smtClean="0">
                    <a:solidFill>
                      <a:schemeClr val="bg1"/>
                    </a:solidFill>
                  </a:rPr>
                  <a:t>Vyčerpaná kapalina</a:t>
                </a:r>
                <a:endParaRPr lang="cs-CZ" sz="800" b="1" dirty="0">
                  <a:solidFill>
                    <a:schemeClr val="bg1"/>
                  </a:solidFill>
                </a:endParaRPr>
              </a:p>
            </p:txBody>
          </p:sp>
          <p:sp>
            <p:nvSpPr>
              <p:cNvPr id="19" name="Volný tvar 18"/>
              <p:cNvSpPr/>
              <p:nvPr/>
            </p:nvSpPr>
            <p:spPr>
              <a:xfrm>
                <a:off x="5840302" y="3957820"/>
                <a:ext cx="2040091" cy="1233466"/>
              </a:xfrm>
              <a:custGeom>
                <a:avLst/>
                <a:gdLst>
                  <a:gd name="connsiteX0" fmla="*/ 0 w 1020261"/>
                  <a:gd name="connsiteY0" fmla="*/ 130884 h 785290"/>
                  <a:gd name="connsiteX1" fmla="*/ 130884 w 1020261"/>
                  <a:gd name="connsiteY1" fmla="*/ 0 h 785290"/>
                  <a:gd name="connsiteX2" fmla="*/ 889377 w 1020261"/>
                  <a:gd name="connsiteY2" fmla="*/ 0 h 785290"/>
                  <a:gd name="connsiteX3" fmla="*/ 1020261 w 1020261"/>
                  <a:gd name="connsiteY3" fmla="*/ 130884 h 785290"/>
                  <a:gd name="connsiteX4" fmla="*/ 1020261 w 1020261"/>
                  <a:gd name="connsiteY4" fmla="*/ 654406 h 785290"/>
                  <a:gd name="connsiteX5" fmla="*/ 889377 w 1020261"/>
                  <a:gd name="connsiteY5" fmla="*/ 785290 h 785290"/>
                  <a:gd name="connsiteX6" fmla="*/ 130884 w 1020261"/>
                  <a:gd name="connsiteY6" fmla="*/ 785290 h 785290"/>
                  <a:gd name="connsiteX7" fmla="*/ 0 w 1020261"/>
                  <a:gd name="connsiteY7" fmla="*/ 654406 h 785290"/>
                  <a:gd name="connsiteX8" fmla="*/ 0 w 1020261"/>
                  <a:gd name="connsiteY8" fmla="*/ 130884 h 78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261" h="785290">
                    <a:moveTo>
                      <a:pt x="0" y="130884"/>
                    </a:moveTo>
                    <a:cubicBezTo>
                      <a:pt x="0" y="58599"/>
                      <a:pt x="58599" y="0"/>
                      <a:pt x="130884" y="0"/>
                    </a:cubicBezTo>
                    <a:lnTo>
                      <a:pt x="889377" y="0"/>
                    </a:lnTo>
                    <a:cubicBezTo>
                      <a:pt x="961662" y="0"/>
                      <a:pt x="1020261" y="58599"/>
                      <a:pt x="1020261" y="130884"/>
                    </a:cubicBezTo>
                    <a:lnTo>
                      <a:pt x="1020261" y="654406"/>
                    </a:lnTo>
                    <a:cubicBezTo>
                      <a:pt x="1020261" y="726691"/>
                      <a:pt x="961662" y="785290"/>
                      <a:pt x="889377" y="785290"/>
                    </a:cubicBezTo>
                    <a:lnTo>
                      <a:pt x="130884" y="785290"/>
                    </a:lnTo>
                    <a:cubicBezTo>
                      <a:pt x="58599" y="785290"/>
                      <a:pt x="0" y="726691"/>
                      <a:pt x="0" y="654406"/>
                    </a:cubicBezTo>
                    <a:lnTo>
                      <a:pt x="0" y="130884"/>
                    </a:lnTo>
                    <a:close/>
                  </a:path>
                </a:pathLst>
              </a:custGeom>
              <a:gradFill rotWithShape="0">
                <a:gsLst>
                  <a:gs pos="0">
                    <a:schemeClr val="accent1">
                      <a:tint val="94000"/>
                      <a:satMod val="100000"/>
                      <a:lumMod val="108000"/>
                    </a:schemeClr>
                  </a:gs>
                  <a:gs pos="17000">
                    <a:schemeClr val="accent1">
                      <a:tint val="98000"/>
                      <a:shade val="100000"/>
                      <a:satMod val="100000"/>
                      <a:lumMod val="18000"/>
                      <a:lumOff val="82000"/>
                      <a:alpha val="69000"/>
                    </a:schemeClr>
                  </a:gs>
                  <a:gs pos="100000">
                    <a:schemeClr val="accent1">
                      <a:shade val="72000"/>
                      <a:satMod val="120000"/>
                      <a:lumMod val="100000"/>
                    </a:schemeClr>
                  </a:gs>
                </a:gsLst>
              </a:gradFill>
            </p:spPr>
            <p:style>
              <a:lnRef idx="0">
                <a:schemeClr val="accent1"/>
              </a:lnRef>
              <a:fillRef idx="3">
                <a:schemeClr val="accent1"/>
              </a:fillRef>
              <a:effectRef idx="3">
                <a:schemeClr val="accent1"/>
              </a:effectRef>
              <a:fontRef idx="minor">
                <a:schemeClr val="tx1">
                  <a:hueOff val="0"/>
                  <a:satOff val="0"/>
                  <a:lumOff val="0"/>
                  <a:alphaOff val="0"/>
                </a:schemeClr>
              </a:fontRef>
            </p:style>
            <p:txBody>
              <a:bodyPr spcFirstLastPara="0" vert="horz" wrap="square" lIns="58655" tIns="58655" rIns="58655" bIns="58655" numCol="1" spcCol="1270" anchor="ctr" anchorCtr="0">
                <a:noAutofit/>
              </a:bodyPr>
              <a:lstStyle/>
              <a:p>
                <a:pPr algn="ctr" defTabSz="711200" fontAlgn="auto">
                  <a:lnSpc>
                    <a:spcPct val="90000"/>
                  </a:lnSpc>
                  <a:spcAft>
                    <a:spcPct val="35000"/>
                  </a:spcAft>
                </a:pPr>
                <a:r>
                  <a:rPr lang="cs-CZ" sz="1600" b="1" dirty="0" smtClean="0">
                    <a:solidFill>
                      <a:schemeClr val="bg1"/>
                    </a:solidFill>
                  </a:rPr>
                  <a:t>Doprava</a:t>
                </a:r>
                <a:r>
                  <a:rPr lang="cs-CZ" sz="1600" b="1" baseline="30000" dirty="0" smtClean="0">
                    <a:solidFill>
                      <a:schemeClr val="bg1"/>
                    </a:solidFill>
                  </a:rPr>
                  <a:t>1-6</a:t>
                </a:r>
                <a:r>
                  <a:rPr lang="cs-CZ" sz="1600" b="1" dirty="0" smtClean="0">
                    <a:solidFill>
                      <a:schemeClr val="bg1"/>
                    </a:solidFill>
                  </a:rPr>
                  <a:t>:</a:t>
                </a:r>
              </a:p>
              <a:p>
                <a:pPr algn="ctr" defTabSz="711200" fontAlgn="auto">
                  <a:lnSpc>
                    <a:spcPct val="90000"/>
                  </a:lnSpc>
                  <a:spcAft>
                    <a:spcPct val="35000"/>
                  </a:spcAft>
                </a:pPr>
                <a:r>
                  <a:rPr lang="cs-CZ" sz="900" b="1" dirty="0" smtClean="0">
                    <a:solidFill>
                      <a:schemeClr val="bg1"/>
                    </a:solidFill>
                  </a:rPr>
                  <a:t>12,3 – 16,5 kg </a:t>
                </a:r>
                <a:r>
                  <a:rPr lang="cs-CZ" sz="900" b="1" dirty="0" err="1">
                    <a:solidFill>
                      <a:schemeClr val="bg1"/>
                    </a:solidFill>
                  </a:rPr>
                  <a:t>eq</a:t>
                </a:r>
                <a:r>
                  <a:rPr lang="cs-CZ" sz="900" b="1" dirty="0">
                    <a:solidFill>
                      <a:schemeClr val="bg1"/>
                    </a:solidFill>
                  </a:rPr>
                  <a:t> </a:t>
                </a:r>
                <a:r>
                  <a:rPr lang="cs-CZ" sz="900" b="1" dirty="0" smtClean="0">
                    <a:solidFill>
                      <a:schemeClr val="bg1"/>
                    </a:solidFill>
                  </a:rPr>
                  <a:t>CO2/km/t produktu</a:t>
                </a:r>
                <a:endParaRPr lang="cs-CZ" sz="900" b="1" dirty="0">
                  <a:solidFill>
                    <a:schemeClr val="bg1"/>
                  </a:solidFill>
                </a:endParaRPr>
              </a:p>
            </p:txBody>
          </p:sp>
        </p:grpSp>
        <p:sp>
          <p:nvSpPr>
            <p:cNvPr id="25" name="Kruhová šipka 24"/>
            <p:cNvSpPr/>
            <p:nvPr/>
          </p:nvSpPr>
          <p:spPr>
            <a:xfrm rot="962302">
              <a:off x="4225497" y="4055817"/>
              <a:ext cx="4246572" cy="1977448"/>
            </a:xfrm>
            <a:prstGeom prst="circularArrow">
              <a:avLst>
                <a:gd name="adj1" fmla="val 9052"/>
                <a:gd name="adj2" fmla="val 1555220"/>
                <a:gd name="adj3" fmla="val 2981181"/>
                <a:gd name="adj4" fmla="val 806934"/>
                <a:gd name="adj5" fmla="val 8126"/>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Kruhová šipka 20"/>
            <p:cNvSpPr/>
            <p:nvPr/>
          </p:nvSpPr>
          <p:spPr>
            <a:xfrm rot="16872722">
              <a:off x="6452142" y="1443041"/>
              <a:ext cx="1804491" cy="2999638"/>
            </a:xfrm>
            <a:prstGeom prst="circularArrow">
              <a:avLst>
                <a:gd name="adj1" fmla="val 9212"/>
                <a:gd name="adj2" fmla="val 1725183"/>
                <a:gd name="adj3" fmla="val 29540"/>
                <a:gd name="adj4" fmla="val 17854960"/>
                <a:gd name="adj5" fmla="val 12307"/>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Volný tvar 25"/>
            <p:cNvSpPr/>
            <p:nvPr/>
          </p:nvSpPr>
          <p:spPr>
            <a:xfrm>
              <a:off x="375290" y="4786949"/>
              <a:ext cx="1330051" cy="687374"/>
            </a:xfrm>
            <a:custGeom>
              <a:avLst/>
              <a:gdLst>
                <a:gd name="connsiteX0" fmla="*/ 0 w 785290"/>
                <a:gd name="connsiteY0" fmla="*/ 130884 h 785290"/>
                <a:gd name="connsiteX1" fmla="*/ 130884 w 785290"/>
                <a:gd name="connsiteY1" fmla="*/ 0 h 785290"/>
                <a:gd name="connsiteX2" fmla="*/ 654406 w 785290"/>
                <a:gd name="connsiteY2" fmla="*/ 0 h 785290"/>
                <a:gd name="connsiteX3" fmla="*/ 785290 w 785290"/>
                <a:gd name="connsiteY3" fmla="*/ 130884 h 785290"/>
                <a:gd name="connsiteX4" fmla="*/ 785290 w 785290"/>
                <a:gd name="connsiteY4" fmla="*/ 654406 h 785290"/>
                <a:gd name="connsiteX5" fmla="*/ 654406 w 785290"/>
                <a:gd name="connsiteY5" fmla="*/ 785290 h 785290"/>
                <a:gd name="connsiteX6" fmla="*/ 130884 w 785290"/>
                <a:gd name="connsiteY6" fmla="*/ 785290 h 785290"/>
                <a:gd name="connsiteX7" fmla="*/ 0 w 785290"/>
                <a:gd name="connsiteY7" fmla="*/ 654406 h 785290"/>
                <a:gd name="connsiteX8" fmla="*/ 0 w 785290"/>
                <a:gd name="connsiteY8" fmla="*/ 130884 h 78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290" h="785290">
                  <a:moveTo>
                    <a:pt x="0" y="130884"/>
                  </a:moveTo>
                  <a:cubicBezTo>
                    <a:pt x="0" y="58599"/>
                    <a:pt x="58599" y="0"/>
                    <a:pt x="130884" y="0"/>
                  </a:cubicBezTo>
                  <a:lnTo>
                    <a:pt x="654406" y="0"/>
                  </a:lnTo>
                  <a:cubicBezTo>
                    <a:pt x="726691" y="0"/>
                    <a:pt x="785290" y="58599"/>
                    <a:pt x="785290" y="130884"/>
                  </a:cubicBezTo>
                  <a:lnTo>
                    <a:pt x="785290" y="654406"/>
                  </a:lnTo>
                  <a:cubicBezTo>
                    <a:pt x="785290" y="726691"/>
                    <a:pt x="726691" y="785290"/>
                    <a:pt x="654406" y="785290"/>
                  </a:cubicBezTo>
                  <a:lnTo>
                    <a:pt x="130884" y="785290"/>
                  </a:lnTo>
                  <a:cubicBezTo>
                    <a:pt x="58599" y="785290"/>
                    <a:pt x="0" y="726691"/>
                    <a:pt x="0" y="654406"/>
                  </a:cubicBezTo>
                  <a:lnTo>
                    <a:pt x="0" y="130884"/>
                  </a:lnTo>
                  <a:close/>
                </a:path>
              </a:pathLst>
            </a:custGeom>
            <a:gradFill rotWithShape="0">
              <a:gsLst>
                <a:gs pos="0">
                  <a:schemeClr val="accent1">
                    <a:tint val="94000"/>
                    <a:satMod val="100000"/>
                    <a:lumMod val="108000"/>
                  </a:schemeClr>
                </a:gs>
                <a:gs pos="17000">
                  <a:schemeClr val="accent1">
                    <a:tint val="98000"/>
                    <a:shade val="100000"/>
                    <a:satMod val="100000"/>
                    <a:lumMod val="18000"/>
                    <a:lumOff val="82000"/>
                    <a:alpha val="69000"/>
                  </a:schemeClr>
                </a:gs>
                <a:gs pos="100000">
                  <a:schemeClr val="accent1">
                    <a:shade val="72000"/>
                    <a:satMod val="120000"/>
                    <a:lumMod val="100000"/>
                  </a:schemeClr>
                </a:gs>
              </a:gsLst>
            </a:gradFill>
          </p:spPr>
          <p:style>
            <a:lnRef idx="0">
              <a:schemeClr val="accent1"/>
            </a:lnRef>
            <a:fillRef idx="3">
              <a:schemeClr val="accent1"/>
            </a:fillRef>
            <a:effectRef idx="3">
              <a:schemeClr val="accent1"/>
            </a:effectRef>
            <a:fontRef idx="minor">
              <a:schemeClr val="tx1">
                <a:hueOff val="0"/>
                <a:satOff val="0"/>
                <a:lumOff val="0"/>
                <a:alphaOff val="0"/>
              </a:schemeClr>
            </a:fontRef>
          </p:style>
          <p:txBody>
            <a:bodyPr spcFirstLastPara="0" vert="horz" wrap="square" lIns="58655" tIns="58655" rIns="58655" bIns="58655" numCol="1" spcCol="1270" anchor="ctr" anchorCtr="0">
              <a:noAutofit/>
            </a:bodyPr>
            <a:lstStyle/>
            <a:p>
              <a:pPr algn="ctr" defTabSz="711200" fontAlgn="auto">
                <a:lnSpc>
                  <a:spcPct val="90000"/>
                </a:lnSpc>
                <a:spcAft>
                  <a:spcPct val="35000"/>
                </a:spcAft>
              </a:pPr>
              <a:r>
                <a:rPr lang="cs-CZ" sz="1600" b="1" dirty="0">
                  <a:solidFill>
                    <a:schemeClr val="bg1"/>
                  </a:solidFill>
                </a:rPr>
                <a:t>O</a:t>
              </a:r>
              <a:r>
                <a:rPr lang="cs-CZ" sz="1600" b="1" dirty="0" smtClean="0">
                  <a:solidFill>
                    <a:schemeClr val="bg1"/>
                  </a:solidFill>
                </a:rPr>
                <a:t>dpadní kapalina k likvidaci</a:t>
              </a:r>
              <a:endParaRPr lang="cs-CZ" sz="1600" b="1" dirty="0">
                <a:solidFill>
                  <a:schemeClr val="bg1"/>
                </a:solidFill>
              </a:endParaRPr>
            </a:p>
          </p:txBody>
        </p:sp>
        <p:sp>
          <p:nvSpPr>
            <p:cNvPr id="28" name="Kruhová šipka 27"/>
            <p:cNvSpPr/>
            <p:nvPr/>
          </p:nvSpPr>
          <p:spPr>
            <a:xfrm rot="14179656">
              <a:off x="2792141" y="2328445"/>
              <a:ext cx="3613203" cy="3665354"/>
            </a:xfrm>
            <a:prstGeom prst="circularArrow">
              <a:avLst>
                <a:gd name="adj1" fmla="val 907"/>
                <a:gd name="adj2" fmla="val 1208665"/>
                <a:gd name="adj3" fmla="val 648532"/>
                <a:gd name="adj4" fmla="val 19491604"/>
                <a:gd name="adj5" fmla="val 4379"/>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Kruhová šipka 32"/>
            <p:cNvSpPr/>
            <p:nvPr/>
          </p:nvSpPr>
          <p:spPr>
            <a:xfrm rot="17557918" flipV="1">
              <a:off x="2174002" y="-1035261"/>
              <a:ext cx="2543641" cy="4165224"/>
            </a:xfrm>
            <a:prstGeom prst="circularArrow">
              <a:avLst>
                <a:gd name="adj1" fmla="val 4520"/>
                <a:gd name="adj2" fmla="val 1323043"/>
                <a:gd name="adj3" fmla="val 13254803"/>
                <a:gd name="adj4" fmla="val 10465672"/>
                <a:gd name="adj5" fmla="val 7594"/>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4" name="Kruhová šipka 33"/>
            <p:cNvSpPr/>
            <p:nvPr/>
          </p:nvSpPr>
          <p:spPr>
            <a:xfrm rot="863842">
              <a:off x="142280" y="-271165"/>
              <a:ext cx="7644279" cy="6404979"/>
            </a:xfrm>
            <a:prstGeom prst="circularArrow">
              <a:avLst>
                <a:gd name="adj1" fmla="val 2990"/>
                <a:gd name="adj2" fmla="val 570456"/>
                <a:gd name="adj3" fmla="val 5932065"/>
                <a:gd name="adj4" fmla="val 4102415"/>
                <a:gd name="adj5" fmla="val 2979"/>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 name="TextovéPole 1"/>
            <p:cNvSpPr txBox="1"/>
            <p:nvPr/>
          </p:nvSpPr>
          <p:spPr>
            <a:xfrm>
              <a:off x="6523459" y="1943425"/>
              <a:ext cx="1154640" cy="216982"/>
            </a:xfrm>
            <a:prstGeom prst="rect">
              <a:avLst/>
            </a:prstGeom>
            <a:noFill/>
          </p:spPr>
          <p:txBody>
            <a:bodyPr wrap="square" rtlCol="0">
              <a:spAutoFit/>
            </a:bodyPr>
            <a:lstStyle/>
            <a:p>
              <a:pPr algn="ctr" defTabSz="711200" fontAlgn="auto">
                <a:lnSpc>
                  <a:spcPct val="90000"/>
                </a:lnSpc>
                <a:spcAft>
                  <a:spcPct val="35000"/>
                </a:spcAft>
              </a:pPr>
              <a:r>
                <a:rPr lang="cs-CZ" sz="900" dirty="0">
                  <a:solidFill>
                    <a:srgbClr val="FFFFFF"/>
                  </a:solidFill>
                  <a:latin typeface="Corbel" panose="020B0503020204020204"/>
                  <a:cs typeface="+mn-cs"/>
                </a:rPr>
                <a:t>(1-2 dny)</a:t>
              </a:r>
              <a:endParaRPr lang="cs-CZ" sz="4400" dirty="0">
                <a:solidFill>
                  <a:srgbClr val="FFFFFF"/>
                </a:solidFill>
                <a:latin typeface="Corbel" panose="020B0503020204020204"/>
                <a:cs typeface="+mn-cs"/>
              </a:endParaRPr>
            </a:p>
          </p:txBody>
        </p:sp>
        <p:sp>
          <p:nvSpPr>
            <p:cNvPr id="37" name="TextovéPole 36"/>
            <p:cNvSpPr txBox="1"/>
            <p:nvPr/>
          </p:nvSpPr>
          <p:spPr>
            <a:xfrm rot="2228736">
              <a:off x="10213301" y="2543867"/>
              <a:ext cx="1154640" cy="216982"/>
            </a:xfrm>
            <a:prstGeom prst="rect">
              <a:avLst/>
            </a:prstGeom>
            <a:noFill/>
          </p:spPr>
          <p:txBody>
            <a:bodyPr wrap="square" rtlCol="0">
              <a:spAutoFit/>
            </a:bodyPr>
            <a:lstStyle/>
            <a:p>
              <a:pPr algn="ctr" defTabSz="711200" fontAlgn="auto">
                <a:lnSpc>
                  <a:spcPct val="90000"/>
                </a:lnSpc>
                <a:spcAft>
                  <a:spcPct val="35000"/>
                </a:spcAft>
              </a:pPr>
              <a:r>
                <a:rPr lang="cs-CZ" sz="900" dirty="0" smtClean="0">
                  <a:solidFill>
                    <a:srgbClr val="FFFFFF"/>
                  </a:solidFill>
                  <a:latin typeface="Corbel" panose="020B0503020204020204"/>
                  <a:cs typeface="+mn-cs"/>
                </a:rPr>
                <a:t>(0-2 roky)</a:t>
              </a:r>
              <a:endParaRPr lang="cs-CZ" sz="4400" dirty="0">
                <a:solidFill>
                  <a:srgbClr val="FFFFFF"/>
                </a:solidFill>
                <a:latin typeface="Corbel" panose="020B0503020204020204"/>
                <a:cs typeface="+mn-cs"/>
              </a:endParaRPr>
            </a:p>
          </p:txBody>
        </p:sp>
        <p:sp>
          <p:nvSpPr>
            <p:cNvPr id="38" name="TextovéPole 37"/>
            <p:cNvSpPr txBox="1"/>
            <p:nvPr/>
          </p:nvSpPr>
          <p:spPr>
            <a:xfrm rot="18342397">
              <a:off x="10563221" y="4988743"/>
              <a:ext cx="1154640" cy="289309"/>
            </a:xfrm>
            <a:prstGeom prst="rect">
              <a:avLst/>
            </a:prstGeom>
            <a:noFill/>
          </p:spPr>
          <p:txBody>
            <a:bodyPr wrap="square" rtlCol="0">
              <a:spAutoFit/>
            </a:bodyPr>
            <a:lstStyle/>
            <a:p>
              <a:pPr algn="ctr" defTabSz="711200" fontAlgn="auto">
                <a:lnSpc>
                  <a:spcPct val="90000"/>
                </a:lnSpc>
                <a:spcAft>
                  <a:spcPct val="35000"/>
                </a:spcAft>
              </a:pPr>
              <a:r>
                <a:rPr lang="cs-CZ" sz="900" dirty="0" smtClean="0">
                  <a:solidFill>
                    <a:srgbClr val="FFFFFF"/>
                  </a:solidFill>
                  <a:latin typeface="Corbel" panose="020B0503020204020204"/>
                  <a:cs typeface="+mn-cs"/>
                </a:rPr>
                <a:t>(3-5 let)</a:t>
              </a:r>
              <a:endParaRPr lang="cs-CZ" sz="4400" dirty="0">
                <a:solidFill>
                  <a:srgbClr val="FFFFFF"/>
                </a:solidFill>
                <a:latin typeface="Corbel" panose="020B0503020204020204"/>
                <a:cs typeface="+mn-cs"/>
              </a:endParaRPr>
            </a:p>
          </p:txBody>
        </p:sp>
        <p:sp>
          <p:nvSpPr>
            <p:cNvPr id="39" name="TextovéPole 38"/>
            <p:cNvSpPr txBox="1"/>
            <p:nvPr/>
          </p:nvSpPr>
          <p:spPr>
            <a:xfrm>
              <a:off x="6646108" y="6118530"/>
              <a:ext cx="1154640" cy="216982"/>
            </a:xfrm>
            <a:prstGeom prst="rect">
              <a:avLst/>
            </a:prstGeom>
            <a:noFill/>
          </p:spPr>
          <p:txBody>
            <a:bodyPr wrap="square" rtlCol="0">
              <a:spAutoFit/>
            </a:bodyPr>
            <a:lstStyle/>
            <a:p>
              <a:pPr algn="ctr" defTabSz="711200" fontAlgn="auto">
                <a:lnSpc>
                  <a:spcPct val="90000"/>
                </a:lnSpc>
                <a:spcAft>
                  <a:spcPct val="35000"/>
                </a:spcAft>
              </a:pPr>
              <a:r>
                <a:rPr lang="cs-CZ" sz="900" dirty="0">
                  <a:solidFill>
                    <a:srgbClr val="FFFFFF"/>
                  </a:solidFill>
                  <a:latin typeface="Corbel" panose="020B0503020204020204"/>
                  <a:cs typeface="+mn-cs"/>
                </a:rPr>
                <a:t>(</a:t>
              </a:r>
              <a:r>
                <a:rPr lang="cs-CZ" sz="900" dirty="0" smtClean="0">
                  <a:solidFill>
                    <a:srgbClr val="FFFFFF"/>
                  </a:solidFill>
                  <a:latin typeface="Corbel" panose="020B0503020204020204"/>
                  <a:cs typeface="+mn-cs"/>
                </a:rPr>
                <a:t>2-5 let)</a:t>
              </a:r>
              <a:endParaRPr lang="cs-CZ" sz="4400" dirty="0">
                <a:solidFill>
                  <a:srgbClr val="FFFFFF"/>
                </a:solidFill>
                <a:latin typeface="Corbel" panose="020B0503020204020204"/>
                <a:cs typeface="+mn-cs"/>
              </a:endParaRPr>
            </a:p>
          </p:txBody>
        </p:sp>
        <p:sp>
          <p:nvSpPr>
            <p:cNvPr id="40" name="TextovéPole 39"/>
            <p:cNvSpPr txBox="1"/>
            <p:nvPr/>
          </p:nvSpPr>
          <p:spPr>
            <a:xfrm rot="708878">
              <a:off x="2734394" y="5994771"/>
              <a:ext cx="1154640" cy="216982"/>
            </a:xfrm>
            <a:prstGeom prst="rect">
              <a:avLst/>
            </a:prstGeom>
            <a:noFill/>
          </p:spPr>
          <p:txBody>
            <a:bodyPr wrap="square" rtlCol="0">
              <a:spAutoFit/>
            </a:bodyPr>
            <a:lstStyle/>
            <a:p>
              <a:pPr algn="ctr" defTabSz="711200" fontAlgn="auto">
                <a:lnSpc>
                  <a:spcPct val="90000"/>
                </a:lnSpc>
                <a:spcAft>
                  <a:spcPct val="35000"/>
                </a:spcAft>
              </a:pPr>
              <a:r>
                <a:rPr lang="cs-CZ" sz="900" dirty="0" smtClean="0">
                  <a:solidFill>
                    <a:srgbClr val="FFFFFF"/>
                  </a:solidFill>
                  <a:latin typeface="Corbel" panose="020B0503020204020204"/>
                  <a:cs typeface="+mn-cs"/>
                </a:rPr>
                <a:t>(týdny)</a:t>
              </a:r>
              <a:endParaRPr lang="cs-CZ" sz="4400" dirty="0">
                <a:solidFill>
                  <a:srgbClr val="FFFFFF"/>
                </a:solidFill>
                <a:latin typeface="Corbel" panose="020B0503020204020204"/>
                <a:cs typeface="+mn-cs"/>
              </a:endParaRPr>
            </a:p>
          </p:txBody>
        </p:sp>
        <p:sp>
          <p:nvSpPr>
            <p:cNvPr id="41" name="TextovéPole 40"/>
            <p:cNvSpPr txBox="1"/>
            <p:nvPr/>
          </p:nvSpPr>
          <p:spPr>
            <a:xfrm rot="18876922">
              <a:off x="2756958" y="2764265"/>
              <a:ext cx="1154640" cy="289309"/>
            </a:xfrm>
            <a:prstGeom prst="rect">
              <a:avLst/>
            </a:prstGeom>
            <a:noFill/>
          </p:spPr>
          <p:txBody>
            <a:bodyPr wrap="square" rtlCol="0">
              <a:spAutoFit/>
            </a:bodyPr>
            <a:lstStyle/>
            <a:p>
              <a:pPr algn="ctr" defTabSz="711200" fontAlgn="auto">
                <a:lnSpc>
                  <a:spcPct val="90000"/>
                </a:lnSpc>
                <a:spcAft>
                  <a:spcPct val="35000"/>
                </a:spcAft>
              </a:pPr>
              <a:r>
                <a:rPr lang="cs-CZ" sz="900" dirty="0" smtClean="0">
                  <a:solidFill>
                    <a:srgbClr val="FFFFFF"/>
                  </a:solidFill>
                  <a:latin typeface="Corbel" panose="020B0503020204020204"/>
                  <a:cs typeface="+mn-cs"/>
                </a:rPr>
                <a:t>(2 dny)</a:t>
              </a:r>
              <a:endParaRPr lang="cs-CZ" sz="4400" dirty="0">
                <a:solidFill>
                  <a:srgbClr val="FFFFFF"/>
                </a:solidFill>
                <a:latin typeface="Corbel" panose="020B0503020204020204"/>
                <a:cs typeface="+mn-cs"/>
              </a:endParaRPr>
            </a:p>
          </p:txBody>
        </p:sp>
        <p:sp>
          <p:nvSpPr>
            <p:cNvPr id="46" name="Volný tvar 45"/>
            <p:cNvSpPr/>
            <p:nvPr/>
          </p:nvSpPr>
          <p:spPr>
            <a:xfrm>
              <a:off x="1854598" y="3676989"/>
              <a:ext cx="2735772" cy="850972"/>
            </a:xfrm>
            <a:custGeom>
              <a:avLst/>
              <a:gdLst>
                <a:gd name="connsiteX0" fmla="*/ 0 w 785290"/>
                <a:gd name="connsiteY0" fmla="*/ 130884 h 785290"/>
                <a:gd name="connsiteX1" fmla="*/ 130884 w 785290"/>
                <a:gd name="connsiteY1" fmla="*/ 0 h 785290"/>
                <a:gd name="connsiteX2" fmla="*/ 654406 w 785290"/>
                <a:gd name="connsiteY2" fmla="*/ 0 h 785290"/>
                <a:gd name="connsiteX3" fmla="*/ 785290 w 785290"/>
                <a:gd name="connsiteY3" fmla="*/ 130884 h 785290"/>
                <a:gd name="connsiteX4" fmla="*/ 785290 w 785290"/>
                <a:gd name="connsiteY4" fmla="*/ 654406 h 785290"/>
                <a:gd name="connsiteX5" fmla="*/ 654406 w 785290"/>
                <a:gd name="connsiteY5" fmla="*/ 785290 h 785290"/>
                <a:gd name="connsiteX6" fmla="*/ 130884 w 785290"/>
                <a:gd name="connsiteY6" fmla="*/ 785290 h 785290"/>
                <a:gd name="connsiteX7" fmla="*/ 0 w 785290"/>
                <a:gd name="connsiteY7" fmla="*/ 654406 h 785290"/>
                <a:gd name="connsiteX8" fmla="*/ 0 w 785290"/>
                <a:gd name="connsiteY8" fmla="*/ 130884 h 78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290" h="785290">
                  <a:moveTo>
                    <a:pt x="0" y="130884"/>
                  </a:moveTo>
                  <a:cubicBezTo>
                    <a:pt x="0" y="58599"/>
                    <a:pt x="58599" y="0"/>
                    <a:pt x="130884" y="0"/>
                  </a:cubicBezTo>
                  <a:lnTo>
                    <a:pt x="654406" y="0"/>
                  </a:lnTo>
                  <a:cubicBezTo>
                    <a:pt x="726691" y="0"/>
                    <a:pt x="785290" y="58599"/>
                    <a:pt x="785290" y="130884"/>
                  </a:cubicBezTo>
                  <a:lnTo>
                    <a:pt x="785290" y="654406"/>
                  </a:lnTo>
                  <a:cubicBezTo>
                    <a:pt x="785290" y="726691"/>
                    <a:pt x="726691" y="785290"/>
                    <a:pt x="654406" y="785290"/>
                  </a:cubicBezTo>
                  <a:lnTo>
                    <a:pt x="130884" y="785290"/>
                  </a:lnTo>
                  <a:cubicBezTo>
                    <a:pt x="58599" y="785290"/>
                    <a:pt x="0" y="726691"/>
                    <a:pt x="0" y="654406"/>
                  </a:cubicBezTo>
                  <a:lnTo>
                    <a:pt x="0" y="130884"/>
                  </a:lnTo>
                  <a:close/>
                </a:path>
              </a:pathLst>
            </a:custGeom>
            <a:gradFill rotWithShape="0">
              <a:gsLst>
                <a:gs pos="0">
                  <a:schemeClr val="accent1">
                    <a:tint val="94000"/>
                    <a:satMod val="100000"/>
                    <a:lumMod val="108000"/>
                  </a:schemeClr>
                </a:gs>
                <a:gs pos="17000">
                  <a:schemeClr val="accent1">
                    <a:tint val="98000"/>
                    <a:shade val="100000"/>
                    <a:satMod val="100000"/>
                    <a:lumMod val="18000"/>
                    <a:lumOff val="82000"/>
                    <a:alpha val="69000"/>
                  </a:schemeClr>
                </a:gs>
                <a:gs pos="100000">
                  <a:schemeClr val="accent1">
                    <a:shade val="72000"/>
                    <a:satMod val="120000"/>
                    <a:lumMod val="100000"/>
                  </a:schemeClr>
                </a:gs>
              </a:gsLst>
            </a:gradFill>
          </p:spPr>
          <p:style>
            <a:lnRef idx="0">
              <a:schemeClr val="accent1"/>
            </a:lnRef>
            <a:fillRef idx="3">
              <a:schemeClr val="accent1"/>
            </a:fillRef>
            <a:effectRef idx="3">
              <a:schemeClr val="accent1"/>
            </a:effectRef>
            <a:fontRef idx="minor">
              <a:schemeClr val="tx1">
                <a:hueOff val="0"/>
                <a:satOff val="0"/>
                <a:lumOff val="0"/>
                <a:alphaOff val="0"/>
              </a:schemeClr>
            </a:fontRef>
          </p:style>
          <p:txBody>
            <a:bodyPr spcFirstLastPara="0" vert="horz" wrap="square" lIns="58655" tIns="58655" rIns="58655" bIns="58655" numCol="1" spcCol="1270" anchor="ctr" anchorCtr="0">
              <a:noAutofit/>
            </a:bodyPr>
            <a:lstStyle/>
            <a:p>
              <a:pPr algn="ctr" defTabSz="711200" fontAlgn="auto">
                <a:lnSpc>
                  <a:spcPct val="90000"/>
                </a:lnSpc>
                <a:spcAft>
                  <a:spcPct val="35000"/>
                </a:spcAft>
              </a:pPr>
              <a:r>
                <a:rPr lang="cs-CZ" sz="1600" b="1" dirty="0" smtClean="0">
                  <a:solidFill>
                    <a:schemeClr val="bg1"/>
                  </a:solidFill>
                </a:rPr>
                <a:t>Regenerace / Recyklace</a:t>
              </a:r>
              <a:endParaRPr lang="cs-CZ" sz="1600" b="1" dirty="0">
                <a:solidFill>
                  <a:schemeClr val="bg1"/>
                </a:solidFill>
              </a:endParaRPr>
            </a:p>
          </p:txBody>
        </p:sp>
        <p:sp>
          <p:nvSpPr>
            <p:cNvPr id="47" name="Kruhová šipka 46"/>
            <p:cNvSpPr/>
            <p:nvPr/>
          </p:nvSpPr>
          <p:spPr>
            <a:xfrm rot="8115121">
              <a:off x="2849166" y="2268142"/>
              <a:ext cx="3613203" cy="3665354"/>
            </a:xfrm>
            <a:prstGeom prst="circularArrow">
              <a:avLst>
                <a:gd name="adj1" fmla="val 907"/>
                <a:gd name="adj2" fmla="val 819665"/>
                <a:gd name="adj3" fmla="val 648532"/>
                <a:gd name="adj4" fmla="val 19648410"/>
                <a:gd name="adj5" fmla="val 4379"/>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pic>
        <p:nvPicPr>
          <p:cNvPr id="50" name="Obrázek 4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965" y="329950"/>
            <a:ext cx="1834478" cy="616143"/>
          </a:xfrm>
          <a:prstGeom prst="rect">
            <a:avLst/>
          </a:prstGeom>
        </p:spPr>
      </p:pic>
      <p:pic>
        <p:nvPicPr>
          <p:cNvPr id="52" name="Obrázek 51"/>
          <p:cNvPicPr>
            <a:picLocks noChangeAspect="1"/>
          </p:cNvPicPr>
          <p:nvPr/>
        </p:nvPicPr>
        <p:blipFill>
          <a:blip r:embed="rId4" cstate="print">
            <a:clrChange>
              <a:clrFrom>
                <a:srgbClr val="EBFFFF"/>
              </a:clrFrom>
              <a:clrTo>
                <a:srgbClr val="EB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11466" y="-107507"/>
            <a:ext cx="1828800" cy="1746504"/>
          </a:xfrm>
          <a:prstGeom prst="rect">
            <a:avLst/>
          </a:prstGeom>
        </p:spPr>
      </p:pic>
      <p:sp>
        <p:nvSpPr>
          <p:cNvPr id="35" name="TextovéPole 34"/>
          <p:cNvSpPr txBox="1"/>
          <p:nvPr/>
        </p:nvSpPr>
        <p:spPr>
          <a:xfrm rot="1087088">
            <a:off x="2218010" y="1919641"/>
            <a:ext cx="865980" cy="216982"/>
          </a:xfrm>
          <a:prstGeom prst="rect">
            <a:avLst/>
          </a:prstGeom>
          <a:noFill/>
        </p:spPr>
        <p:txBody>
          <a:bodyPr wrap="square" rtlCol="0">
            <a:spAutoFit/>
          </a:bodyPr>
          <a:lstStyle/>
          <a:p>
            <a:pPr algn="ctr" defTabSz="711200" fontAlgn="auto">
              <a:lnSpc>
                <a:spcPct val="90000"/>
              </a:lnSpc>
              <a:spcAft>
                <a:spcPct val="35000"/>
              </a:spcAft>
            </a:pPr>
            <a:r>
              <a:rPr lang="cs-CZ" sz="900" dirty="0" smtClean="0">
                <a:solidFill>
                  <a:srgbClr val="FFFFFF"/>
                </a:solidFill>
                <a:latin typeface="Corbel" panose="020B0503020204020204"/>
                <a:cs typeface="+mn-cs"/>
              </a:rPr>
              <a:t>(&lt; 2 týdny)</a:t>
            </a:r>
            <a:endParaRPr lang="cs-CZ" sz="4400" dirty="0">
              <a:solidFill>
                <a:srgbClr val="FFFFFF"/>
              </a:solidFill>
              <a:latin typeface="Corbel" panose="020B0503020204020204"/>
              <a:cs typeface="+mn-cs"/>
            </a:endParaRPr>
          </a:p>
        </p:txBody>
      </p:sp>
      <p:sp>
        <p:nvSpPr>
          <p:cNvPr id="36" name="Nadpis 3"/>
          <p:cNvSpPr txBox="1">
            <a:spLocks/>
          </p:cNvSpPr>
          <p:nvPr/>
        </p:nvSpPr>
        <p:spPr>
          <a:xfrm>
            <a:off x="2123728" y="260648"/>
            <a:ext cx="6372200" cy="1080203"/>
          </a:xfrm>
          <a:prstGeom prst="rect">
            <a:avLst/>
          </a:prstGeom>
        </p:spPr>
        <p:txBody>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fontAlgn="auto">
              <a:spcAft>
                <a:spcPts val="0"/>
              </a:spcAft>
            </a:pPr>
            <a:r>
              <a:rPr lang="cs-CZ" sz="3600" b="1" dirty="0" smtClean="0"/>
              <a:t>ŽIVOTNÍ CYKLUS VÝROBKU</a:t>
            </a:r>
            <a:endParaRPr lang="cs-CZ" sz="3600" b="1" dirty="0"/>
          </a:p>
        </p:txBody>
      </p:sp>
      <p:sp>
        <p:nvSpPr>
          <p:cNvPr id="11" name="Obdélník 10"/>
          <p:cNvSpPr/>
          <p:nvPr/>
        </p:nvSpPr>
        <p:spPr>
          <a:xfrm>
            <a:off x="2500537" y="150501"/>
            <a:ext cx="4807767" cy="1200329"/>
          </a:xfrm>
          <a:prstGeom prst="rect">
            <a:avLst/>
          </a:prstGeom>
        </p:spPr>
        <p:txBody>
          <a:bodyPr wrap="square">
            <a:spAutoFit/>
          </a:bodyPr>
          <a:lstStyle/>
          <a:p>
            <a:pPr algn="ctr"/>
            <a:r>
              <a:rPr lang="cs-CZ" sz="3600" b="1" dirty="0">
                <a:solidFill>
                  <a:schemeClr val="bg1"/>
                </a:solidFill>
              </a:rPr>
              <a:t>ŽIVOTNÍ CYKLUS VÝROBKU</a:t>
            </a:r>
            <a:endParaRPr lang="cs-CZ" sz="3600" dirty="0">
              <a:solidFill>
                <a:schemeClr val="bg1"/>
              </a:solidFill>
            </a:endParaRPr>
          </a:p>
        </p:txBody>
      </p:sp>
    </p:spTree>
    <p:extLst>
      <p:ext uri="{BB962C8B-B14F-4D97-AF65-F5344CB8AC3E}">
        <p14:creationId xmlns:p14="http://schemas.microsoft.com/office/powerpoint/2010/main" val="20805698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ltLang="cs-CZ" sz="3600" b="1" dirty="0" smtClean="0"/>
              <a:t>CHLADICÍ KAPALINA PRO DPP</a:t>
            </a:r>
          </a:p>
        </p:txBody>
      </p:sp>
      <p:sp>
        <p:nvSpPr>
          <p:cNvPr id="4" name="Obdélník 3"/>
          <p:cNvSpPr/>
          <p:nvPr/>
        </p:nvSpPr>
        <p:spPr>
          <a:xfrm>
            <a:off x="231862" y="1628800"/>
            <a:ext cx="8712968" cy="4893647"/>
          </a:xfrm>
          <a:prstGeom prst="rect">
            <a:avLst/>
          </a:prstGeom>
        </p:spPr>
        <p:txBody>
          <a:bodyPr wrap="square">
            <a:spAutoFit/>
          </a:bodyPr>
          <a:lstStyle/>
          <a:p>
            <a:pPr marL="180975" lvl="1" indent="-180975">
              <a:lnSpc>
                <a:spcPct val="150000"/>
              </a:lnSpc>
              <a:buFont typeface="Arial" pitchFamily="34" charset="0"/>
              <a:buChar char="•"/>
            </a:pPr>
            <a:r>
              <a:rPr lang="cs-CZ" b="1" dirty="0" smtClean="0"/>
              <a:t>Výběrové řízení  </a:t>
            </a:r>
            <a:r>
              <a:rPr lang="cs-CZ" sz="2000" b="1" dirty="0" smtClean="0"/>
              <a:t>IX-X </a:t>
            </a:r>
            <a:r>
              <a:rPr lang="cs-CZ" sz="2000" b="1" dirty="0"/>
              <a:t>2019</a:t>
            </a:r>
          </a:p>
          <a:p>
            <a:pPr marL="450850" lvl="1" indent="-184150">
              <a:lnSpc>
                <a:spcPct val="150000"/>
              </a:lnSpc>
              <a:buFont typeface="Arial" pitchFamily="34" charset="0"/>
              <a:buChar char="•"/>
            </a:pPr>
            <a:r>
              <a:rPr lang="cs-CZ" sz="2000" dirty="0" smtClean="0"/>
              <a:t>Chladicí kapalina pro autobusy: 230 000 L ročně.</a:t>
            </a:r>
            <a:endParaRPr lang="cs-CZ" sz="2000" dirty="0"/>
          </a:p>
          <a:p>
            <a:pPr marL="450850" lvl="1" indent="-184150">
              <a:lnSpc>
                <a:spcPct val="150000"/>
              </a:lnSpc>
              <a:buFont typeface="Arial" pitchFamily="34" charset="0"/>
              <a:buChar char="•"/>
            </a:pPr>
            <a:r>
              <a:rPr lang="cs-CZ" sz="2000" dirty="0" smtClean="0"/>
              <a:t>Zadávací dokumentace: Bod tuhnutí -35°C, pH… </a:t>
            </a:r>
          </a:p>
          <a:p>
            <a:pPr marL="180975" indent="-180975">
              <a:lnSpc>
                <a:spcPct val="150000"/>
              </a:lnSpc>
              <a:buFont typeface="Arial" pitchFamily="34" charset="0"/>
              <a:buChar char="•"/>
            </a:pPr>
            <a:r>
              <a:rPr lang="cs-CZ" b="1" dirty="0" smtClean="0"/>
              <a:t>Vysvětlení/Požadavky uchazečů</a:t>
            </a:r>
          </a:p>
          <a:p>
            <a:pPr>
              <a:lnSpc>
                <a:spcPct val="150000"/>
              </a:lnSpc>
            </a:pPr>
            <a:r>
              <a:rPr lang="cs-CZ" sz="2000" dirty="0"/>
              <a:t>1</a:t>
            </a:r>
            <a:r>
              <a:rPr lang="cs-CZ" sz="2000" dirty="0" smtClean="0"/>
              <a:t>. Ekonomické požadavky: ZRUŠENO</a:t>
            </a:r>
          </a:p>
          <a:p>
            <a:pPr>
              <a:lnSpc>
                <a:spcPct val="150000"/>
              </a:lnSpc>
            </a:pPr>
            <a:r>
              <a:rPr lang="cs-CZ" sz="2000" dirty="0" smtClean="0"/>
              <a:t>2. Prodloužení termínu z důvodů korozních zkoušek: ODMÍTNUTO</a:t>
            </a:r>
          </a:p>
          <a:p>
            <a:pPr>
              <a:lnSpc>
                <a:spcPct val="150000"/>
              </a:lnSpc>
            </a:pPr>
            <a:r>
              <a:rPr lang="cs-CZ" sz="2000" dirty="0" smtClean="0"/>
              <a:t>3. </a:t>
            </a:r>
            <a:r>
              <a:rPr lang="cs-CZ" sz="2000" dirty="0"/>
              <a:t>Prodloužení termínu </a:t>
            </a:r>
            <a:r>
              <a:rPr lang="cs-CZ" sz="2000" dirty="0" smtClean="0"/>
              <a:t>II: </a:t>
            </a:r>
            <a:r>
              <a:rPr lang="cs-CZ" sz="2000" dirty="0"/>
              <a:t>VYHOVUJE </a:t>
            </a:r>
            <a:r>
              <a:rPr lang="cs-CZ" sz="2000" dirty="0" smtClean="0"/>
              <a:t>SE. Do 11.11.19</a:t>
            </a:r>
          </a:p>
          <a:p>
            <a:pPr>
              <a:lnSpc>
                <a:spcPct val="150000"/>
              </a:lnSpc>
            </a:pPr>
            <a:r>
              <a:rPr lang="cs-CZ" sz="2000" dirty="0" smtClean="0"/>
              <a:t>4. Pohyblivá cena dle ceny glykolu: </a:t>
            </a:r>
            <a:r>
              <a:rPr lang="cs-CZ" sz="2000" dirty="0"/>
              <a:t>ODMÍTNUTO</a:t>
            </a:r>
          </a:p>
          <a:p>
            <a:pPr>
              <a:lnSpc>
                <a:spcPct val="150000"/>
              </a:lnSpc>
            </a:pPr>
            <a:r>
              <a:rPr lang="cs-CZ" sz="2000" b="1" dirty="0" smtClean="0">
                <a:solidFill>
                  <a:srgbClr val="00B050"/>
                </a:solidFill>
              </a:rPr>
              <a:t>5. Vyřazení recyklovaného glykolu:</a:t>
            </a:r>
            <a:endParaRPr lang="cs-CZ" sz="2000" b="1" dirty="0">
              <a:solidFill>
                <a:srgbClr val="00B050"/>
              </a:solidFill>
            </a:endParaRPr>
          </a:p>
          <a:p>
            <a:pPr>
              <a:lnSpc>
                <a:spcPct val="150000"/>
              </a:lnSpc>
            </a:pPr>
            <a:r>
              <a:rPr lang="cs-CZ" sz="2000" b="1" dirty="0" smtClean="0">
                <a:solidFill>
                  <a:srgbClr val="00B050"/>
                </a:solidFill>
              </a:rPr>
              <a:t>6. Stanovení obsahu recyklátu v chladicí kapalině: ODMÍTNUTO</a:t>
            </a:r>
            <a:endParaRPr lang="cs-CZ" sz="2000" b="1" dirty="0">
              <a:solidFill>
                <a:srgbClr val="00B050"/>
              </a:solidFill>
            </a:endParaRPr>
          </a:p>
        </p:txBody>
      </p:sp>
      <p:pic>
        <p:nvPicPr>
          <p:cNvPr id="6" name="Zástupný symbol pro obsah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84168" y="4075148"/>
            <a:ext cx="2808312" cy="2367268"/>
          </a:xfrm>
        </p:spPr>
      </p:pic>
      <p:pic>
        <p:nvPicPr>
          <p:cNvPr id="3074" name="Picture 2" descr="O:\Obrázky\Práce\Autobusy\DP HMP\Fotky 6-2017\IMG_47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622727"/>
            <a:ext cx="3076686" cy="2307383"/>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4139952" y="5517232"/>
            <a:ext cx="2279104" cy="504056"/>
          </a:xfrm>
          <a:prstGeom prst="rect">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VYHOVUJE SE</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2000"/>
                                        <p:tgtEl>
                                          <p:spTgt spid="2"/>
                                        </p:tgtEl>
                                      </p:cBhvr>
                                    </p:animEffect>
                                    <p:anim calcmode="lin" valueType="num">
                                      <p:cBhvr>
                                        <p:cTn id="45" dur="2000" fill="hold"/>
                                        <p:tgtEl>
                                          <p:spTgt spid="2"/>
                                        </p:tgtEl>
                                        <p:attrNameLst>
                                          <p:attrName>ppt_w</p:attrName>
                                        </p:attrNameLst>
                                      </p:cBhvr>
                                      <p:tavLst>
                                        <p:tav tm="0" fmla="#ppt_w*sin(2.5*pi*$)">
                                          <p:val>
                                            <p:fltVal val="0"/>
                                          </p:val>
                                        </p:tav>
                                        <p:tav tm="100000">
                                          <p:val>
                                            <p:fltVal val="1"/>
                                          </p:val>
                                        </p:tav>
                                      </p:tavLst>
                                    </p:anim>
                                    <p:anim calcmode="lin" valueType="num">
                                      <p:cBhvr>
                                        <p:cTn id="4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Effect transition="in" filter="fade">
                                      <p:cBhvr>
                                        <p:cTn id="51" dur="500"/>
                                        <p:tgtEl>
                                          <p:spTgt spid="4">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heel(1)">
                                      <p:cBhvr>
                                        <p:cTn id="5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513" y="381000"/>
            <a:ext cx="8892479" cy="1143000"/>
          </a:xfrm>
        </p:spPr>
        <p:txBody>
          <a:bodyPr/>
          <a:lstStyle/>
          <a:p>
            <a:pPr eaLnBrk="1" hangingPunct="1"/>
            <a:r>
              <a:rPr lang="cs-CZ" altLang="cs-CZ" sz="3600" b="1" dirty="0" smtClean="0"/>
              <a:t>ZKUŠENOSTI S DOTACEMI</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1700808"/>
            <a:ext cx="4117918" cy="3456384"/>
          </a:xfrm>
          <a:prstGeom prst="rect">
            <a:avLst/>
          </a:prstGeom>
        </p:spPr>
      </p:pic>
      <p:sp>
        <p:nvSpPr>
          <p:cNvPr id="5" name="Rectangle 3"/>
          <p:cNvSpPr txBox="1">
            <a:spLocks noChangeArrowheads="1"/>
          </p:cNvSpPr>
          <p:nvPr/>
        </p:nvSpPr>
        <p:spPr bwMode="auto">
          <a:xfrm>
            <a:off x="155316" y="4293096"/>
            <a:ext cx="535278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Tx/>
              <a:buBlip>
                <a:blip r:embed="rId3"/>
              </a:buBlip>
            </a:pPr>
            <a:r>
              <a:rPr lang="cs-CZ" sz="2400" b="1" kern="0" dirty="0" smtClean="0"/>
              <a:t>MPO - OP PIK Inovace - 2015</a:t>
            </a:r>
          </a:p>
          <a:p>
            <a:pPr eaLnBrk="1" hangingPunct="1">
              <a:buFontTx/>
              <a:buBlip>
                <a:blip r:embed="rId3"/>
              </a:buBlip>
            </a:pPr>
            <a:r>
              <a:rPr lang="cs-CZ" altLang="cs-CZ" sz="2400" b="1" kern="0" dirty="0" smtClean="0"/>
              <a:t>TAČR - ZETA I  - 2017</a:t>
            </a:r>
          </a:p>
          <a:p>
            <a:pPr eaLnBrk="1" hangingPunct="1">
              <a:buBlip>
                <a:blip r:embed="rId3"/>
              </a:buBlip>
            </a:pPr>
            <a:r>
              <a:rPr lang="cs-CZ" altLang="cs-CZ" sz="2400" b="1" kern="0" dirty="0"/>
              <a:t>TAČR - ZETA </a:t>
            </a:r>
            <a:r>
              <a:rPr lang="cs-CZ" altLang="cs-CZ" sz="2400" b="1" kern="0" dirty="0" smtClean="0"/>
              <a:t>IV - </a:t>
            </a:r>
            <a:r>
              <a:rPr lang="cs-CZ" altLang="cs-CZ" sz="2400" b="1" kern="0" dirty="0" smtClean="0">
                <a:solidFill>
                  <a:schemeClr val="tx2"/>
                </a:solidFill>
              </a:rPr>
              <a:t>2020</a:t>
            </a:r>
            <a:endParaRPr lang="cs-CZ" altLang="cs-CZ" sz="2400" b="1" kern="0" dirty="0">
              <a:solidFill>
                <a:schemeClr val="tx2"/>
              </a:solidFill>
            </a:endParaRPr>
          </a:p>
          <a:p>
            <a:pPr eaLnBrk="1" hangingPunct="1">
              <a:buBlip>
                <a:blip r:embed="rId3"/>
              </a:buBlip>
            </a:pPr>
            <a:r>
              <a:rPr lang="cs-CZ" altLang="cs-CZ" sz="2400" b="1" kern="0" dirty="0" smtClean="0"/>
              <a:t>SFŽP - Výzva MŽP - </a:t>
            </a:r>
            <a:r>
              <a:rPr lang="cs-CZ" sz="2400" b="1" dirty="0"/>
              <a:t>2020-21</a:t>
            </a:r>
            <a:endParaRPr lang="cs-CZ" altLang="cs-CZ" sz="2400" b="1" i="1" kern="0" dirty="0"/>
          </a:p>
          <a:p>
            <a:pPr marL="0" indent="0" eaLnBrk="1" hangingPunct="1">
              <a:buNone/>
            </a:pPr>
            <a:r>
              <a:rPr lang="cs-CZ" sz="2400" dirty="0"/>
              <a:t> </a:t>
            </a:r>
            <a:r>
              <a:rPr lang="cs-CZ" sz="2400" dirty="0" smtClean="0"/>
              <a:t>    104/114/133/134/126/</a:t>
            </a:r>
            <a:r>
              <a:rPr lang="cs-CZ" sz="2400" b="1" dirty="0" smtClean="0"/>
              <a:t>150</a:t>
            </a:r>
            <a:endParaRPr lang="cs-CZ" altLang="cs-CZ" sz="2400" b="1" i="1" kern="0" dirty="0" smtClean="0"/>
          </a:p>
        </p:txBody>
      </p:sp>
      <p:sp>
        <p:nvSpPr>
          <p:cNvPr id="4" name="Zástupný symbol pro obsah 3"/>
          <p:cNvSpPr>
            <a:spLocks noGrp="1"/>
          </p:cNvSpPr>
          <p:nvPr>
            <p:ph idx="1"/>
          </p:nvPr>
        </p:nvSpPr>
        <p:spPr>
          <a:xfrm>
            <a:off x="176155" y="1700808"/>
            <a:ext cx="4827893" cy="2520280"/>
          </a:xfrm>
        </p:spPr>
        <p:txBody>
          <a:bodyPr/>
          <a:lstStyle/>
          <a:p>
            <a:pPr marL="180975" indent="-180975"/>
            <a:r>
              <a:rPr lang="cs-CZ" sz="2400" b="1" dirty="0" smtClean="0"/>
              <a:t>TAČR - Epsilon I - 2015-17</a:t>
            </a:r>
          </a:p>
          <a:p>
            <a:pPr marL="0" indent="0">
              <a:buNone/>
            </a:pPr>
            <a:r>
              <a:rPr lang="cs-CZ" sz="2000" dirty="0" smtClean="0"/>
              <a:t>1 výzkumný partner, Projekt: 8,8 mil. Kč</a:t>
            </a:r>
          </a:p>
          <a:p>
            <a:pPr marL="0" indent="0">
              <a:buNone/>
            </a:pPr>
            <a:r>
              <a:rPr lang="cs-CZ" sz="2000" dirty="0" smtClean="0"/>
              <a:t>Celková podpora 60 % (VŠ = 100 %)</a:t>
            </a:r>
          </a:p>
          <a:p>
            <a:pPr marL="180975" indent="-180975"/>
            <a:r>
              <a:rPr lang="cs-CZ" sz="2400" b="1" dirty="0" smtClean="0"/>
              <a:t>TAČR </a:t>
            </a:r>
            <a:r>
              <a:rPr lang="cs-CZ" sz="2400" b="1" dirty="0"/>
              <a:t>- Epsilon </a:t>
            </a:r>
            <a:r>
              <a:rPr lang="cs-CZ" sz="2400" b="1" dirty="0" smtClean="0"/>
              <a:t>III - 2018-21</a:t>
            </a:r>
          </a:p>
          <a:p>
            <a:pPr marL="0" indent="0">
              <a:buNone/>
            </a:pPr>
            <a:r>
              <a:rPr lang="cs-CZ" sz="2000" dirty="0" smtClean="0"/>
              <a:t>2 výzkumní partneři, Projekt:  16,5 mil. Kč</a:t>
            </a:r>
            <a:endParaRPr lang="cs-CZ" sz="2000" dirty="0"/>
          </a:p>
          <a:p>
            <a:pPr marL="0" indent="0">
              <a:buNone/>
            </a:pPr>
            <a:r>
              <a:rPr lang="cs-CZ" sz="2000" dirty="0"/>
              <a:t>Celková podpora </a:t>
            </a:r>
            <a:r>
              <a:rPr lang="cs-CZ" sz="2000" dirty="0" smtClean="0"/>
              <a:t>60 % (AV = 100 %)</a:t>
            </a:r>
            <a:endParaRPr lang="cs-CZ" sz="2000" dirty="0"/>
          </a:p>
          <a:p>
            <a:pPr marL="0" indent="0">
              <a:buNone/>
            </a:pPr>
            <a:endParaRPr lang="cs-CZ"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0"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1" dur="20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 calcmode="lin" valueType="num">
                                      <p:cBhvr>
                                        <p:cTn id="36"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7" dur="2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8" dur="2000"/>
                                        <p:tgtEl>
                                          <p:spTgt spid="5">
                                            <p:txEl>
                                              <p:pRg st="1" end="1"/>
                                            </p:txEl>
                                          </p:spTgt>
                                        </p:tgtEl>
                                      </p:cBhvr>
                                    </p:animEffect>
                                  </p:childTnLst>
                                </p:cTn>
                              </p:par>
                              <p:par>
                                <p:cTn id="39" presetID="53" presetClass="entr" presetSubtype="0" fill="hold"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p:cTn id="41" dur="2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2" dur="2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43" dur="2000"/>
                                        <p:tgtEl>
                                          <p:spTgt spid="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 calcmode="lin" valueType="num">
                                      <p:cBhvr>
                                        <p:cTn id="48" dur="2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9" dur="20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50" dur="2000"/>
                                        <p:tgtEl>
                                          <p:spTgt spid="5">
                                            <p:txEl>
                                              <p:pRg st="3" end="3"/>
                                            </p:txEl>
                                          </p:spTgt>
                                        </p:tgtEl>
                                      </p:cBhvr>
                                    </p:animEffect>
                                  </p:childTnLst>
                                </p:cTn>
                              </p:par>
                              <p:par>
                                <p:cTn id="51" presetID="53" presetClass="entr" presetSubtype="0" fill="hold" nodeType="with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 calcmode="lin" valueType="num">
                                      <p:cBhvr>
                                        <p:cTn id="53" dur="2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4" dur="20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55"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5949" y="381000"/>
            <a:ext cx="9179949" cy="1143000"/>
          </a:xfrm>
        </p:spPr>
        <p:txBody>
          <a:bodyPr/>
          <a:lstStyle/>
          <a:p>
            <a:pPr eaLnBrk="1" hangingPunct="1"/>
            <a:r>
              <a:rPr lang="cs-CZ" altLang="cs-CZ" sz="3600" b="1" dirty="0" smtClean="0"/>
              <a:t>POUŽÍVANÝ ZPŮSOB RECYKLACE</a:t>
            </a:r>
          </a:p>
        </p:txBody>
      </p:sp>
      <p:sp>
        <p:nvSpPr>
          <p:cNvPr id="17411" name="Rectangle 5"/>
          <p:cNvSpPr>
            <a:spLocks noChangeArrowheads="1"/>
          </p:cNvSpPr>
          <p:nvPr/>
        </p:nvSpPr>
        <p:spPr bwMode="auto">
          <a:xfrm>
            <a:off x="0" y="-228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cs-CZ" altLang="cs-CZ"/>
          </a:p>
        </p:txBody>
      </p:sp>
      <p:pic>
        <p:nvPicPr>
          <p:cNvPr id="6" name="Obrázek 5"/>
          <p:cNvPicPr/>
          <p:nvPr/>
        </p:nvPicPr>
        <p:blipFill>
          <a:blip r:embed="rId2"/>
          <a:stretch>
            <a:fillRect/>
          </a:stretch>
        </p:blipFill>
        <p:spPr>
          <a:xfrm>
            <a:off x="-35949" y="4138556"/>
            <a:ext cx="9179949" cy="2719443"/>
          </a:xfrm>
          <a:prstGeom prst="rect">
            <a:avLst/>
          </a:prstGeom>
        </p:spPr>
      </p:pic>
      <p:sp>
        <p:nvSpPr>
          <p:cNvPr id="5" name="Rectangle 3"/>
          <p:cNvSpPr txBox="1">
            <a:spLocks noChangeArrowheads="1"/>
          </p:cNvSpPr>
          <p:nvPr/>
        </p:nvSpPr>
        <p:spPr bwMode="auto">
          <a:xfrm>
            <a:off x="323849" y="1628800"/>
            <a:ext cx="8424863" cy="250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180975" indent="-180975">
              <a:lnSpc>
                <a:spcPct val="150000"/>
              </a:lnSpc>
              <a:buFont typeface="Arial" pitchFamily="34" charset="0"/>
              <a:buChar char="•"/>
            </a:pPr>
            <a:r>
              <a:rPr lang="cs-CZ" sz="2400" kern="0" dirty="0" smtClean="0"/>
              <a:t>Hrubá filtrace a sedimentace – odstranění větších NL a olejů</a:t>
            </a:r>
          </a:p>
          <a:p>
            <a:pPr marL="180975" indent="-180975">
              <a:lnSpc>
                <a:spcPct val="150000"/>
              </a:lnSpc>
              <a:buFont typeface="Arial" pitchFamily="34" charset="0"/>
              <a:buChar char="•"/>
            </a:pPr>
            <a:r>
              <a:rPr lang="cs-CZ" sz="2400" kern="0" dirty="0" smtClean="0"/>
              <a:t>Koagulace – odstranění železa a dalších koloidů</a:t>
            </a:r>
          </a:p>
          <a:p>
            <a:pPr marL="180975" indent="-180975">
              <a:lnSpc>
                <a:spcPct val="150000"/>
              </a:lnSpc>
              <a:buFont typeface="Arial" pitchFamily="34" charset="0"/>
              <a:buChar char="•"/>
            </a:pPr>
            <a:r>
              <a:rPr lang="cs-CZ" sz="2400" kern="0" dirty="0" smtClean="0"/>
              <a:t>Adsorpce na aktivním uhlí – odstranění barviv a olejů</a:t>
            </a:r>
          </a:p>
          <a:p>
            <a:pPr marL="180975" indent="-180975">
              <a:lnSpc>
                <a:spcPct val="150000"/>
              </a:lnSpc>
              <a:buFont typeface="Arial" pitchFamily="34" charset="0"/>
              <a:buChar char="•"/>
            </a:pPr>
            <a:r>
              <a:rPr lang="cs-CZ" sz="2400" kern="0" dirty="0" smtClean="0"/>
              <a:t>Jemná filtrace – filtrace aktivního uhlí</a:t>
            </a:r>
          </a:p>
          <a:p>
            <a:pPr marL="180975" indent="-180975">
              <a:lnSpc>
                <a:spcPct val="150000"/>
              </a:lnSpc>
              <a:buFont typeface="Arial" pitchFamily="34" charset="0"/>
              <a:buChar char="•"/>
            </a:pPr>
            <a:r>
              <a:rPr lang="cs-CZ" sz="2400" kern="0" dirty="0" smtClean="0"/>
              <a:t>Elektrodialýza – odstranění anorganických i organických solí</a:t>
            </a:r>
          </a:p>
        </p:txBody>
      </p:sp>
      <p:pic>
        <p:nvPicPr>
          <p:cNvPr id="7" name="Obrázek 6"/>
          <p:cNvPicPr/>
          <p:nvPr/>
        </p:nvPicPr>
        <p:blipFill>
          <a:blip r:embed="rId3">
            <a:extLst>
              <a:ext uri="{28A0092B-C50C-407E-A947-70E740481C1C}">
                <a14:useLocalDpi xmlns:a14="http://schemas.microsoft.com/office/drawing/2010/main" val="0"/>
              </a:ext>
            </a:extLst>
          </a:blip>
          <a:stretch>
            <a:fillRect/>
          </a:stretch>
        </p:blipFill>
        <p:spPr>
          <a:xfrm>
            <a:off x="7020272" y="1700809"/>
            <a:ext cx="1954566" cy="23042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altLang="cs-CZ" sz="3600" b="1" dirty="0" smtClean="0"/>
              <a:t>MPO - OP PIK</a:t>
            </a:r>
          </a:p>
        </p:txBody>
      </p:sp>
      <p:sp>
        <p:nvSpPr>
          <p:cNvPr id="20485" name="Rectangle 7"/>
          <p:cNvSpPr>
            <a:spLocks noChangeArrowheads="1"/>
          </p:cNvSpPr>
          <p:nvPr/>
        </p:nvSpPr>
        <p:spPr bwMode="auto">
          <a:xfrm>
            <a:off x="0" y="269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cs-CZ" altLang="cs-CZ"/>
          </a:p>
        </p:txBody>
      </p:sp>
      <p:sp>
        <p:nvSpPr>
          <p:cNvPr id="3" name="Obdélník 2"/>
          <p:cNvSpPr/>
          <p:nvPr/>
        </p:nvSpPr>
        <p:spPr>
          <a:xfrm>
            <a:off x="0" y="1502689"/>
            <a:ext cx="9144000" cy="5078313"/>
          </a:xfrm>
          <a:prstGeom prst="rect">
            <a:avLst/>
          </a:prstGeom>
        </p:spPr>
        <p:txBody>
          <a:bodyPr wrap="square">
            <a:spAutoFit/>
          </a:bodyPr>
          <a:lstStyle/>
          <a:p>
            <a:pPr algn="ctr">
              <a:lnSpc>
                <a:spcPct val="150000"/>
              </a:lnSpc>
            </a:pPr>
            <a:r>
              <a:rPr lang="cs-CZ" b="1" dirty="0" smtClean="0"/>
              <a:t>Operační program Podnikání a inovace pro konkurenceschopnost</a:t>
            </a:r>
            <a:endParaRPr lang="cs-CZ" b="1" dirty="0"/>
          </a:p>
          <a:p>
            <a:pPr marL="450850" lvl="1" indent="-184150">
              <a:lnSpc>
                <a:spcPct val="150000"/>
              </a:lnSpc>
              <a:buFont typeface="Arial" pitchFamily="34" charset="0"/>
              <a:buChar char="•"/>
            </a:pPr>
            <a:r>
              <a:rPr lang="cs-CZ" sz="2000" dirty="0" smtClean="0"/>
              <a:t>Rozpočet našeho projektu: cca 5 mil. Kč (Podpora &lt;50 %)</a:t>
            </a:r>
          </a:p>
          <a:p>
            <a:pPr marL="450850" lvl="1" indent="-184150">
              <a:lnSpc>
                <a:spcPct val="150000"/>
              </a:lnSpc>
              <a:buFont typeface="Arial" pitchFamily="34" charset="0"/>
              <a:buChar char="•"/>
            </a:pPr>
            <a:r>
              <a:rPr lang="cs-CZ" sz="2000" dirty="0" smtClean="0"/>
              <a:t>Podání žádosti: XI-15. Odmítnuto z formálních důvodů: I-16.</a:t>
            </a:r>
          </a:p>
          <a:p>
            <a:pPr marL="450850" lvl="1" indent="-184150">
              <a:lnSpc>
                <a:spcPct val="150000"/>
              </a:lnSpc>
              <a:buFont typeface="Arial" pitchFamily="34" charset="0"/>
              <a:buChar char="•"/>
            </a:pPr>
            <a:r>
              <a:rPr lang="cs-CZ" sz="2000" dirty="0" smtClean="0"/>
              <a:t>Přezkum: </a:t>
            </a:r>
            <a:r>
              <a:rPr lang="cs-CZ" sz="1800" i="1" dirty="0"/>
              <a:t>C</a:t>
            </a:r>
            <a:r>
              <a:rPr lang="cs-CZ" sz="1800" i="1" dirty="0" smtClean="0"/>
              <a:t>elní </a:t>
            </a:r>
            <a:r>
              <a:rPr lang="cs-CZ" sz="1800" i="1" dirty="0"/>
              <a:t>kód 38200000 inovovaného výrobku je vlastně podporovaný. </a:t>
            </a:r>
            <a:r>
              <a:rPr lang="cs-CZ" sz="1800" i="1" dirty="0" smtClean="0"/>
              <a:t>Na </a:t>
            </a:r>
            <a:r>
              <a:rPr lang="cs-CZ" sz="1800" i="1" dirty="0"/>
              <a:t>základě rovného postavení všech žadatelů a v souladu s ustálenou rozhodovací praxí se žádosti o přezkum vyhovuje.</a:t>
            </a:r>
            <a:endParaRPr lang="cs-CZ" sz="1800" dirty="0" smtClean="0"/>
          </a:p>
          <a:p>
            <a:pPr marL="450850" lvl="1" indent="-184150">
              <a:lnSpc>
                <a:spcPct val="150000"/>
              </a:lnSpc>
              <a:buFont typeface="Arial" pitchFamily="34" charset="0"/>
              <a:buChar char="•"/>
            </a:pPr>
            <a:r>
              <a:rPr lang="cs-CZ" sz="2000" dirty="0" smtClean="0"/>
              <a:t>Plná žádost IV-16: </a:t>
            </a:r>
            <a:r>
              <a:rPr lang="cs-CZ" sz="2000" u="sng" dirty="0" smtClean="0"/>
              <a:t>Mem. </a:t>
            </a:r>
            <a:r>
              <a:rPr lang="cs-CZ" sz="2000" u="sng" dirty="0"/>
              <a:t>technologie na </a:t>
            </a:r>
            <a:r>
              <a:rPr lang="cs-CZ" sz="2000" u="sng" dirty="0" smtClean="0"/>
              <a:t>zpracování </a:t>
            </a:r>
            <a:r>
              <a:rPr lang="cs-CZ" sz="2000" u="sng" dirty="0"/>
              <a:t>roztoku glykolů </a:t>
            </a:r>
            <a:r>
              <a:rPr lang="cs-CZ" sz="2000" u="sng" dirty="0" smtClean="0"/>
              <a:t>recyklací.</a:t>
            </a:r>
            <a:endParaRPr lang="cs-CZ" sz="2000" u="sng" dirty="0"/>
          </a:p>
          <a:p>
            <a:pPr marL="449263" lvl="1" indent="-177800">
              <a:lnSpc>
                <a:spcPct val="150000"/>
              </a:lnSpc>
              <a:buFont typeface="Arial" pitchFamily="34" charset="0"/>
              <a:buChar char="•"/>
            </a:pPr>
            <a:r>
              <a:rPr lang="cs-CZ" sz="2000" dirty="0" smtClean="0"/>
              <a:t>Hodnocení: Splnění formálních požadavků VI-16. Odmítnutí: XII-16.</a:t>
            </a:r>
          </a:p>
          <a:p>
            <a:pPr marL="449263" lvl="1" indent="-177800">
              <a:lnSpc>
                <a:spcPct val="150000"/>
              </a:lnSpc>
              <a:buFont typeface="Arial" pitchFamily="34" charset="0"/>
              <a:buChar char="•"/>
            </a:pPr>
            <a:r>
              <a:rPr lang="cs-CZ" sz="2000" dirty="0" smtClean="0"/>
              <a:t>Odůvodnění: </a:t>
            </a:r>
            <a:r>
              <a:rPr lang="cs-CZ" sz="2000" b="1" i="1" dirty="0" smtClean="0"/>
              <a:t>P</a:t>
            </a:r>
            <a:r>
              <a:rPr lang="cs-CZ" sz="1800" b="1" i="1" dirty="0" smtClean="0"/>
              <a:t>rodukt </a:t>
            </a:r>
            <a:r>
              <a:rPr lang="cs-CZ" sz="1800" b="1" i="1" dirty="0"/>
              <a:t>vyrobený z recyklátu vlastně nepředstavuje žádnou inovaci</a:t>
            </a:r>
            <a:r>
              <a:rPr lang="cs-CZ" sz="1800" i="1" dirty="0"/>
              <a:t>, v lepším případě bude dosahovat pouze vlastností produktu z nové suroviny z ropy a lze mu tak přiřadit produktovou inovaci maximálně 4. inovačního řádu dle prof. Valenty</a:t>
            </a:r>
            <a:r>
              <a:rPr lang="cs-CZ" sz="1800" i="1" dirty="0" smtClean="0"/>
              <a:t>.</a:t>
            </a:r>
          </a:p>
        </p:txBody>
      </p:sp>
      <p:pic>
        <p:nvPicPr>
          <p:cNvPr id="5" name="Picture 2" descr="http://www.ekoznacka.cz/web/www/web-pub2.nsf/$pid/MZPMSFGRIR0O/$FILE/esv_vyrobek.jpg">
            <a:hlinkClick r:id="rId2"/>
          </p:cNvPr>
          <p:cNvPicPr>
            <a:picLocks noChangeAspect="1" noChangeArrowheads="1"/>
          </p:cNvPicPr>
          <p:nvPr/>
        </p:nvPicPr>
        <p:blipFill>
          <a:blip r:embed="rId3" cstate="print"/>
          <a:srcRect/>
          <a:stretch>
            <a:fillRect/>
          </a:stretch>
        </p:blipFill>
        <p:spPr bwMode="auto">
          <a:xfrm>
            <a:off x="7991475" y="2169439"/>
            <a:ext cx="933450" cy="952500"/>
          </a:xfrm>
          <a:prstGeom prst="rect">
            <a:avLst/>
          </a:prstGeom>
          <a:noFill/>
        </p:spPr>
      </p:pic>
    </p:spTree>
    <p:extLst>
      <p:ext uri="{BB962C8B-B14F-4D97-AF65-F5344CB8AC3E}">
        <p14:creationId xmlns:p14="http://schemas.microsoft.com/office/powerpoint/2010/main" val="3941110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2000" fill="hold"/>
                                        <p:tgtEl>
                                          <p:spTgt spid="20482"/>
                                        </p:tgtEl>
                                        <p:attrNameLst>
                                          <p:attrName>ppt_w</p:attrName>
                                        </p:attrNameLst>
                                      </p:cBhvr>
                                      <p:tavLst>
                                        <p:tav tm="0">
                                          <p:val>
                                            <p:fltVal val="0"/>
                                          </p:val>
                                        </p:tav>
                                        <p:tav tm="100000">
                                          <p:val>
                                            <p:strVal val="#ppt_w"/>
                                          </p:val>
                                        </p:tav>
                                      </p:tavLst>
                                    </p:anim>
                                    <p:anim calcmode="lin" valueType="num">
                                      <p:cBhvr>
                                        <p:cTn id="8" dur="2000" fill="hold"/>
                                        <p:tgtEl>
                                          <p:spTgt spid="20482"/>
                                        </p:tgtEl>
                                        <p:attrNameLst>
                                          <p:attrName>ppt_h</p:attrName>
                                        </p:attrNameLst>
                                      </p:cBhvr>
                                      <p:tavLst>
                                        <p:tav tm="0">
                                          <p:val>
                                            <p:fltVal val="0"/>
                                          </p:val>
                                        </p:tav>
                                        <p:tav tm="100000">
                                          <p:val>
                                            <p:strVal val="#ppt_h"/>
                                          </p:val>
                                        </p:tav>
                                      </p:tavLst>
                                    </p:anim>
                                    <p:animEffect transition="in" filter="fade">
                                      <p:cBhvr>
                                        <p:cTn id="9" dur="20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sz="3600" b="1" dirty="0" smtClean="0"/>
              <a:t>VÝZVA: INOVACE</a:t>
            </a:r>
            <a:endParaRPr lang="cs-CZ" altLang="cs-CZ" sz="3600" b="1" dirty="0" smtClean="0"/>
          </a:p>
        </p:txBody>
      </p:sp>
      <p:sp>
        <p:nvSpPr>
          <p:cNvPr id="20485" name="Rectangle 7"/>
          <p:cNvSpPr>
            <a:spLocks noChangeArrowheads="1"/>
          </p:cNvSpPr>
          <p:nvPr/>
        </p:nvSpPr>
        <p:spPr bwMode="auto">
          <a:xfrm>
            <a:off x="0" y="269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cs-CZ" altLang="cs-CZ"/>
          </a:p>
        </p:txBody>
      </p:sp>
      <p:sp>
        <p:nvSpPr>
          <p:cNvPr id="3" name="Obdélník 2"/>
          <p:cNvSpPr/>
          <p:nvPr/>
        </p:nvSpPr>
        <p:spPr>
          <a:xfrm>
            <a:off x="0" y="1502689"/>
            <a:ext cx="9144000" cy="5262979"/>
          </a:xfrm>
          <a:prstGeom prst="rect">
            <a:avLst/>
          </a:prstGeom>
        </p:spPr>
        <p:txBody>
          <a:bodyPr wrap="square">
            <a:spAutoFit/>
          </a:bodyPr>
          <a:lstStyle/>
          <a:p>
            <a:pPr marL="450850" lvl="1" indent="-184150">
              <a:lnSpc>
                <a:spcPct val="150000"/>
              </a:lnSpc>
              <a:buFont typeface="Arial" pitchFamily="34" charset="0"/>
              <a:buChar char="•"/>
            </a:pPr>
            <a:r>
              <a:rPr lang="cs-CZ" sz="2000" dirty="0" smtClean="0"/>
              <a:t>Odvolání: max. do 14 dnů. Rozporujeme argumenty: ŽP, nehořlavost, výroba</a:t>
            </a:r>
            <a:r>
              <a:rPr lang="cs-CZ" sz="2000" dirty="0"/>
              <a:t>.</a:t>
            </a:r>
            <a:endParaRPr lang="cs-CZ" sz="2000" dirty="0" smtClean="0"/>
          </a:p>
          <a:p>
            <a:pPr marL="450850" lvl="1" indent="-184150">
              <a:lnSpc>
                <a:spcPct val="150000"/>
              </a:lnSpc>
              <a:buFont typeface="Arial" pitchFamily="34" charset="0"/>
              <a:buChar char="•"/>
            </a:pPr>
            <a:r>
              <a:rPr lang="cs-CZ" sz="2000" dirty="0" smtClean="0"/>
              <a:t>Opravné hodnocení IV-17: </a:t>
            </a:r>
            <a:r>
              <a:rPr lang="cs-CZ" sz="1600" i="1" dirty="0"/>
              <a:t>V rámci hodnotícího kritéria C2 se Přezkumná komise ztotožňuje s hodnocením hodnotitelů. Dle prof. Valenty se jedná o inovaci maximálně 5. řádu, poněvadž se mění dílčí kvalita výrobního procesu. Zachovává se řešení a od starší varianty se liší vyšší produktivitou práce. Zvyšuje se dílčí kvalita jedné nebo několika funkcí, především se zvyšují užitné funkce výrobku.</a:t>
            </a:r>
            <a:r>
              <a:rPr lang="cs-CZ" sz="1600" dirty="0"/>
              <a:t> </a:t>
            </a:r>
            <a:endParaRPr lang="cs-CZ" sz="1600" dirty="0" smtClean="0"/>
          </a:p>
          <a:p>
            <a:pPr marL="450850" lvl="1" indent="-184150">
              <a:lnSpc>
                <a:spcPct val="150000"/>
              </a:lnSpc>
              <a:buFont typeface="Arial" pitchFamily="34" charset="0"/>
              <a:buChar char="•"/>
            </a:pPr>
            <a:r>
              <a:rPr lang="cs-CZ" sz="2000" dirty="0" smtClean="0"/>
              <a:t>Finální hodnocení: VI-17: </a:t>
            </a:r>
            <a:r>
              <a:rPr lang="cs-CZ" sz="1600" i="1" dirty="0"/>
              <a:t>Interní hodnotitel si při hodnocení řádu inovace podle profesora Valenty položil otázku, jaký řád by autor metodiky přisoudil produktům, které vzniknou prostřednictvím materiálového využití (dokonce nebezpečných) odpadů, což v době vzniku metodiky (70. léta) byl prakticky neznámý pojem. Interní hodnotitel soudí, že právě změna vstupu má při hodnocení míry inovace větší význam, než nepochybně pozitivní změny kvality, jako je snížení chemické nebezpečnosti a zvýšení požární a manipulační bezpečnosti. Proto záměnu standardních a neobnovitelných surovin za odpad považuje za změnu konstrukčního řešení a produktovou inovaci hodnotí jako 6. řád. </a:t>
            </a:r>
            <a:endParaRPr lang="cs-CZ" sz="1600" i="1" dirty="0" smtClean="0"/>
          </a:p>
          <a:p>
            <a:pPr marL="450850" lvl="1" indent="-184150">
              <a:lnSpc>
                <a:spcPct val="150000"/>
              </a:lnSpc>
              <a:buFont typeface="Arial" pitchFamily="34" charset="0"/>
              <a:buChar char="•"/>
            </a:pPr>
            <a:r>
              <a:rPr lang="cs-CZ" sz="2000" dirty="0"/>
              <a:t>Žádost o platbu </a:t>
            </a:r>
            <a:r>
              <a:rPr lang="cs-CZ" sz="2000" dirty="0" smtClean="0"/>
              <a:t>XI-17 (-30 tis. Kč projekt, -5 % z rozpočtu poradenské firmě)</a:t>
            </a:r>
            <a:endParaRPr lang="cs-CZ" sz="2000" dirty="0"/>
          </a:p>
        </p:txBody>
      </p:sp>
    </p:spTree>
    <p:extLst>
      <p:ext uri="{BB962C8B-B14F-4D97-AF65-F5344CB8AC3E}">
        <p14:creationId xmlns:p14="http://schemas.microsoft.com/office/powerpoint/2010/main" val="3119543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381000"/>
            <a:ext cx="8712968" cy="1143000"/>
          </a:xfrm>
        </p:spPr>
        <p:txBody>
          <a:bodyPr/>
          <a:lstStyle/>
          <a:p>
            <a:r>
              <a:rPr lang="cs-CZ" sz="3600" b="1" dirty="0" smtClean="0"/>
              <a:t>RECYKLACE – PROVOZ od X-2017</a:t>
            </a:r>
            <a:endParaRPr lang="cs-CZ" sz="3600" b="1" dirty="0"/>
          </a:p>
        </p:txBody>
      </p:sp>
      <p:sp>
        <p:nvSpPr>
          <p:cNvPr id="3" name="Zástupný symbol pro tabulku 2"/>
          <p:cNvSpPr>
            <a:spLocks noGrp="1"/>
          </p:cNvSpPr>
          <p:nvPr>
            <p:ph type="tbl" idx="1"/>
          </p:nvPr>
        </p:nvSpPr>
        <p:spPr/>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44824"/>
            <a:ext cx="7164288" cy="4776192"/>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190" y="1846599"/>
            <a:ext cx="7153620" cy="4788787"/>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1366" y="1849672"/>
            <a:ext cx="7143122" cy="4787368"/>
          </a:xfrm>
          <a:prstGeom prst="rect">
            <a:avLst/>
          </a:prstGeom>
        </p:spPr>
      </p:pic>
    </p:spTree>
    <p:extLst>
      <p:ext uri="{BB962C8B-B14F-4D97-AF65-F5344CB8AC3E}">
        <p14:creationId xmlns:p14="http://schemas.microsoft.com/office/powerpoint/2010/main" val="170369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mplate">
  <a:themeElements>
    <a:clrScheme name="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plate">
      <a:majorFont>
        <a:latin typeface="Times New Roman"/>
        <a:ea typeface=""/>
        <a:cs typeface="Times New Roman"/>
      </a:majorFont>
      <a:minorFont>
        <a:latin typeface="Times New Roman"/>
        <a:ea typeface=""/>
        <a:cs typeface="Times New Roma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uhy">
  <a:themeElements>
    <a:clrScheme name="Pruhy">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Pruhy">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ruhy">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ruhy">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template</Template>
  <TotalTime>4412</TotalTime>
  <Words>1015</Words>
  <Application>Microsoft Office PowerPoint</Application>
  <PresentationFormat>Předvádění na obrazovce (4:3)</PresentationFormat>
  <Paragraphs>163</Paragraphs>
  <Slides>18</Slides>
  <Notes>2</Notes>
  <HiddenSlides>1</HiddenSlides>
  <MMClips>0</MMClips>
  <ScaleCrop>false</ScaleCrop>
  <HeadingPairs>
    <vt:vector size="4" baseType="variant">
      <vt:variant>
        <vt:lpstr>Motiv</vt:lpstr>
      </vt:variant>
      <vt:variant>
        <vt:i4>2</vt:i4>
      </vt:variant>
      <vt:variant>
        <vt:lpstr>Nadpisy snímků</vt:lpstr>
      </vt:variant>
      <vt:variant>
        <vt:i4>18</vt:i4>
      </vt:variant>
    </vt:vector>
  </HeadingPairs>
  <TitlesOfParts>
    <vt:vector size="20" baseType="lpstr">
      <vt:lpstr>template</vt:lpstr>
      <vt:lpstr>Pruhy</vt:lpstr>
      <vt:lpstr>ZKUŠENOSTI S ČERPÁNÍM DOTACÍ NA RECYKLAČNÍ TECHNOLOGII</vt:lpstr>
      <vt:lpstr>NEMRZNOUCÍ CHLADICÍ KAPALINY</vt:lpstr>
      <vt:lpstr>Prezentace aplikace PowerPoint</vt:lpstr>
      <vt:lpstr>CHLADICÍ KAPALINA PRO DPP</vt:lpstr>
      <vt:lpstr>ZKUŠENOSTI S DOTACEMI</vt:lpstr>
      <vt:lpstr>POUŽÍVANÝ ZPŮSOB RECYKLACE</vt:lpstr>
      <vt:lpstr>MPO - OP PIK</vt:lpstr>
      <vt:lpstr>VÝZVA: INOVACE</vt:lpstr>
      <vt:lpstr>RECYKLACE – PROVOZ od X-2017</vt:lpstr>
      <vt:lpstr>TAČR - ZETA</vt:lpstr>
      <vt:lpstr>Prezentace aplikace PowerPoint</vt:lpstr>
      <vt:lpstr>MŽP</vt:lpstr>
      <vt:lpstr>SFŽP</vt:lpstr>
      <vt:lpstr>NAKLÁDÁNÍ S GLYKOLOVÝMI ODPADY V ČR 2016-2020</vt:lpstr>
      <vt:lpstr>POSOUZENÍ DOTACÍ - MPO/SFŽP</vt:lpstr>
      <vt:lpstr>POSOUZENÍ DOTACÍ - TAČR</vt:lpstr>
      <vt:lpstr>ZÁVĚR</vt:lpstr>
      <vt:lpstr>Prezentace aplikace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"Jan Skolil" &lt;jskolil@classic-oil.cz&gt;</dc:creator>
  <cp:lastModifiedBy>Jan Skolil</cp:lastModifiedBy>
  <cp:revision>210</cp:revision>
  <dcterms:created xsi:type="dcterms:W3CDTF">2012-05-07T00:07:46Z</dcterms:created>
  <dcterms:modified xsi:type="dcterms:W3CDTF">2021-10-20T05:07:54Z</dcterms:modified>
</cp:coreProperties>
</file>