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 autoCompressPictures="0">
  <p:sldMasterIdLst>
    <p:sldMasterId id="2147483648" r:id="rId1"/>
    <p:sldMasterId id="2147483656" r:id="rId2"/>
  </p:sldMasterIdLst>
  <p:notesMasterIdLst>
    <p:notesMasterId r:id="rId18"/>
  </p:notesMasterIdLst>
  <p:handoutMasterIdLst>
    <p:handoutMasterId r:id="rId19"/>
  </p:handoutMasterIdLst>
  <p:sldIdLst>
    <p:sldId id="262" r:id="rId3"/>
    <p:sldId id="260" r:id="rId4"/>
    <p:sldId id="257" r:id="rId5"/>
    <p:sldId id="276" r:id="rId6"/>
    <p:sldId id="277" r:id="rId7"/>
    <p:sldId id="264" r:id="rId8"/>
    <p:sldId id="268" r:id="rId9"/>
    <p:sldId id="269" r:id="rId10"/>
    <p:sldId id="278" r:id="rId11"/>
    <p:sldId id="274" r:id="rId12"/>
    <p:sldId id="272" r:id="rId13"/>
    <p:sldId id="273" r:id="rId14"/>
    <p:sldId id="275" r:id="rId15"/>
    <p:sldId id="265" r:id="rId16"/>
    <p:sldId id="259" r:id="rId17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37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A499"/>
    <a:srgbClr val="53A5B5"/>
    <a:srgbClr val="00CC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577" autoAdjust="0"/>
    <p:restoredTop sz="96395" autoAdjust="0"/>
  </p:normalViewPr>
  <p:slideViewPr>
    <p:cSldViewPr snapToGrid="0" snapToObjects="1" showGuides="1">
      <p:cViewPr varScale="1">
        <p:scale>
          <a:sx n="86" d="100"/>
          <a:sy n="86" d="100"/>
        </p:scale>
        <p:origin x="581" y="72"/>
      </p:cViewPr>
      <p:guideLst>
        <p:guide orient="horz" pos="2137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 snapToObjects="1" showGuides="1">
      <p:cViewPr varScale="1">
        <p:scale>
          <a:sx n="97" d="100"/>
          <a:sy n="97" d="100"/>
        </p:scale>
        <p:origin x="4328" y="20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>
            <a:extLst>
              <a:ext uri="{FF2B5EF4-FFF2-40B4-BE49-F238E27FC236}">
                <a16:creationId xmlns:a16="http://schemas.microsoft.com/office/drawing/2014/main" id="{A7E84B11-8086-A046-B6B7-F7A9DB5EAD8C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AE5F8304-EF8E-7A48-A3EC-256BB4EB244F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70746FA-9F78-5A43-BFD1-03D27A7F3C92}" type="datetimeFigureOut">
              <a:rPr lang="cs-CZ" smtClean="0"/>
              <a:t>20.10.2021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FCE85A97-9D2F-A74D-874B-B462CB8C6364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CB02496D-CD03-4446-AD06-43B91E168840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AECC9C5-FF55-F544-A6D3-2B14C7549CF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34218279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092D10F-BC7E-0545-A8D3-D708044527A6}" type="datetimeFigureOut">
              <a:rPr lang="cs-CZ" smtClean="0"/>
              <a:t>20.10.2021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cs-CZ"/>
              <a:t>Upravte styly předlohy textu.
Druhá úroveň
Třetí úroveň
Čtvrtá úroveň
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4477E90-4C3A-1A40-BB34-28A95E688A1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50242133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4477E90-4C3A-1A40-BB34-28A95E688A19}" type="slidenum">
              <a:rPr lang="cs-CZ" smtClean="0"/>
              <a:t>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6486708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4477E90-4C3A-1A40-BB34-28A95E688A19}" type="slidenum">
              <a:rPr lang="cs-CZ" smtClean="0"/>
              <a:t>9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97D897E9-BC38-BB47-8EC0-73C42DD517A8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4638544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4477E90-4C3A-1A40-BB34-28A95E688A19}" type="slidenum">
              <a:rPr lang="cs-CZ" smtClean="0"/>
              <a:t>10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97D897E9-BC38-BB47-8EC0-73C42DD517A8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4168247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4477E90-4C3A-1A40-BB34-28A95E688A19}" type="slidenum">
              <a:rPr lang="cs-CZ" smtClean="0"/>
              <a:t>11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97D897E9-BC38-BB47-8EC0-73C42DD517A8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7985245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4477E90-4C3A-1A40-BB34-28A95E688A19}" type="slidenum">
              <a:rPr lang="cs-CZ" smtClean="0"/>
              <a:t>12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97D897E9-BC38-BB47-8EC0-73C42DD517A8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5203532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4477E90-4C3A-1A40-BB34-28A95E688A19}" type="slidenum">
              <a:rPr lang="cs-CZ" smtClean="0"/>
              <a:t>13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97D897E9-BC38-BB47-8EC0-73C42DD517A8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9004659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4477E90-4C3A-1A40-BB34-28A95E688A19}" type="slidenum">
              <a:rPr lang="cs-CZ" smtClean="0"/>
              <a:t>14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149D4D9A-0EBF-1E44-82EE-7C7911531DB5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960246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4477E90-4C3A-1A40-BB34-28A95E688A19}" type="slidenum">
              <a:rPr lang="cs-CZ" smtClean="0"/>
              <a:t>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8376305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4477E90-4C3A-1A40-BB34-28A95E688A19}" type="slidenum">
              <a:rPr lang="cs-CZ" smtClean="0"/>
              <a:t>2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ED41B701-252D-F54C-946A-532BD86221FB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8981395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4477E90-4C3A-1A40-BB34-28A95E688A19}" type="slidenum">
              <a:rPr lang="cs-CZ" smtClean="0"/>
              <a:t>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ED41B701-252D-F54C-946A-532BD86221FB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31362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4477E90-4C3A-1A40-BB34-28A95E688A19}" type="slidenum">
              <a:rPr lang="cs-CZ" smtClean="0"/>
              <a:t>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97D897E9-BC38-BB47-8EC0-73C42DD517A8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789309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4477E90-4C3A-1A40-BB34-28A95E688A19}" type="slidenum">
              <a:rPr lang="cs-CZ" smtClean="0"/>
              <a:t>5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97D897E9-BC38-BB47-8EC0-73C42DD517A8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4197453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4477E90-4C3A-1A40-BB34-28A95E688A19}" type="slidenum">
              <a:rPr lang="cs-CZ" smtClean="0"/>
              <a:t>6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97D897E9-BC38-BB47-8EC0-73C42DD517A8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0502772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4477E90-4C3A-1A40-BB34-28A95E688A19}" type="slidenum">
              <a:rPr lang="cs-CZ" smtClean="0"/>
              <a:t>7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97D897E9-BC38-BB47-8EC0-73C42DD517A8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7769318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4477E90-4C3A-1A40-BB34-28A95E688A19}" type="slidenum">
              <a:rPr lang="cs-CZ" smtClean="0"/>
              <a:t>8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97D897E9-BC38-BB47-8EC0-73C42DD517A8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525122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62F60A5-AF07-B541-AE6A-88569EB7641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02845" y="1122363"/>
            <a:ext cx="11807825" cy="2054225"/>
          </a:xfrm>
        </p:spPr>
        <p:txBody>
          <a:bodyPr anchor="b"/>
          <a:lstStyle>
            <a:lvl1pPr algn="ctr">
              <a:defRPr sz="5400"/>
            </a:lvl1pPr>
          </a:lstStyle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72AB18D6-A597-8B4E-A383-BD55E7799B9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02845" y="3602037"/>
            <a:ext cx="11797067" cy="2598737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DEDE463D-611E-7641-BE67-E50FAADA52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61AFFB-D433-B047-9BA8-E42A060EB3E7}" type="datetime3">
              <a:rPr lang="cs-CZ" smtClean="0"/>
              <a:t>20/10/21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B1BC9F34-E144-0247-B652-197C07073B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276199" y="6356349"/>
            <a:ext cx="9896625" cy="320377"/>
          </a:xfrm>
          <a:prstGeom prst="rect">
            <a:avLst/>
          </a:prstGeom>
        </p:spPr>
        <p:txBody>
          <a:bodyPr/>
          <a:lstStyle/>
          <a:p>
            <a:r>
              <a:rPr lang="cs-CZ"/>
              <a:t>text</a:t>
            </a:r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7C838B55-B834-7B40-AB95-C477904CC4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A44BAA-1A06-B141-8215-9D88CF6A720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539270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085BBB-390C-8746-8F6D-62B6435F27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cs-CZ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A52AC7-CCB6-7743-BA17-958390688A1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27134D6-2490-5248-8BDE-DBC857FAD56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3B26196-17B1-8245-A58A-F8CFE52610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7BC748-752E-9E47-952B-1B6B12A8FBCB}" type="datetimeFigureOut">
              <a:rPr lang="cs-CZ" smtClean="0"/>
              <a:t>20.10.2021</a:t>
            </a:fld>
            <a:endParaRPr lang="cs-CZ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DF613EA-3698-4344-847F-E2367A8EDA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C666FBF-FFBF-9746-9924-D6ECC8F224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0BBC17-8541-E34F-8869-9598F72269D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007203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6015BE-E091-174E-9BC7-1C1BCA6DCF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cs-CZ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337750E-8FBE-E846-AB80-9F86414BC9B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621511B-D22A-1245-A98E-3D2AFE55B50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8A5B39B-BFEB-134C-AB6F-4AB601CEDC6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17821D6-D3D4-CF41-A511-5A5AC1081B1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85C7EB4-86D6-B743-9954-71FAD9D047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7BC748-752E-9E47-952B-1B6B12A8FBCB}" type="datetimeFigureOut">
              <a:rPr lang="cs-CZ" smtClean="0"/>
              <a:t>20.10.2021</a:t>
            </a:fld>
            <a:endParaRPr lang="cs-CZ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DC364A0-F572-C149-849B-B307CD8BEF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FF28744-8951-9A4F-A3AA-DD575AE0E3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0BBC17-8541-E34F-8869-9598F72269D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779221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6672057-05C0-D143-BA44-BD676CD9C9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7BC748-752E-9E47-952B-1B6B12A8FBCB}" type="datetimeFigureOut">
              <a:rPr lang="cs-CZ" smtClean="0"/>
              <a:t>20.10.2021</a:t>
            </a:fld>
            <a:endParaRPr lang="cs-CZ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33BE2FB-8405-5C4E-A05E-0DC323AF62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BFD6ECD-2072-7649-8717-F6947C5715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0BBC17-8541-E34F-8869-9598F72269D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1233194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D499B7-157B-F045-9923-D12EED65EB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cs-CZ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7647F9E-6176-9946-A28B-E20C2D51553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EDD7A46-18AB-7B43-B05D-7EC3E7A08F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7BC748-752E-9E47-952B-1B6B12A8FBCB}" type="datetimeFigureOut">
              <a:rPr lang="cs-CZ" smtClean="0"/>
              <a:t>20.10.2021</a:t>
            </a:fld>
            <a:endParaRPr lang="cs-C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69A48DC-3CD9-9542-B18D-D6CC3077A5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5EFA9E0-9FA1-6145-9530-79E7D73F3A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0BBC17-8541-E34F-8869-9598F72269D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685021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5C6A7C0-0649-6040-A91B-A51D8870ED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600"/>
            </a:lvl1pPr>
          </a:lstStyle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A670A8E-FAF4-EB48-A95A-5A580126D61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1600"/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A65CAB9C-0386-8B4F-99ED-91992F801A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4CE2BD-95EA-854F-BAB8-0CF99DE8AA7D}" type="datetime3">
              <a:rPr lang="cs-CZ" smtClean="0"/>
              <a:t>20/10/21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7733C643-BAC6-384B-8391-4C4A373E6E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235075" y="6356349"/>
            <a:ext cx="9937749" cy="309266"/>
          </a:xfrm>
          <a:prstGeom prst="rect">
            <a:avLst/>
          </a:prstGeom>
        </p:spPr>
        <p:txBody>
          <a:bodyPr/>
          <a:lstStyle/>
          <a:p>
            <a:r>
              <a:rPr lang="cs-CZ"/>
              <a:t>text</a:t>
            </a:r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4E1B1056-E9A4-E849-AFE0-99640ED4F5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A44BAA-1A06-B141-8215-9D88CF6A720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581236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9501A35-F9F4-C746-910A-0AB6C44A22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3496" y="1052514"/>
            <a:ext cx="11796416" cy="1593868"/>
          </a:xfrm>
        </p:spPr>
        <p:txBody>
          <a:bodyPr anchor="b"/>
          <a:lstStyle>
            <a:lvl1pPr algn="l">
              <a:defRPr sz="4800"/>
            </a:lvl1pPr>
          </a:lstStyle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FE501E6E-0516-434B-9AFD-79C0FAE7DC2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03497" y="2807746"/>
            <a:ext cx="11796416" cy="337790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81AAA1F3-AAB7-A046-B5C1-7E0FED02FD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E6486-B92A-5D40-B65E-EA3DE825AE5B}" type="datetime3">
              <a:rPr lang="cs-CZ" smtClean="0"/>
              <a:t>20/10/21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37E67D82-BA89-E943-BE3E-6FD326C117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235075" y="6347011"/>
            <a:ext cx="9937749" cy="318604"/>
          </a:xfrm>
          <a:prstGeom prst="rect">
            <a:avLst/>
          </a:prstGeom>
        </p:spPr>
        <p:txBody>
          <a:bodyPr/>
          <a:lstStyle/>
          <a:p>
            <a:r>
              <a:rPr lang="cs-CZ"/>
              <a:t>text</a:t>
            </a:r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D35E7D21-DA7F-BC4B-ADBF-66F03AA084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A44BAA-1A06-B141-8215-9D88CF6A720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03804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FE10C0C-49DB-714B-8253-3919EEAB25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0196" y="1054247"/>
            <a:ext cx="11799716" cy="1021977"/>
          </a:xfrm>
        </p:spPr>
        <p:txBody>
          <a:bodyPr/>
          <a:lstStyle>
            <a:lvl1pPr>
              <a:defRPr sz="3600"/>
            </a:lvl1pPr>
          </a:lstStyle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AE45FF5-CFF7-BC4B-BE44-7DE11320BA1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02846" y="2162287"/>
            <a:ext cx="5785204" cy="4014676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FE0186BD-CCF8-814D-8F98-56078DF4C99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03949" y="2162285"/>
            <a:ext cx="5795963" cy="4038490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40C9FC7B-3212-0C45-8BA4-BD25FC4086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22B60A-F8EB-A649-BA02-2207FB45044B}" type="datetime3">
              <a:rPr lang="cs-CZ" smtClean="0"/>
              <a:t>20/10/21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CB71C6E2-9DD7-8649-B049-1FBCF5CC81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235075" y="6352876"/>
            <a:ext cx="9937749" cy="312739"/>
          </a:xfrm>
          <a:prstGeom prst="rect">
            <a:avLst/>
          </a:prstGeom>
        </p:spPr>
        <p:txBody>
          <a:bodyPr/>
          <a:lstStyle/>
          <a:p>
            <a:r>
              <a:rPr lang="cs-CZ"/>
              <a:t>text</a:t>
            </a:r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0AD2E780-8CA4-694B-B7E2-70742E384C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A44BAA-1A06-B141-8215-9D88CF6A720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204341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99E3C6D-02AA-BD44-84A9-B919C331D8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600"/>
            </a:lvl1pPr>
          </a:lstStyle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3315A8E6-4C0A-AA4C-9079-37AC287219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76160E-3D53-D847-9A74-1C37BCEA757F}" type="datetime3">
              <a:rPr lang="cs-CZ" smtClean="0"/>
              <a:t>20/10/21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98BB6F38-4D44-9840-89C1-FF42C22B00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235075" y="6352876"/>
            <a:ext cx="9937749" cy="312739"/>
          </a:xfrm>
          <a:prstGeom prst="rect">
            <a:avLst/>
          </a:prstGeom>
        </p:spPr>
        <p:txBody>
          <a:bodyPr/>
          <a:lstStyle/>
          <a:p>
            <a:r>
              <a:rPr lang="cs-CZ"/>
              <a:t>text</a:t>
            </a:r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203DEF9F-619E-514F-B49B-61758FC00C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A44BAA-1A06-B141-8215-9D88CF6A720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524481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7414C914-950A-7942-B0E9-3FEB6F7F39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CBDC4E-A034-0F4F-963D-96AE1C40BED7}" type="datetime3">
              <a:rPr lang="cs-CZ" smtClean="0"/>
              <a:t>20/10/21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0DCF0096-0579-6045-8D0F-A71D64397B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235075" y="6356349"/>
            <a:ext cx="9937749" cy="309266"/>
          </a:xfrm>
          <a:prstGeom prst="rect">
            <a:avLst/>
          </a:prstGeom>
        </p:spPr>
        <p:txBody>
          <a:bodyPr/>
          <a:lstStyle/>
          <a:p>
            <a:r>
              <a:rPr lang="cs-CZ"/>
              <a:t>text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0E670FDF-F365-974E-B39A-0DEC9CD46A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A44BAA-1A06-B141-8215-9D88CF6A720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970898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B8A41D-18F5-2B4E-BE99-D6457D846CF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cs-CZ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400582C-01B7-3F42-AD28-9B7DF4DD5F3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cs-CZ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B0C3A37-4F77-534E-9AF3-D82BFE1545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7BC748-752E-9E47-952B-1B6B12A8FBCB}" type="datetimeFigureOut">
              <a:rPr lang="cs-CZ" smtClean="0"/>
              <a:t>20.10.2021</a:t>
            </a:fld>
            <a:endParaRPr lang="cs-C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BCDCCB8-70AD-574C-9AA9-B02DA9D9DB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7B3117F-487E-494C-9FA1-CB037C2CB2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0BBC17-8541-E34F-8869-9598F72269D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591655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956EA4-94EE-9E4C-9451-0C053C350A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cs-CZ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60C682-265E-EE41-A540-118A3A39034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04DCE98-8002-BC4F-85CF-80F1678C4D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7BC748-752E-9E47-952B-1B6B12A8FBCB}" type="datetimeFigureOut">
              <a:rPr lang="cs-CZ" smtClean="0"/>
              <a:t>20.10.2021</a:t>
            </a:fld>
            <a:endParaRPr lang="cs-C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C100820-F6DD-5A4F-80F7-CAC42703D5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1E03D53-E799-BF42-83F0-6B6D5E020F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0BBC17-8541-E34F-8869-9598F72269D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041072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E2D3AB-3AE5-6C49-B89B-0B3333B9A5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cs-CZ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5A51D72-6450-1245-B950-D14EEE9BCDF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5BA13D4-2C24-4B4C-A527-271234776F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7BC748-752E-9E47-952B-1B6B12A8FBCB}" type="datetimeFigureOut">
              <a:rPr lang="cs-CZ" smtClean="0"/>
              <a:t>20.10.2021</a:t>
            </a:fld>
            <a:endParaRPr lang="cs-C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B86D41A-5F70-D542-B768-4CA673DBA8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D784A22-3709-7E43-ADD3-04B31F1D20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0BBC17-8541-E34F-8869-9598F72269D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912235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9.xml"/><Relationship Id="rId7" Type="http://schemas.openxmlformats.org/officeDocument/2006/relationships/slideLayout" Target="../slideLayouts/slideLayout13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6" Type="http://schemas.openxmlformats.org/officeDocument/2006/relationships/slideLayout" Target="../slideLayouts/slideLayout12.xml"/><Relationship Id="rId5" Type="http://schemas.openxmlformats.org/officeDocument/2006/relationships/slideLayout" Target="../slideLayouts/slideLayout11.xml"/><Relationship Id="rId4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E6D6CC12-ACA0-634F-80C9-3982093007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0196" y="1054247"/>
            <a:ext cx="11798620" cy="1021977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cs-CZ" dirty="0"/>
              <a:t>Nadpis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67F40DBE-8FC7-7448-B1A4-0F1683F3C44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01294" y="2229316"/>
            <a:ext cx="11798619" cy="397394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r>
              <a:rPr lang="cs-CZ" dirty="0"/>
              <a:t>Upravte styly předlohy textu.
Druhá úroveň
Třetí úroveň
Čtvrtá úroveň
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E6F516F3-F99B-5944-9236-CEAA133959A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03497" y="6356350"/>
            <a:ext cx="926054" cy="3127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CD0002-C91F-8548-89A7-9BF65FF7DADF}" type="datetime3">
              <a:rPr lang="cs-CZ" smtClean="0"/>
              <a:t>20/10/21</a:t>
            </a:fld>
            <a:endParaRPr lang="cs-CZ" dirty="0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36D98F16-2029-8D49-91DD-2C737D88DDB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52213" y="6356349"/>
            <a:ext cx="612775" cy="31273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A44BAA-1A06-B141-8215-9D88CF6A7203}" type="slidenum">
              <a:rPr lang="cs-CZ" smtClean="0"/>
              <a:pPr/>
              <a:t>‹#›</a:t>
            </a:fld>
            <a:endParaRPr lang="cs-CZ" dirty="0"/>
          </a:p>
        </p:txBody>
      </p:sp>
      <p:sp>
        <p:nvSpPr>
          <p:cNvPr id="10" name="Zástupný symbol pro zápatí 9">
            <a:extLst>
              <a:ext uri="{FF2B5EF4-FFF2-40B4-BE49-F238E27FC236}">
                <a16:creationId xmlns:a16="http://schemas.microsoft.com/office/drawing/2014/main" id="{D62A909B-22CA-3945-A5C2-F5DBFE050F9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237129" y="6356351"/>
            <a:ext cx="9935695" cy="3127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cs-CZ"/>
              <a:t>text</a:t>
            </a:r>
            <a:endParaRPr lang="cs-CZ" dirty="0"/>
          </a:p>
        </p:txBody>
      </p:sp>
      <p:pic>
        <p:nvPicPr>
          <p:cNvPr id="25" name="Obrázek 24">
            <a:extLst>
              <a:ext uri="{FF2B5EF4-FFF2-40B4-BE49-F238E27FC236}">
                <a16:creationId xmlns:a16="http://schemas.microsoft.com/office/drawing/2014/main" id="{FE8D347F-E6D9-924D-BF1B-86A9C20063C1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200196" y="199671"/>
            <a:ext cx="3898900" cy="647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4053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4" r:id="rId5"/>
    <p:sldLayoutId id="2147483655" r:id="rId6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i="0" kern="1200">
          <a:solidFill>
            <a:schemeClr val="tx1"/>
          </a:solidFill>
          <a:latin typeface="Calibri" panose="020F0502020204030204" pitchFamily="34" charset="0"/>
          <a:ea typeface="+mj-ea"/>
          <a:cs typeface="Calibri" panose="020F050202020403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600" b="0" i="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273" userDrawn="1">
          <p15:clr>
            <a:srgbClr val="F26B43"/>
          </p15:clr>
        </p15:guide>
        <p15:guide id="2" pos="3840" userDrawn="1">
          <p15:clr>
            <a:srgbClr val="F26B43"/>
          </p15:clr>
        </p15:guide>
        <p15:guide id="3" orient="horz" pos="119" userDrawn="1">
          <p15:clr>
            <a:srgbClr val="F26B43"/>
          </p15:clr>
        </p15:guide>
        <p15:guide id="4" orient="horz" pos="4201" userDrawn="1">
          <p15:clr>
            <a:srgbClr val="F26B43"/>
          </p15:clr>
        </p15:guide>
        <p15:guide id="5" pos="121" userDrawn="1">
          <p15:clr>
            <a:srgbClr val="F26B43"/>
          </p15:clr>
        </p15:guide>
        <p15:guide id="6" pos="7559" userDrawn="1">
          <p15:clr>
            <a:srgbClr val="F26B43"/>
          </p15:clr>
        </p15:guide>
        <p15:guide id="7" pos="3772" userDrawn="1">
          <p15:clr>
            <a:srgbClr val="F26B43"/>
          </p15:clr>
        </p15:guide>
        <p15:guide id="8" pos="3908" userDrawn="1">
          <p15:clr>
            <a:srgbClr val="F26B43"/>
          </p15:clr>
        </p15:guide>
        <p15:guide id="9" orient="horz" pos="2001" userDrawn="1">
          <p15:clr>
            <a:srgbClr val="F26B43"/>
          </p15:clr>
        </p15:guide>
        <p15:guide id="10" pos="7151" userDrawn="1">
          <p15:clr>
            <a:srgbClr val="F26B43"/>
          </p15:clr>
        </p15:guide>
        <p15:guide id="11" pos="7038" userDrawn="1">
          <p15:clr>
            <a:srgbClr val="F26B43"/>
          </p15:clr>
        </p15:guide>
        <p15:guide id="12" orient="horz" pos="3997" userDrawn="1">
          <p15:clr>
            <a:srgbClr val="F26B43"/>
          </p15:clr>
        </p15:guide>
        <p15:guide id="13" pos="3659" userDrawn="1">
          <p15:clr>
            <a:srgbClr val="F26B43"/>
          </p15:clr>
        </p15:guide>
        <p15:guide id="14" orient="horz" pos="2432" userDrawn="1">
          <p15:clr>
            <a:srgbClr val="F26B43"/>
          </p15:clr>
        </p15:guide>
        <p15:guide id="15" orient="horz" pos="3906" userDrawn="1">
          <p15:clr>
            <a:srgbClr val="F26B43"/>
          </p15:clr>
        </p15:guide>
        <p15:guide id="16" orient="horz" pos="527" userDrawn="1">
          <p15:clr>
            <a:srgbClr val="F26B43"/>
          </p15:clr>
        </p15:guide>
        <p15:guide id="17" orient="horz" pos="663" userDrawn="1">
          <p15:clr>
            <a:srgbClr val="F26B43"/>
          </p15:clr>
        </p15:guide>
        <p15:guide id="18" pos="710" userDrawn="1">
          <p15:clr>
            <a:srgbClr val="F26B43"/>
          </p15:clr>
        </p15:guide>
        <p15:guide id="19" pos="778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622C198-AF9F-0A41-9A82-28EC7DDD75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cs-CZ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C45F5F5-E124-A54B-9981-D7FA5E3DED6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02942D7-B669-9940-B52D-60CF522EFEE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7BC748-752E-9E47-952B-1B6B12A8FBCB}" type="datetimeFigureOut">
              <a:rPr lang="cs-CZ" smtClean="0"/>
              <a:t>20.10.2021</a:t>
            </a:fld>
            <a:endParaRPr lang="cs-C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762DEF7-65E0-8647-8D41-57980F1E51A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77E33C7-0C21-634B-9232-89AED669212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0BBC17-8541-E34F-8869-9598F72269D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099191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7" r:id="rId1"/>
    <p:sldLayoutId id="2147483658" r:id="rId2"/>
    <p:sldLayoutId id="2147483659" r:id="rId3"/>
    <p:sldLayoutId id="2147483660" r:id="rId4"/>
    <p:sldLayoutId id="2147483661" r:id="rId5"/>
    <p:sldLayoutId id="2147483663" r:id="rId6"/>
    <p:sldLayoutId id="2147483666" r:id="rId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4.emf"/><Relationship Id="rId4" Type="http://schemas.openxmlformats.org/officeDocument/2006/relationships/image" Target="../media/image3.em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ázek 6">
            <a:extLst>
              <a:ext uri="{FF2B5EF4-FFF2-40B4-BE49-F238E27FC236}">
                <a16:creationId xmlns:a16="http://schemas.microsoft.com/office/drawing/2014/main" id="{31BD6DA5-9406-D149-A9F0-94599470293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70500" y="6156960"/>
            <a:ext cx="1651000" cy="190500"/>
          </a:xfrm>
          <a:prstGeom prst="rect">
            <a:avLst/>
          </a:prstGeom>
        </p:spPr>
      </p:pic>
      <p:pic>
        <p:nvPicPr>
          <p:cNvPr id="8" name="Obrázek 7">
            <a:extLst>
              <a:ext uri="{FF2B5EF4-FFF2-40B4-BE49-F238E27FC236}">
                <a16:creationId xmlns:a16="http://schemas.microsoft.com/office/drawing/2014/main" id="{8AA61AF7-0A68-1346-8A03-3E8C31A1B3F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29000" y="899340"/>
            <a:ext cx="5334000" cy="11176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2E7B8831-8F35-FF42-902D-9F4408DAA21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06650" y="2748070"/>
            <a:ext cx="7378700" cy="248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557500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0EF4B41-BB50-8241-8561-4876AA5C68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639" y="861705"/>
            <a:ext cx="11798620" cy="1021977"/>
          </a:xfrm>
        </p:spPr>
        <p:txBody>
          <a:bodyPr>
            <a:normAutofit/>
          </a:bodyPr>
          <a:lstStyle/>
          <a:p>
            <a:r>
              <a:rPr lang="cs-CZ" sz="4000" dirty="0">
                <a:solidFill>
                  <a:srgbClr val="00A499"/>
                </a:solidFill>
              </a:rPr>
              <a:t>Testy produkce bioplynu a methanu </a:t>
            </a:r>
            <a:endParaRPr lang="cs-CZ" sz="4000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E8D458C-E8D2-6548-A2AB-3A6B2DCCBB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3497" y="1978429"/>
            <a:ext cx="11798619" cy="413770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cs-CZ" b="1" dirty="0">
                <a:solidFill>
                  <a:srgbClr val="00A499"/>
                </a:solidFill>
              </a:rPr>
              <a:t> </a:t>
            </a:r>
            <a:r>
              <a:rPr lang="cs-CZ" sz="2000" b="1" dirty="0"/>
              <a:t>-</a:t>
            </a:r>
            <a:r>
              <a:rPr lang="cs-CZ" sz="2000" b="1" dirty="0">
                <a:solidFill>
                  <a:srgbClr val="00A499"/>
                </a:solidFill>
              </a:rPr>
              <a:t>  </a:t>
            </a:r>
            <a:r>
              <a:rPr lang="cs-CZ" sz="2000" dirty="0"/>
              <a:t>test trval 40 dní, každý den probíhalo měření a kontrola teploty (vodní lázně, okolní teplota) </a:t>
            </a:r>
          </a:p>
          <a:p>
            <a:pPr>
              <a:buFontTx/>
              <a:buChar char="-"/>
            </a:pPr>
            <a:r>
              <a:rPr lang="cs-CZ" sz="2000" dirty="0"/>
              <a:t>parametry </a:t>
            </a:r>
            <a:r>
              <a:rPr lang="cs-CZ" sz="2000" dirty="0">
                <a:solidFill>
                  <a:srgbClr val="00A499"/>
                </a:solidFill>
              </a:rPr>
              <a:t>pH</a:t>
            </a:r>
            <a:r>
              <a:rPr lang="cs-CZ" sz="2000" dirty="0"/>
              <a:t>, </a:t>
            </a:r>
            <a:r>
              <a:rPr lang="cs-CZ" sz="2000" dirty="0">
                <a:solidFill>
                  <a:srgbClr val="00A499"/>
                </a:solidFill>
              </a:rPr>
              <a:t>TS</a:t>
            </a:r>
            <a:r>
              <a:rPr lang="cs-CZ" sz="2000" dirty="0"/>
              <a:t>, </a:t>
            </a:r>
            <a:r>
              <a:rPr lang="cs-CZ" sz="2000" dirty="0" err="1">
                <a:solidFill>
                  <a:srgbClr val="00A499"/>
                </a:solidFill>
              </a:rPr>
              <a:t>hustota</a:t>
            </a:r>
            <a:r>
              <a:rPr lang="cs-CZ" sz="2000" baseline="-25000" dirty="0" err="1">
                <a:solidFill>
                  <a:srgbClr val="00A499"/>
                </a:solidFill>
              </a:rPr>
              <a:t>TS</a:t>
            </a:r>
            <a:r>
              <a:rPr lang="cs-CZ" sz="2000" baseline="-25000" dirty="0"/>
              <a:t> </a:t>
            </a:r>
            <a:r>
              <a:rPr lang="cs-CZ" sz="2000" dirty="0"/>
              <a:t>stanoveny :</a:t>
            </a:r>
          </a:p>
          <a:p>
            <a:pPr marL="0" indent="0">
              <a:buNone/>
            </a:pPr>
            <a:r>
              <a:rPr lang="cs-CZ" sz="2000" dirty="0"/>
              <a:t>    - v inokulu</a:t>
            </a:r>
          </a:p>
          <a:p>
            <a:pPr marL="0" indent="0">
              <a:buNone/>
            </a:pPr>
            <a:r>
              <a:rPr lang="cs-CZ" sz="2000" dirty="0"/>
              <a:t>    - substrátu</a:t>
            </a:r>
          </a:p>
          <a:p>
            <a:pPr marL="0" indent="0">
              <a:buNone/>
            </a:pPr>
            <a:r>
              <a:rPr lang="cs-CZ" sz="2000" dirty="0"/>
              <a:t>    - digestátu po ukončení testu</a:t>
            </a:r>
          </a:p>
          <a:p>
            <a:pPr marL="0" indent="0">
              <a:buNone/>
            </a:pPr>
            <a:endParaRPr lang="cs-CZ" sz="2000" dirty="0"/>
          </a:p>
          <a:p>
            <a:pPr>
              <a:buFontTx/>
              <a:buChar char="-"/>
            </a:pPr>
            <a:r>
              <a:rPr lang="cs-CZ" sz="2000" dirty="0"/>
              <a:t>postup prací vycházel principiálně z norem</a:t>
            </a:r>
          </a:p>
          <a:p>
            <a:pPr marL="0" indent="0">
              <a:buNone/>
            </a:pPr>
            <a:r>
              <a:rPr lang="cs-CZ" sz="2200" dirty="0">
                <a:solidFill>
                  <a:srgbClr val="00A499"/>
                </a:solidFill>
              </a:rPr>
              <a:t>-  ČSN EN ISO 11734 </a:t>
            </a:r>
          </a:p>
          <a:p>
            <a:pPr marL="0" indent="0">
              <a:buNone/>
            </a:pPr>
            <a:r>
              <a:rPr lang="cs-CZ" dirty="0">
                <a:solidFill>
                  <a:srgbClr val="00A499"/>
                </a:solidFill>
              </a:rPr>
              <a:t>Jakost vod – Hodnocení úplné anaerobní rozložitelnosti organických látek kalem z anaerobní stabilizace - Metoda stanovení produkce bioplynu. </a:t>
            </a:r>
          </a:p>
          <a:p>
            <a:pPr marL="0" indent="0">
              <a:buNone/>
            </a:pPr>
            <a:r>
              <a:rPr lang="cs-CZ" sz="2200" dirty="0">
                <a:solidFill>
                  <a:srgbClr val="00A499"/>
                </a:solidFill>
              </a:rPr>
              <a:t>- VDI 4630 </a:t>
            </a:r>
            <a:r>
              <a:rPr lang="de-DE" dirty="0">
                <a:solidFill>
                  <a:srgbClr val="00A499"/>
                </a:solidFill>
              </a:rPr>
              <a:t>Vergärung organischer Stoffe - Substratcharakterisierung, Probenahme, Stoffdatenerhebung, Gärversuche</a:t>
            </a:r>
            <a:endParaRPr lang="cs-CZ" sz="2000" dirty="0">
              <a:solidFill>
                <a:srgbClr val="00A499"/>
              </a:solidFill>
            </a:endParaRPr>
          </a:p>
          <a:p>
            <a:pPr>
              <a:buFontTx/>
              <a:buChar char="-"/>
            </a:pPr>
            <a:endParaRPr lang="cs-CZ" dirty="0"/>
          </a:p>
          <a:p>
            <a:pPr>
              <a:buFontTx/>
              <a:buChar char="-"/>
            </a:pPr>
            <a:endParaRPr lang="cs-CZ" b="1" dirty="0"/>
          </a:p>
          <a:p>
            <a:pPr>
              <a:buFontTx/>
              <a:buChar char="-"/>
            </a:pPr>
            <a:endParaRPr lang="cs-CZ" b="1" dirty="0"/>
          </a:p>
          <a:p>
            <a:pPr>
              <a:buFontTx/>
              <a:buChar char="-"/>
            </a:pPr>
            <a:endParaRPr lang="cs-CZ" dirty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0754BDB5-6540-C34B-8087-39B427E48D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cs-CZ" sz="1100" dirty="0"/>
              <a:t>Konference TVIP 2021, Hustopeče u Brna </a:t>
            </a:r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4574110D-4796-BA41-9260-93FD77ED7A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A44BAA-1A06-B141-8215-9D88CF6A7203}" type="slidenum">
              <a:rPr lang="cs-CZ" smtClean="0"/>
              <a:t>9</a:t>
            </a:fld>
            <a:endParaRPr lang="cs-CZ"/>
          </a:p>
        </p:txBody>
      </p:sp>
      <p:sp>
        <p:nvSpPr>
          <p:cNvPr id="7" name="Zástupný symbol pro datum 3">
            <a:extLst>
              <a:ext uri="{FF2B5EF4-FFF2-40B4-BE49-F238E27FC236}">
                <a16:creationId xmlns:a16="http://schemas.microsoft.com/office/drawing/2014/main" id="{03F6B53B-4E48-FF4E-806F-3FBF01950CF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03497" y="6356350"/>
            <a:ext cx="1251230" cy="312738"/>
          </a:xfrm>
        </p:spPr>
        <p:txBody>
          <a:bodyPr/>
          <a:lstStyle/>
          <a:p>
            <a:r>
              <a:rPr lang="cs-CZ" dirty="0"/>
              <a:t>19.-21.10. 2021  </a:t>
            </a:r>
          </a:p>
        </p:txBody>
      </p:sp>
    </p:spTree>
    <p:extLst>
      <p:ext uri="{BB962C8B-B14F-4D97-AF65-F5344CB8AC3E}">
        <p14:creationId xmlns:p14="http://schemas.microsoft.com/office/powerpoint/2010/main" val="161090743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0EF4B41-BB50-8241-8561-4876AA5C68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0196" y="1054247"/>
            <a:ext cx="11798620" cy="1021977"/>
          </a:xfrm>
        </p:spPr>
        <p:txBody>
          <a:bodyPr>
            <a:normAutofit/>
          </a:bodyPr>
          <a:lstStyle/>
          <a:p>
            <a:r>
              <a:rPr lang="cs-CZ" sz="4400" dirty="0">
                <a:solidFill>
                  <a:srgbClr val="00A499"/>
                </a:solidFill>
              </a:rPr>
              <a:t>Výsledky testu </a:t>
            </a:r>
            <a:endParaRPr lang="cs-CZ" dirty="0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0754BDB5-6540-C34B-8087-39B427E48D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cs-CZ" sz="1100" dirty="0"/>
              <a:t>Konference TVIP 2021, Hustopeče u Brna </a:t>
            </a:r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4574110D-4796-BA41-9260-93FD77ED7A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A44BAA-1A06-B141-8215-9D88CF6A7203}" type="slidenum">
              <a:rPr lang="cs-CZ" smtClean="0"/>
              <a:t>10</a:t>
            </a:fld>
            <a:endParaRPr lang="cs-CZ"/>
          </a:p>
        </p:txBody>
      </p:sp>
      <p:graphicFrame>
        <p:nvGraphicFramePr>
          <p:cNvPr id="8" name="Zástupný symbol pro obsah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06193545"/>
              </p:ext>
            </p:extLst>
          </p:nvPr>
        </p:nvGraphicFramePr>
        <p:xfrm>
          <a:off x="989814" y="2595318"/>
          <a:ext cx="10786557" cy="356038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76967">
                  <a:extLst>
                    <a:ext uri="{9D8B030D-6E8A-4147-A177-3AD203B41FA5}">
                      <a16:colId xmlns:a16="http://schemas.microsoft.com/office/drawing/2014/main" val="3018960789"/>
                    </a:ext>
                  </a:extLst>
                </a:gridCol>
                <a:gridCol w="3557502">
                  <a:extLst>
                    <a:ext uri="{9D8B030D-6E8A-4147-A177-3AD203B41FA5}">
                      <a16:colId xmlns:a16="http://schemas.microsoft.com/office/drawing/2014/main" val="496141884"/>
                    </a:ext>
                  </a:extLst>
                </a:gridCol>
                <a:gridCol w="1113310">
                  <a:extLst>
                    <a:ext uri="{9D8B030D-6E8A-4147-A177-3AD203B41FA5}">
                      <a16:colId xmlns:a16="http://schemas.microsoft.com/office/drawing/2014/main" val="1090970306"/>
                    </a:ext>
                  </a:extLst>
                </a:gridCol>
                <a:gridCol w="1113310">
                  <a:extLst>
                    <a:ext uri="{9D8B030D-6E8A-4147-A177-3AD203B41FA5}">
                      <a16:colId xmlns:a16="http://schemas.microsoft.com/office/drawing/2014/main" val="958738831"/>
                    </a:ext>
                  </a:extLst>
                </a:gridCol>
                <a:gridCol w="1099424">
                  <a:extLst>
                    <a:ext uri="{9D8B030D-6E8A-4147-A177-3AD203B41FA5}">
                      <a16:colId xmlns:a16="http://schemas.microsoft.com/office/drawing/2014/main" val="476900826"/>
                    </a:ext>
                  </a:extLst>
                </a:gridCol>
                <a:gridCol w="1113310">
                  <a:extLst>
                    <a:ext uri="{9D8B030D-6E8A-4147-A177-3AD203B41FA5}">
                      <a16:colId xmlns:a16="http://schemas.microsoft.com/office/drawing/2014/main" val="3564583842"/>
                    </a:ext>
                  </a:extLst>
                </a:gridCol>
                <a:gridCol w="1113310">
                  <a:extLst>
                    <a:ext uri="{9D8B030D-6E8A-4147-A177-3AD203B41FA5}">
                      <a16:colId xmlns:a16="http://schemas.microsoft.com/office/drawing/2014/main" val="2131118561"/>
                    </a:ext>
                  </a:extLst>
                </a:gridCol>
                <a:gridCol w="1099424">
                  <a:extLst>
                    <a:ext uri="{9D8B030D-6E8A-4147-A177-3AD203B41FA5}">
                      <a16:colId xmlns:a16="http://schemas.microsoft.com/office/drawing/2014/main" val="914101619"/>
                    </a:ext>
                  </a:extLst>
                </a:gridCol>
              </a:tblGrid>
              <a:tr h="305462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200" dirty="0">
                          <a:effectLst/>
                        </a:rPr>
                        <a:t>Reaktor</a:t>
                      </a:r>
                      <a:endParaRPr lang="cs-CZ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601" marR="43601" marT="0" marB="0" anchor="ctr">
                    <a:solidFill>
                      <a:srgbClr val="53A5B5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200" dirty="0">
                          <a:effectLst/>
                        </a:rPr>
                        <a:t>Materiál</a:t>
                      </a:r>
                      <a:endParaRPr lang="cs-CZ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601" marR="43601" marT="0" marB="0" anchor="ctr">
                    <a:solidFill>
                      <a:srgbClr val="53A5B5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200" dirty="0">
                          <a:effectLst/>
                        </a:rPr>
                        <a:t>Bioplyn</a:t>
                      </a:r>
                      <a:endParaRPr lang="cs-CZ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601" marR="43601" marT="0" marB="0" anchor="b">
                    <a:solidFill>
                      <a:srgbClr val="53A5B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200" dirty="0">
                          <a:effectLst/>
                        </a:rPr>
                        <a:t>relativní výše</a:t>
                      </a:r>
                      <a:endParaRPr lang="cs-CZ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601" marR="43601" marT="0" marB="0" anchor="ctr">
                    <a:solidFill>
                      <a:srgbClr val="53A5B5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200" dirty="0" err="1">
                          <a:effectLst/>
                        </a:rPr>
                        <a:t>Methan</a:t>
                      </a:r>
                      <a:endParaRPr lang="cs-CZ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601" marR="43601" marT="0" marB="0" anchor="b">
                    <a:solidFill>
                      <a:srgbClr val="53A5B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200" dirty="0">
                          <a:effectLst/>
                        </a:rPr>
                        <a:t>relativní výše</a:t>
                      </a:r>
                      <a:endParaRPr lang="cs-CZ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601" marR="43601" marT="0" marB="0" anchor="ctr">
                    <a:solidFill>
                      <a:srgbClr val="53A5B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07308496"/>
                  </a:ext>
                </a:extLst>
              </a:tr>
              <a:tr h="191466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cs-CZ" sz="1200" dirty="0">
                          <a:effectLst/>
                        </a:rPr>
                        <a:t>m</a:t>
                      </a:r>
                      <a:r>
                        <a:rPr lang="cs-CZ" sz="1200" baseline="-25000" dirty="0">
                          <a:effectLst/>
                        </a:rPr>
                        <a:t>N</a:t>
                      </a:r>
                      <a:r>
                        <a:rPr lang="cs-CZ" sz="1200" baseline="30000" dirty="0">
                          <a:effectLst/>
                        </a:rPr>
                        <a:t>3</a:t>
                      </a:r>
                      <a:endParaRPr lang="cs-CZ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601" marR="43601" marT="0" marB="0" anchor="b">
                    <a:solidFill>
                      <a:srgbClr val="53A5B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cs-CZ" sz="1200" dirty="0">
                          <a:effectLst/>
                        </a:rPr>
                        <a:t>m</a:t>
                      </a:r>
                      <a:r>
                        <a:rPr lang="cs-CZ" sz="1200" baseline="-25000" dirty="0">
                          <a:effectLst/>
                        </a:rPr>
                        <a:t>N</a:t>
                      </a:r>
                      <a:r>
                        <a:rPr lang="cs-CZ" sz="1200" baseline="30000" dirty="0">
                          <a:effectLst/>
                        </a:rPr>
                        <a:t>3</a:t>
                      </a:r>
                      <a:endParaRPr lang="cs-CZ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601" marR="43601" marT="0" marB="0" anchor="b">
                    <a:solidFill>
                      <a:srgbClr val="53A5B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46600083"/>
                  </a:ext>
                </a:extLst>
              </a:tr>
              <a:tr h="19146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200" dirty="0">
                          <a:effectLst/>
                        </a:rPr>
                        <a:t>1</a:t>
                      </a:r>
                      <a:endParaRPr lang="cs-CZ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601" marR="43601" marT="0" marB="0" anchor="b">
                    <a:solidFill>
                      <a:srgbClr val="53A5B5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cs-CZ" sz="1200" dirty="0">
                          <a:effectLst/>
                        </a:rPr>
                        <a:t>Inokulum</a:t>
                      </a:r>
                      <a:endParaRPr lang="cs-CZ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601" marR="43601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cs-CZ" sz="1200" dirty="0">
                          <a:effectLst/>
                        </a:rPr>
                        <a:t>0,0047</a:t>
                      </a:r>
                      <a:endParaRPr lang="cs-CZ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601" marR="43601" marT="0" marB="0" anchor="ctr"/>
                </a:tc>
                <a:tc rowSpan="2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</a:rPr>
                        <a:t>0,0047</a:t>
                      </a:r>
                      <a:endParaRPr lang="cs-CZ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601" marR="43601" marT="0" marB="0" anchor="ctr"/>
                </a:tc>
                <a:tc rowSpan="2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cs-CZ" sz="1200" dirty="0">
                          <a:solidFill>
                            <a:srgbClr val="FF0000"/>
                          </a:solidFill>
                          <a:effectLst/>
                        </a:rPr>
                        <a:t>87</a:t>
                      </a:r>
                      <a:endParaRPr lang="cs-CZ" sz="12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601" marR="43601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</a:rPr>
                        <a:t>0,0028</a:t>
                      </a:r>
                      <a:endParaRPr lang="cs-CZ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601" marR="43601" marT="0" marB="0" anchor="ctr"/>
                </a:tc>
                <a:tc rowSpan="2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cs-CZ" sz="1200" dirty="0">
                          <a:effectLst/>
                        </a:rPr>
                        <a:t>0,0027</a:t>
                      </a:r>
                      <a:endParaRPr lang="cs-CZ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601" marR="43601" marT="0" marB="0" anchor="ctr"/>
                </a:tc>
                <a:tc rowSpan="2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cs-CZ" sz="1200" dirty="0">
                          <a:solidFill>
                            <a:srgbClr val="FF0000"/>
                          </a:solidFill>
                          <a:effectLst/>
                        </a:rPr>
                        <a:t>86</a:t>
                      </a:r>
                      <a:endParaRPr lang="cs-CZ" sz="12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601" marR="43601" marT="0" marB="0" anchor="ctr"/>
                </a:tc>
                <a:extLst>
                  <a:ext uri="{0D108BD9-81ED-4DB2-BD59-A6C34878D82A}">
                    <a16:rowId xmlns:a16="http://schemas.microsoft.com/office/drawing/2014/main" val="1356273104"/>
                  </a:ext>
                </a:extLst>
              </a:tr>
              <a:tr h="19146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200" dirty="0">
                          <a:effectLst/>
                        </a:rPr>
                        <a:t>2</a:t>
                      </a:r>
                      <a:endParaRPr lang="cs-CZ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601" marR="43601" marT="0" marB="0" anchor="b">
                    <a:solidFill>
                      <a:srgbClr val="53A5B5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cs-CZ" sz="1200" dirty="0">
                          <a:effectLst/>
                        </a:rPr>
                        <a:t>0,0047</a:t>
                      </a:r>
                      <a:endParaRPr lang="cs-CZ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601" marR="43601" marT="0" marB="0" anchor="ctr"/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</a:rPr>
                        <a:t>0,0027</a:t>
                      </a:r>
                      <a:endParaRPr lang="cs-CZ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601" marR="43601" marT="0" marB="0" anchor="ctr"/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14720942"/>
                  </a:ext>
                </a:extLst>
              </a:tr>
              <a:tr h="19146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</a:rPr>
                        <a:t>3</a:t>
                      </a:r>
                      <a:endParaRPr lang="cs-CZ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601" marR="43601" marT="0" marB="0" anchor="b">
                    <a:solidFill>
                      <a:srgbClr val="53A5B5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cs-CZ" sz="1200" dirty="0">
                          <a:effectLst/>
                        </a:rPr>
                        <a:t>Inokulum + Slepičí trus</a:t>
                      </a:r>
                      <a:endParaRPr lang="cs-CZ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601" marR="43601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cs-CZ" sz="1200" dirty="0">
                          <a:effectLst/>
                        </a:rPr>
                        <a:t>0,0055</a:t>
                      </a:r>
                      <a:endParaRPr lang="cs-CZ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601" marR="43601" marT="0" marB="0" anchor="ctr"/>
                </a:tc>
                <a:tc rowSpan="2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</a:rPr>
                        <a:t>0,0054</a:t>
                      </a:r>
                      <a:endParaRPr lang="cs-CZ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601" marR="43601" marT="0" marB="0" anchor="ctr"/>
                </a:tc>
                <a:tc rowSpan="2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cs-CZ" sz="1200" dirty="0">
                          <a:solidFill>
                            <a:schemeClr val="accent6"/>
                          </a:solidFill>
                          <a:effectLst/>
                        </a:rPr>
                        <a:t>100</a:t>
                      </a:r>
                      <a:endParaRPr lang="cs-CZ" sz="1200" dirty="0">
                        <a:solidFill>
                          <a:schemeClr val="accent6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601" marR="43601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</a:rPr>
                        <a:t>0,0032</a:t>
                      </a:r>
                      <a:endParaRPr lang="cs-CZ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601" marR="43601" marT="0" marB="0" anchor="ctr"/>
                </a:tc>
                <a:tc rowSpan="2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cs-CZ" sz="1200" dirty="0">
                          <a:effectLst/>
                        </a:rPr>
                        <a:t>0,0032</a:t>
                      </a:r>
                      <a:endParaRPr lang="cs-CZ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601" marR="43601" marT="0" marB="0" anchor="ctr"/>
                </a:tc>
                <a:tc rowSpan="2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cs-CZ" sz="1200" dirty="0">
                          <a:solidFill>
                            <a:schemeClr val="accent6"/>
                          </a:solidFill>
                          <a:effectLst/>
                        </a:rPr>
                        <a:t>100</a:t>
                      </a:r>
                      <a:endParaRPr lang="cs-CZ" sz="1200" dirty="0">
                        <a:solidFill>
                          <a:schemeClr val="accent6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601" marR="43601" marT="0" marB="0" anchor="ctr"/>
                </a:tc>
                <a:extLst>
                  <a:ext uri="{0D108BD9-81ED-4DB2-BD59-A6C34878D82A}">
                    <a16:rowId xmlns:a16="http://schemas.microsoft.com/office/drawing/2014/main" val="3231683844"/>
                  </a:ext>
                </a:extLst>
              </a:tr>
              <a:tr h="19146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200" dirty="0">
                          <a:effectLst/>
                        </a:rPr>
                        <a:t>4</a:t>
                      </a:r>
                      <a:endParaRPr lang="cs-CZ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601" marR="43601" marT="0" marB="0" anchor="b">
                    <a:solidFill>
                      <a:srgbClr val="53A5B5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cs-CZ" sz="1200" dirty="0">
                          <a:effectLst/>
                        </a:rPr>
                        <a:t>0,0054</a:t>
                      </a:r>
                      <a:endParaRPr lang="cs-CZ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601" marR="43601" marT="0" marB="0" anchor="ctr"/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cs-CZ" sz="1200" dirty="0">
                          <a:effectLst/>
                        </a:rPr>
                        <a:t>0,0032</a:t>
                      </a:r>
                      <a:endParaRPr lang="cs-CZ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601" marR="43601" marT="0" marB="0" anchor="ctr"/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58841320"/>
                  </a:ext>
                </a:extLst>
              </a:tr>
              <a:tr h="19146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</a:rPr>
                        <a:t>5</a:t>
                      </a:r>
                      <a:endParaRPr lang="cs-CZ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601" marR="43601" marT="0" marB="0" anchor="b">
                    <a:solidFill>
                      <a:srgbClr val="53A5B5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cs-CZ" sz="1200" dirty="0">
                          <a:effectLst/>
                        </a:rPr>
                        <a:t>Inokulum + </a:t>
                      </a:r>
                      <a:r>
                        <a:rPr lang="cs-CZ" sz="1200" dirty="0" err="1">
                          <a:effectLst/>
                        </a:rPr>
                        <a:t>Biouhel</a:t>
                      </a:r>
                      <a:r>
                        <a:rPr lang="cs-CZ" sz="1200" dirty="0">
                          <a:effectLst/>
                        </a:rPr>
                        <a:t> 1 (500°C)</a:t>
                      </a:r>
                      <a:endParaRPr lang="cs-CZ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601" marR="43601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cs-CZ" sz="1200" dirty="0">
                          <a:effectLst/>
                        </a:rPr>
                        <a:t>0,0046</a:t>
                      </a:r>
                      <a:endParaRPr lang="cs-CZ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601" marR="43601" marT="0" marB="0" anchor="ctr"/>
                </a:tc>
                <a:tc rowSpan="2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</a:rPr>
                        <a:t>0,0047</a:t>
                      </a:r>
                      <a:endParaRPr lang="cs-CZ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601" marR="43601" marT="0" marB="0" anchor="ctr"/>
                </a:tc>
                <a:tc rowSpan="2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cs-CZ" sz="1200" dirty="0">
                          <a:solidFill>
                            <a:srgbClr val="FF0000"/>
                          </a:solidFill>
                          <a:effectLst/>
                        </a:rPr>
                        <a:t>86</a:t>
                      </a:r>
                      <a:endParaRPr lang="cs-CZ" sz="12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601" marR="43601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</a:rPr>
                        <a:t>0,0028</a:t>
                      </a:r>
                      <a:endParaRPr lang="cs-CZ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601" marR="43601" marT="0" marB="0" anchor="ctr"/>
                </a:tc>
                <a:tc rowSpan="2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</a:rPr>
                        <a:t>0,0029</a:t>
                      </a:r>
                      <a:endParaRPr lang="cs-CZ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601" marR="43601" marT="0" marB="0" anchor="ctr"/>
                </a:tc>
                <a:tc rowSpan="2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cs-CZ" sz="1200" dirty="0">
                          <a:solidFill>
                            <a:srgbClr val="FF0000"/>
                          </a:solidFill>
                          <a:effectLst/>
                        </a:rPr>
                        <a:t>89</a:t>
                      </a:r>
                      <a:endParaRPr lang="cs-CZ" sz="12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601" marR="43601" marT="0" marB="0" anchor="ctr"/>
                </a:tc>
                <a:extLst>
                  <a:ext uri="{0D108BD9-81ED-4DB2-BD59-A6C34878D82A}">
                    <a16:rowId xmlns:a16="http://schemas.microsoft.com/office/drawing/2014/main" val="2606034662"/>
                  </a:ext>
                </a:extLst>
              </a:tr>
              <a:tr h="19146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200" dirty="0">
                          <a:effectLst/>
                        </a:rPr>
                        <a:t>6</a:t>
                      </a:r>
                      <a:endParaRPr lang="cs-CZ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601" marR="43601" marT="0" marB="0" anchor="b">
                    <a:solidFill>
                      <a:srgbClr val="53A5B5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cs-CZ" sz="1200" dirty="0">
                          <a:effectLst/>
                        </a:rPr>
                        <a:t>0,0048</a:t>
                      </a:r>
                      <a:endParaRPr lang="cs-CZ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601" marR="43601" marT="0" marB="0" anchor="ctr"/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</a:rPr>
                        <a:t>0,0029</a:t>
                      </a:r>
                      <a:endParaRPr lang="cs-CZ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601" marR="43601" marT="0" marB="0" anchor="ctr"/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4834821"/>
                  </a:ext>
                </a:extLst>
              </a:tr>
              <a:tr h="19146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</a:rPr>
                        <a:t>7</a:t>
                      </a:r>
                      <a:endParaRPr lang="cs-CZ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601" marR="43601" marT="0" marB="0" anchor="b">
                    <a:solidFill>
                      <a:srgbClr val="53A5B5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cs-CZ" sz="1200" dirty="0">
                          <a:effectLst/>
                        </a:rPr>
                        <a:t>Inokulum + Biouhel 2 (400 °C)</a:t>
                      </a:r>
                      <a:endParaRPr lang="cs-CZ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601" marR="43601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cs-CZ" sz="1200" dirty="0">
                          <a:effectLst/>
                        </a:rPr>
                        <a:t>0,0049</a:t>
                      </a:r>
                      <a:endParaRPr lang="cs-CZ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601" marR="43601" marT="0" marB="0" anchor="ctr"/>
                </a:tc>
                <a:tc rowSpan="2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cs-CZ" sz="1200" dirty="0">
                          <a:effectLst/>
                        </a:rPr>
                        <a:t>0,0048</a:t>
                      </a:r>
                      <a:endParaRPr lang="cs-CZ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601" marR="43601" marT="0" marB="0" anchor="ctr"/>
                </a:tc>
                <a:tc rowSpan="2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cs-CZ" sz="1200" dirty="0">
                          <a:solidFill>
                            <a:srgbClr val="FF0000"/>
                          </a:solidFill>
                          <a:effectLst/>
                        </a:rPr>
                        <a:t>88</a:t>
                      </a:r>
                      <a:endParaRPr lang="cs-CZ" sz="12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601" marR="43601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</a:rPr>
                        <a:t>0,0032</a:t>
                      </a:r>
                      <a:endParaRPr lang="cs-CZ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601" marR="43601" marT="0" marB="0" anchor="ctr"/>
                </a:tc>
                <a:tc rowSpan="2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</a:rPr>
                        <a:t>0,0031</a:t>
                      </a:r>
                      <a:endParaRPr lang="cs-CZ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601" marR="43601" marT="0" marB="0" anchor="ctr"/>
                </a:tc>
                <a:tc rowSpan="2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cs-CZ" sz="1200" dirty="0">
                          <a:solidFill>
                            <a:srgbClr val="FF0000"/>
                          </a:solidFill>
                          <a:effectLst/>
                        </a:rPr>
                        <a:t>96</a:t>
                      </a:r>
                      <a:endParaRPr lang="cs-CZ" sz="12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601" marR="43601" marT="0" marB="0" anchor="ctr"/>
                </a:tc>
                <a:extLst>
                  <a:ext uri="{0D108BD9-81ED-4DB2-BD59-A6C34878D82A}">
                    <a16:rowId xmlns:a16="http://schemas.microsoft.com/office/drawing/2014/main" val="233688195"/>
                  </a:ext>
                </a:extLst>
              </a:tr>
              <a:tr h="19146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</a:rPr>
                        <a:t>8</a:t>
                      </a:r>
                      <a:endParaRPr lang="cs-CZ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601" marR="43601" marT="0" marB="0" anchor="b">
                    <a:solidFill>
                      <a:srgbClr val="53A5B5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cs-CZ" sz="1200" dirty="0">
                          <a:effectLst/>
                        </a:rPr>
                        <a:t>0,0047</a:t>
                      </a:r>
                      <a:endParaRPr lang="cs-CZ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601" marR="43601" marT="0" marB="0" anchor="ctr"/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</a:rPr>
                        <a:t>0,0030</a:t>
                      </a:r>
                      <a:endParaRPr lang="cs-CZ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601" marR="43601" marT="0" marB="0" anchor="ctr"/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50162577"/>
                  </a:ext>
                </a:extLst>
              </a:tr>
              <a:tr h="19146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</a:rPr>
                        <a:t>9</a:t>
                      </a:r>
                      <a:endParaRPr lang="cs-CZ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601" marR="43601" marT="0" marB="0" anchor="b">
                    <a:solidFill>
                      <a:srgbClr val="53A5B5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cs-CZ" sz="1200" dirty="0">
                          <a:effectLst/>
                        </a:rPr>
                        <a:t>Inokulum + Biouhel 3 (300°C)</a:t>
                      </a:r>
                      <a:endParaRPr lang="cs-CZ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601" marR="43601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cs-CZ" sz="1200" dirty="0">
                          <a:effectLst/>
                        </a:rPr>
                        <a:t>0,0049</a:t>
                      </a:r>
                      <a:endParaRPr lang="cs-CZ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601" marR="43601" marT="0" marB="0" anchor="ctr"/>
                </a:tc>
                <a:tc rowSpan="2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</a:rPr>
                        <a:t>0,0049</a:t>
                      </a:r>
                      <a:endParaRPr lang="cs-CZ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601" marR="43601" marT="0" marB="0" anchor="ctr"/>
                </a:tc>
                <a:tc rowSpan="2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cs-CZ" sz="1200" dirty="0">
                          <a:solidFill>
                            <a:srgbClr val="FF0000"/>
                          </a:solidFill>
                          <a:effectLst/>
                        </a:rPr>
                        <a:t>90</a:t>
                      </a:r>
                      <a:endParaRPr lang="cs-CZ" sz="12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601" marR="43601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</a:rPr>
                        <a:t>0,0029</a:t>
                      </a:r>
                      <a:endParaRPr lang="cs-CZ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601" marR="43601" marT="0" marB="0" anchor="ctr"/>
                </a:tc>
                <a:tc rowSpan="2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</a:rPr>
                        <a:t>0,0029</a:t>
                      </a:r>
                      <a:endParaRPr lang="cs-CZ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601" marR="43601" marT="0" marB="0" anchor="ctr"/>
                </a:tc>
                <a:tc rowSpan="2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cs-CZ" sz="1200" dirty="0">
                          <a:solidFill>
                            <a:srgbClr val="FF0000"/>
                          </a:solidFill>
                          <a:effectLst/>
                        </a:rPr>
                        <a:t>91</a:t>
                      </a:r>
                      <a:endParaRPr lang="cs-CZ" sz="12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601" marR="43601" marT="0" marB="0" anchor="ctr"/>
                </a:tc>
                <a:extLst>
                  <a:ext uri="{0D108BD9-81ED-4DB2-BD59-A6C34878D82A}">
                    <a16:rowId xmlns:a16="http://schemas.microsoft.com/office/drawing/2014/main" val="3876771360"/>
                  </a:ext>
                </a:extLst>
              </a:tr>
              <a:tr h="19146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</a:rPr>
                        <a:t>10</a:t>
                      </a:r>
                      <a:endParaRPr lang="cs-CZ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601" marR="43601" marT="0" marB="0" anchor="b">
                    <a:solidFill>
                      <a:srgbClr val="53A5B5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cs-CZ" sz="1200" dirty="0">
                          <a:effectLst/>
                        </a:rPr>
                        <a:t>0,0049</a:t>
                      </a:r>
                      <a:endParaRPr lang="cs-CZ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601" marR="43601" marT="0" marB="0" anchor="ctr"/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cs-CZ" sz="1200" dirty="0">
                          <a:effectLst/>
                        </a:rPr>
                        <a:t>0,0030</a:t>
                      </a:r>
                      <a:endParaRPr lang="cs-CZ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601" marR="43601" marT="0" marB="0" anchor="ctr"/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44751293"/>
                  </a:ext>
                </a:extLst>
              </a:tr>
              <a:tr h="19146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</a:rPr>
                        <a:t>11</a:t>
                      </a:r>
                      <a:endParaRPr lang="cs-CZ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601" marR="43601" marT="0" marB="0" anchor="b">
                    <a:solidFill>
                      <a:srgbClr val="53A5B5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cs-CZ" sz="1200" dirty="0">
                          <a:effectLst/>
                        </a:rPr>
                        <a:t>Inokulum</a:t>
                      </a:r>
                      <a:r>
                        <a:rPr lang="cs-CZ" sz="1200" baseline="0" dirty="0">
                          <a:effectLst/>
                        </a:rPr>
                        <a:t> + </a:t>
                      </a:r>
                      <a:r>
                        <a:rPr lang="cs-CZ" sz="1200" dirty="0">
                          <a:effectLst/>
                        </a:rPr>
                        <a:t> Slepičí trus 50 %</a:t>
                      </a:r>
                      <a:r>
                        <a:rPr lang="cs-CZ" sz="1200" baseline="0" dirty="0">
                          <a:effectLst/>
                        </a:rPr>
                        <a:t> ,</a:t>
                      </a:r>
                      <a:r>
                        <a:rPr lang="cs-CZ" sz="1200" dirty="0">
                          <a:effectLst/>
                        </a:rPr>
                        <a:t>Biouhel 1 (500°C) 50 %</a:t>
                      </a:r>
                      <a:endParaRPr lang="cs-CZ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601" marR="43601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cs-CZ" sz="1200" dirty="0">
                          <a:effectLst/>
                        </a:rPr>
                        <a:t>0,0053</a:t>
                      </a:r>
                      <a:endParaRPr lang="cs-CZ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601" marR="43601" marT="0" marB="0" anchor="ctr"/>
                </a:tc>
                <a:tc rowSpan="2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</a:rPr>
                        <a:t>0,0053</a:t>
                      </a:r>
                      <a:endParaRPr lang="cs-CZ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601" marR="43601" marT="0" marB="0" anchor="ctr"/>
                </a:tc>
                <a:tc rowSpan="2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cs-CZ" sz="1200" dirty="0">
                          <a:solidFill>
                            <a:srgbClr val="FF0000"/>
                          </a:solidFill>
                          <a:effectLst/>
                        </a:rPr>
                        <a:t>98</a:t>
                      </a:r>
                      <a:endParaRPr lang="cs-CZ" sz="12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601" marR="43601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cs-CZ" sz="1200" dirty="0">
                          <a:effectLst/>
                        </a:rPr>
                        <a:t>0,0033</a:t>
                      </a:r>
                      <a:endParaRPr lang="cs-CZ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601" marR="43601" marT="0" marB="0" anchor="ctr"/>
                </a:tc>
                <a:tc rowSpan="2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</a:rPr>
                        <a:t>0,0033</a:t>
                      </a:r>
                      <a:endParaRPr lang="cs-CZ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601" marR="43601" marT="0" marB="0" anchor="ctr"/>
                </a:tc>
                <a:tc rowSpan="2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cs-CZ" sz="1200" dirty="0">
                          <a:solidFill>
                            <a:schemeClr val="accent6"/>
                          </a:solidFill>
                          <a:effectLst/>
                        </a:rPr>
                        <a:t>103</a:t>
                      </a:r>
                      <a:endParaRPr lang="cs-CZ" sz="1200" dirty="0">
                        <a:solidFill>
                          <a:schemeClr val="accent6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601" marR="43601" marT="0" marB="0" anchor="ctr"/>
                </a:tc>
                <a:extLst>
                  <a:ext uri="{0D108BD9-81ED-4DB2-BD59-A6C34878D82A}">
                    <a16:rowId xmlns:a16="http://schemas.microsoft.com/office/drawing/2014/main" val="349656428"/>
                  </a:ext>
                </a:extLst>
              </a:tr>
              <a:tr h="19146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</a:rPr>
                        <a:t>12</a:t>
                      </a:r>
                      <a:endParaRPr lang="cs-CZ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601" marR="43601" marT="0" marB="0" anchor="b">
                    <a:solidFill>
                      <a:srgbClr val="53A5B5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cs-CZ" sz="1200" dirty="0">
                          <a:effectLst/>
                        </a:rPr>
                        <a:t>0,0054</a:t>
                      </a:r>
                      <a:endParaRPr lang="cs-CZ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601" marR="43601" marT="0" marB="0" anchor="ctr"/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cs-CZ" sz="1200" dirty="0">
                          <a:effectLst/>
                        </a:rPr>
                        <a:t>0,0033</a:t>
                      </a:r>
                      <a:endParaRPr lang="cs-CZ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601" marR="43601" marT="0" marB="0" anchor="ctr"/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82643676"/>
                  </a:ext>
                </a:extLst>
              </a:tr>
              <a:tr h="19146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</a:rPr>
                        <a:t>13</a:t>
                      </a:r>
                      <a:endParaRPr lang="cs-CZ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601" marR="43601" marT="0" marB="0" anchor="b">
                    <a:solidFill>
                      <a:srgbClr val="53A5B5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cs-CZ" sz="1200" dirty="0">
                          <a:effectLst/>
                        </a:rPr>
                        <a:t>Inokulum + Slepičí trus 50 %</a:t>
                      </a:r>
                      <a:r>
                        <a:rPr lang="cs-CZ" sz="1200" baseline="0" dirty="0">
                          <a:effectLst/>
                        </a:rPr>
                        <a:t> , </a:t>
                      </a:r>
                      <a:r>
                        <a:rPr lang="cs-CZ" sz="1200" dirty="0">
                          <a:effectLst/>
                        </a:rPr>
                        <a:t>Biouhel 2 (400°C) 50 %</a:t>
                      </a:r>
                      <a:endParaRPr lang="cs-CZ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601" marR="43601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cs-CZ" sz="1200" dirty="0">
                          <a:effectLst/>
                        </a:rPr>
                        <a:t>0,0057</a:t>
                      </a:r>
                      <a:endParaRPr lang="cs-CZ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601" marR="43601" marT="0" marB="0" anchor="ctr"/>
                </a:tc>
                <a:tc rowSpan="2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</a:rPr>
                        <a:t>0,0057</a:t>
                      </a:r>
                      <a:endParaRPr lang="cs-CZ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601" marR="43601" marT="0" marB="0" anchor="ctr"/>
                </a:tc>
                <a:tc rowSpan="2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cs-CZ" sz="1200" dirty="0">
                          <a:solidFill>
                            <a:schemeClr val="accent6"/>
                          </a:solidFill>
                          <a:effectLst/>
                        </a:rPr>
                        <a:t>104</a:t>
                      </a:r>
                      <a:endParaRPr lang="cs-CZ" sz="1200" dirty="0">
                        <a:solidFill>
                          <a:schemeClr val="accent6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601" marR="43601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</a:rPr>
                        <a:t>0,0037</a:t>
                      </a:r>
                      <a:endParaRPr lang="cs-CZ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601" marR="43601" marT="0" marB="0" anchor="ctr"/>
                </a:tc>
                <a:tc rowSpan="2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cs-CZ" sz="1200" dirty="0">
                          <a:effectLst/>
                        </a:rPr>
                        <a:t>0,0037</a:t>
                      </a:r>
                      <a:endParaRPr lang="cs-CZ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601" marR="43601" marT="0" marB="0" anchor="ctr"/>
                </a:tc>
                <a:tc rowSpan="2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cs-CZ" sz="1200" dirty="0">
                          <a:solidFill>
                            <a:schemeClr val="accent6"/>
                          </a:solidFill>
                          <a:effectLst/>
                        </a:rPr>
                        <a:t>115</a:t>
                      </a:r>
                      <a:endParaRPr lang="cs-CZ" sz="1200" dirty="0">
                        <a:solidFill>
                          <a:schemeClr val="accent6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601" marR="43601" marT="0" marB="0" anchor="ctr"/>
                </a:tc>
                <a:extLst>
                  <a:ext uri="{0D108BD9-81ED-4DB2-BD59-A6C34878D82A}">
                    <a16:rowId xmlns:a16="http://schemas.microsoft.com/office/drawing/2014/main" val="2843397689"/>
                  </a:ext>
                </a:extLst>
              </a:tr>
              <a:tr h="19146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</a:rPr>
                        <a:t>14</a:t>
                      </a:r>
                      <a:endParaRPr lang="cs-CZ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601" marR="43601" marT="0" marB="0" anchor="b">
                    <a:solidFill>
                      <a:srgbClr val="53A5B5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cs-CZ" sz="1200" dirty="0">
                          <a:effectLst/>
                        </a:rPr>
                        <a:t>0,0057</a:t>
                      </a:r>
                      <a:endParaRPr lang="cs-CZ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601" marR="43601" marT="0" marB="0" anchor="ctr"/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cs-CZ" sz="1200" dirty="0">
                          <a:effectLst/>
                        </a:rPr>
                        <a:t>0,0037</a:t>
                      </a:r>
                      <a:endParaRPr lang="cs-CZ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601" marR="43601" marT="0" marB="0" anchor="ctr"/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93136330"/>
                  </a:ext>
                </a:extLst>
              </a:tr>
              <a:tr h="19146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</a:rPr>
                        <a:t>15</a:t>
                      </a:r>
                      <a:endParaRPr lang="cs-CZ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601" marR="43601" marT="0" marB="0" anchor="b">
                    <a:solidFill>
                      <a:srgbClr val="53A5B5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cs-CZ" sz="1200" dirty="0">
                          <a:effectLst/>
                        </a:rPr>
                        <a:t>Inokulum</a:t>
                      </a:r>
                      <a:r>
                        <a:rPr lang="cs-CZ" sz="1200" baseline="0" dirty="0">
                          <a:effectLst/>
                        </a:rPr>
                        <a:t> + </a:t>
                      </a:r>
                      <a:r>
                        <a:rPr lang="cs-CZ" sz="1200" dirty="0">
                          <a:effectLst/>
                        </a:rPr>
                        <a:t>Slepičí trus 50 %,</a:t>
                      </a:r>
                      <a:r>
                        <a:rPr lang="cs-CZ" sz="1200" baseline="0" dirty="0">
                          <a:effectLst/>
                        </a:rPr>
                        <a:t>  </a:t>
                      </a:r>
                      <a:r>
                        <a:rPr lang="cs-CZ" sz="1200" dirty="0">
                          <a:effectLst/>
                        </a:rPr>
                        <a:t>Biouhel 3 (300°C) 50 %)</a:t>
                      </a:r>
                      <a:endParaRPr lang="cs-CZ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601" marR="43601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cs-CZ" sz="1200" dirty="0">
                          <a:effectLst/>
                        </a:rPr>
                        <a:t>0,0059</a:t>
                      </a:r>
                      <a:endParaRPr lang="cs-CZ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601" marR="43601" marT="0" marB="0" anchor="ctr"/>
                </a:tc>
                <a:tc rowSpan="2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cs-CZ" sz="1200" dirty="0">
                          <a:effectLst/>
                        </a:rPr>
                        <a:t>0,0059</a:t>
                      </a:r>
                      <a:endParaRPr lang="cs-CZ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601" marR="43601" marT="0" marB="0" anchor="ctr"/>
                </a:tc>
                <a:tc rowSpan="2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cs-CZ" sz="1200" dirty="0">
                          <a:solidFill>
                            <a:schemeClr val="accent6"/>
                          </a:solidFill>
                          <a:effectLst/>
                        </a:rPr>
                        <a:t>108</a:t>
                      </a:r>
                      <a:endParaRPr lang="cs-CZ" sz="1200" dirty="0">
                        <a:solidFill>
                          <a:schemeClr val="accent6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601" marR="43601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cs-CZ" sz="1200" dirty="0">
                          <a:effectLst/>
                        </a:rPr>
                        <a:t>0,0036</a:t>
                      </a:r>
                      <a:endParaRPr lang="cs-CZ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601" marR="43601" marT="0" marB="0" anchor="ctr"/>
                </a:tc>
                <a:tc rowSpan="2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</a:rPr>
                        <a:t>0,0036</a:t>
                      </a:r>
                      <a:endParaRPr lang="cs-CZ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601" marR="43601" marT="0" marB="0" anchor="ctr"/>
                </a:tc>
                <a:tc rowSpan="2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cs-CZ" sz="1200" dirty="0">
                          <a:solidFill>
                            <a:schemeClr val="accent6"/>
                          </a:solidFill>
                          <a:effectLst/>
                        </a:rPr>
                        <a:t>112</a:t>
                      </a:r>
                      <a:endParaRPr lang="cs-CZ" sz="1200" dirty="0">
                        <a:solidFill>
                          <a:schemeClr val="accent6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601" marR="43601" marT="0" marB="0" anchor="ctr"/>
                </a:tc>
                <a:extLst>
                  <a:ext uri="{0D108BD9-81ED-4DB2-BD59-A6C34878D82A}">
                    <a16:rowId xmlns:a16="http://schemas.microsoft.com/office/drawing/2014/main" val="2695689401"/>
                  </a:ext>
                </a:extLst>
              </a:tr>
              <a:tr h="19146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200" dirty="0">
                          <a:effectLst/>
                        </a:rPr>
                        <a:t>16</a:t>
                      </a:r>
                      <a:endParaRPr lang="cs-CZ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601" marR="43601" marT="0" marB="0" anchor="b">
                    <a:solidFill>
                      <a:srgbClr val="53A5B5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cs-CZ" sz="1200" dirty="0">
                          <a:effectLst/>
                        </a:rPr>
                        <a:t>0,0059</a:t>
                      </a:r>
                      <a:endParaRPr lang="cs-CZ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601" marR="43601" marT="0" marB="0" anchor="ctr"/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cs-CZ" sz="1200" dirty="0">
                          <a:effectLst/>
                        </a:rPr>
                        <a:t>0,0036</a:t>
                      </a:r>
                      <a:endParaRPr lang="cs-CZ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601" marR="43601" marT="0" marB="0" anchor="ctr"/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85933706"/>
                  </a:ext>
                </a:extLst>
              </a:tr>
            </a:tbl>
          </a:graphicData>
        </a:graphic>
      </p:graphicFrame>
      <p:sp>
        <p:nvSpPr>
          <p:cNvPr id="9" name="Rectangle 1"/>
          <p:cNvSpPr>
            <a:spLocks noChangeArrowheads="1"/>
          </p:cNvSpPr>
          <p:nvPr/>
        </p:nvSpPr>
        <p:spPr bwMode="auto">
          <a:xfrm>
            <a:off x="3403278" y="2186487"/>
            <a:ext cx="5601342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1809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180975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altLang="cs-CZ" b="1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Porovnání naměřených produkcí v objemovém měřítku</a:t>
            </a:r>
            <a:endParaRPr kumimoji="0" lang="cs-CZ" altLang="cs-CZ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10" name="Zástupný symbol pro datum 3">
            <a:extLst>
              <a:ext uri="{FF2B5EF4-FFF2-40B4-BE49-F238E27FC236}">
                <a16:creationId xmlns:a16="http://schemas.microsoft.com/office/drawing/2014/main" id="{03F6B53B-4E48-FF4E-806F-3FBF01950CF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03497" y="6356350"/>
            <a:ext cx="1251230" cy="312738"/>
          </a:xfrm>
        </p:spPr>
        <p:txBody>
          <a:bodyPr/>
          <a:lstStyle/>
          <a:p>
            <a:r>
              <a:rPr lang="cs-CZ" dirty="0"/>
              <a:t>19.-21.10. 2021  </a:t>
            </a:r>
          </a:p>
        </p:txBody>
      </p:sp>
    </p:spTree>
    <p:extLst>
      <p:ext uri="{BB962C8B-B14F-4D97-AF65-F5344CB8AC3E}">
        <p14:creationId xmlns:p14="http://schemas.microsoft.com/office/powerpoint/2010/main" val="111629710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0EF4B41-BB50-8241-8561-4876AA5C68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0196" y="1054247"/>
            <a:ext cx="11798620" cy="1021977"/>
          </a:xfrm>
        </p:spPr>
        <p:txBody>
          <a:bodyPr>
            <a:normAutofit/>
          </a:bodyPr>
          <a:lstStyle/>
          <a:p>
            <a:r>
              <a:rPr lang="cs-CZ" sz="4400" dirty="0">
                <a:solidFill>
                  <a:srgbClr val="00A499"/>
                </a:solidFill>
              </a:rPr>
              <a:t>Výsledky testu </a:t>
            </a:r>
            <a:endParaRPr lang="cs-CZ" dirty="0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0754BDB5-6540-C34B-8087-39B427E48D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cs-CZ" sz="1100" dirty="0"/>
              <a:t>Konference TVIP 2021, Hustopeče u Brna </a:t>
            </a:r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4574110D-4796-BA41-9260-93FD77ED7A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A44BAA-1A06-B141-8215-9D88CF6A7203}" type="slidenum">
              <a:rPr lang="cs-CZ" smtClean="0"/>
              <a:t>11</a:t>
            </a:fld>
            <a:endParaRPr lang="cs-CZ"/>
          </a:p>
        </p:txBody>
      </p:sp>
      <p:sp>
        <p:nvSpPr>
          <p:cNvPr id="9" name="Rectangle 1"/>
          <p:cNvSpPr>
            <a:spLocks noChangeArrowheads="1"/>
          </p:cNvSpPr>
          <p:nvPr/>
        </p:nvSpPr>
        <p:spPr bwMode="auto">
          <a:xfrm>
            <a:off x="4222637" y="2039557"/>
            <a:ext cx="3962623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1809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180975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altLang="cs-CZ" b="1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Měrné produkce bioplynu</a:t>
            </a:r>
            <a:r>
              <a:rPr kumimoji="0" lang="cs-CZ" altLang="cs-CZ" b="1" i="1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 a methanu </a:t>
            </a:r>
            <a:endParaRPr kumimoji="0" lang="cs-CZ" altLang="cs-CZ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graphicFrame>
        <p:nvGraphicFramePr>
          <p:cNvPr id="11" name="Zástupný symbol pro obsah 10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43625807"/>
              </p:ext>
            </p:extLst>
          </p:nvPr>
        </p:nvGraphicFramePr>
        <p:xfrm>
          <a:off x="1687398" y="2474569"/>
          <a:ext cx="9485426" cy="264418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780431">
                  <a:extLst>
                    <a:ext uri="{9D8B030D-6E8A-4147-A177-3AD203B41FA5}">
                      <a16:colId xmlns:a16="http://schemas.microsoft.com/office/drawing/2014/main" val="1753323768"/>
                    </a:ext>
                  </a:extLst>
                </a:gridCol>
                <a:gridCol w="1097563">
                  <a:extLst>
                    <a:ext uri="{9D8B030D-6E8A-4147-A177-3AD203B41FA5}">
                      <a16:colId xmlns:a16="http://schemas.microsoft.com/office/drawing/2014/main" val="3575844468"/>
                    </a:ext>
                  </a:extLst>
                </a:gridCol>
                <a:gridCol w="1095622">
                  <a:extLst>
                    <a:ext uri="{9D8B030D-6E8A-4147-A177-3AD203B41FA5}">
                      <a16:colId xmlns:a16="http://schemas.microsoft.com/office/drawing/2014/main" val="30731675"/>
                    </a:ext>
                  </a:extLst>
                </a:gridCol>
                <a:gridCol w="884255">
                  <a:extLst>
                    <a:ext uri="{9D8B030D-6E8A-4147-A177-3AD203B41FA5}">
                      <a16:colId xmlns:a16="http://schemas.microsoft.com/office/drawing/2014/main" val="2558928878"/>
                    </a:ext>
                  </a:extLst>
                </a:gridCol>
                <a:gridCol w="1095622">
                  <a:extLst>
                    <a:ext uri="{9D8B030D-6E8A-4147-A177-3AD203B41FA5}">
                      <a16:colId xmlns:a16="http://schemas.microsoft.com/office/drawing/2014/main" val="2885319254"/>
                    </a:ext>
                  </a:extLst>
                </a:gridCol>
                <a:gridCol w="872620">
                  <a:extLst>
                    <a:ext uri="{9D8B030D-6E8A-4147-A177-3AD203B41FA5}">
                      <a16:colId xmlns:a16="http://schemas.microsoft.com/office/drawing/2014/main" val="2322781841"/>
                    </a:ext>
                  </a:extLst>
                </a:gridCol>
                <a:gridCol w="659313">
                  <a:extLst>
                    <a:ext uri="{9D8B030D-6E8A-4147-A177-3AD203B41FA5}">
                      <a16:colId xmlns:a16="http://schemas.microsoft.com/office/drawing/2014/main" val="1461326167"/>
                    </a:ext>
                  </a:extLst>
                </a:gridCol>
              </a:tblGrid>
              <a:tr h="440698">
                <a:tc row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200" dirty="0">
                          <a:solidFill>
                            <a:schemeClr val="bg1"/>
                          </a:solidFill>
                          <a:effectLst/>
                        </a:rPr>
                        <a:t>Směs</a:t>
                      </a:r>
                      <a:endParaRPr lang="cs-CZ" sz="12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rgbClr val="53A5B5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200" dirty="0">
                          <a:solidFill>
                            <a:schemeClr val="bg1"/>
                          </a:solidFill>
                          <a:effectLst/>
                        </a:rPr>
                        <a:t>Bioplyn</a:t>
                      </a:r>
                      <a:endParaRPr lang="cs-CZ" sz="12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rgbClr val="53A5B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200" dirty="0">
                          <a:solidFill>
                            <a:schemeClr val="bg1"/>
                          </a:solidFill>
                          <a:effectLst/>
                        </a:rPr>
                        <a:t>relativní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200" dirty="0">
                          <a:solidFill>
                            <a:schemeClr val="bg1"/>
                          </a:solidFill>
                          <a:effectLst/>
                        </a:rPr>
                        <a:t>výše</a:t>
                      </a:r>
                      <a:endParaRPr lang="cs-CZ" sz="12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rgbClr val="53A5B5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200" dirty="0" err="1">
                          <a:solidFill>
                            <a:schemeClr val="bg1"/>
                          </a:solidFill>
                          <a:effectLst/>
                        </a:rPr>
                        <a:t>Methan</a:t>
                      </a:r>
                      <a:endParaRPr lang="cs-CZ" sz="12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rgbClr val="53A5B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200" dirty="0">
                          <a:solidFill>
                            <a:schemeClr val="bg1"/>
                          </a:solidFill>
                          <a:effectLst/>
                        </a:rPr>
                        <a:t>relativní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200" dirty="0">
                          <a:solidFill>
                            <a:schemeClr val="bg1"/>
                          </a:solidFill>
                          <a:effectLst/>
                        </a:rPr>
                        <a:t>výše</a:t>
                      </a:r>
                      <a:endParaRPr lang="cs-CZ" sz="12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rgbClr val="53A5B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02507620"/>
                  </a:ext>
                </a:extLst>
              </a:tr>
              <a:tr h="440698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200" dirty="0">
                          <a:solidFill>
                            <a:schemeClr val="bg1"/>
                          </a:solidFill>
                          <a:effectLst/>
                        </a:rPr>
                        <a:t>m</a:t>
                      </a:r>
                      <a:r>
                        <a:rPr lang="cs-CZ" sz="1200" baseline="-25000" dirty="0">
                          <a:solidFill>
                            <a:schemeClr val="bg1"/>
                          </a:solidFill>
                          <a:effectLst/>
                        </a:rPr>
                        <a:t>N</a:t>
                      </a:r>
                      <a:r>
                        <a:rPr lang="cs-CZ" sz="1200" baseline="30000" dirty="0">
                          <a:solidFill>
                            <a:schemeClr val="bg1"/>
                          </a:solidFill>
                          <a:effectLst/>
                        </a:rPr>
                        <a:t>3</a:t>
                      </a:r>
                      <a:r>
                        <a:rPr lang="cs-CZ" sz="1200" dirty="0">
                          <a:solidFill>
                            <a:schemeClr val="bg1"/>
                          </a:solidFill>
                          <a:effectLst/>
                        </a:rPr>
                        <a:t> kg</a:t>
                      </a:r>
                      <a:r>
                        <a:rPr lang="cs-CZ" sz="1200" baseline="-25000" dirty="0">
                          <a:solidFill>
                            <a:schemeClr val="bg1"/>
                          </a:solidFill>
                          <a:effectLst/>
                        </a:rPr>
                        <a:t>TS</a:t>
                      </a:r>
                      <a:r>
                        <a:rPr lang="cs-CZ" sz="1200" baseline="30000" dirty="0">
                          <a:solidFill>
                            <a:schemeClr val="bg1"/>
                          </a:solidFill>
                          <a:effectLst/>
                        </a:rPr>
                        <a:t>-1</a:t>
                      </a:r>
                      <a:endParaRPr lang="cs-CZ" sz="12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rgbClr val="53A5B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200" dirty="0">
                          <a:solidFill>
                            <a:schemeClr val="bg1"/>
                          </a:solidFill>
                          <a:effectLst/>
                        </a:rPr>
                        <a:t>m</a:t>
                      </a:r>
                      <a:r>
                        <a:rPr lang="cs-CZ" sz="1200" baseline="-25000" dirty="0">
                          <a:solidFill>
                            <a:schemeClr val="bg1"/>
                          </a:solidFill>
                          <a:effectLst/>
                        </a:rPr>
                        <a:t>N</a:t>
                      </a:r>
                      <a:r>
                        <a:rPr lang="cs-CZ" sz="1200" baseline="30000" dirty="0">
                          <a:solidFill>
                            <a:schemeClr val="bg1"/>
                          </a:solidFill>
                          <a:effectLst/>
                        </a:rPr>
                        <a:t>3</a:t>
                      </a:r>
                      <a:r>
                        <a:rPr lang="cs-CZ" sz="1200" dirty="0">
                          <a:solidFill>
                            <a:schemeClr val="bg1"/>
                          </a:solidFill>
                          <a:effectLst/>
                        </a:rPr>
                        <a:t> kg</a:t>
                      </a:r>
                      <a:r>
                        <a:rPr lang="cs-CZ" sz="1200" baseline="-25000" dirty="0">
                          <a:solidFill>
                            <a:schemeClr val="bg1"/>
                          </a:solidFill>
                          <a:effectLst/>
                        </a:rPr>
                        <a:t>TS</a:t>
                      </a:r>
                      <a:r>
                        <a:rPr lang="cs-CZ" sz="1200" baseline="30000" dirty="0">
                          <a:solidFill>
                            <a:schemeClr val="bg1"/>
                          </a:solidFill>
                          <a:effectLst/>
                        </a:rPr>
                        <a:t>-1</a:t>
                      </a:r>
                      <a:endParaRPr lang="cs-CZ" sz="12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rgbClr val="53A5B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87757437"/>
                  </a:ext>
                </a:extLst>
              </a:tr>
              <a:tr h="440698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200" b="1" dirty="0">
                          <a:solidFill>
                            <a:schemeClr val="tx1"/>
                          </a:solidFill>
                          <a:effectLst/>
                        </a:rPr>
                        <a:t>naměřeno</a:t>
                      </a:r>
                      <a:endParaRPr lang="cs-CZ" sz="12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200" b="1" dirty="0">
                          <a:solidFill>
                            <a:schemeClr val="tx1"/>
                          </a:solidFill>
                          <a:effectLst/>
                        </a:rPr>
                        <a:t>výpočet</a:t>
                      </a:r>
                      <a:endParaRPr lang="cs-CZ" sz="12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200" b="1" dirty="0">
                          <a:solidFill>
                            <a:schemeClr val="tx1"/>
                          </a:solidFill>
                          <a:effectLst/>
                        </a:rPr>
                        <a:t>naměřeno</a:t>
                      </a:r>
                      <a:endParaRPr lang="cs-CZ" sz="12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200" b="1" dirty="0">
                          <a:solidFill>
                            <a:schemeClr val="tx1"/>
                          </a:solidFill>
                          <a:effectLst/>
                        </a:rPr>
                        <a:t>výpočet</a:t>
                      </a:r>
                      <a:endParaRPr lang="cs-CZ" sz="12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27961104"/>
                  </a:ext>
                </a:extLst>
              </a:tr>
              <a:tr h="44069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200" dirty="0">
                          <a:solidFill>
                            <a:schemeClr val="bg1"/>
                          </a:solidFill>
                          <a:effectLst/>
                        </a:rPr>
                        <a:t>Slepičí trus 50 %, Biouhel 1 (500°C) 50%</a:t>
                      </a:r>
                      <a:endParaRPr lang="cs-CZ" sz="12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rgbClr val="53A5B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200" dirty="0">
                          <a:solidFill>
                            <a:schemeClr val="tx1"/>
                          </a:solidFill>
                          <a:effectLst/>
                        </a:rPr>
                        <a:t>0,0556</a:t>
                      </a:r>
                      <a:endParaRPr lang="cs-CZ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200" dirty="0">
                          <a:solidFill>
                            <a:schemeClr val="tx1"/>
                          </a:solidFill>
                          <a:effectLst/>
                        </a:rPr>
                        <a:t>0,0789</a:t>
                      </a:r>
                      <a:endParaRPr lang="cs-CZ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200" dirty="0">
                          <a:solidFill>
                            <a:srgbClr val="FF0000"/>
                          </a:solidFill>
                          <a:effectLst/>
                        </a:rPr>
                        <a:t>71</a:t>
                      </a:r>
                      <a:endParaRPr lang="cs-CZ" sz="12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200" dirty="0">
                          <a:solidFill>
                            <a:schemeClr val="tx1"/>
                          </a:solidFill>
                          <a:effectLst/>
                        </a:rPr>
                        <a:t>0,0467</a:t>
                      </a:r>
                      <a:endParaRPr lang="cs-CZ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200">
                          <a:solidFill>
                            <a:schemeClr val="tx1"/>
                          </a:solidFill>
                          <a:effectLst/>
                        </a:rPr>
                        <a:t>0,0533</a:t>
                      </a:r>
                      <a:endParaRPr lang="cs-CZ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200" dirty="0">
                          <a:solidFill>
                            <a:srgbClr val="FF0000"/>
                          </a:solidFill>
                          <a:effectLst/>
                        </a:rPr>
                        <a:t>88</a:t>
                      </a:r>
                      <a:endParaRPr lang="cs-CZ" sz="12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797191635"/>
                  </a:ext>
                </a:extLst>
              </a:tr>
              <a:tr h="44069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200" dirty="0">
                          <a:solidFill>
                            <a:schemeClr val="bg1"/>
                          </a:solidFill>
                          <a:effectLst/>
                        </a:rPr>
                        <a:t>Slepičí trus 50 %, Biouhel 2 (400°C) 50%</a:t>
                      </a:r>
                      <a:endParaRPr lang="cs-CZ" sz="12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rgbClr val="53A5B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200">
                          <a:solidFill>
                            <a:schemeClr val="tx1"/>
                          </a:solidFill>
                          <a:effectLst/>
                        </a:rPr>
                        <a:t>0,0770</a:t>
                      </a:r>
                      <a:endParaRPr lang="cs-CZ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200">
                          <a:solidFill>
                            <a:schemeClr val="tx1"/>
                          </a:solidFill>
                          <a:effectLst/>
                        </a:rPr>
                        <a:t>0,0832</a:t>
                      </a:r>
                      <a:endParaRPr lang="cs-CZ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200" dirty="0">
                          <a:solidFill>
                            <a:srgbClr val="FF0000"/>
                          </a:solidFill>
                          <a:effectLst/>
                        </a:rPr>
                        <a:t>93</a:t>
                      </a:r>
                      <a:endParaRPr lang="cs-CZ" sz="12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200" dirty="0">
                          <a:solidFill>
                            <a:schemeClr val="tx1"/>
                          </a:solidFill>
                          <a:effectLst/>
                        </a:rPr>
                        <a:t>0,0786</a:t>
                      </a:r>
                      <a:endParaRPr lang="cs-CZ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200" dirty="0">
                          <a:solidFill>
                            <a:schemeClr val="tx1"/>
                          </a:solidFill>
                          <a:effectLst/>
                        </a:rPr>
                        <a:t>0,0674</a:t>
                      </a:r>
                      <a:endParaRPr lang="cs-CZ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200">
                          <a:solidFill>
                            <a:srgbClr val="00B050"/>
                          </a:solidFill>
                          <a:effectLst/>
                        </a:rPr>
                        <a:t>117</a:t>
                      </a:r>
                      <a:endParaRPr lang="cs-CZ" sz="1200">
                        <a:solidFill>
                          <a:srgbClr val="00B05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3811382823"/>
                  </a:ext>
                </a:extLst>
              </a:tr>
              <a:tr h="44069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200" dirty="0">
                          <a:solidFill>
                            <a:schemeClr val="bg1"/>
                          </a:solidFill>
                          <a:effectLst/>
                        </a:rPr>
                        <a:t>Slepičí trus 50 %, Biouhel 3 (300°C) 50%</a:t>
                      </a:r>
                      <a:endParaRPr lang="cs-CZ" sz="12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rgbClr val="53A5B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200">
                          <a:solidFill>
                            <a:schemeClr val="tx1"/>
                          </a:solidFill>
                          <a:effectLst/>
                        </a:rPr>
                        <a:t>0,0959</a:t>
                      </a:r>
                      <a:endParaRPr lang="cs-CZ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200">
                          <a:solidFill>
                            <a:schemeClr val="tx1"/>
                          </a:solidFill>
                          <a:effectLst/>
                        </a:rPr>
                        <a:t>0,0770</a:t>
                      </a:r>
                      <a:endParaRPr lang="cs-CZ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200" dirty="0">
                          <a:solidFill>
                            <a:srgbClr val="00B050"/>
                          </a:solidFill>
                          <a:effectLst/>
                        </a:rPr>
                        <a:t>125</a:t>
                      </a:r>
                      <a:endParaRPr lang="cs-CZ" sz="1200" dirty="0">
                        <a:solidFill>
                          <a:srgbClr val="00B05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200">
                          <a:solidFill>
                            <a:schemeClr val="tx1"/>
                          </a:solidFill>
                          <a:effectLst/>
                        </a:rPr>
                        <a:t>0,0705</a:t>
                      </a:r>
                      <a:endParaRPr lang="cs-CZ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200" dirty="0">
                          <a:solidFill>
                            <a:schemeClr val="tx1"/>
                          </a:solidFill>
                          <a:effectLst/>
                        </a:rPr>
                        <a:t>0,0541</a:t>
                      </a:r>
                      <a:endParaRPr lang="cs-CZ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200" dirty="0">
                          <a:solidFill>
                            <a:srgbClr val="00B050"/>
                          </a:solidFill>
                          <a:effectLst/>
                        </a:rPr>
                        <a:t>130</a:t>
                      </a:r>
                      <a:endParaRPr lang="cs-CZ" sz="1200" dirty="0">
                        <a:solidFill>
                          <a:srgbClr val="00B05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2360419389"/>
                  </a:ext>
                </a:extLst>
              </a:tr>
            </a:tbl>
          </a:graphicData>
        </a:graphic>
      </p:graphicFrame>
      <p:sp>
        <p:nvSpPr>
          <p:cNvPr id="8" name="Zástupný symbol pro datum 3">
            <a:extLst>
              <a:ext uri="{FF2B5EF4-FFF2-40B4-BE49-F238E27FC236}">
                <a16:creationId xmlns:a16="http://schemas.microsoft.com/office/drawing/2014/main" id="{03F6B53B-4E48-FF4E-806F-3FBF01950CF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03497" y="6356350"/>
            <a:ext cx="1251230" cy="312738"/>
          </a:xfrm>
        </p:spPr>
        <p:txBody>
          <a:bodyPr/>
          <a:lstStyle/>
          <a:p>
            <a:r>
              <a:rPr lang="cs-CZ" dirty="0"/>
              <a:t>19.-21.10. 2021  </a:t>
            </a:r>
          </a:p>
        </p:txBody>
      </p:sp>
      <p:sp>
        <p:nvSpPr>
          <p:cNvPr id="3" name="TextovéPole 2">
            <a:extLst>
              <a:ext uri="{FF2B5EF4-FFF2-40B4-BE49-F238E27FC236}">
                <a16:creationId xmlns:a16="http://schemas.microsoft.com/office/drawing/2014/main" id="{5D7212EC-E780-4B14-BD8C-41158D552DF5}"/>
              </a:ext>
            </a:extLst>
          </p:cNvPr>
          <p:cNvSpPr txBox="1"/>
          <p:nvPr/>
        </p:nvSpPr>
        <p:spPr>
          <a:xfrm>
            <a:off x="449884" y="5311673"/>
            <a:ext cx="110099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-porovnání naměřené produkce s měrnými produkcemi vypočtenými váženým průměrem dle podílů, celkových sušin a produkcí dílčích složek</a:t>
            </a:r>
          </a:p>
        </p:txBody>
      </p:sp>
    </p:spTree>
    <p:extLst>
      <p:ext uri="{BB962C8B-B14F-4D97-AF65-F5344CB8AC3E}">
        <p14:creationId xmlns:p14="http://schemas.microsoft.com/office/powerpoint/2010/main" val="50161736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0EF4B41-BB50-8241-8561-4876AA5C68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3497" y="561003"/>
            <a:ext cx="11798620" cy="1021977"/>
          </a:xfrm>
        </p:spPr>
        <p:txBody>
          <a:bodyPr>
            <a:normAutofit/>
          </a:bodyPr>
          <a:lstStyle/>
          <a:p>
            <a:r>
              <a:rPr lang="cs-CZ" sz="4400" dirty="0">
                <a:solidFill>
                  <a:srgbClr val="00A499"/>
                </a:solidFill>
              </a:rPr>
              <a:t>Výsledky testu </a:t>
            </a:r>
            <a:endParaRPr lang="cs-CZ" dirty="0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0754BDB5-6540-C34B-8087-39B427E48D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cs-CZ" sz="1100" dirty="0"/>
              <a:t>Konference TVIP 2021, Hustopeče u Brna </a:t>
            </a:r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4574110D-4796-BA41-9260-93FD77ED7A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A44BAA-1A06-B141-8215-9D88CF6A7203}" type="slidenum">
              <a:rPr lang="cs-CZ" smtClean="0"/>
              <a:t>12</a:t>
            </a:fld>
            <a:endParaRPr lang="cs-CZ"/>
          </a:p>
        </p:txBody>
      </p:sp>
      <p:sp>
        <p:nvSpPr>
          <p:cNvPr id="8" name="TextovéPole 7"/>
          <p:cNvSpPr txBox="1"/>
          <p:nvPr/>
        </p:nvSpPr>
        <p:spPr>
          <a:xfrm>
            <a:off x="2077475" y="5395205"/>
            <a:ext cx="26932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b="1" i="1" dirty="0"/>
              <a:t>Produkce bioplynu během 40 dnů </a:t>
            </a:r>
            <a:endParaRPr lang="cs-CZ" sz="1400" dirty="0"/>
          </a:p>
        </p:txBody>
      </p:sp>
      <p:sp>
        <p:nvSpPr>
          <p:cNvPr id="9" name="TextovéPole 8"/>
          <p:cNvSpPr txBox="1"/>
          <p:nvPr/>
        </p:nvSpPr>
        <p:spPr>
          <a:xfrm>
            <a:off x="8012951" y="5369862"/>
            <a:ext cx="262789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b="1" i="1" dirty="0"/>
              <a:t>Produkce methanu během 40 dní</a:t>
            </a:r>
            <a:endParaRPr lang="cs-CZ" sz="1400" dirty="0"/>
          </a:p>
          <a:p>
            <a:endParaRPr lang="cs-CZ" dirty="0"/>
          </a:p>
        </p:txBody>
      </p:sp>
      <p:pic>
        <p:nvPicPr>
          <p:cNvPr id="1027" name="Picture 3" descr="Fig"/>
          <p:cNvPicPr preferRelativeResize="0"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978" y="1945178"/>
            <a:ext cx="5499877" cy="34246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 descr="Fig"/>
          <p:cNvPicPr preferRelativeResize="0"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1442" y="1945178"/>
            <a:ext cx="5477569" cy="34500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Zástupný symbol pro datum 3">
            <a:extLst>
              <a:ext uri="{FF2B5EF4-FFF2-40B4-BE49-F238E27FC236}">
                <a16:creationId xmlns:a16="http://schemas.microsoft.com/office/drawing/2014/main" id="{03F6B53B-4E48-FF4E-806F-3FBF01950CF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03497" y="6356350"/>
            <a:ext cx="1251230" cy="312738"/>
          </a:xfrm>
        </p:spPr>
        <p:txBody>
          <a:bodyPr/>
          <a:lstStyle/>
          <a:p>
            <a:r>
              <a:rPr lang="cs-CZ" dirty="0"/>
              <a:t>19.-21.10. 2021  </a:t>
            </a:r>
          </a:p>
        </p:txBody>
      </p:sp>
    </p:spTree>
    <p:extLst>
      <p:ext uri="{BB962C8B-B14F-4D97-AF65-F5344CB8AC3E}">
        <p14:creationId xmlns:p14="http://schemas.microsoft.com/office/powerpoint/2010/main" val="373685461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0EF4B41-BB50-8241-8561-4876AA5C68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0196" y="1054247"/>
            <a:ext cx="11798620" cy="1021977"/>
          </a:xfrm>
        </p:spPr>
        <p:txBody>
          <a:bodyPr>
            <a:normAutofit/>
          </a:bodyPr>
          <a:lstStyle/>
          <a:p>
            <a:r>
              <a:rPr lang="cs-CZ" sz="4400" dirty="0">
                <a:solidFill>
                  <a:srgbClr val="00A499"/>
                </a:solidFill>
              </a:rPr>
              <a:t>Závěr 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E8D458C-E8D2-6548-A2AB-3A6B2DCCBB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1294" y="2231570"/>
            <a:ext cx="11798619" cy="3971687"/>
          </a:xfrm>
        </p:spPr>
        <p:txBody>
          <a:bodyPr>
            <a:normAutofit/>
          </a:bodyPr>
          <a:lstStyle/>
          <a:p>
            <a:pPr>
              <a:buFontTx/>
              <a:buChar char="-"/>
            </a:pPr>
            <a:r>
              <a:rPr lang="cs-CZ" sz="2000" dirty="0"/>
              <a:t>tuhá fáze anaerobního digestátu ze zemědělské bioplynové stanice je vhodným materiálem pro </a:t>
            </a:r>
            <a:r>
              <a:rPr lang="cs-CZ" sz="2000" dirty="0" err="1"/>
              <a:t>pyrolýzní</a:t>
            </a:r>
            <a:r>
              <a:rPr lang="cs-CZ" sz="2000" dirty="0"/>
              <a:t> výrobu </a:t>
            </a:r>
            <a:r>
              <a:rPr lang="cs-CZ" sz="2000" dirty="0" err="1"/>
              <a:t>biouhlu</a:t>
            </a:r>
            <a:endParaRPr lang="cs-CZ" sz="2000" dirty="0"/>
          </a:p>
          <a:p>
            <a:pPr>
              <a:buFontTx/>
              <a:buChar char="-"/>
            </a:pPr>
            <a:r>
              <a:rPr lang="cs-CZ" sz="2000" dirty="0"/>
              <a:t>biouhel z digestátu připravený při t 300-400°C má kladný efekt na anaerobní digesci slepičího trusu </a:t>
            </a:r>
          </a:p>
          <a:p>
            <a:pPr>
              <a:buFontTx/>
              <a:buChar char="-"/>
            </a:pPr>
            <a:r>
              <a:rPr lang="cs-CZ" sz="2000" dirty="0"/>
              <a:t>očekávání, že největší přínos bude mít biouhel z nejvyšší teploty pyrolýzy, se nenaplnilo</a:t>
            </a:r>
          </a:p>
          <a:p>
            <a:pPr>
              <a:buFontTx/>
              <a:buChar char="-"/>
            </a:pPr>
            <a:r>
              <a:rPr lang="cs-CZ" sz="2000" dirty="0"/>
              <a:t>biouhel může být přidáván do denní dávky vstupní směsi  v nižších koncentracích, než bylo testováno, náklady na biouhel nutno posuzovat jako na substrát</a:t>
            </a:r>
          </a:p>
          <a:p>
            <a:pPr>
              <a:buFontTx/>
              <a:buChar char="-"/>
            </a:pPr>
            <a:r>
              <a:rPr lang="cs-CZ" sz="2000" dirty="0"/>
              <a:t>biouhel může být ve velkém množství jednorázově vložen do fermentoru, v tomto případě by bylo třeba materiál posuzovat jako součást technologie, vyžadující  investiční náklady</a:t>
            </a:r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4574110D-4796-BA41-9260-93FD77ED7A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A44BAA-1A06-B141-8215-9D88CF6A7203}" type="slidenum">
              <a:rPr lang="cs-CZ" smtClean="0"/>
              <a:t>13</a:t>
            </a:fld>
            <a:endParaRPr lang="cs-CZ"/>
          </a:p>
        </p:txBody>
      </p:sp>
      <p:sp>
        <p:nvSpPr>
          <p:cNvPr id="7" name="Zástupný symbol pro datum 3">
            <a:extLst>
              <a:ext uri="{FF2B5EF4-FFF2-40B4-BE49-F238E27FC236}">
                <a16:creationId xmlns:a16="http://schemas.microsoft.com/office/drawing/2014/main" id="{03F6B53B-4E48-FF4E-806F-3FBF01950CF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03497" y="6356350"/>
            <a:ext cx="1251230" cy="312738"/>
          </a:xfrm>
        </p:spPr>
        <p:txBody>
          <a:bodyPr/>
          <a:lstStyle/>
          <a:p>
            <a:r>
              <a:rPr lang="cs-CZ" dirty="0"/>
              <a:t>19.-21.10. 2021  </a:t>
            </a:r>
          </a:p>
        </p:txBody>
      </p:sp>
      <p:sp>
        <p:nvSpPr>
          <p:cNvPr id="8" name="Zástupný symbol pro zápatí 4">
            <a:extLst>
              <a:ext uri="{FF2B5EF4-FFF2-40B4-BE49-F238E27FC236}">
                <a16:creationId xmlns:a16="http://schemas.microsoft.com/office/drawing/2014/main" id="{B0B40080-4E5B-4E6A-999C-23D57B1629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235075" y="6356349"/>
            <a:ext cx="9937749" cy="309266"/>
          </a:xfrm>
        </p:spPr>
        <p:txBody>
          <a:bodyPr/>
          <a:lstStyle/>
          <a:p>
            <a:pPr algn="ctr"/>
            <a:r>
              <a:rPr lang="cs-CZ" sz="1100" dirty="0"/>
              <a:t>Konference TVIP 2021, Hustopeče u Brna </a:t>
            </a:r>
          </a:p>
        </p:txBody>
      </p:sp>
    </p:spTree>
    <p:extLst>
      <p:ext uri="{BB962C8B-B14F-4D97-AF65-F5344CB8AC3E}">
        <p14:creationId xmlns:p14="http://schemas.microsoft.com/office/powerpoint/2010/main" val="210406574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C5A0DD5F-9D7C-234D-BBCB-4B088545D2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A44BAA-1A06-B141-8215-9D88CF6A7203}" type="slidenum">
              <a:rPr lang="cs-CZ" smtClean="0"/>
              <a:t>14</a:t>
            </a:fld>
            <a:endParaRPr lang="cs-CZ"/>
          </a:p>
        </p:txBody>
      </p:sp>
      <p:sp>
        <p:nvSpPr>
          <p:cNvPr id="5" name="Obdélník 4">
            <a:extLst>
              <a:ext uri="{FF2B5EF4-FFF2-40B4-BE49-F238E27FC236}">
                <a16:creationId xmlns:a16="http://schemas.microsoft.com/office/drawing/2014/main" id="{EDDB3C1C-78A3-FD45-9288-66B6297FA8A9}"/>
              </a:ext>
            </a:extLst>
          </p:cNvPr>
          <p:cNvSpPr/>
          <p:nvPr/>
        </p:nvSpPr>
        <p:spPr>
          <a:xfrm>
            <a:off x="3451861" y="1298692"/>
            <a:ext cx="5280660" cy="707886"/>
          </a:xfrm>
          <a:prstGeom prst="rect">
            <a:avLst/>
          </a:prstGeom>
        </p:spPr>
        <p:txBody>
          <a:bodyPr wrap="square" anchor="b">
            <a:spAutoFit/>
          </a:bodyPr>
          <a:lstStyle/>
          <a:p>
            <a:pPr algn="ctr"/>
            <a:r>
              <a:rPr lang="cs-CZ" sz="4000" b="1" dirty="0">
                <a:solidFill>
                  <a:srgbClr val="00A4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Děkuji za pozornost.</a:t>
            </a:r>
          </a:p>
        </p:txBody>
      </p:sp>
      <p:sp>
        <p:nvSpPr>
          <p:cNvPr id="6" name="Obdélník 5">
            <a:extLst>
              <a:ext uri="{FF2B5EF4-FFF2-40B4-BE49-F238E27FC236}">
                <a16:creationId xmlns:a16="http://schemas.microsoft.com/office/drawing/2014/main" id="{8408D255-5881-3A44-BC2B-29C775205970}"/>
              </a:ext>
            </a:extLst>
          </p:cNvPr>
          <p:cNvSpPr/>
          <p:nvPr/>
        </p:nvSpPr>
        <p:spPr>
          <a:xfrm>
            <a:off x="3044191" y="2696987"/>
            <a:ext cx="6096000" cy="2154436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cs-CZ" sz="2000" b="1" dirty="0">
                <a:solidFill>
                  <a:srgbClr val="00A4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Ing. </a:t>
            </a:r>
            <a:r>
              <a:rPr lang="cs-CZ" sz="2600" b="1" dirty="0">
                <a:solidFill>
                  <a:srgbClr val="00A4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Markéta Bouchalová, </a:t>
            </a:r>
            <a:r>
              <a:rPr lang="cs-CZ" sz="2000" b="1" dirty="0">
                <a:solidFill>
                  <a:srgbClr val="00A4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Ph.D.</a:t>
            </a:r>
          </a:p>
          <a:p>
            <a:pPr algn="ctr"/>
            <a:endParaRPr lang="cs-CZ" dirty="0"/>
          </a:p>
          <a:p>
            <a:pPr algn="ctr"/>
            <a:r>
              <a:rPr lang="cs-CZ" dirty="0">
                <a:solidFill>
                  <a:srgbClr val="00A4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+420 597 327 306</a:t>
            </a:r>
          </a:p>
          <a:p>
            <a:pPr algn="ctr"/>
            <a:endParaRPr lang="cs-CZ" dirty="0">
              <a:solidFill>
                <a:srgbClr val="00A499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cs-CZ" b="1" dirty="0">
                <a:solidFill>
                  <a:srgbClr val="00A4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marketa.bouchalova@vsb.cz</a:t>
            </a:r>
          </a:p>
          <a:p>
            <a:pPr algn="ctr"/>
            <a:endParaRPr lang="cs-CZ" b="1" dirty="0">
              <a:solidFill>
                <a:srgbClr val="00A499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cs-CZ" b="1" dirty="0">
                <a:solidFill>
                  <a:srgbClr val="00A4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www.iet.vsb.cz</a:t>
            </a:r>
          </a:p>
        </p:txBody>
      </p:sp>
      <p:sp>
        <p:nvSpPr>
          <p:cNvPr id="2" name="TextovéPole 1">
            <a:extLst>
              <a:ext uri="{FF2B5EF4-FFF2-40B4-BE49-F238E27FC236}">
                <a16:creationId xmlns:a16="http://schemas.microsoft.com/office/drawing/2014/main" id="{F31A7641-DEA4-4AF4-A2ED-BEA08D3FE028}"/>
              </a:ext>
            </a:extLst>
          </p:cNvPr>
          <p:cNvSpPr txBox="1"/>
          <p:nvPr/>
        </p:nvSpPr>
        <p:spPr>
          <a:xfrm flipH="1">
            <a:off x="303950" y="5306523"/>
            <a:ext cx="11576482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The work was supported from ERDF "Institute of Environmental Technology – Excellent Research " (No. CZ.02.1.01/0.0/0.0/16_019/0000853). </a:t>
            </a:r>
            <a:endParaRPr lang="cs-CZ" sz="1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algn="ctr"/>
            <a:r>
              <a:rPr lang="en-US" sz="1400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„Experimental results were accomplished by using Large Research Infrastructure ENREGAT supported by the Ministry of Education, Youth and Sports of the Czech Republic under project No. LM2018098.“</a:t>
            </a:r>
            <a:endParaRPr lang="cs-CZ" sz="1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algn="ctr"/>
            <a:r>
              <a:rPr lang="en-US" sz="1400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This work was supported by Operational </a:t>
            </a:r>
            <a:r>
              <a:rPr lang="en-US" sz="1400" i="1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Programme</a:t>
            </a:r>
            <a:r>
              <a:rPr lang="en-US" sz="1400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Research, Development and Education, project No. CZ.02.1.01./0.0/0.0/17_049/0008419 COOPERATION.</a:t>
            </a:r>
            <a:endParaRPr lang="cs-CZ" sz="1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algn="ctr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264172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16C7814-19D0-D044-AD35-ED9091139AE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02845" y="1470024"/>
            <a:ext cx="11807825" cy="2054225"/>
          </a:xfrm>
        </p:spPr>
        <p:txBody>
          <a:bodyPr/>
          <a:lstStyle/>
          <a:p>
            <a:r>
              <a:rPr lang="cs-CZ" sz="4800" dirty="0">
                <a:solidFill>
                  <a:srgbClr val="00A499"/>
                </a:solidFill>
              </a:rPr>
              <a:t>Příklad zvýšení produkce bioplynu a methanu aplikací biouhlu připraveného z digestátu do anaerobního fermentoru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D3462E6A-BA43-6348-924A-E49976C5622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25977" y="4102603"/>
            <a:ext cx="11797067" cy="2598737"/>
          </a:xfrm>
        </p:spPr>
        <p:txBody>
          <a:bodyPr/>
          <a:lstStyle/>
          <a:p>
            <a:r>
              <a:rPr lang="cs-CZ" dirty="0"/>
              <a:t>Ing. Jiří Rusín, Ph.D., Dr. </a:t>
            </a:r>
            <a:r>
              <a:rPr lang="cs-CZ" dirty="0" err="1"/>
              <a:t>Panagiotis</a:t>
            </a:r>
            <a:r>
              <a:rPr lang="cs-CZ" dirty="0"/>
              <a:t> </a:t>
            </a:r>
            <a:r>
              <a:rPr lang="cs-CZ" dirty="0" err="1"/>
              <a:t>Basinas</a:t>
            </a:r>
            <a:r>
              <a:rPr lang="cs-CZ" dirty="0"/>
              <a:t>, </a:t>
            </a:r>
            <a:r>
              <a:rPr lang="cs-CZ" b="1" u="sng" dirty="0"/>
              <a:t>Ing. Markéta Bouchalová, Ph.D., </a:t>
            </a:r>
          </a:p>
          <a:p>
            <a:r>
              <a:rPr lang="cs-CZ" dirty="0"/>
              <a:t>Ing. et Ing. Kateřina Chamrádová, Ph.D. </a:t>
            </a:r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CAECFA50-A063-9142-88B9-F0C90FFC9D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cs-CZ" dirty="0"/>
              <a:t>Konference TVIP 2021, Hustopeče u Brna </a:t>
            </a:r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D4A7925D-4BBE-3C40-9FF4-E305464874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A44BAA-1A06-B141-8215-9D88CF6A7203}" type="slidenum">
              <a:rPr lang="cs-CZ" smtClean="0"/>
              <a:t>1</a:t>
            </a:fld>
            <a:endParaRPr lang="cs-CZ" dirty="0"/>
          </a:p>
        </p:txBody>
      </p:sp>
      <p:sp>
        <p:nvSpPr>
          <p:cNvPr id="8" name="Zástupný symbol pro datum 3">
            <a:extLst>
              <a:ext uri="{FF2B5EF4-FFF2-40B4-BE49-F238E27FC236}">
                <a16:creationId xmlns:a16="http://schemas.microsoft.com/office/drawing/2014/main" id="{03F6B53B-4E48-FF4E-806F-3FBF01950CF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03497" y="6356350"/>
            <a:ext cx="1251230" cy="312738"/>
          </a:xfrm>
        </p:spPr>
        <p:txBody>
          <a:bodyPr/>
          <a:lstStyle/>
          <a:p>
            <a:r>
              <a:rPr lang="cs-CZ" dirty="0"/>
              <a:t>19.-21.10. 2021  </a:t>
            </a:r>
          </a:p>
        </p:txBody>
      </p:sp>
    </p:spTree>
    <p:extLst>
      <p:ext uri="{BB962C8B-B14F-4D97-AF65-F5344CB8AC3E}">
        <p14:creationId xmlns:p14="http://schemas.microsoft.com/office/powerpoint/2010/main" val="19016499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482C90F-6696-C44A-BE8F-4464B8E64A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3497" y="894572"/>
            <a:ext cx="11796416" cy="1059315"/>
          </a:xfrm>
        </p:spPr>
        <p:txBody>
          <a:bodyPr/>
          <a:lstStyle/>
          <a:p>
            <a:r>
              <a:rPr lang="cs-CZ" sz="4000" dirty="0">
                <a:solidFill>
                  <a:srgbClr val="00A499"/>
                </a:solidFill>
              </a:rPr>
              <a:t>Úvod </a:t>
            </a:r>
            <a:endParaRPr lang="cs-CZ" sz="4000" dirty="0"/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4172E0D8-7C1D-1642-9793-1606BCBB9B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03497" y="2111829"/>
            <a:ext cx="11796416" cy="4235182"/>
          </a:xfrm>
        </p:spPr>
        <p:txBody>
          <a:bodyPr>
            <a:normAutofit/>
          </a:bodyPr>
          <a:lstStyle/>
          <a:p>
            <a:pPr marL="285750" indent="-285750">
              <a:buFontTx/>
              <a:buChar char="-"/>
            </a:pPr>
            <a:r>
              <a:rPr lang="cs-CZ" sz="2000" dirty="0">
                <a:solidFill>
                  <a:schemeClr val="tx1"/>
                </a:solidFill>
              </a:rPr>
              <a:t>řízený proces anaerobní digesce biomasy v BPS hojně využíván</a:t>
            </a:r>
          </a:p>
          <a:p>
            <a:pPr marL="285750" indent="-285750">
              <a:buFontTx/>
              <a:buChar char="-"/>
            </a:pPr>
            <a:r>
              <a:rPr lang="cs-CZ" sz="2000" dirty="0">
                <a:solidFill>
                  <a:schemeClr val="tx1"/>
                </a:solidFill>
              </a:rPr>
              <a:t>intenzivní přeměna biomasy -˃ probíhá za pečlivě regulovaných podmínek vhodných pro vyváženou činnost všech přítomných skupin mikroorganismů </a:t>
            </a:r>
          </a:p>
          <a:p>
            <a:pPr marL="285750" indent="-285750">
              <a:buFontTx/>
              <a:buChar char="-"/>
            </a:pPr>
            <a:endParaRPr lang="cs-CZ" sz="2000" i="1" dirty="0">
              <a:solidFill>
                <a:schemeClr val="tx1"/>
              </a:solidFill>
            </a:endParaRPr>
          </a:p>
          <a:p>
            <a:pPr marL="285750" indent="-285750">
              <a:buFontTx/>
              <a:buChar char="-"/>
            </a:pPr>
            <a:r>
              <a:rPr lang="cs-CZ" sz="2000" dirty="0">
                <a:solidFill>
                  <a:schemeClr val="tx1"/>
                </a:solidFill>
              </a:rPr>
              <a:t>produkt anaerobní digesce -˃ </a:t>
            </a:r>
            <a:r>
              <a:rPr lang="cs-CZ" sz="2000" b="1" dirty="0">
                <a:solidFill>
                  <a:schemeClr val="tx1"/>
                </a:solidFill>
              </a:rPr>
              <a:t>bioplyn </a:t>
            </a:r>
            <a:r>
              <a:rPr lang="cs-CZ" sz="2000" dirty="0">
                <a:solidFill>
                  <a:schemeClr val="tx1"/>
                </a:solidFill>
              </a:rPr>
              <a:t>(výroba tepelné energie, vytápění budov apod.)                                                    			      -˃ </a:t>
            </a:r>
            <a:r>
              <a:rPr lang="cs-CZ" sz="2000" b="1" dirty="0">
                <a:solidFill>
                  <a:schemeClr val="tx1"/>
                </a:solidFill>
              </a:rPr>
              <a:t>digestát </a:t>
            </a:r>
            <a:r>
              <a:rPr lang="cs-CZ" sz="2000" dirty="0">
                <a:solidFill>
                  <a:schemeClr val="tx1"/>
                </a:solidFill>
              </a:rPr>
              <a:t>(organické hnojivo) </a:t>
            </a:r>
          </a:p>
          <a:p>
            <a:pPr marL="285750" indent="-285750">
              <a:buFontTx/>
              <a:buChar char="-"/>
            </a:pPr>
            <a:endParaRPr lang="cs-CZ" sz="2000" dirty="0">
              <a:solidFill>
                <a:schemeClr val="tx1"/>
              </a:solidFill>
            </a:endParaRPr>
          </a:p>
          <a:p>
            <a:pPr marL="342900" indent="-342900">
              <a:buFontTx/>
              <a:buChar char="-"/>
            </a:pPr>
            <a:r>
              <a:rPr lang="cs-CZ" sz="2000" dirty="0">
                <a:solidFill>
                  <a:schemeClr val="tx1"/>
                </a:solidFill>
              </a:rPr>
              <a:t>příspěvek uvádí výsledky testů produkce bioplynu a methanu vsádkovou jednostupňovou mezofilní anaerobní digescí </a:t>
            </a:r>
          </a:p>
          <a:p>
            <a:pPr marL="342900" indent="-342900">
              <a:buFontTx/>
              <a:buChar char="-"/>
            </a:pPr>
            <a:endParaRPr lang="cs-CZ" sz="2000" dirty="0">
              <a:solidFill>
                <a:schemeClr val="tx1"/>
              </a:solidFill>
            </a:endParaRPr>
          </a:p>
          <a:p>
            <a:pPr marL="342900" indent="-342900">
              <a:buFontTx/>
              <a:buChar char="-"/>
            </a:pPr>
            <a:r>
              <a:rPr lang="cs-CZ" sz="2000" dirty="0">
                <a:solidFill>
                  <a:schemeClr val="tx1"/>
                </a:solidFill>
              </a:rPr>
              <a:t>pro test vybrány 2 substráty 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03F6B53B-4E48-FF4E-806F-3FBF01950CF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03497" y="6356350"/>
            <a:ext cx="1251230" cy="312738"/>
          </a:xfrm>
        </p:spPr>
        <p:txBody>
          <a:bodyPr/>
          <a:lstStyle/>
          <a:p>
            <a:r>
              <a:rPr lang="cs-CZ" dirty="0"/>
              <a:t>19.-21.10. 2021  </a:t>
            </a:r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DC191474-E23C-1F4F-9D03-F4B4B0F384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cs-CZ" sz="1100" dirty="0"/>
              <a:t>Konference TVIP 2021, Hustopeče u Brna </a:t>
            </a:r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67C5F280-15E6-E44F-A1A3-E3B092C3D3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A44BAA-1A06-B141-8215-9D88CF6A7203}" type="slidenum">
              <a:rPr lang="cs-CZ" smtClean="0"/>
              <a:t>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975917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482C90F-6696-C44A-BE8F-4464B8E64A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3497" y="894572"/>
            <a:ext cx="11796416" cy="1059315"/>
          </a:xfrm>
        </p:spPr>
        <p:txBody>
          <a:bodyPr/>
          <a:lstStyle/>
          <a:p>
            <a:r>
              <a:rPr lang="cs-CZ" sz="4000" dirty="0">
                <a:solidFill>
                  <a:srgbClr val="00A499"/>
                </a:solidFill>
              </a:rPr>
              <a:t>Cíl experimentu</a:t>
            </a:r>
            <a:endParaRPr lang="cs-CZ" sz="4000" dirty="0"/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4172E0D8-7C1D-1642-9793-1606BCBB9B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03497" y="2111829"/>
            <a:ext cx="11796416" cy="4235182"/>
          </a:xfrm>
        </p:spPr>
        <p:txBody>
          <a:bodyPr/>
          <a:lstStyle/>
          <a:p>
            <a:r>
              <a:rPr lang="cs-CZ" sz="2400" b="1" dirty="0">
                <a:solidFill>
                  <a:schemeClr val="tx1"/>
                </a:solidFill>
              </a:rPr>
              <a:t>-˃ prověření substrátů </a:t>
            </a:r>
          </a:p>
          <a:p>
            <a:r>
              <a:rPr lang="cs-CZ" sz="2400" b="1" dirty="0">
                <a:solidFill>
                  <a:schemeClr val="tx1"/>
                </a:solidFill>
              </a:rPr>
              <a:t>-˃ omezení zplyňování cíleně pěstované biomasy </a:t>
            </a:r>
          </a:p>
          <a:p>
            <a:r>
              <a:rPr lang="cs-CZ" sz="2400" b="1" dirty="0">
                <a:solidFill>
                  <a:schemeClr val="tx1"/>
                </a:solidFill>
              </a:rPr>
              <a:t>-˃ navýšení zplynování odpadů </a:t>
            </a:r>
          </a:p>
          <a:p>
            <a:r>
              <a:rPr lang="cs-CZ" sz="2400" b="1" dirty="0">
                <a:solidFill>
                  <a:schemeClr val="tx1"/>
                </a:solidFill>
              </a:rPr>
              <a:t>-˃ celkové zefektivnění systému </a:t>
            </a:r>
          </a:p>
          <a:p>
            <a:endParaRPr lang="cs-CZ" sz="2400" b="1" dirty="0">
              <a:solidFill>
                <a:schemeClr val="tx1"/>
              </a:solidFill>
            </a:endParaRPr>
          </a:p>
          <a:p>
            <a:endParaRPr lang="cs-CZ" sz="2400" b="1" dirty="0">
              <a:solidFill>
                <a:schemeClr val="tx1"/>
              </a:solidFill>
            </a:endParaRPr>
          </a:p>
          <a:p>
            <a:pPr marL="285750" indent="-285750">
              <a:buFontTx/>
              <a:buChar char="-"/>
            </a:pPr>
            <a:endParaRPr lang="cs-CZ" sz="2000" b="1" dirty="0">
              <a:solidFill>
                <a:srgbClr val="00CC99"/>
              </a:solidFill>
            </a:endParaRPr>
          </a:p>
          <a:p>
            <a:endParaRPr lang="cs-CZ" sz="2000" b="1" dirty="0">
              <a:solidFill>
                <a:srgbClr val="00CC99"/>
              </a:solidFill>
            </a:endParaRPr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DC191474-E23C-1F4F-9D03-F4B4B0F384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cs-CZ" sz="1100" dirty="0"/>
              <a:t>Konference TVIP 2021, Hustopeče u Brna </a:t>
            </a:r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67C5F280-15E6-E44F-A1A3-E3B092C3D3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A44BAA-1A06-B141-8215-9D88CF6A7203}" type="slidenum">
              <a:rPr lang="cs-CZ" smtClean="0"/>
              <a:t>3</a:t>
            </a:fld>
            <a:endParaRPr lang="cs-CZ"/>
          </a:p>
        </p:txBody>
      </p:sp>
      <p:sp>
        <p:nvSpPr>
          <p:cNvPr id="7" name="Zástupný symbol pro datum 3">
            <a:extLst>
              <a:ext uri="{FF2B5EF4-FFF2-40B4-BE49-F238E27FC236}">
                <a16:creationId xmlns:a16="http://schemas.microsoft.com/office/drawing/2014/main" id="{03F6B53B-4E48-FF4E-806F-3FBF01950CF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03497" y="6356350"/>
            <a:ext cx="1251230" cy="312738"/>
          </a:xfrm>
        </p:spPr>
        <p:txBody>
          <a:bodyPr/>
          <a:lstStyle/>
          <a:p>
            <a:r>
              <a:rPr lang="cs-CZ" dirty="0"/>
              <a:t>19.-21.10. 2021  </a:t>
            </a:r>
          </a:p>
        </p:txBody>
      </p:sp>
    </p:spTree>
    <p:extLst>
      <p:ext uri="{BB962C8B-B14F-4D97-AF65-F5344CB8AC3E}">
        <p14:creationId xmlns:p14="http://schemas.microsoft.com/office/powerpoint/2010/main" val="21449939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0EF4B41-BB50-8241-8561-4876AA5C68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0196" y="937269"/>
            <a:ext cx="11798620" cy="1021977"/>
          </a:xfrm>
        </p:spPr>
        <p:txBody>
          <a:bodyPr>
            <a:normAutofit/>
          </a:bodyPr>
          <a:lstStyle/>
          <a:p>
            <a:r>
              <a:rPr lang="cs-CZ" sz="4000" dirty="0">
                <a:solidFill>
                  <a:srgbClr val="00A499"/>
                </a:solidFill>
              </a:rPr>
              <a:t>Použité substráty</a:t>
            </a:r>
            <a:endParaRPr lang="cs-CZ" sz="4000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E8D458C-E8D2-6548-A2AB-3A6B2DCCBB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1294" y="2231570"/>
            <a:ext cx="11798619" cy="3971687"/>
          </a:xfrm>
        </p:spPr>
        <p:txBody>
          <a:bodyPr/>
          <a:lstStyle/>
          <a:p>
            <a:pPr marL="0" indent="0">
              <a:buNone/>
            </a:pPr>
            <a:r>
              <a:rPr lang="cs-CZ" sz="2000" b="1" dirty="0">
                <a:solidFill>
                  <a:srgbClr val="00A499"/>
                </a:solidFill>
              </a:rPr>
              <a:t>Slepičí trus</a:t>
            </a:r>
          </a:p>
          <a:p>
            <a:pPr>
              <a:buFontTx/>
              <a:buChar char="-"/>
            </a:pPr>
            <a:r>
              <a:rPr lang="cs-CZ" sz="2000" dirty="0"/>
              <a:t>tuhá hmota, až kašovitá suspenze hnědošedé barvy, viditelný obsah peří, bez podestýlky, silný zápach</a:t>
            </a:r>
          </a:p>
          <a:p>
            <a:pPr>
              <a:buFontTx/>
              <a:buChar char="-"/>
            </a:pPr>
            <a:r>
              <a:rPr lang="cs-CZ" sz="2000" dirty="0"/>
              <a:t>jedná se o středně hodnotný substrát pro výrobu bioplynu, značně dusíkatý (prakticky dosažené výtěžky bioplynu a methanu byly významné) </a:t>
            </a:r>
          </a:p>
          <a:p>
            <a:pPr marL="0" indent="0">
              <a:buNone/>
            </a:pPr>
            <a:endParaRPr lang="cs-CZ" dirty="0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0754BDB5-6540-C34B-8087-39B427E48D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cs-CZ" sz="1100" dirty="0"/>
              <a:t>Konference TVIP 2021, Hustopeče u Brna </a:t>
            </a:r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4574110D-4796-BA41-9260-93FD77ED7A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A44BAA-1A06-B141-8215-9D88CF6A7203}" type="slidenum">
              <a:rPr lang="cs-CZ" smtClean="0"/>
              <a:t>4</a:t>
            </a:fld>
            <a:endParaRPr lang="cs-CZ"/>
          </a:p>
        </p:txBody>
      </p:sp>
      <p:pic>
        <p:nvPicPr>
          <p:cNvPr id="11" name="Obrázek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30712" y="3870664"/>
            <a:ext cx="7530576" cy="2116176"/>
          </a:xfrm>
          <a:prstGeom prst="rect">
            <a:avLst/>
          </a:prstGeom>
        </p:spPr>
      </p:pic>
      <p:sp>
        <p:nvSpPr>
          <p:cNvPr id="9" name="Zástupný symbol pro datum 3">
            <a:extLst>
              <a:ext uri="{FF2B5EF4-FFF2-40B4-BE49-F238E27FC236}">
                <a16:creationId xmlns:a16="http://schemas.microsoft.com/office/drawing/2014/main" id="{03F6B53B-4E48-FF4E-806F-3FBF01950CF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03497" y="6356350"/>
            <a:ext cx="1251230" cy="312738"/>
          </a:xfrm>
        </p:spPr>
        <p:txBody>
          <a:bodyPr/>
          <a:lstStyle/>
          <a:p>
            <a:r>
              <a:rPr lang="cs-CZ" dirty="0"/>
              <a:t>19.-21.10. 2021  </a:t>
            </a:r>
          </a:p>
        </p:txBody>
      </p:sp>
    </p:spTree>
    <p:extLst>
      <p:ext uri="{BB962C8B-B14F-4D97-AF65-F5344CB8AC3E}">
        <p14:creationId xmlns:p14="http://schemas.microsoft.com/office/powerpoint/2010/main" val="28963515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0EF4B41-BB50-8241-8561-4876AA5C68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0196" y="937269"/>
            <a:ext cx="11798620" cy="1021977"/>
          </a:xfrm>
        </p:spPr>
        <p:txBody>
          <a:bodyPr>
            <a:normAutofit/>
          </a:bodyPr>
          <a:lstStyle/>
          <a:p>
            <a:r>
              <a:rPr lang="cs-CZ" sz="4000" dirty="0">
                <a:solidFill>
                  <a:srgbClr val="00A499"/>
                </a:solidFill>
              </a:rPr>
              <a:t>Použité substráty</a:t>
            </a:r>
            <a:endParaRPr lang="cs-CZ" sz="4000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E8D458C-E8D2-6548-A2AB-3A6B2DCCBB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639" y="1561702"/>
            <a:ext cx="11798619" cy="3971687"/>
          </a:xfrm>
        </p:spPr>
        <p:txBody>
          <a:bodyPr/>
          <a:lstStyle/>
          <a:p>
            <a:pPr marL="0" indent="0">
              <a:buNone/>
            </a:pPr>
            <a:endParaRPr lang="cs-CZ" sz="2000" b="1" dirty="0">
              <a:solidFill>
                <a:srgbClr val="00A499"/>
              </a:solidFill>
            </a:endParaRPr>
          </a:p>
          <a:p>
            <a:pPr algn="just">
              <a:buFontTx/>
              <a:buChar char="-"/>
            </a:pPr>
            <a:r>
              <a:rPr lang="cs-CZ" sz="2000" dirty="0"/>
              <a:t>na základě odborné literatury bylo zjištěno, že anaerobní digesci dusíkatého substrátu produkujícího amoniak a sulfan lze také podpořit přídavkem materiálu s vysokou porozitou</a:t>
            </a:r>
          </a:p>
          <a:p>
            <a:pPr algn="just">
              <a:buFontTx/>
              <a:buChar char="-"/>
            </a:pPr>
            <a:r>
              <a:rPr lang="cs-CZ" sz="2000" dirty="0"/>
              <a:t>přídavný materiál poskytuje přinejmenším značnou plochu pro nerušený růst konsorcií mikroorganismů, jedním z materiálů by měl být </a:t>
            </a:r>
            <a:r>
              <a:rPr lang="cs-CZ" sz="2000" dirty="0" err="1"/>
              <a:t>biouhel</a:t>
            </a:r>
            <a:r>
              <a:rPr lang="cs-CZ" sz="2000" dirty="0"/>
              <a:t>, připraven tepelným rozkladem biomasy </a:t>
            </a:r>
          </a:p>
          <a:p>
            <a:pPr marL="0" indent="0">
              <a:buNone/>
            </a:pPr>
            <a:endParaRPr lang="cs-CZ" sz="2000" dirty="0"/>
          </a:p>
          <a:p>
            <a:pPr marL="0" indent="0">
              <a:buNone/>
            </a:pPr>
            <a:endParaRPr lang="cs-CZ" dirty="0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0754BDB5-6540-C34B-8087-39B427E48D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cs-CZ" sz="1100" dirty="0"/>
              <a:t>Konference TVIP 2021, Hustopeče u Brna </a:t>
            </a:r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4574110D-4796-BA41-9260-93FD77ED7A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A44BAA-1A06-B141-8215-9D88CF6A7203}" type="slidenum">
              <a:rPr lang="cs-CZ" smtClean="0"/>
              <a:t>5</a:t>
            </a:fld>
            <a:endParaRPr lang="cs-CZ"/>
          </a:p>
        </p:txBody>
      </p:sp>
      <p:pic>
        <p:nvPicPr>
          <p:cNvPr id="12" name="Obrázek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86305" y="3357504"/>
            <a:ext cx="7298903" cy="3212261"/>
          </a:xfrm>
          <a:prstGeom prst="rect">
            <a:avLst/>
          </a:prstGeom>
        </p:spPr>
      </p:pic>
      <p:sp>
        <p:nvSpPr>
          <p:cNvPr id="9" name="Zástupný symbol pro datum 3">
            <a:extLst>
              <a:ext uri="{FF2B5EF4-FFF2-40B4-BE49-F238E27FC236}">
                <a16:creationId xmlns:a16="http://schemas.microsoft.com/office/drawing/2014/main" id="{03F6B53B-4E48-FF4E-806F-3FBF01950CF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03497" y="6356350"/>
            <a:ext cx="1251230" cy="312738"/>
          </a:xfrm>
        </p:spPr>
        <p:txBody>
          <a:bodyPr/>
          <a:lstStyle/>
          <a:p>
            <a:r>
              <a:rPr lang="cs-CZ" dirty="0"/>
              <a:t>19.-21.10. 2021  </a:t>
            </a:r>
          </a:p>
        </p:txBody>
      </p:sp>
    </p:spTree>
    <p:extLst>
      <p:ext uri="{BB962C8B-B14F-4D97-AF65-F5344CB8AC3E}">
        <p14:creationId xmlns:p14="http://schemas.microsoft.com/office/powerpoint/2010/main" val="33483382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0EF4B41-BB50-8241-8561-4876AA5C68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0196" y="925338"/>
            <a:ext cx="11798620" cy="1021977"/>
          </a:xfrm>
        </p:spPr>
        <p:txBody>
          <a:bodyPr>
            <a:normAutofit/>
          </a:bodyPr>
          <a:lstStyle/>
          <a:p>
            <a:r>
              <a:rPr lang="cs-CZ" sz="4000" dirty="0">
                <a:solidFill>
                  <a:srgbClr val="00A499"/>
                </a:solidFill>
              </a:rPr>
              <a:t>Použité substráty</a:t>
            </a:r>
            <a:endParaRPr lang="cs-CZ" sz="4000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E8D458C-E8D2-6548-A2AB-3A6B2DCCBB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1294" y="2231570"/>
            <a:ext cx="11798619" cy="3971687"/>
          </a:xfrm>
        </p:spPr>
        <p:txBody>
          <a:bodyPr/>
          <a:lstStyle/>
          <a:p>
            <a:pPr marL="0" indent="0">
              <a:buNone/>
            </a:pPr>
            <a:r>
              <a:rPr lang="cs-CZ" sz="2000" b="1" dirty="0">
                <a:solidFill>
                  <a:srgbClr val="00A499"/>
                </a:solidFill>
              </a:rPr>
              <a:t>Biouhel (Biochar) </a:t>
            </a:r>
          </a:p>
          <a:p>
            <a:pPr>
              <a:buFontTx/>
              <a:buChar char="-"/>
            </a:pPr>
            <a:r>
              <a:rPr lang="cs-CZ" sz="2000" dirty="0"/>
              <a:t>připraven z tuhé fáze digestátu získán z BPS Pustějov II (Zemspol Studénka, a.s.), prekurzory digestátu byla převážně kukuřičná siláž a hovězí kejda </a:t>
            </a:r>
          </a:p>
          <a:p>
            <a:pPr>
              <a:buFontTx/>
              <a:buChar char="-"/>
            </a:pPr>
            <a:r>
              <a:rPr lang="cs-CZ" sz="2000" dirty="0"/>
              <a:t> frakce sušiny digestátu </a:t>
            </a:r>
            <a:r>
              <a:rPr lang="cs-CZ" sz="2000" dirty="0" err="1"/>
              <a:t>pyrolyzována</a:t>
            </a:r>
            <a:r>
              <a:rPr lang="cs-CZ" sz="2000" dirty="0"/>
              <a:t> v peci v dusíkaté atmosféře při 3 různých teplotách (500°C, 400°C, 300°C) </a:t>
            </a:r>
          </a:p>
          <a:p>
            <a:pPr>
              <a:buFontTx/>
              <a:buChar char="-"/>
            </a:pPr>
            <a:r>
              <a:rPr lang="cs-CZ" sz="2000" dirty="0" err="1"/>
              <a:t>biouhly</a:t>
            </a:r>
            <a:r>
              <a:rPr lang="cs-CZ" sz="2000" dirty="0"/>
              <a:t> v práškovém stavu vloženy do lahvičkových fermentorů pro vsádkové testy anaerobní digesce BMP</a:t>
            </a:r>
          </a:p>
          <a:p>
            <a:pPr marL="0" indent="0">
              <a:buNone/>
            </a:pPr>
            <a:r>
              <a:rPr lang="cs-CZ" sz="2000" dirty="0"/>
              <a:t>    (= Biochemical Methane Potential) </a:t>
            </a:r>
          </a:p>
          <a:p>
            <a:pPr>
              <a:buFontTx/>
              <a:buChar char="-"/>
            </a:pPr>
            <a:r>
              <a:rPr lang="cs-CZ" sz="2000" dirty="0"/>
              <a:t>přidán samostatně i ve směsi se slepičím trusem </a:t>
            </a:r>
          </a:p>
          <a:p>
            <a:pPr>
              <a:buFontTx/>
              <a:buChar char="-"/>
            </a:pPr>
            <a:endParaRPr lang="cs-CZ" dirty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0754BDB5-6540-C34B-8087-39B427E48D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cs-CZ" sz="1100" dirty="0"/>
              <a:t>Konference TVIP 2021, Hustopeče u Brna </a:t>
            </a:r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4574110D-4796-BA41-9260-93FD77ED7A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A44BAA-1A06-B141-8215-9D88CF6A7203}" type="slidenum">
              <a:rPr lang="cs-CZ" smtClean="0"/>
              <a:t>6</a:t>
            </a:fld>
            <a:endParaRPr lang="cs-CZ"/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17724" y="4110361"/>
            <a:ext cx="6874276" cy="2400620"/>
          </a:xfrm>
          <a:prstGeom prst="rect">
            <a:avLst/>
          </a:prstGeom>
        </p:spPr>
      </p:pic>
      <p:sp>
        <p:nvSpPr>
          <p:cNvPr id="8" name="Zástupný symbol pro datum 3">
            <a:extLst>
              <a:ext uri="{FF2B5EF4-FFF2-40B4-BE49-F238E27FC236}">
                <a16:creationId xmlns:a16="http://schemas.microsoft.com/office/drawing/2014/main" id="{03F6B53B-4E48-FF4E-806F-3FBF01950CF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03497" y="6356350"/>
            <a:ext cx="1251230" cy="312738"/>
          </a:xfrm>
        </p:spPr>
        <p:txBody>
          <a:bodyPr/>
          <a:lstStyle/>
          <a:p>
            <a:r>
              <a:rPr lang="cs-CZ" dirty="0"/>
              <a:t>19.-21.10. 2021  </a:t>
            </a:r>
          </a:p>
        </p:txBody>
      </p:sp>
    </p:spTree>
    <p:extLst>
      <p:ext uri="{BB962C8B-B14F-4D97-AF65-F5344CB8AC3E}">
        <p14:creationId xmlns:p14="http://schemas.microsoft.com/office/powerpoint/2010/main" val="246465134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0EF4B41-BB50-8241-8561-4876AA5C68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639" y="861705"/>
            <a:ext cx="11798620" cy="1021977"/>
          </a:xfrm>
        </p:spPr>
        <p:txBody>
          <a:bodyPr>
            <a:normAutofit/>
          </a:bodyPr>
          <a:lstStyle/>
          <a:p>
            <a:r>
              <a:rPr lang="cs-CZ" sz="4000" dirty="0">
                <a:solidFill>
                  <a:srgbClr val="00A499"/>
                </a:solidFill>
              </a:rPr>
              <a:t>Testy produkce bioplynu a methanu </a:t>
            </a:r>
            <a:endParaRPr lang="cs-CZ" sz="4000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E8D458C-E8D2-6548-A2AB-3A6B2DCCBB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3497" y="1986507"/>
            <a:ext cx="11798619" cy="4110577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cs-CZ" b="1" dirty="0">
              <a:solidFill>
                <a:srgbClr val="00A499"/>
              </a:solidFill>
            </a:endParaRPr>
          </a:p>
          <a:p>
            <a:pPr marL="0" indent="0">
              <a:buNone/>
            </a:pPr>
            <a:r>
              <a:rPr lang="cs-CZ" b="1" dirty="0">
                <a:solidFill>
                  <a:srgbClr val="00A499"/>
                </a:solidFill>
              </a:rPr>
              <a:t> </a:t>
            </a:r>
            <a:r>
              <a:rPr lang="cs-CZ" sz="2000" b="1" dirty="0"/>
              <a:t>-</a:t>
            </a:r>
            <a:r>
              <a:rPr lang="cs-CZ" sz="2000" b="1" dirty="0">
                <a:solidFill>
                  <a:srgbClr val="00A499"/>
                </a:solidFill>
              </a:rPr>
              <a:t>   </a:t>
            </a:r>
            <a:r>
              <a:rPr lang="cs-CZ" sz="2000" dirty="0"/>
              <a:t>testy anaerobní digesce provedeny souběžně,</a:t>
            </a:r>
          </a:p>
          <a:p>
            <a:pPr marL="0" indent="0">
              <a:buNone/>
            </a:pPr>
            <a:r>
              <a:rPr lang="cs-CZ" sz="2000" b="1" dirty="0"/>
              <a:t> -   </a:t>
            </a:r>
            <a:r>
              <a:rPr lang="cs-CZ" sz="2000" dirty="0"/>
              <a:t>bez míchání v 16ti skleněných lahvičkových bioreaktorech (V =   1 dm</a:t>
            </a:r>
            <a:r>
              <a:rPr lang="cs-CZ" sz="2000" baseline="30000" dirty="0"/>
              <a:t>3</a:t>
            </a:r>
            <a:r>
              <a:rPr lang="cs-CZ" sz="2000" dirty="0"/>
              <a:t>),</a:t>
            </a:r>
          </a:p>
          <a:p>
            <a:pPr marL="0" indent="0">
              <a:buNone/>
            </a:pPr>
            <a:r>
              <a:rPr lang="cs-CZ" sz="2000" dirty="0"/>
              <a:t>     uzavřených skleněnými plynoměrnými byretami (</a:t>
            </a:r>
            <a:r>
              <a:rPr lang="cs-CZ" sz="2000" dirty="0" err="1"/>
              <a:t>V</a:t>
            </a:r>
            <a:r>
              <a:rPr lang="cs-CZ" sz="2000" baseline="-25000" dirty="0" err="1"/>
              <a:t>celk</a:t>
            </a:r>
            <a:r>
              <a:rPr lang="cs-CZ" sz="2000" dirty="0"/>
              <a:t> = 1,4 dm</a:t>
            </a:r>
            <a:r>
              <a:rPr lang="cs-CZ" sz="2000" baseline="30000" dirty="0"/>
              <a:t>3</a:t>
            </a:r>
            <a:r>
              <a:rPr lang="cs-CZ" sz="2000" dirty="0"/>
              <a:t>) </a:t>
            </a:r>
          </a:p>
          <a:p>
            <a:pPr marL="0" indent="0">
              <a:buNone/>
            </a:pPr>
            <a:endParaRPr lang="cs-CZ" sz="2000" dirty="0"/>
          </a:p>
          <a:p>
            <a:pPr>
              <a:buFontTx/>
              <a:buChar char="-"/>
            </a:pPr>
            <a:r>
              <a:rPr lang="cs-CZ" sz="2000" dirty="0"/>
              <a:t>každý reaktor -˃ </a:t>
            </a:r>
          </a:p>
          <a:p>
            <a:pPr>
              <a:buFontTx/>
              <a:buChar char="-"/>
            </a:pPr>
            <a:r>
              <a:rPr lang="cs-CZ" sz="2000" dirty="0">
                <a:solidFill>
                  <a:srgbClr val="00A499"/>
                </a:solidFill>
              </a:rPr>
              <a:t>500g</a:t>
            </a:r>
            <a:r>
              <a:rPr lang="cs-CZ" sz="2000" dirty="0"/>
              <a:t> inokula + </a:t>
            </a:r>
            <a:r>
              <a:rPr lang="cs-CZ" sz="2000" dirty="0">
                <a:solidFill>
                  <a:srgbClr val="00A499"/>
                </a:solidFill>
              </a:rPr>
              <a:t>10g</a:t>
            </a:r>
            <a:r>
              <a:rPr lang="cs-CZ" sz="2000" dirty="0"/>
              <a:t> substrátu, nebo</a:t>
            </a:r>
          </a:p>
          <a:p>
            <a:pPr>
              <a:buFontTx/>
              <a:buChar char="-"/>
            </a:pPr>
            <a:r>
              <a:rPr lang="cs-CZ" sz="2000" dirty="0">
                <a:solidFill>
                  <a:srgbClr val="00A499"/>
                </a:solidFill>
              </a:rPr>
              <a:t>500g </a:t>
            </a:r>
            <a:r>
              <a:rPr lang="cs-CZ" sz="2000" dirty="0"/>
              <a:t>inokula + </a:t>
            </a:r>
            <a:r>
              <a:rPr lang="cs-CZ" sz="2000" dirty="0">
                <a:solidFill>
                  <a:srgbClr val="00A499"/>
                </a:solidFill>
              </a:rPr>
              <a:t>10g</a:t>
            </a:r>
            <a:r>
              <a:rPr lang="cs-CZ" sz="2000" dirty="0"/>
              <a:t> substrátu a </a:t>
            </a:r>
            <a:r>
              <a:rPr lang="cs-CZ" sz="2000" dirty="0">
                <a:solidFill>
                  <a:srgbClr val="00A499"/>
                </a:solidFill>
              </a:rPr>
              <a:t>10g</a:t>
            </a:r>
            <a:r>
              <a:rPr lang="cs-CZ" sz="2000" dirty="0"/>
              <a:t> biouhlu</a:t>
            </a:r>
            <a:endParaRPr lang="cs-CZ" b="1" dirty="0"/>
          </a:p>
          <a:p>
            <a:pPr>
              <a:buFontTx/>
              <a:buChar char="-"/>
            </a:pPr>
            <a:endParaRPr lang="cs-CZ" b="1" dirty="0"/>
          </a:p>
          <a:p>
            <a:pPr>
              <a:buFontTx/>
              <a:buChar char="-"/>
            </a:pPr>
            <a:endParaRPr lang="cs-CZ" dirty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0754BDB5-6540-C34B-8087-39B427E48D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cs-CZ" sz="1100" dirty="0"/>
              <a:t>Konference TVIP 2021, Hustopeče u Brna </a:t>
            </a:r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4574110D-4796-BA41-9260-93FD77ED7A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A44BAA-1A06-B141-8215-9D88CF6A7203}" type="slidenum">
              <a:rPr lang="cs-CZ" smtClean="0"/>
              <a:t>7</a:t>
            </a:fld>
            <a:endParaRPr lang="cs-CZ"/>
          </a:p>
        </p:txBody>
      </p:sp>
      <p:sp>
        <p:nvSpPr>
          <p:cNvPr id="10" name="Zástupný symbol pro datum 3">
            <a:extLst>
              <a:ext uri="{FF2B5EF4-FFF2-40B4-BE49-F238E27FC236}">
                <a16:creationId xmlns:a16="http://schemas.microsoft.com/office/drawing/2014/main" id="{03F6B53B-4E48-FF4E-806F-3FBF01950CF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03497" y="6356350"/>
            <a:ext cx="1251230" cy="312738"/>
          </a:xfrm>
        </p:spPr>
        <p:txBody>
          <a:bodyPr/>
          <a:lstStyle/>
          <a:p>
            <a:r>
              <a:rPr lang="cs-CZ" dirty="0"/>
              <a:t>19.-21.10. 2021  </a:t>
            </a:r>
          </a:p>
        </p:txBody>
      </p:sp>
    </p:spTree>
    <p:extLst>
      <p:ext uri="{BB962C8B-B14F-4D97-AF65-F5344CB8AC3E}">
        <p14:creationId xmlns:p14="http://schemas.microsoft.com/office/powerpoint/2010/main" val="371422947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0EF4B41-BB50-8241-8561-4876AA5C68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639" y="861705"/>
            <a:ext cx="11798620" cy="1021977"/>
          </a:xfrm>
        </p:spPr>
        <p:txBody>
          <a:bodyPr>
            <a:normAutofit/>
          </a:bodyPr>
          <a:lstStyle/>
          <a:p>
            <a:r>
              <a:rPr lang="cs-CZ" sz="4000" dirty="0">
                <a:solidFill>
                  <a:srgbClr val="00A499"/>
                </a:solidFill>
              </a:rPr>
              <a:t>Testy produkce bioplynu a methanu </a:t>
            </a:r>
            <a:endParaRPr lang="cs-CZ" sz="4000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E8D458C-E8D2-6548-A2AB-3A6B2DCCBB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3497" y="1986507"/>
            <a:ext cx="11798619" cy="4110577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cs-CZ" b="1" dirty="0">
              <a:solidFill>
                <a:srgbClr val="00A499"/>
              </a:solidFill>
            </a:endParaRPr>
          </a:p>
          <a:p>
            <a:pPr marL="0" indent="0">
              <a:buNone/>
            </a:pPr>
            <a:r>
              <a:rPr lang="cs-CZ" b="1" dirty="0">
                <a:solidFill>
                  <a:srgbClr val="00A499"/>
                </a:solidFill>
              </a:rPr>
              <a:t> </a:t>
            </a:r>
            <a:endParaRPr lang="cs-CZ" b="1" dirty="0"/>
          </a:p>
          <a:p>
            <a:pPr>
              <a:buFontTx/>
              <a:buChar char="-"/>
            </a:pPr>
            <a:endParaRPr lang="cs-CZ" dirty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0754BDB5-6540-C34B-8087-39B427E48D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cs-CZ" sz="1100" dirty="0"/>
              <a:t>Konference TVIP 2021, Hustopeče u Brna </a:t>
            </a:r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4574110D-4796-BA41-9260-93FD77ED7A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A44BAA-1A06-B141-8215-9D88CF6A7203}" type="slidenum">
              <a:rPr lang="cs-CZ" smtClean="0"/>
              <a:t>8</a:t>
            </a:fld>
            <a:endParaRPr lang="cs-CZ"/>
          </a:p>
        </p:txBody>
      </p:sp>
      <p:pic>
        <p:nvPicPr>
          <p:cNvPr id="16" name="Obrázek 15"/>
          <p:cNvPicPr/>
          <p:nvPr/>
        </p:nvPicPr>
        <p:blipFill rotWithShape="1">
          <a:blip r:embed="rId3"/>
          <a:srcRect l="41965" t="16326" r="41835" b="28798"/>
          <a:stretch/>
        </p:blipFill>
        <p:spPr bwMode="auto">
          <a:xfrm>
            <a:off x="2372501" y="2370388"/>
            <a:ext cx="1842456" cy="328928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2" name="TextovéPole 11"/>
          <p:cNvSpPr txBox="1"/>
          <p:nvPr/>
        </p:nvSpPr>
        <p:spPr>
          <a:xfrm>
            <a:off x="3817590" y="5900585"/>
            <a:ext cx="4772717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600" b="1" i="1" dirty="0"/>
              <a:t>Anaerobní reaktor 1 dm</a:t>
            </a:r>
            <a:r>
              <a:rPr lang="cs-CZ" sz="1600" b="1" i="1" baseline="30000" dirty="0"/>
              <a:t>3</a:t>
            </a:r>
            <a:r>
              <a:rPr lang="cs-CZ" sz="1600" b="1" i="1" dirty="0"/>
              <a:t> a celé zařízení pro BMP testy</a:t>
            </a:r>
            <a:endParaRPr lang="cs-CZ" sz="1600" dirty="0"/>
          </a:p>
          <a:p>
            <a:endParaRPr lang="cs-CZ" dirty="0"/>
          </a:p>
        </p:txBody>
      </p:sp>
      <p:sp>
        <p:nvSpPr>
          <p:cNvPr id="10" name="Zástupný symbol pro datum 3">
            <a:extLst>
              <a:ext uri="{FF2B5EF4-FFF2-40B4-BE49-F238E27FC236}">
                <a16:creationId xmlns:a16="http://schemas.microsoft.com/office/drawing/2014/main" id="{03F6B53B-4E48-FF4E-806F-3FBF01950CF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03497" y="6356350"/>
            <a:ext cx="1251230" cy="312738"/>
          </a:xfrm>
        </p:spPr>
        <p:txBody>
          <a:bodyPr/>
          <a:lstStyle/>
          <a:p>
            <a:r>
              <a:rPr lang="cs-CZ" dirty="0"/>
              <a:t>19.-21.10. 2021  </a:t>
            </a: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5401" y="1883682"/>
            <a:ext cx="6075405" cy="4050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0322990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kulta CEET CZ verze" id="{638F0DD3-AEC3-2A4D-9F9D-F8305EAA21E0}" vid="{49D8D60C-CE20-A045-A6DA-653D0634581C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kulta CEET CZ verze" id="{638F0DD3-AEC3-2A4D-9F9D-F8305EAA21E0}" vid="{A88DC6A8-8DB4-7D4B-A6A0-AF1D31083DEF}"/>
    </a:ext>
  </a:extLst>
</a:theme>
</file>

<file path=ppt/theme/theme3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Prezentace IET Cz (1)</Template>
  <TotalTime>3213</TotalTime>
  <Words>1172</Words>
  <Application>Microsoft Office PowerPoint</Application>
  <PresentationFormat>Širokoúhlá obrazovka</PresentationFormat>
  <Paragraphs>276</Paragraphs>
  <Slides>15</Slides>
  <Notes>15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2</vt:i4>
      </vt:variant>
      <vt:variant>
        <vt:lpstr>Nadpisy snímků</vt:lpstr>
      </vt:variant>
      <vt:variant>
        <vt:i4>15</vt:i4>
      </vt:variant>
    </vt:vector>
  </HeadingPairs>
  <TitlesOfParts>
    <vt:vector size="21" baseType="lpstr">
      <vt:lpstr>Arial</vt:lpstr>
      <vt:lpstr>Calibri</vt:lpstr>
      <vt:lpstr>Calibri Light</vt:lpstr>
      <vt:lpstr>Times New Roman</vt:lpstr>
      <vt:lpstr>Motiv Office</vt:lpstr>
      <vt:lpstr>Custom Design</vt:lpstr>
      <vt:lpstr>Prezentace aplikace PowerPoint</vt:lpstr>
      <vt:lpstr>Příklad zvýšení produkce bioplynu a methanu aplikací biouhlu připraveného z digestátu do anaerobního fermentoru</vt:lpstr>
      <vt:lpstr>Úvod </vt:lpstr>
      <vt:lpstr>Cíl experimentu</vt:lpstr>
      <vt:lpstr>Použité substráty</vt:lpstr>
      <vt:lpstr>Použité substráty</vt:lpstr>
      <vt:lpstr>Použité substráty</vt:lpstr>
      <vt:lpstr>Testy produkce bioplynu a methanu </vt:lpstr>
      <vt:lpstr>Testy produkce bioplynu a methanu </vt:lpstr>
      <vt:lpstr>Testy produkce bioplynu a methanu </vt:lpstr>
      <vt:lpstr>Výsledky testu </vt:lpstr>
      <vt:lpstr>Výsledky testu </vt:lpstr>
      <vt:lpstr>Výsledky testu </vt:lpstr>
      <vt:lpstr>Závěr </vt:lpstr>
      <vt:lpstr>Prezentace aplikace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BOU051</dc:creator>
  <cp:lastModifiedBy>Bouchalova Marketa</cp:lastModifiedBy>
  <cp:revision>76</cp:revision>
  <dcterms:created xsi:type="dcterms:W3CDTF">2020-02-04T06:51:00Z</dcterms:created>
  <dcterms:modified xsi:type="dcterms:W3CDTF">2021-10-20T16:28:36Z</dcterms:modified>
</cp:coreProperties>
</file>