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6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6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 snapToGrid="0" showGuides="1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F828-E23C-4E84-8EE4-F83FAAE9060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CF7F8-05D5-4A87-B043-AC7DD2F8C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5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7B98CA-231F-4AF6-B0CC-56713FE81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58350" y="365125"/>
            <a:ext cx="2066924" cy="53975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134475" cy="53975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- nadpis blo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504825"/>
            <a:ext cx="11130534" cy="292099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191250" y="5962630"/>
            <a:ext cx="5534025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4906" y="174626"/>
            <a:ext cx="1120369" cy="365125"/>
          </a:xfrm>
        </p:spPr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8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E36E83-314F-4B29-A569-44F3A0F1E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0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6725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1" y="165088"/>
            <a:ext cx="11255374" cy="1235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9901" y="1458108"/>
            <a:ext cx="5527674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9902" y="2395538"/>
            <a:ext cx="5527674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458108"/>
            <a:ext cx="5553075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199" y="2395538"/>
            <a:ext cx="5553075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1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8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3475" y="457201"/>
            <a:ext cx="6781799" cy="53149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0"/>
            <a:ext cx="4305300" cy="3714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972051" y="472281"/>
            <a:ext cx="6753224" cy="531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1"/>
            <a:ext cx="4305300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3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8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6725" y="1448598"/>
            <a:ext cx="11258550" cy="43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191250" y="5962630"/>
            <a:ext cx="5534025" cy="628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04906" y="174626"/>
            <a:ext cx="1120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4F71"/>
                </a:solidFill>
              </a:defRPr>
            </a:lvl1pPr>
          </a:lstStyle>
          <a:p>
            <a:fld id="{4E750E62-2F50-410A-9DC6-A3C9D0AA17A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56" y="6153410"/>
            <a:ext cx="3632994" cy="3249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6040500"/>
            <a:ext cx="139364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1" Type="http://schemas.openxmlformats.org/officeDocument/2006/relationships/image" Target="../media/image57.png"/><Relationship Id="rId2" Type="http://schemas.openxmlformats.org/officeDocument/2006/relationships/image" Target="../media/image2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22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Prognóza produkce bioodpadu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  <a:p>
            <a:r>
              <a:rPr lang="cs-CZ" dirty="0"/>
              <a:t>Veronika Smejkalová, Radovan </a:t>
            </a:r>
            <a:r>
              <a:rPr lang="cs-CZ" dirty="0" err="1"/>
              <a:t>Šomplák</a:t>
            </a:r>
            <a:r>
              <a:rPr lang="cs-CZ" dirty="0"/>
              <a:t>, Vlastimír Nevrlý, Jaroslav </a:t>
            </a:r>
            <a:r>
              <a:rPr lang="cs-CZ" dirty="0" err="1"/>
              <a:t>Pluskal</a:t>
            </a:r>
            <a:endParaRPr lang="cs-CZ" dirty="0"/>
          </a:p>
          <a:p>
            <a:r>
              <a:rPr lang="cs-CZ" dirty="0"/>
              <a:t>Odpadové fórum</a:t>
            </a:r>
          </a:p>
          <a:p>
            <a:r>
              <a:rPr lang="cs-CZ" dirty="0"/>
              <a:t>21.10.2021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921"/>
            <a:ext cx="4790000" cy="106307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861909" y="5431778"/>
            <a:ext cx="43300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SPETEP</a:t>
            </a:r>
          </a:p>
          <a:p>
            <a:pPr algn="ctr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Strategické partnerství pro environmentální technologie a produkci energie</a:t>
            </a:r>
          </a:p>
          <a:p>
            <a:pPr algn="ctr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CZ.02.1.01/0.0/0.0/16_026/0008413 </a:t>
            </a:r>
          </a:p>
        </p:txBody>
      </p:sp>
    </p:spTree>
    <p:extLst>
      <p:ext uri="{BB962C8B-B14F-4D97-AF65-F5344CB8AC3E}">
        <p14:creationId xmlns:p14="http://schemas.microsoft.com/office/powerpoint/2010/main" val="30062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latin typeface="+mj-lt"/>
                <a:ea typeface="+mj-ea"/>
                <a:cs typeface="+mj-cs"/>
              </a:rPr>
              <a:t>Model vyrovnávání dat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994A1A5D-6C30-40D5-95D6-E21351A08D0F}"/>
                  </a:ext>
                </a:extLst>
              </p:cNvPr>
              <p:cNvSpPr txBox="1"/>
              <p:nvPr/>
            </p:nvSpPr>
            <p:spPr>
              <a:xfrm>
                <a:off x="8753072" y="4302126"/>
                <a:ext cx="2992683" cy="94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cs-CZ" dirty="0"/>
                  <a:t>: procentuální přesun z SKO do separovaného odpadu (</a:t>
                </a:r>
                <a:r>
                  <a:rPr lang="cs-CZ" b="1" dirty="0"/>
                  <a:t>hledaná hodnota</a:t>
                </a:r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994A1A5D-6C30-40D5-95D6-E21351A08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072" y="4302126"/>
                <a:ext cx="2992683" cy="949555"/>
              </a:xfrm>
              <a:prstGeom prst="rect">
                <a:avLst/>
              </a:prstGeom>
              <a:blipFill>
                <a:blip r:embed="rId2"/>
                <a:stretch>
                  <a:fillRect l="-1833" t="-3871" r="-1629" b="-103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A695E2A-2A2E-4C91-8F25-739A1A99C414}"/>
                  </a:ext>
                </a:extLst>
              </p:cNvPr>
              <p:cNvSpPr txBox="1"/>
              <p:nvPr/>
            </p:nvSpPr>
            <p:spPr>
              <a:xfrm>
                <a:off x="8761828" y="5385725"/>
                <a:ext cx="2983927" cy="672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b="0" dirty="0"/>
                  <a:t>: nový odpadový proud</a:t>
                </a:r>
              </a:p>
              <a:p>
                <a:endParaRPr lang="cs-CZ" b="0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A695E2A-2A2E-4C91-8F25-739A1A99C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828" y="5385725"/>
                <a:ext cx="2983927" cy="672556"/>
              </a:xfrm>
              <a:prstGeom prst="rect">
                <a:avLst/>
              </a:prstGeom>
              <a:blipFill>
                <a:blip r:embed="rId3"/>
                <a:stretch>
                  <a:fillRect t="-45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237D9604-EC33-444A-9DFD-2B0608F489C1}"/>
                  </a:ext>
                </a:extLst>
              </p:cNvPr>
              <p:cNvSpPr txBox="1"/>
              <p:nvPr/>
            </p:nvSpPr>
            <p:spPr>
              <a:xfrm>
                <a:off x="8744316" y="2994522"/>
                <a:ext cx="31337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𝑺𝑬𝑷</m:t>
                    </m:r>
                  </m:oMath>
                </a14:m>
                <a:r>
                  <a:rPr lang="cs-CZ" dirty="0"/>
                  <a:t>: změna produkce separovaného odpadu</a:t>
                </a: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237D9604-EC33-444A-9DFD-2B0608F48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316" y="2994522"/>
                <a:ext cx="3133725" cy="646331"/>
              </a:xfrm>
              <a:prstGeom prst="rect">
                <a:avLst/>
              </a:prstGeom>
              <a:blipFill>
                <a:blip r:embed="rId4"/>
                <a:stretch>
                  <a:fillRect l="-1556"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786FC55A-9DBF-44EA-B6A3-D74E9DF28983}"/>
                  </a:ext>
                </a:extLst>
              </p:cNvPr>
              <p:cNvSpPr txBox="1"/>
              <p:nvPr/>
            </p:nvSpPr>
            <p:spPr>
              <a:xfrm>
                <a:off x="692968" y="1179389"/>
                <a:ext cx="3214337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𝑆𝐸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cs-CZ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𝑆𝐸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786FC55A-9DBF-44EA-B6A3-D74E9DF28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68" y="1179389"/>
                <a:ext cx="3214337" cy="391582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03639749-73F2-42C4-B51B-9F080F727D00}"/>
                  </a:ext>
                </a:extLst>
              </p:cNvPr>
              <p:cNvSpPr txBox="1"/>
              <p:nvPr/>
            </p:nvSpPr>
            <p:spPr>
              <a:xfrm>
                <a:off x="-123993" y="1682596"/>
                <a:ext cx="3406141" cy="395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03639749-73F2-42C4-B51B-9F080F727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993" y="1682596"/>
                <a:ext cx="3406141" cy="395558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1327A827-7EE3-4436-9B1F-AD9748C85ECE}"/>
                  </a:ext>
                </a:extLst>
              </p:cNvPr>
              <p:cNvSpPr txBox="1"/>
              <p:nvPr/>
            </p:nvSpPr>
            <p:spPr>
              <a:xfrm>
                <a:off x="5587514" y="1129566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acc>
                            <m:accPr>
                              <m:chr m:val="̅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1327A827-7EE3-4436-9B1F-AD9748C8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514" y="1129566"/>
                <a:ext cx="2743200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2EA32EB3-E5FB-4F26-ABFC-1BC5D2CDFA62}"/>
                  </a:ext>
                </a:extLst>
              </p:cNvPr>
              <p:cNvSpPr txBox="1"/>
              <p:nvPr/>
            </p:nvSpPr>
            <p:spPr>
              <a:xfrm>
                <a:off x="4758281" y="1649345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2EA32EB3-E5FB-4F26-ABFC-1BC5D2CDF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81" y="1649345"/>
                <a:ext cx="2743200" cy="369332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ovéPole 81">
            <a:extLst>
              <a:ext uri="{FF2B5EF4-FFF2-40B4-BE49-F238E27FC236}">
                <a16:creationId xmlns:a16="http://schemas.microsoft.com/office/drawing/2014/main" id="{50E858DF-7F2F-4971-ADEE-3AE1EDC8F135}"/>
              </a:ext>
            </a:extLst>
          </p:cNvPr>
          <p:cNvSpPr txBox="1"/>
          <p:nvPr/>
        </p:nvSpPr>
        <p:spPr>
          <a:xfrm>
            <a:off x="268032" y="1204438"/>
            <a:ext cx="6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(1)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D82A9B2C-BE70-4D5B-A381-07885508EAFC}"/>
              </a:ext>
            </a:extLst>
          </p:cNvPr>
          <p:cNvSpPr txBox="1"/>
          <p:nvPr/>
        </p:nvSpPr>
        <p:spPr>
          <a:xfrm>
            <a:off x="262419" y="1689960"/>
            <a:ext cx="6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4E367884-DA86-4BFB-81CC-6E17B9B5DBB4}"/>
                  </a:ext>
                </a:extLst>
              </p:cNvPr>
              <p:cNvSpPr txBox="1"/>
              <p:nvPr/>
            </p:nvSpPr>
            <p:spPr>
              <a:xfrm>
                <a:off x="536390" y="2226462"/>
                <a:ext cx="5541962" cy="436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Δ</m:t>
                      </m:r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𝑆𝐸</m:t>
                      </m:r>
                      <m:sSub>
                        <m:sSub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lang="cs-CZ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≤−(</m:t>
                      </m:r>
                      <m:sSubSup>
                        <m:sSubSup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𝑆𝐾𝑂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lang="cs-CZ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%</m:t>
                          </m:r>
                        </m:sup>
                      </m:sSubSup>
                      <m:sSub>
                        <m:sSub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𝑆𝐾𝑂</m:t>
                              </m:r>
                            </m:e>
                          </m:acc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 </m:t>
                      </m:r>
                      <m:sSubSup>
                        <m:sSubSup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𝑆𝐾𝑂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lang="cs-CZ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%</m:t>
                          </m:r>
                        </m:sup>
                      </m:sSubSup>
                      <m:sSub>
                        <m:sSub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𝑆𝐾𝑂</m:t>
                              </m:r>
                            </m:e>
                          </m:acc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4E367884-DA86-4BFB-81CC-6E17B9B5D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0" y="2226462"/>
                <a:ext cx="5541962" cy="436210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D316C97F-59AC-49E7-92A2-69EED16564AB}"/>
                  </a:ext>
                </a:extLst>
              </p:cNvPr>
              <p:cNvSpPr txBox="1"/>
              <p:nvPr/>
            </p:nvSpPr>
            <p:spPr>
              <a:xfrm>
                <a:off x="367598" y="2818906"/>
                <a:ext cx="3406141" cy="430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𝑆𝐾𝑂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%</m:t>
                          </m:r>
                        </m:sup>
                      </m:sSubSup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𝑆𝐾𝑂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%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D316C97F-59AC-49E7-92A2-69EED1656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98" y="2818906"/>
                <a:ext cx="3406141" cy="430567"/>
              </a:xfrm>
              <a:prstGeom prst="rect">
                <a:avLst/>
              </a:prstGeom>
              <a:blipFill>
                <a:blip r:embed="rId10"/>
                <a:stretch>
                  <a:fillRect r="-6082" b="-98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AF934286-21ED-44E2-9B6B-F87FBCDED2E7}"/>
                  </a:ext>
                </a:extLst>
              </p:cNvPr>
              <p:cNvSpPr txBox="1"/>
              <p:nvPr/>
            </p:nvSpPr>
            <p:spPr>
              <a:xfrm>
                <a:off x="536390" y="3345701"/>
                <a:ext cx="3406141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𝑆𝐾𝑂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lang="cs-CZ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%</m:t>
                          </m:r>
                        </m:sup>
                      </m:sSubSup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≤(1+</m:t>
                      </m:r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𝜑</m:t>
                      </m:r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  <m:sSubSup>
                        <m:sSubSup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𝑆𝐾𝑂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lang="cs-CZ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%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AF934286-21ED-44E2-9B6B-F87FBCDED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0" y="3345701"/>
                <a:ext cx="3406141" cy="431849"/>
              </a:xfrm>
              <a:prstGeom prst="rect">
                <a:avLst/>
              </a:prstGeom>
              <a:blipFill>
                <a:blip r:embed="rId11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EE10FC53-20AF-45E8-B74C-A520A6AE3EE7}"/>
                  </a:ext>
                </a:extLst>
              </p:cNvPr>
              <p:cNvSpPr txBox="1"/>
              <p:nvPr/>
            </p:nvSpPr>
            <p:spPr>
              <a:xfrm>
                <a:off x="536390" y="3852893"/>
                <a:ext cx="3406141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𝑆𝐾𝑂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%</m:t>
                          </m:r>
                        </m:sup>
                      </m:sSubSup>
                      <m:r>
                        <a:rPr lang="cs-CZ" i="1">
                          <a:latin typeface="Cambria Math" panose="02040503050406030204" pitchFamily="18" charset="0"/>
                        </a:rPr>
                        <m:t>≥(1−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𝑆𝐾𝑂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%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EE10FC53-20AF-45E8-B74C-A520A6AE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0" y="3852893"/>
                <a:ext cx="3406141" cy="431849"/>
              </a:xfrm>
              <a:prstGeom prst="rect">
                <a:avLst/>
              </a:prstGeom>
              <a:blipFill>
                <a:blip r:embed="rId12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56C9F710-D6B8-4036-8575-685A5731160F}"/>
                  </a:ext>
                </a:extLst>
              </p:cNvPr>
              <p:cNvSpPr txBox="1"/>
              <p:nvPr/>
            </p:nvSpPr>
            <p:spPr>
              <a:xfrm>
                <a:off x="83499" y="4387379"/>
                <a:ext cx="3406141" cy="799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cs-CZ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56C9F710-D6B8-4036-8575-685A57311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9" y="4387379"/>
                <a:ext cx="3406141" cy="7997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F63D8320-E742-45CD-84BF-862A3C4B0819}"/>
                  </a:ext>
                </a:extLst>
              </p:cNvPr>
              <p:cNvSpPr txBox="1"/>
              <p:nvPr/>
            </p:nvSpPr>
            <p:spPr>
              <a:xfrm>
                <a:off x="5587514" y="221896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…</m:t>
                          </m:r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F63D8320-E742-45CD-84BF-862A3C4B0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514" y="2218961"/>
                <a:ext cx="2743200" cy="369332"/>
              </a:xfrm>
              <a:prstGeom prst="rect">
                <a:avLst/>
              </a:prstGeom>
              <a:blipFill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5E462DE0-05A1-4973-9303-20D7F1A5CF1A}"/>
                  </a:ext>
                </a:extLst>
              </p:cNvPr>
              <p:cNvSpPr txBox="1"/>
              <p:nvPr/>
            </p:nvSpPr>
            <p:spPr>
              <a:xfrm>
                <a:off x="5587514" y="322855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…</m:t>
                          </m:r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5E462DE0-05A1-4973-9303-20D7F1A5C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514" y="3228550"/>
                <a:ext cx="2743200" cy="369332"/>
              </a:xfrm>
              <a:prstGeom prst="rect">
                <a:avLst/>
              </a:prstGeom>
              <a:blipFill>
                <a:blip r:embed="rId1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CD39190B-E04A-4FEC-A420-1E368CA4491D}"/>
                  </a:ext>
                </a:extLst>
              </p:cNvPr>
              <p:cNvSpPr txBox="1"/>
              <p:nvPr/>
            </p:nvSpPr>
            <p:spPr>
              <a:xfrm>
                <a:off x="4758281" y="2747553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CD39190B-E04A-4FEC-A420-1E368CA44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81" y="2747553"/>
                <a:ext cx="2743200" cy="369332"/>
              </a:xfrm>
              <a:prstGeom prst="rect">
                <a:avLst/>
              </a:prstGeom>
              <a:blipFill>
                <a:blip r:embed="rId1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6B85DA7A-BA8F-4A57-BF4D-FA097B659728}"/>
                  </a:ext>
                </a:extLst>
              </p:cNvPr>
              <p:cNvSpPr txBox="1"/>
              <p:nvPr/>
            </p:nvSpPr>
            <p:spPr>
              <a:xfrm>
                <a:off x="5587514" y="3733064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…</m:t>
                          </m:r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6B85DA7A-BA8F-4A57-BF4D-FA097B659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514" y="3733064"/>
                <a:ext cx="2743200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BE4124E7-E971-4C06-B49A-39C7DAD3B35B}"/>
                  </a:ext>
                </a:extLst>
              </p:cNvPr>
              <p:cNvSpPr txBox="1"/>
              <p:nvPr/>
            </p:nvSpPr>
            <p:spPr>
              <a:xfrm>
                <a:off x="4783776" y="525168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BE4124E7-E971-4C06-B49A-39C7DAD3B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776" y="5251681"/>
                <a:ext cx="2743200" cy="369332"/>
              </a:xfrm>
              <a:prstGeom prst="rect">
                <a:avLst/>
              </a:prstGeom>
              <a:blipFill>
                <a:blip r:embed="rId1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ovéPole 93">
            <a:extLst>
              <a:ext uri="{FF2B5EF4-FFF2-40B4-BE49-F238E27FC236}">
                <a16:creationId xmlns:a16="http://schemas.microsoft.com/office/drawing/2014/main" id="{A35E065D-3F93-4CC9-AED9-DCD483414A2C}"/>
              </a:ext>
            </a:extLst>
          </p:cNvPr>
          <p:cNvSpPr txBox="1"/>
          <p:nvPr/>
        </p:nvSpPr>
        <p:spPr>
          <a:xfrm>
            <a:off x="253663" y="2835891"/>
            <a:ext cx="6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(4)</a:t>
            </a: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EDDE858E-4FCB-4783-96D6-5A59AF7EA07E}"/>
              </a:ext>
            </a:extLst>
          </p:cNvPr>
          <p:cNvSpPr txBox="1"/>
          <p:nvPr/>
        </p:nvSpPr>
        <p:spPr>
          <a:xfrm>
            <a:off x="253663" y="3366845"/>
            <a:ext cx="6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(5)</a:t>
            </a:r>
          </a:p>
        </p:txBody>
      </p:sp>
      <p:sp>
        <p:nvSpPr>
          <p:cNvPr id="96" name="TextovéPole 95">
            <a:extLst>
              <a:ext uri="{FF2B5EF4-FFF2-40B4-BE49-F238E27FC236}">
                <a16:creationId xmlns:a16="http://schemas.microsoft.com/office/drawing/2014/main" id="{DA14711E-0EB9-423B-8F17-6F0951AAFAC7}"/>
              </a:ext>
            </a:extLst>
          </p:cNvPr>
          <p:cNvSpPr txBox="1"/>
          <p:nvPr/>
        </p:nvSpPr>
        <p:spPr>
          <a:xfrm>
            <a:off x="253663" y="3926304"/>
            <a:ext cx="6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(6)</a:t>
            </a:r>
          </a:p>
        </p:txBody>
      </p: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F7A3B623-4F01-4F33-89A6-BC4F08F4DA34}"/>
              </a:ext>
            </a:extLst>
          </p:cNvPr>
          <p:cNvSpPr txBox="1"/>
          <p:nvPr/>
        </p:nvSpPr>
        <p:spPr>
          <a:xfrm>
            <a:off x="253662" y="4535948"/>
            <a:ext cx="6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(7)</a:t>
            </a:r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33F4D786-3077-4C64-980E-1DC6E74015AC}"/>
              </a:ext>
            </a:extLst>
          </p:cNvPr>
          <p:cNvSpPr txBox="1"/>
          <p:nvPr/>
        </p:nvSpPr>
        <p:spPr>
          <a:xfrm>
            <a:off x="255775" y="5319560"/>
            <a:ext cx="6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(8)</a:t>
            </a:r>
          </a:p>
        </p:txBody>
      </p:sp>
      <p:sp>
        <p:nvSpPr>
          <p:cNvPr id="99" name="TextovéPole 98">
            <a:extLst>
              <a:ext uri="{FF2B5EF4-FFF2-40B4-BE49-F238E27FC236}">
                <a16:creationId xmlns:a16="http://schemas.microsoft.com/office/drawing/2014/main" id="{E0B771D0-05E3-4392-93DE-85670BD0F2ED}"/>
              </a:ext>
            </a:extLst>
          </p:cNvPr>
          <p:cNvSpPr txBox="1"/>
          <p:nvPr/>
        </p:nvSpPr>
        <p:spPr>
          <a:xfrm>
            <a:off x="262419" y="2257360"/>
            <a:ext cx="6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4AC719D-E9FA-4DF8-AC62-280C14E5C093}"/>
                  </a:ext>
                </a:extLst>
              </p:cNvPr>
              <p:cNvSpPr txBox="1"/>
              <p:nvPr/>
            </p:nvSpPr>
            <p:spPr>
              <a:xfrm>
                <a:off x="-105875" y="5165603"/>
                <a:ext cx="3406141" cy="716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𝑜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4AC719D-E9FA-4DF8-AC62-280C14E5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875" y="5165603"/>
                <a:ext cx="3406141" cy="71635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Levá složená závorka 100">
            <a:extLst>
              <a:ext uri="{FF2B5EF4-FFF2-40B4-BE49-F238E27FC236}">
                <a16:creationId xmlns:a16="http://schemas.microsoft.com/office/drawing/2014/main" id="{382D781C-B2F2-4EF1-A4A0-7D4C34D40BB8}"/>
              </a:ext>
            </a:extLst>
          </p:cNvPr>
          <p:cNvSpPr/>
          <p:nvPr/>
        </p:nvSpPr>
        <p:spPr>
          <a:xfrm rot="5400000">
            <a:off x="3832253" y="593935"/>
            <a:ext cx="369332" cy="3141189"/>
          </a:xfrm>
          <a:prstGeom prst="leftBrace">
            <a:avLst>
              <a:gd name="adj1" fmla="val 8333"/>
              <a:gd name="adj2" fmla="val 3955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254F21DF-F559-4699-B6A6-CCB4AD772145}"/>
                  </a:ext>
                </a:extLst>
              </p:cNvPr>
              <p:cNvSpPr txBox="1"/>
              <p:nvPr/>
            </p:nvSpPr>
            <p:spPr>
              <a:xfrm>
                <a:off x="3389468" y="1633489"/>
                <a:ext cx="216892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𝑆𝐾𝑂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254F21DF-F559-4699-B6A6-CCB4AD77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468" y="1633489"/>
                <a:ext cx="2168920" cy="391582"/>
              </a:xfrm>
              <a:prstGeom prst="rect">
                <a:avLst/>
              </a:prstGeom>
              <a:blipFill>
                <a:blip r:embed="rId2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6730E7B0-EEFA-449E-BE23-79897473A512}"/>
                  </a:ext>
                </a:extLst>
              </p:cNvPr>
              <p:cNvSpPr txBox="1"/>
              <p:nvPr/>
            </p:nvSpPr>
            <p:spPr>
              <a:xfrm>
                <a:off x="8744316" y="3798750"/>
                <a:ext cx="3329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𝑺𝑲𝑶</m:t>
                    </m:r>
                  </m:oMath>
                </a14:m>
                <a:r>
                  <a:rPr lang="cs-CZ" dirty="0"/>
                  <a:t>: změna produkce SKO</a:t>
                </a:r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6730E7B0-EEFA-449E-BE23-79897473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316" y="3798750"/>
                <a:ext cx="3329172" cy="369332"/>
              </a:xfrm>
              <a:prstGeom prst="rect">
                <a:avLst/>
              </a:prstGeom>
              <a:blipFill>
                <a:blip r:embed="rId2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7FB9D4A3-EEA7-4D31-BE77-FFE4CDD50C2B}"/>
                  </a:ext>
                </a:extLst>
              </p:cNvPr>
              <p:cNvSpPr txBox="1"/>
              <p:nvPr/>
            </p:nvSpPr>
            <p:spPr>
              <a:xfrm>
                <a:off x="8753072" y="6017528"/>
                <a:ext cx="3355429" cy="428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𝝈</m:t>
                        </m:r>
                      </m:e>
                      <m:sub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𝒇</m:t>
                        </m:r>
                      </m:sub>
                      <m:sup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cs-CZ" dirty="0"/>
                  <a:t>: rozptyl 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𝑆𝐸</m:t>
                    </m:r>
                    <m:sSub>
                      <m:sSubPr>
                        <m:ctrlPr>
                          <a:rPr lang="cs-CZ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cs-CZ">
                        <a:latin typeface="Cambria Math" panose="02040503050406030204" pitchFamily="18" charset="0"/>
                      </a:rPr>
                      <m:t>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𝑆𝐸</m:t>
                    </m:r>
                    <m:sSub>
                      <m:sSubPr>
                        <m:ctrlPr>
                          <a:rPr lang="cs-CZ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7FB9D4A3-EEA7-4D31-BE77-FFE4CDD50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072" y="6017528"/>
                <a:ext cx="3355429" cy="428451"/>
              </a:xfrm>
              <a:prstGeom prst="rect">
                <a:avLst/>
              </a:prstGeom>
              <a:blipFill>
                <a:blip r:embed="rId22"/>
                <a:stretch>
                  <a:fillRect t="-2857" r="-1455" b="-12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055E947B-A14A-458E-9A6D-B374B8E2EC9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23061" y="913505"/>
            <a:ext cx="3450427" cy="15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latin typeface="+mj-lt"/>
                <a:ea typeface="+mj-ea"/>
                <a:cs typeface="+mj-cs"/>
              </a:rPr>
              <a:t>Model vyrovnávání dat (3)</a:t>
            </a:r>
          </a:p>
        </p:txBody>
      </p:sp>
      <p:graphicFrame>
        <p:nvGraphicFramePr>
          <p:cNvPr id="21" name="Tabulka 22">
            <a:extLst>
              <a:ext uri="{FF2B5EF4-FFF2-40B4-BE49-F238E27FC236}">
                <a16:creationId xmlns:a16="http://schemas.microsoft.com/office/drawing/2014/main" id="{17DD21B3-5C9A-4EAA-81BD-BF1B2E78C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47938"/>
              </p:ext>
            </p:extLst>
          </p:nvPr>
        </p:nvGraphicFramePr>
        <p:xfrm>
          <a:off x="515433" y="4891744"/>
          <a:ext cx="909708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83">
                  <a:extLst>
                    <a:ext uri="{9D8B030D-6E8A-4147-A177-3AD203B41FA5}">
                      <a16:colId xmlns:a16="http://schemas.microsoft.com/office/drawing/2014/main" val="611559508"/>
                    </a:ext>
                  </a:extLst>
                </a:gridCol>
                <a:gridCol w="1299583">
                  <a:extLst>
                    <a:ext uri="{9D8B030D-6E8A-4147-A177-3AD203B41FA5}">
                      <a16:colId xmlns:a16="http://schemas.microsoft.com/office/drawing/2014/main" val="4155557649"/>
                    </a:ext>
                  </a:extLst>
                </a:gridCol>
                <a:gridCol w="1299583">
                  <a:extLst>
                    <a:ext uri="{9D8B030D-6E8A-4147-A177-3AD203B41FA5}">
                      <a16:colId xmlns:a16="http://schemas.microsoft.com/office/drawing/2014/main" val="1386116457"/>
                    </a:ext>
                  </a:extLst>
                </a:gridCol>
                <a:gridCol w="1299583">
                  <a:extLst>
                    <a:ext uri="{9D8B030D-6E8A-4147-A177-3AD203B41FA5}">
                      <a16:colId xmlns:a16="http://schemas.microsoft.com/office/drawing/2014/main" val="3190859772"/>
                    </a:ext>
                  </a:extLst>
                </a:gridCol>
                <a:gridCol w="1299583">
                  <a:extLst>
                    <a:ext uri="{9D8B030D-6E8A-4147-A177-3AD203B41FA5}">
                      <a16:colId xmlns:a16="http://schemas.microsoft.com/office/drawing/2014/main" val="3434903484"/>
                    </a:ext>
                  </a:extLst>
                </a:gridCol>
                <a:gridCol w="1299583">
                  <a:extLst>
                    <a:ext uri="{9D8B030D-6E8A-4147-A177-3AD203B41FA5}">
                      <a16:colId xmlns:a16="http://schemas.microsoft.com/office/drawing/2014/main" val="3794800336"/>
                    </a:ext>
                  </a:extLst>
                </a:gridCol>
                <a:gridCol w="1299583">
                  <a:extLst>
                    <a:ext uri="{9D8B030D-6E8A-4147-A177-3AD203B41FA5}">
                      <a16:colId xmlns:a16="http://schemas.microsoft.com/office/drawing/2014/main" val="2568320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Papír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Plast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Sklo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Textil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Bioodpad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Kov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87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ČR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86 %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94 %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87 %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99 %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20 %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4 %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3288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1354BB03-B683-42B4-9826-F43EBA32FFD1}"/>
                  </a:ext>
                </a:extLst>
              </p:cNvPr>
              <p:cNvSpPr txBox="1"/>
              <p:nvPr/>
            </p:nvSpPr>
            <p:spPr>
              <a:xfrm>
                <a:off x="466725" y="4472842"/>
                <a:ext cx="8980992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l" rtl="0"/>
                <a:r>
                  <a:rPr lang="cs-CZ" sz="1800" u="none" strike="noStrike" baseline="0" dirty="0">
                    <a:latin typeface="Arial" panose="020B0604020202020204" pitchFamily="34" charset="0"/>
                  </a:rPr>
                  <a:t>Odhad přesunu odpadu mezi SKO a separovanými frakcemi odpadu na úrovni ČR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u="none" strike="noStrike" baseline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cs-CZ" sz="1800" b="0" i="1" u="none" strike="noStrike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cs-CZ" sz="1800" u="none" strike="noStrike" baseline="0" dirty="0">
                    <a:latin typeface="Arial" panose="020B0604020202020204" pitchFamily="34" charset="0"/>
                  </a:rPr>
                  <a:t>)  </a:t>
                </a:r>
                <a:endParaRPr lang="cs-CZ" sz="1800" u="none" strike="noStrike" baseline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1354BB03-B683-42B4-9826-F43EBA32F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4472842"/>
                <a:ext cx="8980992" cy="391582"/>
              </a:xfrm>
              <a:prstGeom prst="rect">
                <a:avLst/>
              </a:prstGeom>
              <a:blipFill>
                <a:blip r:embed="rId2"/>
                <a:stretch>
                  <a:fillRect l="-611" t="-9375" r="-1426" b="-187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ovéPole 28">
            <a:extLst>
              <a:ext uri="{FF2B5EF4-FFF2-40B4-BE49-F238E27FC236}">
                <a16:creationId xmlns:a16="http://schemas.microsoft.com/office/drawing/2014/main" id="{210B03DC-075C-4080-919B-6D11C5D6C3BB}"/>
              </a:ext>
            </a:extLst>
          </p:cNvPr>
          <p:cNvSpPr txBox="1"/>
          <p:nvPr/>
        </p:nvSpPr>
        <p:spPr>
          <a:xfrm>
            <a:off x="515433" y="5633424"/>
            <a:ext cx="10552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cs-CZ" sz="1800" b="0" i="0" u="none" strike="noStrike" baseline="0" dirty="0">
                <a:latin typeface="Arial" panose="020B0604020202020204" pitchFamily="34" charset="0"/>
              </a:rPr>
              <a:t>Odhad přesunu odpadu mezi SKO a bioodpadem koresponduje s výsledkem statistické analýzy dat.</a:t>
            </a:r>
            <a:endParaRPr lang="cs-CZ" sz="1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3B553E-E4B8-4B36-A85F-71A1B5C8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933" y="1082751"/>
            <a:ext cx="5429541" cy="310680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009E58-45E2-4B96-938F-6BE938C0DB4A}"/>
              </a:ext>
            </a:extLst>
          </p:cNvPr>
          <p:cNvSpPr txBox="1"/>
          <p:nvPr/>
        </p:nvSpPr>
        <p:spPr>
          <a:xfrm>
            <a:off x="515433" y="1199476"/>
            <a:ext cx="232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Odhad složení SKO podle EKO-KOM pro rok 2018</a:t>
            </a:r>
          </a:p>
        </p:txBody>
      </p:sp>
    </p:spTree>
    <p:extLst>
      <p:ext uri="{BB962C8B-B14F-4D97-AF65-F5344CB8AC3E}">
        <p14:creationId xmlns:p14="http://schemas.microsoft.com/office/powerpoint/2010/main" val="17421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Výsledky prognózy bioodpadu</a:t>
            </a:r>
            <a:endParaRPr lang="cs-CZ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234D1B-1231-4618-8FD3-97F01940C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6" t="4837" r="2508" b="438"/>
          <a:stretch/>
        </p:blipFill>
        <p:spPr>
          <a:xfrm>
            <a:off x="599371" y="1326987"/>
            <a:ext cx="4675273" cy="37569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6A52F25-040B-4CCF-BD36-1B5167A2ACCF}"/>
              </a:ext>
            </a:extLst>
          </p:cNvPr>
          <p:cNvSpPr txBox="1"/>
          <p:nvPr/>
        </p:nvSpPr>
        <p:spPr>
          <a:xfrm>
            <a:off x="763705" y="1094738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Prognóza složení SKO pro rok 2035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B619F9-D98B-407D-AD65-5169EA915DB4}"/>
              </a:ext>
            </a:extLst>
          </p:cNvPr>
          <p:cNvSpPr txBox="1"/>
          <p:nvPr/>
        </p:nvSpPr>
        <p:spPr>
          <a:xfrm>
            <a:off x="7053513" y="1326987"/>
            <a:ext cx="389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Prognóza produkce bioodpadu pro ČR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CEA9489-BD3E-4553-9579-A13F4BC53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02" y="2091939"/>
            <a:ext cx="6285521" cy="303607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B62BCFD-4CCD-424A-B1DF-B06437D39BEC}"/>
              </a:ext>
            </a:extLst>
          </p:cNvPr>
          <p:cNvSpPr txBox="1"/>
          <p:nvPr/>
        </p:nvSpPr>
        <p:spPr>
          <a:xfrm>
            <a:off x="5950869" y="5681689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Šomplák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, R. a ko</a:t>
            </a:r>
            <a:r>
              <a:rPr lang="cs-CZ" sz="1400" i="1" dirty="0">
                <a:latin typeface="Arial" panose="020B0604020202020204" pitchFamily="34" charset="0"/>
              </a:rPr>
              <a:t>l. 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(2021). Certifikovaná metodika pro provádění dlouhodobé prognózy produkce odpadů v ČR včetně revize prognózy (</a:t>
            </a:r>
            <a:r>
              <a:rPr lang="cs-CZ" sz="1400" b="0" i="1" u="sng" strike="noStrike" baseline="0" dirty="0">
                <a:latin typeface="Arial" panose="020B0604020202020204" pitchFamily="34" charset="0"/>
              </a:rPr>
              <a:t>Výsledek V9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). TIRSMZP719.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681CC1C-A9AE-406D-9B93-70C2EFF7C45D}"/>
              </a:ext>
            </a:extLst>
          </p:cNvPr>
          <p:cNvSpPr txBox="1"/>
          <p:nvPr/>
        </p:nvSpPr>
        <p:spPr>
          <a:xfrm>
            <a:off x="424715" y="5389301"/>
            <a:ext cx="529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Množství bioodpadu kleslo z původních </a:t>
            </a:r>
            <a:br>
              <a:rPr lang="cs-CZ" sz="1600" dirty="0"/>
            </a:br>
            <a:r>
              <a:rPr lang="cs-CZ" sz="1600" dirty="0"/>
              <a:t>25,6 % v roce 2018 na 21,4 % v </a:t>
            </a:r>
            <a:r>
              <a:rPr lang="cs-CZ" sz="1600"/>
              <a:t>roce 2035.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785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BCFBCA4-02C1-4AE0-B3E4-905083CC5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CC8D86-5CE7-421D-B45E-2DF10BF1B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85" y="4826277"/>
            <a:ext cx="5544615" cy="12305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59056" y="4947883"/>
            <a:ext cx="68460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4152"/>
            <a:r>
              <a:rPr lang="cs-CZ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 učení technické v Brně</a:t>
            </a:r>
            <a:br>
              <a:rPr lang="en-US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 strojního inženýrství</a:t>
            </a:r>
          </a:p>
          <a:p>
            <a:pPr lvl="0" defTabSz="684152"/>
            <a:r>
              <a:rPr lang="cs-CZ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procesního inženýrství</a:t>
            </a:r>
            <a:br>
              <a:rPr lang="en-US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spc="2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cs-CZ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číslo: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CZ.02.1.01/0.0/0.0/16_026/0008413</a:t>
            </a:r>
            <a:endParaRPr lang="en-US" sz="1400" b="1" kern="2800" spc="2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44">
            <a:extLst>
              <a:ext uri="{FF2B5EF4-FFF2-40B4-BE49-F238E27FC236}">
                <a16:creationId xmlns:a16="http://schemas.microsoft.com/office/drawing/2014/main" id="{BD18AA1F-7C7A-413B-B9D6-F63345898E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" b="4305"/>
          <a:stretch>
            <a:fillRect/>
          </a:stretch>
        </p:blipFill>
        <p:spPr bwMode="auto">
          <a:xfrm>
            <a:off x="5293895" y="1040232"/>
            <a:ext cx="6807116" cy="49668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>
                <a:latin typeface="+mj-lt"/>
                <a:ea typeface="+mj-ea"/>
                <a:cs typeface="+mj-cs"/>
              </a:rPr>
              <a:t>Motivace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AFFD6B-BB64-486A-B83D-6A80A6BD42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46" y="1040231"/>
            <a:ext cx="5394159" cy="23887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59C2CF2-CE11-41D6-9B12-E26BF77F9CE2}"/>
              </a:ext>
            </a:extLst>
          </p:cNvPr>
          <p:cNvSpPr txBox="1"/>
          <p:nvPr/>
        </p:nvSpPr>
        <p:spPr>
          <a:xfrm>
            <a:off x="284746" y="3956750"/>
            <a:ext cx="4319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Plánování v odpadovém hospodářství </a:t>
            </a:r>
            <a:br>
              <a:rPr lang="cs-CZ" dirty="0"/>
            </a:br>
            <a:r>
              <a:rPr lang="cs-CZ" dirty="0"/>
              <a:t>-&gt; prognózy produkce a zpracování odpadu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8D20A0E-3591-499F-B7BC-88423AD7E204}"/>
              </a:ext>
            </a:extLst>
          </p:cNvPr>
          <p:cNvSpPr txBox="1"/>
          <p:nvPr/>
        </p:nvSpPr>
        <p:spPr>
          <a:xfrm>
            <a:off x="284746" y="5052931"/>
            <a:ext cx="47364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 i="1" dirty="0">
                <a:latin typeface="Arial" panose="020B0604020202020204" pitchFamily="34" charset="0"/>
              </a:rPr>
              <a:t>Smejkalová, V., </a:t>
            </a:r>
            <a:r>
              <a:rPr lang="cs-CZ" sz="1400" i="1" dirty="0" err="1">
                <a:latin typeface="Arial" panose="020B0604020202020204" pitchFamily="34" charset="0"/>
              </a:rPr>
              <a:t>Šomplák</a:t>
            </a:r>
            <a:r>
              <a:rPr lang="cs-CZ" sz="1400" i="1" dirty="0">
                <a:latin typeface="Arial" panose="020B0604020202020204" pitchFamily="34" charset="0"/>
              </a:rPr>
              <a:t>, R., </a:t>
            </a:r>
            <a:r>
              <a:rPr lang="cs-CZ" sz="1400" i="1" dirty="0" err="1">
                <a:latin typeface="Arial" panose="020B0604020202020204" pitchFamily="34" charset="0"/>
              </a:rPr>
              <a:t>Pluskal</a:t>
            </a:r>
            <a:r>
              <a:rPr lang="cs-CZ" sz="1400" i="1" dirty="0">
                <a:latin typeface="Arial" panose="020B0604020202020204" pitchFamily="34" charset="0"/>
              </a:rPr>
              <a:t>, J., Rybová, K. (2021). </a:t>
            </a:r>
            <a:r>
              <a:rPr lang="en-US" sz="1400" i="1" dirty="0">
                <a:latin typeface="Arial" panose="020B0604020202020204" pitchFamily="34" charset="0"/>
              </a:rPr>
              <a:t>Waste Management forecasting for EU member states considering demographic development</a:t>
            </a:r>
            <a:r>
              <a:rPr lang="cs-CZ" sz="1400" i="1" dirty="0">
                <a:latin typeface="Arial" panose="020B0604020202020204" pitchFamily="34" charset="0"/>
              </a:rPr>
              <a:t>. SDEWES </a:t>
            </a:r>
            <a:r>
              <a:rPr lang="cs-CZ" sz="1400" i="1" dirty="0" err="1">
                <a:latin typeface="Arial" panose="020B0604020202020204" pitchFamily="34" charset="0"/>
              </a:rPr>
              <a:t>conference</a:t>
            </a:r>
            <a:r>
              <a:rPr lang="cs-CZ" sz="1400" i="1" dirty="0">
                <a:latin typeface="Arial" panose="020B0604020202020204" pitchFamily="34" charset="0"/>
              </a:rPr>
              <a:t> 2021.</a:t>
            </a:r>
          </a:p>
        </p:txBody>
      </p:sp>
    </p:spTree>
    <p:extLst>
      <p:ext uri="{BB962C8B-B14F-4D97-AF65-F5344CB8AC3E}">
        <p14:creationId xmlns:p14="http://schemas.microsoft.com/office/powerpoint/2010/main" val="39027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latin typeface="+mj-lt"/>
                <a:ea typeface="+mj-ea"/>
                <a:cs typeface="+mj-cs"/>
              </a:rPr>
              <a:t>Přístupy k prognózám produkce odpadu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609E93-EF5F-4301-9F3C-A401C5671515}"/>
              </a:ext>
            </a:extLst>
          </p:cNvPr>
          <p:cNvSpPr txBox="1"/>
          <p:nvPr/>
        </p:nvSpPr>
        <p:spPr>
          <a:xfrm>
            <a:off x="5868619" y="5819476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Šomplák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, R. a ko</a:t>
            </a:r>
            <a:r>
              <a:rPr lang="cs-CZ" sz="1400" i="1" dirty="0">
                <a:latin typeface="Arial" panose="020B0604020202020204" pitchFamily="34" charset="0"/>
              </a:rPr>
              <a:t>l. 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(2021). Certifikovaná metodika pro provádění dlouhodobé prognózy produkce odpadů v ČR včetně revize prognózy (</a:t>
            </a:r>
            <a:r>
              <a:rPr lang="cs-CZ" sz="1400" b="0" i="1" u="sng" strike="noStrike" baseline="0" dirty="0">
                <a:latin typeface="Arial" panose="020B0604020202020204" pitchFamily="34" charset="0"/>
              </a:rPr>
              <a:t>Výsledek V9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). TIRSMZP719.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49C97D33-D179-4904-BCAB-B222B326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59" y="1164168"/>
            <a:ext cx="9486198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latin typeface="+mj-lt"/>
                <a:ea typeface="+mj-ea"/>
                <a:cs typeface="+mj-cs"/>
              </a:rPr>
              <a:t>Princip prognózy produkce bioodpadu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851FD1-ABB9-47CF-BD48-B7500D68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35" y="1209740"/>
            <a:ext cx="3533140" cy="2612975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5258D6-FF92-4D3A-9499-6D332E9D7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59" y="3775446"/>
            <a:ext cx="3411816" cy="2756519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47536C-9E8C-46F0-B3CA-F4C26876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30" y="1665266"/>
            <a:ext cx="5356559" cy="288113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2B0CB4A-A2BB-46B4-B1D3-72012A1A84D8}"/>
              </a:ext>
            </a:extLst>
          </p:cNvPr>
          <p:cNvSpPr txBox="1"/>
          <p:nvPr/>
        </p:nvSpPr>
        <p:spPr>
          <a:xfrm>
            <a:off x="603630" y="1216075"/>
            <a:ext cx="607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Historická data produkce bioodpadu</a:t>
            </a:r>
          </a:p>
        </p:txBody>
      </p:sp>
      <p:sp>
        <p:nvSpPr>
          <p:cNvPr id="10" name="TextovéPole 14">
            <a:extLst>
              <a:ext uri="{FF2B5EF4-FFF2-40B4-BE49-F238E27FC236}">
                <a16:creationId xmlns:a16="http://schemas.microsoft.com/office/drawing/2014/main" id="{5F051191-E705-4BD6-871D-B43AD7843112}"/>
              </a:ext>
            </a:extLst>
          </p:cNvPr>
          <p:cNvSpPr txBox="1"/>
          <p:nvPr/>
        </p:nvSpPr>
        <p:spPr>
          <a:xfrm>
            <a:off x="5489684" y="1209740"/>
            <a:ext cx="2657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Jednotlivá ORP zareagovala na změnu legislativy s rozdílnou efektivitou.</a:t>
            </a:r>
          </a:p>
        </p:txBody>
      </p:sp>
      <p:sp>
        <p:nvSpPr>
          <p:cNvPr id="11" name="TextovéPole 14">
            <a:extLst>
              <a:ext uri="{FF2B5EF4-FFF2-40B4-BE49-F238E27FC236}">
                <a16:creationId xmlns:a16="http://schemas.microsoft.com/office/drawing/2014/main" id="{95E98945-177B-4616-AB3E-ABC8728B71E5}"/>
              </a:ext>
            </a:extLst>
          </p:cNvPr>
          <p:cNvSpPr txBox="1"/>
          <p:nvPr/>
        </p:nvSpPr>
        <p:spPr>
          <a:xfrm>
            <a:off x="5534526" y="3429000"/>
            <a:ext cx="2657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Zohlednění informace od ORP, které jsou </a:t>
            </a:r>
            <a:br>
              <a:rPr lang="cs-CZ" b="1" dirty="0"/>
            </a:br>
            <a:r>
              <a:rPr lang="cs-CZ" b="1" dirty="0"/>
              <a:t>v separaci bioodpadu pokročilejší.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1F3AFCA-6E71-48DC-9098-03D83B5B431A}"/>
              </a:ext>
            </a:extLst>
          </p:cNvPr>
          <p:cNvSpPr txBox="1"/>
          <p:nvPr/>
        </p:nvSpPr>
        <p:spPr>
          <a:xfrm>
            <a:off x="354430" y="5196000"/>
            <a:ext cx="7792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cs-CZ" sz="1400" b="0" i="1" u="none" strike="noStrike" baseline="0" dirty="0">
                <a:latin typeface="Arial" panose="020B0604020202020204" pitchFamily="34" charset="0"/>
              </a:rPr>
              <a:t>Smejkalová, V.,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Šomplák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, R., Nevrlý, V.,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Burcin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, B., Kučera, T. (2020). Trend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forecasting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for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waste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generation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with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structural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break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.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Journal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of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Cleaner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1400" b="0" i="1" u="none" strike="noStrike" baseline="0" dirty="0" err="1">
                <a:latin typeface="Arial" panose="020B0604020202020204" pitchFamily="34" charset="0"/>
              </a:rPr>
              <a:t>Production</a:t>
            </a:r>
            <a:r>
              <a:rPr lang="cs-CZ" sz="1400" b="0" i="1" u="none" strike="noStrike" baseline="0" dirty="0">
                <a:latin typeface="Arial" panose="020B0604020202020204" pitchFamily="34" charset="0"/>
              </a:rPr>
              <a:t>, 266, 121814. DOI: 10.1016/j.jclepro.2020.121814.</a:t>
            </a:r>
          </a:p>
        </p:txBody>
      </p:sp>
    </p:spTree>
    <p:extLst>
      <p:ext uri="{BB962C8B-B14F-4D97-AF65-F5344CB8AC3E}">
        <p14:creationId xmlns:p14="http://schemas.microsoft.com/office/powerpoint/2010/main" val="376198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latin typeface="+mj-lt"/>
                <a:ea typeface="+mj-ea"/>
                <a:cs typeface="+mj-cs"/>
              </a:rPr>
              <a:t>Výsledky prognózy produkce bioodpadu</a:t>
            </a:r>
          </a:p>
        </p:txBody>
      </p:sp>
      <p:sp>
        <p:nvSpPr>
          <p:cNvPr id="44" name="TextovéPole 45">
            <a:extLst>
              <a:ext uri="{FF2B5EF4-FFF2-40B4-BE49-F238E27FC236}">
                <a16:creationId xmlns:a16="http://schemas.microsoft.com/office/drawing/2014/main" id="{A2970436-8DF2-4DE3-B7A5-74E8D871277E}"/>
              </a:ext>
            </a:extLst>
          </p:cNvPr>
          <p:cNvSpPr txBox="1"/>
          <p:nvPr/>
        </p:nvSpPr>
        <p:spPr>
          <a:xfrm>
            <a:off x="8467725" y="1560077"/>
            <a:ext cx="39152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Inspirace chováním ostatních producentů.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Přínos přístupu: </a:t>
            </a:r>
          </a:p>
          <a:p>
            <a:endParaRPr lang="cs-CZ" dirty="0"/>
          </a:p>
          <a:p>
            <a:r>
              <a:rPr lang="cs-CZ" dirty="0"/>
              <a:t>Nárůst separace modelován také </a:t>
            </a:r>
          </a:p>
          <a:p>
            <a:r>
              <a:rPr lang="cs-CZ" dirty="0"/>
              <a:t>u producentů, kteří v historických datech prozatím nevykazují růst, nebo je růst příliš pomalý.</a:t>
            </a:r>
          </a:p>
          <a:p>
            <a:endParaRPr lang="cs-CZ" dirty="0"/>
          </a:p>
          <a:p>
            <a:r>
              <a:rPr lang="cs-CZ" dirty="0"/>
              <a:t>Možnost tvořit prognózy také na regionální úrovni -&gt; zásadní pro plánování infrastruktury a podpory třídění v jednotlivých lokalitách.</a:t>
            </a:r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982EAC0B-F8F0-4CFC-8FCA-E0EF192FB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69" y="1198042"/>
            <a:ext cx="3633531" cy="2182557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193E25E9-42E5-4965-AAAA-A4279141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256" y="1286536"/>
            <a:ext cx="3639627" cy="2188654"/>
          </a:xfrm>
          <a:prstGeom prst="rect">
            <a:avLst/>
          </a:prstGeom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D1B4463D-2A6A-41A3-8325-07CC3C694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69" y="3839624"/>
            <a:ext cx="3639627" cy="2188654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8A6692EC-0260-45C7-B325-711CB068E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511" y="3839624"/>
            <a:ext cx="3639627" cy="2182557"/>
          </a:xfrm>
          <a:prstGeom prst="rect">
            <a:avLst/>
          </a:prstGeom>
        </p:spPr>
      </p:pic>
      <p:sp>
        <p:nvSpPr>
          <p:cNvPr id="53" name="TextovéPole 52">
            <a:extLst>
              <a:ext uri="{FF2B5EF4-FFF2-40B4-BE49-F238E27FC236}">
                <a16:creationId xmlns:a16="http://schemas.microsoft.com/office/drawing/2014/main" id="{6BCA1E32-966E-45E5-B4BB-C7260DEDC852}"/>
              </a:ext>
            </a:extLst>
          </p:cNvPr>
          <p:cNvSpPr txBox="1"/>
          <p:nvPr/>
        </p:nvSpPr>
        <p:spPr>
          <a:xfrm>
            <a:off x="1964171" y="1013376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2020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BDF6890-7AB8-4C66-8853-22CD1CC5C3C0}"/>
              </a:ext>
            </a:extLst>
          </p:cNvPr>
          <p:cNvSpPr txBox="1"/>
          <p:nvPr/>
        </p:nvSpPr>
        <p:spPr>
          <a:xfrm>
            <a:off x="5874954" y="1013376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2025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A8D00B87-0EA8-4D29-AC2D-D50CDEEF828C}"/>
              </a:ext>
            </a:extLst>
          </p:cNvPr>
          <p:cNvSpPr txBox="1"/>
          <p:nvPr/>
        </p:nvSpPr>
        <p:spPr>
          <a:xfrm>
            <a:off x="1959782" y="3601342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2030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338B40D7-8383-40E8-8F13-4BF407E6A2B4}"/>
              </a:ext>
            </a:extLst>
          </p:cNvPr>
          <p:cNvSpPr txBox="1"/>
          <p:nvPr/>
        </p:nvSpPr>
        <p:spPr>
          <a:xfrm>
            <a:off x="5808279" y="356368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2035</a:t>
            </a:r>
          </a:p>
        </p:txBody>
      </p:sp>
    </p:spTree>
    <p:extLst>
      <p:ext uri="{BB962C8B-B14F-4D97-AF65-F5344CB8AC3E}">
        <p14:creationId xmlns:p14="http://schemas.microsoft.com/office/powerpoint/2010/main" val="9123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latin typeface="+mj-lt"/>
                <a:ea typeface="+mj-ea"/>
                <a:cs typeface="+mj-cs"/>
              </a:rPr>
              <a:t>Změna v produkci SKO a separovaných složek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CC91D89-1D98-45F6-8A5D-CBC0CA6ECD88}"/>
              </a:ext>
            </a:extLst>
          </p:cNvPr>
          <p:cNvSpPr txBox="1"/>
          <p:nvPr/>
        </p:nvSpPr>
        <p:spPr>
          <a:xfrm>
            <a:off x="3737811" y="5221146"/>
            <a:ext cx="636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Jaká část vyseparovaného odpadu pochází z SKO?</a:t>
            </a:r>
          </a:p>
          <a:p>
            <a:r>
              <a:rPr lang="cs-CZ" sz="2000" dirty="0"/>
              <a:t>Je tento podíl pro všechny frakce stejný?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7D00F9B-3B2A-4BB9-843E-3FBE98A2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65" y="1824085"/>
            <a:ext cx="5499069" cy="29019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B960AC6-8C93-4927-9CD6-D0D33363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35" y="1824085"/>
            <a:ext cx="4846740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latin typeface="+mj-lt"/>
                <a:ea typeface="+mj-ea"/>
                <a:cs typeface="+mj-cs"/>
              </a:rPr>
              <a:t>Změna v produkci SKO a separovaných složek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48BEF2B-7BCB-4FC6-A1E7-76F05143B990}"/>
              </a:ext>
            </a:extLst>
          </p:cNvPr>
          <p:cNvGrpSpPr/>
          <p:nvPr/>
        </p:nvGrpSpPr>
        <p:grpSpPr>
          <a:xfrm>
            <a:off x="1089440" y="1381126"/>
            <a:ext cx="5487303" cy="3588560"/>
            <a:chOff x="1089440" y="1381126"/>
            <a:chExt cx="5487303" cy="3588560"/>
          </a:xfrm>
        </p:grpSpPr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909B285F-ADB1-44D7-80DE-D0A082E41E23}"/>
                </a:ext>
              </a:extLst>
            </p:cNvPr>
            <p:cNvGrpSpPr/>
            <p:nvPr/>
          </p:nvGrpSpPr>
          <p:grpSpPr>
            <a:xfrm>
              <a:off x="1089440" y="1381126"/>
              <a:ext cx="5487303" cy="3588560"/>
              <a:chOff x="894320" y="1321925"/>
              <a:chExt cx="5487303" cy="3588560"/>
            </a:xfrm>
          </p:grpSpPr>
          <p:grpSp>
            <p:nvGrpSpPr>
              <p:cNvPr id="28" name="Skupina 27">
                <a:extLst>
                  <a:ext uri="{FF2B5EF4-FFF2-40B4-BE49-F238E27FC236}">
                    <a16:creationId xmlns:a16="http://schemas.microsoft.com/office/drawing/2014/main" id="{FDE42982-6D6E-4D78-9BFF-D0E19436754A}"/>
                  </a:ext>
                </a:extLst>
              </p:cNvPr>
              <p:cNvGrpSpPr/>
              <p:nvPr/>
            </p:nvGrpSpPr>
            <p:grpSpPr>
              <a:xfrm>
                <a:off x="894320" y="1321925"/>
                <a:ext cx="5487303" cy="3588560"/>
                <a:chOff x="822340" y="971433"/>
                <a:chExt cx="6327417" cy="4503539"/>
              </a:xfrm>
            </p:grpSpPr>
            <p:pic>
              <p:nvPicPr>
                <p:cNvPr id="39" name="Obrázek 38">
                  <a:extLst>
                    <a:ext uri="{FF2B5EF4-FFF2-40B4-BE49-F238E27FC236}">
                      <a16:creationId xmlns:a16="http://schemas.microsoft.com/office/drawing/2014/main" id="{C72977C8-0671-4F97-B67E-9C7CC3516B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62623" y="1381126"/>
                  <a:ext cx="1714500" cy="2171700"/>
                </a:xfrm>
                <a:prstGeom prst="rect">
                  <a:avLst/>
                </a:prstGeom>
              </p:spPr>
            </p:pic>
            <p:pic>
              <p:nvPicPr>
                <p:cNvPr id="40" name="Obrázek 39">
                  <a:extLst>
                    <a:ext uri="{FF2B5EF4-FFF2-40B4-BE49-F238E27FC236}">
                      <a16:creationId xmlns:a16="http://schemas.microsoft.com/office/drawing/2014/main" id="{1919FEE0-DE03-4AC9-8C96-988EC39E4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62934" y="1434545"/>
                  <a:ext cx="1660965" cy="2103889"/>
                </a:xfrm>
                <a:prstGeom prst="rect">
                  <a:avLst/>
                </a:prstGeom>
              </p:spPr>
            </p:pic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1D18EF87-F908-4B04-B067-238CBBFF18C8}"/>
                    </a:ext>
                  </a:extLst>
                </p:cNvPr>
                <p:cNvSpPr txBox="1"/>
                <p:nvPr/>
              </p:nvSpPr>
              <p:spPr>
                <a:xfrm>
                  <a:off x="1729416" y="1011375"/>
                  <a:ext cx="1785412" cy="463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/>
                    <a:t>Rok 2019</a:t>
                  </a:r>
                </a:p>
              </p:txBody>
            </p:sp>
            <p:sp>
              <p:nvSpPr>
                <p:cNvPr id="42" name="TextovéPole 41">
                  <a:extLst>
                    <a:ext uri="{FF2B5EF4-FFF2-40B4-BE49-F238E27FC236}">
                      <a16:creationId xmlns:a16="http://schemas.microsoft.com/office/drawing/2014/main" id="{FD1BE9F6-9B6E-4BEC-8115-8DECB7193580}"/>
                    </a:ext>
                  </a:extLst>
                </p:cNvPr>
                <p:cNvSpPr txBox="1"/>
                <p:nvPr/>
              </p:nvSpPr>
              <p:spPr>
                <a:xfrm>
                  <a:off x="4688133" y="971433"/>
                  <a:ext cx="1381143" cy="463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/>
                    <a:t>Rok 2020</a:t>
                  </a:r>
                </a:p>
              </p:txBody>
            </p:sp>
            <p:grpSp>
              <p:nvGrpSpPr>
                <p:cNvPr id="43" name="Skupina 42">
                  <a:extLst>
                    <a:ext uri="{FF2B5EF4-FFF2-40B4-BE49-F238E27FC236}">
                      <a16:creationId xmlns:a16="http://schemas.microsoft.com/office/drawing/2014/main" id="{1CE4503F-7205-49A9-904E-6CA190431AE4}"/>
                    </a:ext>
                  </a:extLst>
                </p:cNvPr>
                <p:cNvGrpSpPr/>
                <p:nvPr/>
              </p:nvGrpSpPr>
              <p:grpSpPr>
                <a:xfrm>
                  <a:off x="822340" y="3581569"/>
                  <a:ext cx="2191010" cy="1889694"/>
                  <a:chOff x="7439487" y="3795109"/>
                  <a:chExt cx="2760958" cy="2435511"/>
                </a:xfrm>
              </p:grpSpPr>
              <p:pic>
                <p:nvPicPr>
                  <p:cNvPr id="54" name="Obrázek 1">
                    <a:extLst>
                      <a:ext uri="{FF2B5EF4-FFF2-40B4-BE49-F238E27FC236}">
                        <a16:creationId xmlns:a16="http://schemas.microsoft.com/office/drawing/2014/main" id="{0C423EE7-CB9C-40E3-AF64-F7EAB50C576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283" t="27804" r="67391" b="44078"/>
                  <a:stretch/>
                </p:blipFill>
                <p:spPr bwMode="auto">
                  <a:xfrm>
                    <a:off x="8832912" y="3795109"/>
                    <a:ext cx="1367533" cy="2435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" name="Obrázek 1">
                    <a:extLst>
                      <a:ext uri="{FF2B5EF4-FFF2-40B4-BE49-F238E27FC236}">
                        <a16:creationId xmlns:a16="http://schemas.microsoft.com/office/drawing/2014/main" id="{9247FEC3-CD59-4FB6-BCAB-815C6A21089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928" t="1717" r="37766" b="84608"/>
                  <a:stretch/>
                </p:blipFill>
                <p:spPr bwMode="auto">
                  <a:xfrm rot="5400000">
                    <a:off x="6753353" y="4615893"/>
                    <a:ext cx="2300861" cy="9285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6" name="Obrázek 1">
                    <a:extLst>
                      <a:ext uri="{FF2B5EF4-FFF2-40B4-BE49-F238E27FC236}">
                        <a16:creationId xmlns:a16="http://schemas.microsoft.com/office/drawing/2014/main" id="{D37427F4-DC47-44C1-89A8-629CE162C1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928" t="15617" r="37766" b="77538"/>
                  <a:stretch/>
                </p:blipFill>
                <p:spPr bwMode="auto">
                  <a:xfrm rot="5400000">
                    <a:off x="7450066" y="4847773"/>
                    <a:ext cx="2300861" cy="4648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" name="Skupina 43">
                  <a:extLst>
                    <a:ext uri="{FF2B5EF4-FFF2-40B4-BE49-F238E27FC236}">
                      <a16:creationId xmlns:a16="http://schemas.microsoft.com/office/drawing/2014/main" id="{C4CAC99E-7B38-42ED-BB13-5F69405D4978}"/>
                    </a:ext>
                  </a:extLst>
                </p:cNvPr>
                <p:cNvGrpSpPr/>
                <p:nvPr/>
              </p:nvGrpSpPr>
              <p:grpSpPr>
                <a:xfrm>
                  <a:off x="4772598" y="3567680"/>
                  <a:ext cx="2377159" cy="1907292"/>
                  <a:chOff x="8832912" y="3795109"/>
                  <a:chExt cx="2995531" cy="2458192"/>
                </a:xfrm>
              </p:grpSpPr>
              <p:pic>
                <p:nvPicPr>
                  <p:cNvPr id="51" name="Obrázek 1">
                    <a:extLst>
                      <a:ext uri="{FF2B5EF4-FFF2-40B4-BE49-F238E27FC236}">
                        <a16:creationId xmlns:a16="http://schemas.microsoft.com/office/drawing/2014/main" id="{1D453434-FA23-470F-9621-CF1EE7263CF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283" t="27804" r="67391" b="44078"/>
                  <a:stretch/>
                </p:blipFill>
                <p:spPr bwMode="auto">
                  <a:xfrm>
                    <a:off x="8832912" y="3795109"/>
                    <a:ext cx="1367533" cy="2435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Obrázek 1">
                    <a:extLst>
                      <a:ext uri="{FF2B5EF4-FFF2-40B4-BE49-F238E27FC236}">
                        <a16:creationId xmlns:a16="http://schemas.microsoft.com/office/drawing/2014/main" id="{F3A89CE0-4EDA-4519-B139-4FCF55D5AD4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928" t="1717" r="37766" b="84608"/>
                  <a:stretch/>
                </p:blipFill>
                <p:spPr bwMode="auto">
                  <a:xfrm rot="5400000">
                    <a:off x="10213715" y="4615892"/>
                    <a:ext cx="2300861" cy="9285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3" name="Obrázek 1">
                    <a:extLst>
                      <a:ext uri="{FF2B5EF4-FFF2-40B4-BE49-F238E27FC236}">
                        <a16:creationId xmlns:a16="http://schemas.microsoft.com/office/drawing/2014/main" id="{F230A25A-8487-4D67-A887-B5331EC26A1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928" t="15617" r="37766" b="77538"/>
                  <a:stretch/>
                </p:blipFill>
                <p:spPr bwMode="auto">
                  <a:xfrm rot="5400000">
                    <a:off x="9401084" y="4870455"/>
                    <a:ext cx="2300861" cy="4648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45" name="Šipka: doprava 44">
                  <a:extLst>
                    <a:ext uri="{FF2B5EF4-FFF2-40B4-BE49-F238E27FC236}">
                      <a16:creationId xmlns:a16="http://schemas.microsoft.com/office/drawing/2014/main" id="{9EFFEB7A-C15A-4A80-AC15-E9B1EDAE9C11}"/>
                    </a:ext>
                  </a:extLst>
                </p:cNvPr>
                <p:cNvSpPr/>
                <p:nvPr/>
              </p:nvSpPr>
              <p:spPr>
                <a:xfrm>
                  <a:off x="3107184" y="2397335"/>
                  <a:ext cx="1553593" cy="16402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Šipka: doprava 45">
                  <a:extLst>
                    <a:ext uri="{FF2B5EF4-FFF2-40B4-BE49-F238E27FC236}">
                      <a16:creationId xmlns:a16="http://schemas.microsoft.com/office/drawing/2014/main" id="{145DC58F-93E6-43B4-8F3B-4B251C562E3E}"/>
                    </a:ext>
                  </a:extLst>
                </p:cNvPr>
                <p:cNvSpPr/>
                <p:nvPr/>
              </p:nvSpPr>
              <p:spPr>
                <a:xfrm rot="2529104">
                  <a:off x="2805398" y="3370755"/>
                  <a:ext cx="2263138" cy="16105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7" name="Šipka: doprava 46">
                  <a:extLst>
                    <a:ext uri="{FF2B5EF4-FFF2-40B4-BE49-F238E27FC236}">
                      <a16:creationId xmlns:a16="http://schemas.microsoft.com/office/drawing/2014/main" id="{1894E1BA-3546-40E8-BD75-4248FBF9F852}"/>
                    </a:ext>
                  </a:extLst>
                </p:cNvPr>
                <p:cNvSpPr/>
                <p:nvPr/>
              </p:nvSpPr>
              <p:spPr>
                <a:xfrm rot="19048577">
                  <a:off x="2875172" y="1549205"/>
                  <a:ext cx="1907976" cy="16458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8" name="Šipka: doprava 47">
                  <a:extLst>
                    <a:ext uri="{FF2B5EF4-FFF2-40B4-BE49-F238E27FC236}">
                      <a16:creationId xmlns:a16="http://schemas.microsoft.com/office/drawing/2014/main" id="{82425E6C-8BA6-4DF4-84DD-45148C67F608}"/>
                    </a:ext>
                  </a:extLst>
                </p:cNvPr>
                <p:cNvSpPr/>
                <p:nvPr/>
              </p:nvSpPr>
              <p:spPr>
                <a:xfrm rot="19229263">
                  <a:off x="3012821" y="3505714"/>
                  <a:ext cx="1907976" cy="164586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highlight>
                      <a:srgbClr val="000000"/>
                    </a:highlight>
                  </a:endParaRPr>
                </a:p>
              </p:txBody>
            </p:sp>
            <p:sp>
              <p:nvSpPr>
                <p:cNvPr id="49" name="Šipka: doprava 48">
                  <a:extLst>
                    <a:ext uri="{FF2B5EF4-FFF2-40B4-BE49-F238E27FC236}">
                      <a16:creationId xmlns:a16="http://schemas.microsoft.com/office/drawing/2014/main" id="{0D60A4C6-238A-44F4-A94A-9035D0FBAE57}"/>
                    </a:ext>
                  </a:extLst>
                </p:cNvPr>
                <p:cNvSpPr/>
                <p:nvPr/>
              </p:nvSpPr>
              <p:spPr>
                <a:xfrm>
                  <a:off x="3218602" y="4379238"/>
                  <a:ext cx="1611319" cy="141509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" name="Šipka: doprava 49">
                  <a:extLst>
                    <a:ext uri="{FF2B5EF4-FFF2-40B4-BE49-F238E27FC236}">
                      <a16:creationId xmlns:a16="http://schemas.microsoft.com/office/drawing/2014/main" id="{AEEA66C6-9D64-4662-AE27-E1A4F8B64E2B}"/>
                    </a:ext>
                  </a:extLst>
                </p:cNvPr>
                <p:cNvSpPr/>
                <p:nvPr/>
              </p:nvSpPr>
              <p:spPr>
                <a:xfrm rot="2431605">
                  <a:off x="2982134" y="5227482"/>
                  <a:ext cx="1907976" cy="164586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pic>
            <p:nvPicPr>
              <p:cNvPr id="29" name="Picture 2" descr="Obsah obrázku šipka&#10;&#10;Popis byl vytvořen automaticky">
                <a:extLst>
                  <a:ext uri="{FF2B5EF4-FFF2-40B4-BE49-F238E27FC236}">
                    <a16:creationId xmlns:a16="http://schemas.microsoft.com/office/drawing/2014/main" id="{CE715D0A-485A-4D74-AF54-5BC9834915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2169" y="2306292"/>
                <a:ext cx="555952" cy="519265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Obsah obrázku šipka&#10;&#10;Popis byl vytvořen automaticky">
                <a:extLst>
                  <a:ext uri="{FF2B5EF4-FFF2-40B4-BE49-F238E27FC236}">
                    <a16:creationId xmlns:a16="http://schemas.microsoft.com/office/drawing/2014/main" id="{58D821A3-810E-4DC3-9805-500742F7A7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524" y="2243241"/>
                <a:ext cx="555952" cy="519265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FALSE - Free Icons: Easy to Download and Use">
                <a:extLst>
                  <a:ext uri="{FF2B5EF4-FFF2-40B4-BE49-F238E27FC236}">
                    <a16:creationId xmlns:a16="http://schemas.microsoft.com/office/drawing/2014/main" id="{600991DB-3980-4E91-B6B5-B2E4D79906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9593" y="2054294"/>
                <a:ext cx="506655" cy="473220"/>
              </a:xfrm>
              <a:prstGeom prst="rect">
                <a:avLst/>
              </a:prstGeom>
              <a:noFill/>
            </p:spPr>
          </p:pic>
          <p:pic>
            <p:nvPicPr>
              <p:cNvPr id="32" name="Picture 2" descr="FALSE - Free Icons: Easy to Download and Use">
                <a:extLst>
                  <a:ext uri="{FF2B5EF4-FFF2-40B4-BE49-F238E27FC236}">
                    <a16:creationId xmlns:a16="http://schemas.microsoft.com/office/drawing/2014/main" id="{15F0CEC5-AB21-49B0-B1C2-BA3DE7483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0165" y="4138116"/>
                <a:ext cx="506655" cy="473220"/>
              </a:xfrm>
              <a:prstGeom prst="rect">
                <a:avLst/>
              </a:prstGeom>
              <a:noFill/>
            </p:spPr>
          </p:pic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74E28516-20FC-4924-A47B-E8F010078E81}"/>
                  </a:ext>
                </a:extLst>
              </p:cNvPr>
              <p:cNvSpPr txBox="1"/>
              <p:nvPr/>
            </p:nvSpPr>
            <p:spPr>
              <a:xfrm>
                <a:off x="1804248" y="2372323"/>
                <a:ext cx="12033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SEP PAP</a:t>
                </a:r>
              </a:p>
            </p:txBody>
          </p: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1430063F-7724-4CB4-989D-AC7135A2C156}"/>
                  </a:ext>
                </a:extLst>
              </p:cNvPr>
              <p:cNvSpPr txBox="1"/>
              <p:nvPr/>
            </p:nvSpPr>
            <p:spPr>
              <a:xfrm>
                <a:off x="4297210" y="2365984"/>
                <a:ext cx="12033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SEP PAP</a:t>
                </a:r>
              </a:p>
            </p:txBody>
          </p:sp>
          <p:pic>
            <p:nvPicPr>
              <p:cNvPr id="35" name="Picture 2" descr="Obsah obrázku šipka&#10;&#10;Popis byl vytvořen automaticky">
                <a:extLst>
                  <a:ext uri="{FF2B5EF4-FFF2-40B4-BE49-F238E27FC236}">
                    <a16:creationId xmlns:a16="http://schemas.microsoft.com/office/drawing/2014/main" id="{57DF56CB-D86F-47CB-A63A-A85D774FB8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423" y="4259585"/>
                <a:ext cx="555952" cy="519265"/>
              </a:xfrm>
              <a:prstGeom prst="rect">
                <a:avLst/>
              </a:prstGeom>
              <a:noFill/>
            </p:spPr>
          </p:pic>
          <p:pic>
            <p:nvPicPr>
              <p:cNvPr id="36" name="Picture 2" descr="Obsah obrázku šipka&#10;&#10;Popis byl vytvořen automaticky">
                <a:extLst>
                  <a:ext uri="{FF2B5EF4-FFF2-40B4-BE49-F238E27FC236}">
                    <a16:creationId xmlns:a16="http://schemas.microsoft.com/office/drawing/2014/main" id="{E37D458D-D448-45D6-BD49-1C59B3886B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0114" y="4290001"/>
                <a:ext cx="555952" cy="519265"/>
              </a:xfrm>
              <a:prstGeom prst="rect">
                <a:avLst/>
              </a:prstGeom>
              <a:noFill/>
            </p:spPr>
          </p:pic>
        </p:grp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18F1C96B-196E-4B9F-84F7-32C9EF0F13DA}"/>
                </a:ext>
              </a:extLst>
            </p:cNvPr>
            <p:cNvSpPr txBox="1"/>
            <p:nvPr/>
          </p:nvSpPr>
          <p:spPr>
            <a:xfrm>
              <a:off x="2203242" y="4043061"/>
              <a:ext cx="78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SKO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8C2D09C9-D1AA-4A32-B604-292B8853B00B}"/>
                </a:ext>
              </a:extLst>
            </p:cNvPr>
            <p:cNvSpPr txBox="1"/>
            <p:nvPr/>
          </p:nvSpPr>
          <p:spPr>
            <a:xfrm>
              <a:off x="4670049" y="4062190"/>
              <a:ext cx="78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SKO</a:t>
              </a:r>
            </a:p>
          </p:txBody>
        </p:sp>
      </p:grpSp>
      <p:pic>
        <p:nvPicPr>
          <p:cNvPr id="60" name="Picture 2" descr="Obsah obrázku šipka&#10;&#10;Popis byl vytvořen automaticky">
            <a:extLst>
              <a:ext uri="{FF2B5EF4-FFF2-40B4-BE49-F238E27FC236}">
                <a16:creationId xmlns:a16="http://schemas.microsoft.com/office/drawing/2014/main" id="{57BB8FD9-59C5-49BD-8A54-EF812C57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30" y="1222152"/>
            <a:ext cx="390679" cy="390679"/>
          </a:xfrm>
          <a:prstGeom prst="rect">
            <a:avLst/>
          </a:prstGeom>
          <a:noFill/>
        </p:spPr>
      </p:pic>
      <p:pic>
        <p:nvPicPr>
          <p:cNvPr id="61" name="Picture 2" descr="FALSE - Free Icons: Easy to Download and Use">
            <a:extLst>
              <a:ext uri="{FF2B5EF4-FFF2-40B4-BE49-F238E27FC236}">
                <a16:creationId xmlns:a16="http://schemas.microsoft.com/office/drawing/2014/main" id="{94CCF5CB-C6FA-4D2B-B902-B53F4745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80" y="2120506"/>
            <a:ext cx="529826" cy="529826"/>
          </a:xfrm>
          <a:prstGeom prst="rect">
            <a:avLst/>
          </a:prstGeom>
          <a:noFill/>
        </p:spPr>
      </p:pic>
      <p:sp>
        <p:nvSpPr>
          <p:cNvPr id="62" name="TextovéPole 61">
            <a:extLst>
              <a:ext uri="{FF2B5EF4-FFF2-40B4-BE49-F238E27FC236}">
                <a16:creationId xmlns:a16="http://schemas.microsoft.com/office/drawing/2014/main" id="{638C6AD4-6E78-4E5B-8F18-33932E11EE5C}"/>
              </a:ext>
            </a:extLst>
          </p:cNvPr>
          <p:cNvSpPr txBox="1"/>
          <p:nvPr/>
        </p:nvSpPr>
        <p:spPr>
          <a:xfrm>
            <a:off x="7418732" y="1182826"/>
            <a:ext cx="230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Známá informace.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97C56941-A783-46B5-8443-02C704B20F69}"/>
              </a:ext>
            </a:extLst>
          </p:cNvPr>
          <p:cNvSpPr txBox="1"/>
          <p:nvPr/>
        </p:nvSpPr>
        <p:spPr>
          <a:xfrm>
            <a:off x="7418732" y="1707582"/>
            <a:ext cx="26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Známé odhady.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1DD3B738-3C45-4324-A7E3-1339624818EB}"/>
              </a:ext>
            </a:extLst>
          </p:cNvPr>
          <p:cNvSpPr txBox="1"/>
          <p:nvPr/>
        </p:nvSpPr>
        <p:spPr>
          <a:xfrm>
            <a:off x="7541403" y="2980532"/>
            <a:ext cx="360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Cíl: odhadnout přesun mezi SKO a separovaným odpadem</a:t>
            </a:r>
          </a:p>
          <a:p>
            <a:endParaRPr lang="cs-CZ" dirty="0"/>
          </a:p>
          <a:p>
            <a:r>
              <a:rPr lang="cs-CZ" dirty="0"/>
              <a:t>Využití pro nastavení podmínek vedoucích ke splnění cílů v odpadovém hospodářství.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F50319B4-203C-4DEB-BB32-65C2BDA2ADE0}"/>
              </a:ext>
            </a:extLst>
          </p:cNvPr>
          <p:cNvSpPr txBox="1"/>
          <p:nvPr/>
        </p:nvSpPr>
        <p:spPr>
          <a:xfrm>
            <a:off x="7593970" y="4868467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Postup přístupu:</a:t>
            </a:r>
          </a:p>
          <a:p>
            <a:pPr marL="342900" indent="-342900">
              <a:buAutoNum type="alphaUcParenR"/>
            </a:pPr>
            <a:r>
              <a:rPr lang="cs-CZ" sz="2400" b="1" dirty="0"/>
              <a:t> Statistická analýza dat</a:t>
            </a:r>
          </a:p>
          <a:p>
            <a:pPr marL="342900" indent="-342900">
              <a:buAutoNum type="alphaUcParenR"/>
            </a:pPr>
            <a:r>
              <a:rPr lang="cs-CZ" sz="2400" b="1" dirty="0"/>
              <a:t> Bilancování systému</a:t>
            </a:r>
          </a:p>
        </p:txBody>
      </p:sp>
      <p:pic>
        <p:nvPicPr>
          <p:cNvPr id="69" name="Obrázek 68">
            <a:extLst>
              <a:ext uri="{FF2B5EF4-FFF2-40B4-BE49-F238E27FC236}">
                <a16:creationId xmlns:a16="http://schemas.microsoft.com/office/drawing/2014/main" id="{F316BB50-53B5-49F8-A4BC-F5E2538060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09" t="4715" r="-1"/>
          <a:stretch/>
        </p:blipFill>
        <p:spPr>
          <a:xfrm>
            <a:off x="6607938" y="4043061"/>
            <a:ext cx="455487" cy="443300"/>
          </a:xfrm>
          <a:prstGeom prst="rect">
            <a:avLst/>
          </a:prstGeom>
        </p:spPr>
      </p:pic>
      <p:pic>
        <p:nvPicPr>
          <p:cNvPr id="70" name="Obrázek 69">
            <a:extLst>
              <a:ext uri="{FF2B5EF4-FFF2-40B4-BE49-F238E27FC236}">
                <a16:creationId xmlns:a16="http://schemas.microsoft.com/office/drawing/2014/main" id="{737CE6C1-CC49-4DFA-89E3-9ACF288177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09" t="4715" r="-1"/>
          <a:stretch/>
        </p:blipFill>
        <p:spPr>
          <a:xfrm>
            <a:off x="6825804" y="1707582"/>
            <a:ext cx="401420" cy="390679"/>
          </a:xfrm>
          <a:prstGeom prst="rect">
            <a:avLst/>
          </a:prstGeom>
        </p:spPr>
      </p:pic>
      <p:sp>
        <p:nvSpPr>
          <p:cNvPr id="71" name="TextovéPole 70">
            <a:extLst>
              <a:ext uri="{FF2B5EF4-FFF2-40B4-BE49-F238E27FC236}">
                <a16:creationId xmlns:a16="http://schemas.microsoft.com/office/drawing/2014/main" id="{B12EB17C-4D1C-4672-9C79-603584C5C3EB}"/>
              </a:ext>
            </a:extLst>
          </p:cNvPr>
          <p:cNvSpPr txBox="1"/>
          <p:nvPr/>
        </p:nvSpPr>
        <p:spPr>
          <a:xfrm>
            <a:off x="7418731" y="2213346"/>
            <a:ext cx="26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Neznámá informace.</a:t>
            </a:r>
          </a:p>
        </p:txBody>
      </p:sp>
      <p:pic>
        <p:nvPicPr>
          <p:cNvPr id="72" name="Obrázek 71">
            <a:extLst>
              <a:ext uri="{FF2B5EF4-FFF2-40B4-BE49-F238E27FC236}">
                <a16:creationId xmlns:a16="http://schemas.microsoft.com/office/drawing/2014/main" id="{4B4B3F20-77F7-4D9C-8151-73E0374738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09" t="4715" r="-1"/>
          <a:stretch/>
        </p:blipFill>
        <p:spPr>
          <a:xfrm>
            <a:off x="513399" y="3990540"/>
            <a:ext cx="455487" cy="4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latin typeface="+mj-lt"/>
                <a:ea typeface="+mj-ea"/>
                <a:cs typeface="+mj-cs"/>
              </a:rPr>
              <a:t>Statistická analýza dat</a:t>
            </a:r>
          </a:p>
        </p:txBody>
      </p:sp>
      <p:sp>
        <p:nvSpPr>
          <p:cNvPr id="65" name="Zástupný obsah 2">
            <a:extLst>
              <a:ext uri="{FF2B5EF4-FFF2-40B4-BE49-F238E27FC236}">
                <a16:creationId xmlns:a16="http://schemas.microsoft.com/office/drawing/2014/main" id="{A2CF4E91-C05A-4808-B7FB-4E256F7D4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245770"/>
            <a:ext cx="11725275" cy="362431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7200" b="1" dirty="0"/>
              <a:t>Analýza vazeb mezi SKO a separovaným odpadem na základě vlivných faktorů </a:t>
            </a:r>
            <a:br>
              <a:rPr lang="cs-CZ" sz="7200" b="1" dirty="0"/>
            </a:br>
            <a:r>
              <a:rPr lang="cs-CZ" sz="7200" b="1" dirty="0"/>
              <a:t>pro historická data (2010–2018)</a:t>
            </a:r>
          </a:p>
          <a:p>
            <a:pPr marL="0" indent="0">
              <a:buNone/>
            </a:pPr>
            <a:endParaRPr lang="cs-CZ" sz="7200" dirty="0"/>
          </a:p>
          <a:p>
            <a:pPr marL="0" indent="0">
              <a:buNone/>
            </a:pPr>
            <a:r>
              <a:rPr lang="cs-CZ" sz="7200" dirty="0"/>
              <a:t>Postup</a:t>
            </a:r>
          </a:p>
          <a:p>
            <a:pPr marL="0" indent="0">
              <a:buNone/>
            </a:pPr>
            <a:r>
              <a:rPr lang="cs-CZ" sz="7200" dirty="0"/>
              <a:t>1. Shluková analýza (k-</a:t>
            </a:r>
            <a:r>
              <a:rPr lang="cs-CZ" sz="7200" dirty="0" err="1"/>
              <a:t>means</a:t>
            </a:r>
            <a:r>
              <a:rPr lang="cs-CZ" sz="7200" dirty="0"/>
              <a:t>) podle charakteru infrastruktury.</a:t>
            </a:r>
          </a:p>
          <a:p>
            <a:pPr marL="0" indent="0">
              <a:buNone/>
            </a:pPr>
            <a:r>
              <a:rPr lang="cs-CZ" sz="7200" dirty="0"/>
              <a:t>2. Regresní analýza pro jednotlivé shluky.</a:t>
            </a:r>
          </a:p>
          <a:p>
            <a:pPr marL="0" indent="0">
              <a:buNone/>
            </a:pPr>
            <a:endParaRPr lang="cs-CZ" sz="7200" dirty="0"/>
          </a:p>
          <a:p>
            <a:r>
              <a:rPr lang="cs-CZ" sz="7200" dirty="0"/>
              <a:t>Úroveň obcí s rozšířenou působností</a:t>
            </a:r>
          </a:p>
          <a:p>
            <a:pPr marL="0" indent="0">
              <a:buNone/>
            </a:pPr>
            <a:r>
              <a:rPr lang="cs-CZ" sz="7200" dirty="0"/>
              <a:t>Jediná prokázaná vazba je mezi bioodpadem a SKO (20 % nově vyseparovaného bioodpadu pochází z SKO)</a:t>
            </a:r>
          </a:p>
          <a:p>
            <a:pPr marL="0" indent="0">
              <a:buNone/>
            </a:pPr>
            <a:endParaRPr lang="cs-CZ" sz="7200" dirty="0"/>
          </a:p>
          <a:p>
            <a:r>
              <a:rPr lang="cs-CZ" sz="7200" dirty="0"/>
              <a:t>Úroveň obcí</a:t>
            </a:r>
          </a:p>
          <a:p>
            <a:pPr marL="0" indent="0">
              <a:buNone/>
            </a:pPr>
            <a:r>
              <a:rPr lang="cs-CZ" sz="7200" dirty="0"/>
              <a:t>Nenalezeny vazby</a:t>
            </a:r>
          </a:p>
          <a:p>
            <a:pPr marL="0" indent="0">
              <a:buNone/>
            </a:pPr>
            <a:endParaRPr lang="cs-CZ" sz="7200" dirty="0"/>
          </a:p>
          <a:p>
            <a:pPr marL="0" indent="0">
              <a:buNone/>
            </a:pPr>
            <a:r>
              <a:rPr lang="cs-CZ" sz="7200" b="1" dirty="0"/>
              <a:t>Přesun odpadu z SKO do separovaných frakcí modelován pomocí vyrovnávání dat.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9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latin typeface="+mj-lt"/>
                <a:ea typeface="+mj-ea"/>
                <a:cs typeface="+mj-cs"/>
              </a:rPr>
              <a:t>Model vyrovnávání dat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994A1A5D-6C30-40D5-95D6-E21351A08D0F}"/>
                  </a:ext>
                </a:extLst>
              </p:cNvPr>
              <p:cNvSpPr txBox="1"/>
              <p:nvPr/>
            </p:nvSpPr>
            <p:spPr>
              <a:xfrm>
                <a:off x="5904076" y="3253143"/>
                <a:ext cx="6096000" cy="672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cs-CZ" dirty="0"/>
                  <a:t>: procentuální přesun z SKO do separovaného odpadu (hledaná hodnota)</a:t>
                </a: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994A1A5D-6C30-40D5-95D6-E21351A08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076" y="3253143"/>
                <a:ext cx="6096000" cy="672556"/>
              </a:xfrm>
              <a:prstGeom prst="rect">
                <a:avLst/>
              </a:prstGeom>
              <a:blipFill>
                <a:blip r:embed="rId2"/>
                <a:stretch>
                  <a:fillRect l="-900" t="-5455" b="-1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B996BB5-BEC8-4335-8C2D-5D54ED74A650}"/>
                  </a:ext>
                </a:extLst>
              </p:cNvPr>
              <p:cNvSpPr txBox="1"/>
              <p:nvPr/>
            </p:nvSpPr>
            <p:spPr>
              <a:xfrm>
                <a:off x="5904076" y="204377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𝑺𝑲𝑶</m:t>
                    </m:r>
                  </m:oMath>
                </a14:m>
                <a:r>
                  <a:rPr lang="cs-CZ" dirty="0"/>
                  <a:t>: změna produkce SKO</a:t>
                </a: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B996BB5-BEC8-4335-8C2D-5D54ED74A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076" y="2043777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A695E2A-2A2E-4C91-8F25-739A1A99C414}"/>
                  </a:ext>
                </a:extLst>
              </p:cNvPr>
              <p:cNvSpPr txBox="1"/>
              <p:nvPr/>
            </p:nvSpPr>
            <p:spPr>
              <a:xfrm>
                <a:off x="5904076" y="2804851"/>
                <a:ext cx="6096000" cy="672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b="0" dirty="0"/>
                  <a:t>: nový odpadový proud</a:t>
                </a:r>
              </a:p>
              <a:p>
                <a:endParaRPr lang="cs-CZ" b="0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A695E2A-2A2E-4C91-8F25-739A1A99C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076" y="2804851"/>
                <a:ext cx="6096000" cy="672556"/>
              </a:xfrm>
              <a:prstGeom prst="rect">
                <a:avLst/>
              </a:prstGeom>
              <a:blipFill>
                <a:blip r:embed="rId4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237D9604-EC33-444A-9DFD-2B0608F489C1}"/>
                  </a:ext>
                </a:extLst>
              </p:cNvPr>
              <p:cNvSpPr txBox="1"/>
              <p:nvPr/>
            </p:nvSpPr>
            <p:spPr>
              <a:xfrm>
                <a:off x="5904076" y="244489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𝑺𝑬𝑷</m:t>
                    </m:r>
                  </m:oMath>
                </a14:m>
                <a:r>
                  <a:rPr lang="cs-CZ" dirty="0"/>
                  <a:t>: změna produkce separovaného odpadu</a:t>
                </a: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237D9604-EC33-444A-9DFD-2B0608F48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076" y="2444899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Skupina 44">
            <a:extLst>
              <a:ext uri="{FF2B5EF4-FFF2-40B4-BE49-F238E27FC236}">
                <a16:creationId xmlns:a16="http://schemas.microsoft.com/office/drawing/2014/main" id="{0DE1D9E8-7B30-4B72-BF30-A16E930F95A6}"/>
              </a:ext>
            </a:extLst>
          </p:cNvPr>
          <p:cNvGrpSpPr/>
          <p:nvPr/>
        </p:nvGrpSpPr>
        <p:grpSpPr>
          <a:xfrm>
            <a:off x="620729" y="1963834"/>
            <a:ext cx="4820827" cy="2165403"/>
            <a:chOff x="466725" y="1848331"/>
            <a:chExt cx="4820827" cy="2165403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05B5B743-E109-4C2D-B73C-4A60E8ECD90A}"/>
                </a:ext>
              </a:extLst>
            </p:cNvPr>
            <p:cNvGrpSpPr/>
            <p:nvPr/>
          </p:nvGrpSpPr>
          <p:grpSpPr>
            <a:xfrm>
              <a:off x="466725" y="1848331"/>
              <a:ext cx="4820827" cy="2165403"/>
              <a:chOff x="903904" y="2911574"/>
              <a:chExt cx="4820827" cy="21654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bdélník 6">
                    <a:extLst>
                      <a:ext uri="{FF2B5EF4-FFF2-40B4-BE49-F238E27FC236}">
                        <a16:creationId xmlns:a16="http://schemas.microsoft.com/office/drawing/2014/main" id="{6BEF5D59-756B-42D8-861B-38A1735E72AD}"/>
                      </a:ext>
                    </a:extLst>
                  </p:cNvPr>
                  <p:cNvSpPr/>
                  <p:nvPr/>
                </p:nvSpPr>
                <p:spPr>
                  <a:xfrm>
                    <a:off x="903904" y="3544606"/>
                    <a:ext cx="1297864" cy="153237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cs-CZ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bdélník 6">
                    <a:extLst>
                      <a:ext uri="{FF2B5EF4-FFF2-40B4-BE49-F238E27FC236}">
                        <a16:creationId xmlns:a16="http://schemas.microsoft.com/office/drawing/2014/main" id="{6BEF5D59-756B-42D8-861B-38A1735E72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904" y="3544606"/>
                    <a:ext cx="1297864" cy="153237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bdélník 7">
                    <a:extLst>
                      <a:ext uri="{FF2B5EF4-FFF2-40B4-BE49-F238E27FC236}">
                        <a16:creationId xmlns:a16="http://schemas.microsoft.com/office/drawing/2014/main" id="{B8D52F36-1E39-491F-A32C-980015BA6BD6}"/>
                      </a:ext>
                    </a:extLst>
                  </p:cNvPr>
                  <p:cNvSpPr/>
                  <p:nvPr/>
                </p:nvSpPr>
                <p:spPr>
                  <a:xfrm>
                    <a:off x="3702104" y="3056207"/>
                    <a:ext cx="1284270" cy="141783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𝑆𝐸𝑃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cs-CZ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Obdélník 36">
                    <a:extLst>
                      <a:ext uri="{FF2B5EF4-FFF2-40B4-BE49-F238E27FC236}">
                        <a16:creationId xmlns:a16="http://schemas.microsoft.com/office/drawing/2014/main" id="{39F585FB-27F0-45A3-B2C7-98DAD50179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2104" y="3056207"/>
                    <a:ext cx="1284270" cy="141783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Přímá spojnice se šipkou 8">
                <a:extLst>
                  <a:ext uri="{FF2B5EF4-FFF2-40B4-BE49-F238E27FC236}">
                    <a16:creationId xmlns:a16="http://schemas.microsoft.com/office/drawing/2014/main" id="{C62E88CE-04A6-474C-9B2C-654B55AFE4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1768" y="4012116"/>
                <a:ext cx="1500336" cy="0"/>
              </a:xfrm>
              <a:prstGeom prst="straightConnector1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ovéPole 9">
                    <a:extLst>
                      <a:ext uri="{FF2B5EF4-FFF2-40B4-BE49-F238E27FC236}">
                        <a16:creationId xmlns:a16="http://schemas.microsoft.com/office/drawing/2014/main" id="{CE6DA633-6141-46C0-8DEB-5316A4FF20CA}"/>
                      </a:ext>
                    </a:extLst>
                  </p:cNvPr>
                  <p:cNvSpPr txBox="1"/>
                  <p:nvPr/>
                </p:nvSpPr>
                <p:spPr>
                  <a:xfrm>
                    <a:off x="2334483" y="3512435"/>
                    <a:ext cx="1367621" cy="424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cs-CZ" sz="2000" dirty="0"/>
                  </a:p>
                </p:txBody>
              </p:sp>
            </mc:Choice>
            <mc:Fallback xmlns="">
              <p:sp>
                <p:nvSpPr>
                  <p:cNvPr id="57" name="TextovéPole 56">
                    <a:extLst>
                      <a:ext uri="{FF2B5EF4-FFF2-40B4-BE49-F238E27FC236}">
                        <a16:creationId xmlns:a16="http://schemas.microsoft.com/office/drawing/2014/main" id="{45811F7C-1F85-4439-B07F-51119272F1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4483" y="3512435"/>
                    <a:ext cx="1367621" cy="42479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Přímá spojnice se šipkou 10">
                <a:extLst>
                  <a:ext uri="{FF2B5EF4-FFF2-40B4-BE49-F238E27FC236}">
                    <a16:creationId xmlns:a16="http://schemas.microsoft.com/office/drawing/2014/main" id="{D5A7B117-DF0B-421E-912F-B9D59EF53B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86374" y="3349515"/>
                <a:ext cx="571332" cy="578"/>
              </a:xfrm>
              <a:prstGeom prst="straightConnector1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ovéPole 11">
                    <a:extLst>
                      <a:ext uri="{FF2B5EF4-FFF2-40B4-BE49-F238E27FC236}">
                        <a16:creationId xmlns:a16="http://schemas.microsoft.com/office/drawing/2014/main" id="{DC6A7C68-5FC7-480B-BB8B-AF182C555C42}"/>
                      </a:ext>
                    </a:extLst>
                  </p:cNvPr>
                  <p:cNvSpPr txBox="1"/>
                  <p:nvPr/>
                </p:nvSpPr>
                <p:spPr>
                  <a:xfrm>
                    <a:off x="5119089" y="2911574"/>
                    <a:ext cx="605642" cy="424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cs-CZ" sz="2000" dirty="0"/>
                  </a:p>
                </p:txBody>
              </p:sp>
            </mc:Choice>
            <mc:Fallback xmlns="">
              <p:sp>
                <p:nvSpPr>
                  <p:cNvPr id="59" name="TextovéPole 58">
                    <a:extLst>
                      <a:ext uri="{FF2B5EF4-FFF2-40B4-BE49-F238E27FC236}">
                        <a16:creationId xmlns:a16="http://schemas.microsoft.com/office/drawing/2014/main" id="{840282FA-8426-4CD4-A26E-F35FB2BA19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9089" y="2911574"/>
                    <a:ext cx="605642" cy="42479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719917EE-4454-4500-8C6C-D145E1FC05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8174" y="3550969"/>
                <a:ext cx="2798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DE563327-ADE3-445C-9E1C-7C78AC7F1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725" y="3410798"/>
              <a:ext cx="4082470" cy="636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8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ecna_sablona_prezentace_UPI_FSI_VUT__CS__format_16-9.potx" id="{60FAA69B-4A3E-4395-8822-6B6E74FD3703}" vid="{5FE19012-0CB8-4CFD-8F6C-271684860D9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obecna_sablona_prezentace_UPI_FSI_VUT__CS__format_16-9</Template>
  <TotalTime>3208</TotalTime>
  <Words>769</Words>
  <Application>Microsoft Office PowerPoint</Application>
  <PresentationFormat>Širokoúhlá obrazovka</PresentationFormat>
  <Paragraphs>131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Motiv Office</vt:lpstr>
      <vt:lpstr>Prognóza produkce bioodpadu</vt:lpstr>
      <vt:lpstr>Motivace</vt:lpstr>
      <vt:lpstr>Přístupy k prognózám produkce odpadu</vt:lpstr>
      <vt:lpstr>Princip prognózy produkce bioodpadu</vt:lpstr>
      <vt:lpstr>Výsledky prognózy produkce bioodpadu</vt:lpstr>
      <vt:lpstr>Změna v produkci SKO a separovaných složek</vt:lpstr>
      <vt:lpstr>Změna v produkci SKO a separovaných složek</vt:lpstr>
      <vt:lpstr>Statistická analýza dat</vt:lpstr>
      <vt:lpstr>Model vyrovnávání dat (1)</vt:lpstr>
      <vt:lpstr>Model vyrovnávání dat (2)</vt:lpstr>
      <vt:lpstr>Model vyrovnávání dat (3)</vt:lpstr>
      <vt:lpstr>Výsledky prognózy bioodpadu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Šomplák Radovan (72185)</cp:lastModifiedBy>
  <cp:revision>27</cp:revision>
  <dcterms:created xsi:type="dcterms:W3CDTF">2019-03-20T10:35:39Z</dcterms:created>
  <dcterms:modified xsi:type="dcterms:W3CDTF">2021-10-20T14:50:41Z</dcterms:modified>
</cp:coreProperties>
</file>