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300" r:id="rId4"/>
    <p:sldId id="294" r:id="rId5"/>
    <p:sldId id="283" r:id="rId6"/>
    <p:sldId id="296" r:id="rId7"/>
    <p:sldId id="286" r:id="rId8"/>
    <p:sldId id="261" r:id="rId9"/>
    <p:sldId id="299" r:id="rId10"/>
    <p:sldId id="260" r:id="rId11"/>
    <p:sldId id="297" r:id="rId12"/>
    <p:sldId id="259" r:id="rId13"/>
    <p:sldId id="301" r:id="rId14"/>
    <p:sldId id="302" r:id="rId15"/>
    <p:sldId id="269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C8ABF-8F40-4A87-AB97-DA7F6E37EA37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5FCF8C-F24C-45E3-AA62-F32DBE338AC2}">
      <dgm:prSet/>
      <dgm:spPr>
        <a:solidFill>
          <a:srgbClr val="00B050"/>
        </a:solidFill>
      </dgm:spPr>
      <dgm:t>
        <a:bodyPr/>
        <a:lstStyle/>
        <a:p>
          <a:r>
            <a:rPr lang="cs-CZ" b="1" dirty="0"/>
            <a:t>Oběhové hospodářství </a:t>
          </a:r>
          <a:r>
            <a:rPr lang="cs-CZ" dirty="0"/>
            <a:t>– udržitelná strategie pro nakládání s odpady</a:t>
          </a:r>
          <a:endParaRPr lang="en-US" dirty="0"/>
        </a:p>
      </dgm:t>
    </dgm:pt>
    <dgm:pt modelId="{DAE3560F-2935-4A4A-81E4-09C6A8862B4E}" type="parTrans" cxnId="{40CE96A6-34AA-4DFA-81FC-FE96A8F1C864}">
      <dgm:prSet/>
      <dgm:spPr/>
      <dgm:t>
        <a:bodyPr/>
        <a:lstStyle/>
        <a:p>
          <a:endParaRPr lang="en-US"/>
        </a:p>
      </dgm:t>
    </dgm:pt>
    <dgm:pt modelId="{C543BCF8-4C23-4398-ABBD-98932C14BEAB}" type="sibTrans" cxnId="{40CE96A6-34AA-4DFA-81FC-FE96A8F1C864}">
      <dgm:prSet/>
      <dgm:spPr/>
      <dgm:t>
        <a:bodyPr/>
        <a:lstStyle/>
        <a:p>
          <a:endParaRPr lang="en-US"/>
        </a:p>
      </dgm:t>
    </dgm:pt>
    <dgm:pt modelId="{A6A0A2CA-0669-4C3A-87A8-DFE651D265FD}">
      <dgm:prSet/>
      <dgm:spPr>
        <a:solidFill>
          <a:srgbClr val="0070C0"/>
        </a:solidFill>
      </dgm:spPr>
      <dgm:t>
        <a:bodyPr/>
        <a:lstStyle/>
        <a:p>
          <a:r>
            <a:rPr lang="cs-CZ" b="1" dirty="0" err="1"/>
            <a:t>Circular</a:t>
          </a:r>
          <a:r>
            <a:rPr lang="cs-CZ" b="1" dirty="0"/>
            <a:t> </a:t>
          </a:r>
          <a:r>
            <a:rPr lang="cs-CZ" b="1" dirty="0" err="1"/>
            <a:t>Economy</a:t>
          </a:r>
          <a:r>
            <a:rPr lang="cs-CZ" b="1" dirty="0"/>
            <a:t> </a:t>
          </a:r>
          <a:r>
            <a:rPr lang="cs-CZ" b="1" dirty="0" err="1"/>
            <a:t>package</a:t>
          </a:r>
          <a:r>
            <a:rPr lang="cs-CZ" b="1" dirty="0"/>
            <a:t> </a:t>
          </a:r>
          <a:r>
            <a:rPr lang="cs-CZ" dirty="0"/>
            <a:t>– EU – separační a recyklační cíle</a:t>
          </a:r>
          <a:endParaRPr lang="en-US" dirty="0"/>
        </a:p>
      </dgm:t>
    </dgm:pt>
    <dgm:pt modelId="{EE157BD3-BF2C-465B-8A39-63B333896A2D}" type="parTrans" cxnId="{610161B1-8C27-4F59-A28C-767182A7C466}">
      <dgm:prSet/>
      <dgm:spPr/>
      <dgm:t>
        <a:bodyPr/>
        <a:lstStyle/>
        <a:p>
          <a:endParaRPr lang="en-US"/>
        </a:p>
      </dgm:t>
    </dgm:pt>
    <dgm:pt modelId="{1FF7F1C0-C16E-4F2A-89F3-DD371539EB1A}" type="sibTrans" cxnId="{610161B1-8C27-4F59-A28C-767182A7C466}">
      <dgm:prSet/>
      <dgm:spPr/>
      <dgm:t>
        <a:bodyPr/>
        <a:lstStyle/>
        <a:p>
          <a:endParaRPr lang="en-US"/>
        </a:p>
      </dgm:t>
    </dgm:pt>
    <dgm:pt modelId="{34523750-A1D3-4BA4-B504-DAE525F3DCE3}">
      <dgm:prSet/>
      <dgm:spPr>
        <a:solidFill>
          <a:srgbClr val="FF0000"/>
        </a:solidFill>
      </dgm:spPr>
      <dgm:t>
        <a:bodyPr/>
        <a:lstStyle/>
        <a:p>
          <a:r>
            <a:rPr lang="cs-CZ" dirty="0"/>
            <a:t>Změna složení a narůstající množství odpadu jednotlivých frakcí</a:t>
          </a:r>
          <a:endParaRPr lang="en-US" dirty="0"/>
        </a:p>
      </dgm:t>
    </dgm:pt>
    <dgm:pt modelId="{3D866E57-9F5E-4D0D-A5F2-012A752543FA}" type="parTrans" cxnId="{A2585C7E-0985-4EFE-87E9-246DB107B27E}">
      <dgm:prSet/>
      <dgm:spPr/>
      <dgm:t>
        <a:bodyPr/>
        <a:lstStyle/>
        <a:p>
          <a:endParaRPr lang="en-US"/>
        </a:p>
      </dgm:t>
    </dgm:pt>
    <dgm:pt modelId="{239E3D99-5F64-43C5-B16A-F05B4CF3F628}" type="sibTrans" cxnId="{A2585C7E-0985-4EFE-87E9-246DB107B27E}">
      <dgm:prSet/>
      <dgm:spPr/>
      <dgm:t>
        <a:bodyPr/>
        <a:lstStyle/>
        <a:p>
          <a:endParaRPr lang="en-US"/>
        </a:p>
      </dgm:t>
    </dgm:pt>
    <dgm:pt modelId="{C92860C4-BB36-4918-8574-D42A355EE698}">
      <dgm:prSet/>
      <dgm:spPr>
        <a:solidFill>
          <a:srgbClr val="0070C0"/>
        </a:solidFill>
      </dgm:spPr>
      <dgm:t>
        <a:bodyPr/>
        <a:lstStyle/>
        <a:p>
          <a:r>
            <a:rPr lang="cs-CZ"/>
            <a:t>Analýza současného technologického stavu recyklace</a:t>
          </a:r>
          <a:endParaRPr lang="en-US"/>
        </a:p>
      </dgm:t>
    </dgm:pt>
    <dgm:pt modelId="{29FF200A-EAFD-4DA1-B06C-BCD23609FD85}" type="parTrans" cxnId="{88787D33-F44D-4213-B102-8C01E60930CC}">
      <dgm:prSet/>
      <dgm:spPr/>
      <dgm:t>
        <a:bodyPr/>
        <a:lstStyle/>
        <a:p>
          <a:endParaRPr lang="en-US"/>
        </a:p>
      </dgm:t>
    </dgm:pt>
    <dgm:pt modelId="{D6F2264E-5A13-4C05-8C86-27A50EA8CFA1}" type="sibTrans" cxnId="{88787D33-F44D-4213-B102-8C01E60930CC}">
      <dgm:prSet/>
      <dgm:spPr/>
      <dgm:t>
        <a:bodyPr/>
        <a:lstStyle/>
        <a:p>
          <a:endParaRPr lang="en-US"/>
        </a:p>
      </dgm:t>
    </dgm:pt>
    <dgm:pt modelId="{FF91BFBE-195C-4CCB-BE3F-B3AFBDDEF937}">
      <dgm:prSet/>
      <dgm:spPr>
        <a:solidFill>
          <a:srgbClr val="00B050"/>
        </a:solidFill>
      </dgm:spPr>
      <dgm:t>
        <a:bodyPr/>
        <a:lstStyle/>
        <a:p>
          <a:r>
            <a:rPr lang="cs-CZ"/>
            <a:t>Odhad účinnosti recyklace pro budoucí plánované stavy</a:t>
          </a:r>
          <a:endParaRPr lang="en-US"/>
        </a:p>
      </dgm:t>
    </dgm:pt>
    <dgm:pt modelId="{5D9388D6-56DB-4324-833F-9CFC77928AC7}" type="parTrans" cxnId="{8F25859E-CA52-4865-BE91-15E643BAC8A6}">
      <dgm:prSet/>
      <dgm:spPr/>
      <dgm:t>
        <a:bodyPr/>
        <a:lstStyle/>
        <a:p>
          <a:endParaRPr lang="en-US"/>
        </a:p>
      </dgm:t>
    </dgm:pt>
    <dgm:pt modelId="{AAAAFE58-3885-43EC-9D96-C04D4217E09F}" type="sibTrans" cxnId="{8F25859E-CA52-4865-BE91-15E643BAC8A6}">
      <dgm:prSet/>
      <dgm:spPr/>
      <dgm:t>
        <a:bodyPr/>
        <a:lstStyle/>
        <a:p>
          <a:endParaRPr lang="en-US"/>
        </a:p>
      </dgm:t>
    </dgm:pt>
    <dgm:pt modelId="{533035B5-32CB-40CB-BF2A-D47B4DE7A5AA}" type="pres">
      <dgm:prSet presAssocID="{87BC8ABF-8F40-4A87-AB97-DA7F6E37EA37}" presName="linearFlow" presStyleCnt="0">
        <dgm:presLayoutVars>
          <dgm:dir/>
          <dgm:resizeHandles val="exact"/>
        </dgm:presLayoutVars>
      </dgm:prSet>
      <dgm:spPr/>
    </dgm:pt>
    <dgm:pt modelId="{A2CB5986-423C-47F8-9531-77DED2812FC8}" type="pres">
      <dgm:prSet presAssocID="{2E5FCF8C-F24C-45E3-AA62-F32DBE338AC2}" presName="composite" presStyleCnt="0"/>
      <dgm:spPr/>
    </dgm:pt>
    <dgm:pt modelId="{182EF82C-7861-431B-8D7B-0169779ED83C}" type="pres">
      <dgm:prSet presAssocID="{2E5FCF8C-F24C-45E3-AA62-F32DBE338AC2}" presName="imgShp" presStyleLbl="fgImgPlace1" presStyleIdx="0" presStyleCnt="5" custLinFactX="-26640" custLinFactNeighborX="-100000" custLinFactNeighborY="-1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34C97860-1923-41C6-930A-17A648C08A68}" type="pres">
      <dgm:prSet presAssocID="{2E5FCF8C-F24C-45E3-AA62-F32DBE338AC2}" presName="txShp" presStyleLbl="node1" presStyleIdx="0" presStyleCnt="5" custScaleX="124597">
        <dgm:presLayoutVars>
          <dgm:bulletEnabled val="1"/>
        </dgm:presLayoutVars>
      </dgm:prSet>
      <dgm:spPr/>
    </dgm:pt>
    <dgm:pt modelId="{4AC314B6-4BDF-44FC-9104-64C4D1140D5A}" type="pres">
      <dgm:prSet presAssocID="{C543BCF8-4C23-4398-ABBD-98932C14BEAB}" presName="spacing" presStyleCnt="0"/>
      <dgm:spPr/>
    </dgm:pt>
    <dgm:pt modelId="{F15CA819-6CB9-483D-B2D1-3165593FDF4E}" type="pres">
      <dgm:prSet presAssocID="{A6A0A2CA-0669-4C3A-87A8-DFE651D265FD}" presName="composite" presStyleCnt="0"/>
      <dgm:spPr/>
    </dgm:pt>
    <dgm:pt modelId="{E6079737-CCBD-4247-B81E-B1ED4BDAA025}" type="pres">
      <dgm:prSet presAssocID="{A6A0A2CA-0669-4C3A-87A8-DFE651D265FD}" presName="imgShp" presStyleLbl="fgImgPlace1" presStyleIdx="1" presStyleCnt="5" custLinFactX="-26640" custLinFactNeighborX="-100000" custLinFactNeighborY="-56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988963D-D1AC-406C-A0E1-C2DABD831551}" type="pres">
      <dgm:prSet presAssocID="{A6A0A2CA-0669-4C3A-87A8-DFE651D265FD}" presName="txShp" presStyleLbl="node1" presStyleIdx="1" presStyleCnt="5" custScaleX="124597">
        <dgm:presLayoutVars>
          <dgm:bulletEnabled val="1"/>
        </dgm:presLayoutVars>
      </dgm:prSet>
      <dgm:spPr/>
    </dgm:pt>
    <dgm:pt modelId="{15B2EDDD-D301-4FA7-8D19-64571727FAD0}" type="pres">
      <dgm:prSet presAssocID="{1FF7F1C0-C16E-4F2A-89F3-DD371539EB1A}" presName="spacing" presStyleCnt="0"/>
      <dgm:spPr/>
    </dgm:pt>
    <dgm:pt modelId="{B656C609-261E-4F6F-8B21-0806C752A6AB}" type="pres">
      <dgm:prSet presAssocID="{34523750-A1D3-4BA4-B504-DAE525F3DCE3}" presName="composite" presStyleCnt="0"/>
      <dgm:spPr/>
    </dgm:pt>
    <dgm:pt modelId="{472CADB2-143D-4B0E-9138-CE09B9563899}" type="pres">
      <dgm:prSet presAssocID="{34523750-A1D3-4BA4-B504-DAE525F3DCE3}" presName="imgShp" presStyleLbl="fgImgPlace1" presStyleIdx="2" presStyleCnt="5" custLinFactX="-26640" custLinFactNeighborX="-100000" custLinFactNeighborY="-561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Odpadky se souvislou výplní"/>
        </a:ext>
      </dgm:extLst>
    </dgm:pt>
    <dgm:pt modelId="{4D0F1856-6CCC-4337-AF05-E90136162CD9}" type="pres">
      <dgm:prSet presAssocID="{34523750-A1D3-4BA4-B504-DAE525F3DCE3}" presName="txShp" presStyleLbl="node1" presStyleIdx="2" presStyleCnt="5" custScaleX="124597">
        <dgm:presLayoutVars>
          <dgm:bulletEnabled val="1"/>
        </dgm:presLayoutVars>
      </dgm:prSet>
      <dgm:spPr/>
    </dgm:pt>
    <dgm:pt modelId="{E19D191B-7682-4F58-8142-A2ED46461177}" type="pres">
      <dgm:prSet presAssocID="{239E3D99-5F64-43C5-B16A-F05B4CF3F628}" presName="spacing" presStyleCnt="0"/>
      <dgm:spPr/>
    </dgm:pt>
    <dgm:pt modelId="{CF6CD76B-ABEE-4BB0-89A6-57190517D0FB}" type="pres">
      <dgm:prSet presAssocID="{C92860C4-BB36-4918-8574-D42A355EE698}" presName="composite" presStyleCnt="0"/>
      <dgm:spPr/>
    </dgm:pt>
    <dgm:pt modelId="{B76820D9-B47B-4487-8DF9-AD68F3C9AC5C}" type="pres">
      <dgm:prSet presAssocID="{C92860C4-BB36-4918-8574-D42A355EE698}" presName="imgShp" presStyleLbl="fgImgPlace1" presStyleIdx="3" presStyleCnt="5" custLinFactX="-26640" custLinFactNeighborX="-100000" custLinFactNeighborY="-16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7C8A2B1-1663-44F1-9A16-F58DA61359CB}" type="pres">
      <dgm:prSet presAssocID="{C92860C4-BB36-4918-8574-D42A355EE698}" presName="txShp" presStyleLbl="node1" presStyleIdx="3" presStyleCnt="5" custScaleX="124597">
        <dgm:presLayoutVars>
          <dgm:bulletEnabled val="1"/>
        </dgm:presLayoutVars>
      </dgm:prSet>
      <dgm:spPr/>
    </dgm:pt>
    <dgm:pt modelId="{D9F4A017-E89A-447D-A88D-8B5FDDCADBE5}" type="pres">
      <dgm:prSet presAssocID="{D6F2264E-5A13-4C05-8C86-27A50EA8CFA1}" presName="spacing" presStyleCnt="0"/>
      <dgm:spPr/>
    </dgm:pt>
    <dgm:pt modelId="{94D68CFB-48DF-4682-8F79-FACC37E099B8}" type="pres">
      <dgm:prSet presAssocID="{FF91BFBE-195C-4CCB-BE3F-B3AFBDDEF937}" presName="composite" presStyleCnt="0"/>
      <dgm:spPr/>
    </dgm:pt>
    <dgm:pt modelId="{84CA1F8B-00F0-4787-85E0-15441289C976}" type="pres">
      <dgm:prSet presAssocID="{FF91BFBE-195C-4CCB-BE3F-B3AFBDDEF937}" presName="imgShp" presStyleLbl="fgImgPlace1" presStyleIdx="4" presStyleCnt="5" custLinFactX="-26640" custLinFactNeighborX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solidFill>
            <a:srgbClr val="00B050"/>
          </a:solidFill>
        </a:ln>
      </dgm:spPr>
    </dgm:pt>
    <dgm:pt modelId="{795F32B1-8D02-468F-8081-4E507189BDCA}" type="pres">
      <dgm:prSet presAssocID="{FF91BFBE-195C-4CCB-BE3F-B3AFBDDEF937}" presName="txShp" presStyleLbl="node1" presStyleIdx="4" presStyleCnt="5" custScaleX="124597">
        <dgm:presLayoutVars>
          <dgm:bulletEnabled val="1"/>
        </dgm:presLayoutVars>
      </dgm:prSet>
      <dgm:spPr/>
    </dgm:pt>
  </dgm:ptLst>
  <dgm:cxnLst>
    <dgm:cxn modelId="{2E63A413-7E2D-480E-BDE9-6C30422ABE98}" type="presOf" srcId="{A6A0A2CA-0669-4C3A-87A8-DFE651D265FD}" destId="{F988963D-D1AC-406C-A0E1-C2DABD831551}" srcOrd="0" destOrd="0" presId="urn:microsoft.com/office/officeart/2005/8/layout/vList3"/>
    <dgm:cxn modelId="{CBFB2325-6428-4C44-8D7B-1BD7D2F221B9}" type="presOf" srcId="{2E5FCF8C-F24C-45E3-AA62-F32DBE338AC2}" destId="{34C97860-1923-41C6-930A-17A648C08A68}" srcOrd="0" destOrd="0" presId="urn:microsoft.com/office/officeart/2005/8/layout/vList3"/>
    <dgm:cxn modelId="{0839892D-BC7C-4B87-BE8B-5140C0745922}" type="presOf" srcId="{C92860C4-BB36-4918-8574-D42A355EE698}" destId="{47C8A2B1-1663-44F1-9A16-F58DA61359CB}" srcOrd="0" destOrd="0" presId="urn:microsoft.com/office/officeart/2005/8/layout/vList3"/>
    <dgm:cxn modelId="{88787D33-F44D-4213-B102-8C01E60930CC}" srcId="{87BC8ABF-8F40-4A87-AB97-DA7F6E37EA37}" destId="{C92860C4-BB36-4918-8574-D42A355EE698}" srcOrd="3" destOrd="0" parTransId="{29FF200A-EAFD-4DA1-B06C-BCD23609FD85}" sibTransId="{D6F2264E-5A13-4C05-8C86-27A50EA8CFA1}"/>
    <dgm:cxn modelId="{A2585C7E-0985-4EFE-87E9-246DB107B27E}" srcId="{87BC8ABF-8F40-4A87-AB97-DA7F6E37EA37}" destId="{34523750-A1D3-4BA4-B504-DAE525F3DCE3}" srcOrd="2" destOrd="0" parTransId="{3D866E57-9F5E-4D0D-A5F2-012A752543FA}" sibTransId="{239E3D99-5F64-43C5-B16A-F05B4CF3F628}"/>
    <dgm:cxn modelId="{4C060D8F-8A54-4A21-8201-91E14D7426A1}" type="presOf" srcId="{87BC8ABF-8F40-4A87-AB97-DA7F6E37EA37}" destId="{533035B5-32CB-40CB-BF2A-D47B4DE7A5AA}" srcOrd="0" destOrd="0" presId="urn:microsoft.com/office/officeart/2005/8/layout/vList3"/>
    <dgm:cxn modelId="{294ABF92-E3B0-42C4-85C3-4E98921186A9}" type="presOf" srcId="{FF91BFBE-195C-4CCB-BE3F-B3AFBDDEF937}" destId="{795F32B1-8D02-468F-8081-4E507189BDCA}" srcOrd="0" destOrd="0" presId="urn:microsoft.com/office/officeart/2005/8/layout/vList3"/>
    <dgm:cxn modelId="{8F25859E-CA52-4865-BE91-15E643BAC8A6}" srcId="{87BC8ABF-8F40-4A87-AB97-DA7F6E37EA37}" destId="{FF91BFBE-195C-4CCB-BE3F-B3AFBDDEF937}" srcOrd="4" destOrd="0" parTransId="{5D9388D6-56DB-4324-833F-9CFC77928AC7}" sibTransId="{AAAAFE58-3885-43EC-9D96-C04D4217E09F}"/>
    <dgm:cxn modelId="{40CE96A6-34AA-4DFA-81FC-FE96A8F1C864}" srcId="{87BC8ABF-8F40-4A87-AB97-DA7F6E37EA37}" destId="{2E5FCF8C-F24C-45E3-AA62-F32DBE338AC2}" srcOrd="0" destOrd="0" parTransId="{DAE3560F-2935-4A4A-81E4-09C6A8862B4E}" sibTransId="{C543BCF8-4C23-4398-ABBD-98932C14BEAB}"/>
    <dgm:cxn modelId="{610161B1-8C27-4F59-A28C-767182A7C466}" srcId="{87BC8ABF-8F40-4A87-AB97-DA7F6E37EA37}" destId="{A6A0A2CA-0669-4C3A-87A8-DFE651D265FD}" srcOrd="1" destOrd="0" parTransId="{EE157BD3-BF2C-465B-8A39-63B333896A2D}" sibTransId="{1FF7F1C0-C16E-4F2A-89F3-DD371539EB1A}"/>
    <dgm:cxn modelId="{2E98C9D6-CC3E-49F9-B37B-07FE4159FEF9}" type="presOf" srcId="{34523750-A1D3-4BA4-B504-DAE525F3DCE3}" destId="{4D0F1856-6CCC-4337-AF05-E90136162CD9}" srcOrd="0" destOrd="0" presId="urn:microsoft.com/office/officeart/2005/8/layout/vList3"/>
    <dgm:cxn modelId="{132DB2F0-6613-4DE4-9594-31DF32B6518F}" type="presParOf" srcId="{533035B5-32CB-40CB-BF2A-D47B4DE7A5AA}" destId="{A2CB5986-423C-47F8-9531-77DED2812FC8}" srcOrd="0" destOrd="0" presId="urn:microsoft.com/office/officeart/2005/8/layout/vList3"/>
    <dgm:cxn modelId="{CA3303D9-462A-42DD-A300-83F9B7BBF004}" type="presParOf" srcId="{A2CB5986-423C-47F8-9531-77DED2812FC8}" destId="{182EF82C-7861-431B-8D7B-0169779ED83C}" srcOrd="0" destOrd="0" presId="urn:microsoft.com/office/officeart/2005/8/layout/vList3"/>
    <dgm:cxn modelId="{3541F7D5-9EB6-4245-87CD-B67652B4B218}" type="presParOf" srcId="{A2CB5986-423C-47F8-9531-77DED2812FC8}" destId="{34C97860-1923-41C6-930A-17A648C08A68}" srcOrd="1" destOrd="0" presId="urn:microsoft.com/office/officeart/2005/8/layout/vList3"/>
    <dgm:cxn modelId="{78CF6AAA-0890-4DDE-B153-344B72ECB9C4}" type="presParOf" srcId="{533035B5-32CB-40CB-BF2A-D47B4DE7A5AA}" destId="{4AC314B6-4BDF-44FC-9104-64C4D1140D5A}" srcOrd="1" destOrd="0" presId="urn:microsoft.com/office/officeart/2005/8/layout/vList3"/>
    <dgm:cxn modelId="{79096BCF-C061-4399-B4C0-3E0D48255E41}" type="presParOf" srcId="{533035B5-32CB-40CB-BF2A-D47B4DE7A5AA}" destId="{F15CA819-6CB9-483D-B2D1-3165593FDF4E}" srcOrd="2" destOrd="0" presId="urn:microsoft.com/office/officeart/2005/8/layout/vList3"/>
    <dgm:cxn modelId="{847D0419-3D4E-49A4-B6BA-23D2A2E34A91}" type="presParOf" srcId="{F15CA819-6CB9-483D-B2D1-3165593FDF4E}" destId="{E6079737-CCBD-4247-B81E-B1ED4BDAA025}" srcOrd="0" destOrd="0" presId="urn:microsoft.com/office/officeart/2005/8/layout/vList3"/>
    <dgm:cxn modelId="{3EB8159B-5468-4EA4-8C67-C5A5FC99E77F}" type="presParOf" srcId="{F15CA819-6CB9-483D-B2D1-3165593FDF4E}" destId="{F988963D-D1AC-406C-A0E1-C2DABD831551}" srcOrd="1" destOrd="0" presId="urn:microsoft.com/office/officeart/2005/8/layout/vList3"/>
    <dgm:cxn modelId="{48D905AB-702F-4215-BFB2-B5A22B800484}" type="presParOf" srcId="{533035B5-32CB-40CB-BF2A-D47B4DE7A5AA}" destId="{15B2EDDD-D301-4FA7-8D19-64571727FAD0}" srcOrd="3" destOrd="0" presId="urn:microsoft.com/office/officeart/2005/8/layout/vList3"/>
    <dgm:cxn modelId="{66DC916B-2DC1-4FAE-A39B-8979F6A7B6BD}" type="presParOf" srcId="{533035B5-32CB-40CB-BF2A-D47B4DE7A5AA}" destId="{B656C609-261E-4F6F-8B21-0806C752A6AB}" srcOrd="4" destOrd="0" presId="urn:microsoft.com/office/officeart/2005/8/layout/vList3"/>
    <dgm:cxn modelId="{435BC2F2-0ED5-413E-9F7E-A9EC02F978C5}" type="presParOf" srcId="{B656C609-261E-4F6F-8B21-0806C752A6AB}" destId="{472CADB2-143D-4B0E-9138-CE09B9563899}" srcOrd="0" destOrd="0" presId="urn:microsoft.com/office/officeart/2005/8/layout/vList3"/>
    <dgm:cxn modelId="{331EFBCA-1C44-443C-9E8F-3BDBC476B964}" type="presParOf" srcId="{B656C609-261E-4F6F-8B21-0806C752A6AB}" destId="{4D0F1856-6CCC-4337-AF05-E90136162CD9}" srcOrd="1" destOrd="0" presId="urn:microsoft.com/office/officeart/2005/8/layout/vList3"/>
    <dgm:cxn modelId="{8B85A7EA-6790-4D01-A100-D596815910FB}" type="presParOf" srcId="{533035B5-32CB-40CB-BF2A-D47B4DE7A5AA}" destId="{E19D191B-7682-4F58-8142-A2ED46461177}" srcOrd="5" destOrd="0" presId="urn:microsoft.com/office/officeart/2005/8/layout/vList3"/>
    <dgm:cxn modelId="{F831685D-35B7-43BD-8F00-7D5B6094756F}" type="presParOf" srcId="{533035B5-32CB-40CB-BF2A-D47B4DE7A5AA}" destId="{CF6CD76B-ABEE-4BB0-89A6-57190517D0FB}" srcOrd="6" destOrd="0" presId="urn:microsoft.com/office/officeart/2005/8/layout/vList3"/>
    <dgm:cxn modelId="{22323BEC-82D2-4145-B9C4-DF8F6BE21DE2}" type="presParOf" srcId="{CF6CD76B-ABEE-4BB0-89A6-57190517D0FB}" destId="{B76820D9-B47B-4487-8DF9-AD68F3C9AC5C}" srcOrd="0" destOrd="0" presId="urn:microsoft.com/office/officeart/2005/8/layout/vList3"/>
    <dgm:cxn modelId="{0ACC6F5C-A97C-4E78-B414-A77AE9BAA686}" type="presParOf" srcId="{CF6CD76B-ABEE-4BB0-89A6-57190517D0FB}" destId="{47C8A2B1-1663-44F1-9A16-F58DA61359CB}" srcOrd="1" destOrd="0" presId="urn:microsoft.com/office/officeart/2005/8/layout/vList3"/>
    <dgm:cxn modelId="{D7F28246-056A-43DB-9E92-5762684098AD}" type="presParOf" srcId="{533035B5-32CB-40CB-BF2A-D47B4DE7A5AA}" destId="{D9F4A017-E89A-447D-A88D-8B5FDDCADBE5}" srcOrd="7" destOrd="0" presId="urn:microsoft.com/office/officeart/2005/8/layout/vList3"/>
    <dgm:cxn modelId="{A29F1937-43EB-4C25-BB5B-A3DEE48F132D}" type="presParOf" srcId="{533035B5-32CB-40CB-BF2A-D47B4DE7A5AA}" destId="{94D68CFB-48DF-4682-8F79-FACC37E099B8}" srcOrd="8" destOrd="0" presId="urn:microsoft.com/office/officeart/2005/8/layout/vList3"/>
    <dgm:cxn modelId="{E998C8B2-43DF-4839-BACB-FED04D40339E}" type="presParOf" srcId="{94D68CFB-48DF-4682-8F79-FACC37E099B8}" destId="{84CA1F8B-00F0-4787-85E0-15441289C976}" srcOrd="0" destOrd="0" presId="urn:microsoft.com/office/officeart/2005/8/layout/vList3"/>
    <dgm:cxn modelId="{EE765FA3-7F63-49D2-AA8E-E6E2457F5A09}" type="presParOf" srcId="{94D68CFB-48DF-4682-8F79-FACC37E099B8}" destId="{795F32B1-8D02-468F-8081-4E507189BD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9D753-2FA9-40BA-A2C6-2096905E5C80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8328FC5-DAB9-4C64-B24F-AAF3EC42C2BE}">
      <dgm:prSet/>
      <dgm:spPr/>
      <dgm:t>
        <a:bodyPr/>
        <a:lstStyle/>
        <a:p>
          <a:r>
            <a:rPr lang="cs-CZ" b="1" dirty="0"/>
            <a:t>Dlouhodobě udržitelná strategie pro oblast nakládání s odpady</a:t>
          </a:r>
          <a:endParaRPr lang="en-US" b="1" dirty="0"/>
        </a:p>
      </dgm:t>
    </dgm:pt>
    <dgm:pt modelId="{D6B580D3-CF36-43E3-A9DC-254F0042025D}" type="parTrans" cxnId="{2372225D-F5FB-4733-BBF3-856F155FCEEB}">
      <dgm:prSet/>
      <dgm:spPr/>
      <dgm:t>
        <a:bodyPr/>
        <a:lstStyle/>
        <a:p>
          <a:endParaRPr lang="en-US" b="1"/>
        </a:p>
      </dgm:t>
    </dgm:pt>
    <dgm:pt modelId="{25BB345F-4F86-4085-93AB-BD9FE186D1E1}" type="sibTrans" cxnId="{2372225D-F5FB-4733-BBF3-856F155FCEEB}">
      <dgm:prSet/>
      <dgm:spPr/>
      <dgm:t>
        <a:bodyPr/>
        <a:lstStyle/>
        <a:p>
          <a:endParaRPr lang="en-US" b="1"/>
        </a:p>
      </dgm:t>
    </dgm:pt>
    <dgm:pt modelId="{92FBAF64-6B8F-4320-8F7C-4D148A1174C8}">
      <dgm:prSet/>
      <dgm:spPr/>
      <dgm:t>
        <a:bodyPr/>
        <a:lstStyle/>
        <a:p>
          <a:r>
            <a:rPr lang="cs-CZ" b="1"/>
            <a:t>Uzavřený tok materiálu</a:t>
          </a:r>
          <a:r>
            <a:rPr lang="en-US" b="1"/>
            <a:t> </a:t>
          </a:r>
        </a:p>
      </dgm:t>
    </dgm:pt>
    <dgm:pt modelId="{EDEB18A3-450F-4EE6-881F-4FD63A0DA8D2}" type="parTrans" cxnId="{EF03F889-0C6B-4451-B9DE-B1719F7358A9}">
      <dgm:prSet/>
      <dgm:spPr/>
      <dgm:t>
        <a:bodyPr/>
        <a:lstStyle/>
        <a:p>
          <a:endParaRPr lang="en-US" b="1"/>
        </a:p>
      </dgm:t>
    </dgm:pt>
    <dgm:pt modelId="{3143233B-C415-40EC-A2BF-88C31FB8179C}" type="sibTrans" cxnId="{EF03F889-0C6B-4451-B9DE-B1719F7358A9}">
      <dgm:prSet/>
      <dgm:spPr/>
      <dgm:t>
        <a:bodyPr/>
        <a:lstStyle/>
        <a:p>
          <a:endParaRPr lang="en-US" b="1"/>
        </a:p>
      </dgm:t>
    </dgm:pt>
    <dgm:pt modelId="{CF5691EC-811C-472C-9C3F-02401E43C527}">
      <dgm:prSet/>
      <dgm:spPr/>
      <dgm:t>
        <a:bodyPr/>
        <a:lstStyle/>
        <a:p>
          <a:r>
            <a:rPr lang="en-US" b="1"/>
            <a:t>Preven</a:t>
          </a:r>
          <a:r>
            <a:rPr lang="cs-CZ" b="1"/>
            <a:t>ce, znovuvyužití, recyklace, energetické využití</a:t>
          </a:r>
          <a:endParaRPr lang="en-US" b="1"/>
        </a:p>
      </dgm:t>
    </dgm:pt>
    <dgm:pt modelId="{655D3316-E16E-45F7-9B36-5190C4BAE23B}" type="parTrans" cxnId="{3628CA63-5C85-4B70-BA1A-1FD0DA99F1ED}">
      <dgm:prSet/>
      <dgm:spPr/>
      <dgm:t>
        <a:bodyPr/>
        <a:lstStyle/>
        <a:p>
          <a:endParaRPr lang="en-US" b="1"/>
        </a:p>
      </dgm:t>
    </dgm:pt>
    <dgm:pt modelId="{EAB0BDB8-3F5C-43F7-BA9C-32DFA38F2B9E}" type="sibTrans" cxnId="{3628CA63-5C85-4B70-BA1A-1FD0DA99F1ED}">
      <dgm:prSet/>
      <dgm:spPr/>
      <dgm:t>
        <a:bodyPr/>
        <a:lstStyle/>
        <a:p>
          <a:endParaRPr lang="en-US" b="1"/>
        </a:p>
      </dgm:t>
    </dgm:pt>
    <dgm:pt modelId="{20382D77-4462-4FBD-8719-0AF29DBF7F9F}">
      <dgm:prSet/>
      <dgm:spPr/>
      <dgm:t>
        <a:bodyPr/>
        <a:lstStyle/>
        <a:p>
          <a:r>
            <a:rPr lang="en-US" b="1"/>
            <a:t>Environme</a:t>
          </a:r>
          <a:r>
            <a:rPr lang="cs-CZ" b="1"/>
            <a:t>ntální benefity</a:t>
          </a:r>
          <a:endParaRPr lang="en-US" b="1"/>
        </a:p>
      </dgm:t>
    </dgm:pt>
    <dgm:pt modelId="{11D6025A-94C0-493C-8D17-EAB048A6C3EC}" type="parTrans" cxnId="{80DC9641-23AC-4F8F-A67F-1D669AAF40FD}">
      <dgm:prSet/>
      <dgm:spPr/>
      <dgm:t>
        <a:bodyPr/>
        <a:lstStyle/>
        <a:p>
          <a:endParaRPr lang="en-US" b="1"/>
        </a:p>
      </dgm:t>
    </dgm:pt>
    <dgm:pt modelId="{5D08D343-CCC5-466E-81A8-CA6FEDEE1682}" type="sibTrans" cxnId="{80DC9641-23AC-4F8F-A67F-1D669AAF40FD}">
      <dgm:prSet/>
      <dgm:spPr/>
      <dgm:t>
        <a:bodyPr/>
        <a:lstStyle/>
        <a:p>
          <a:endParaRPr lang="en-US" b="1"/>
        </a:p>
      </dgm:t>
    </dgm:pt>
    <dgm:pt modelId="{676162CC-FED7-414A-8245-C59A9B2E7138}">
      <dgm:prSet/>
      <dgm:spPr/>
      <dgm:t>
        <a:bodyPr/>
        <a:lstStyle/>
        <a:p>
          <a:r>
            <a:rPr lang="cs-CZ" b="1"/>
            <a:t>Ekonomicky náročný řetězec </a:t>
          </a:r>
          <a:r>
            <a:rPr lang="en-US" b="1"/>
            <a:t>=&gt; optim</a:t>
          </a:r>
          <a:r>
            <a:rPr lang="cs-CZ" b="1"/>
            <a:t>alizace</a:t>
          </a:r>
          <a:endParaRPr lang="en-US" b="1"/>
        </a:p>
      </dgm:t>
    </dgm:pt>
    <dgm:pt modelId="{11F9FEBB-E30E-4D39-A727-BC870B9E89D3}" type="parTrans" cxnId="{B8412BC1-08C6-479C-A748-AE34090F942A}">
      <dgm:prSet/>
      <dgm:spPr/>
      <dgm:t>
        <a:bodyPr/>
        <a:lstStyle/>
        <a:p>
          <a:endParaRPr lang="en-US" b="1"/>
        </a:p>
      </dgm:t>
    </dgm:pt>
    <dgm:pt modelId="{2939B578-C426-4DC6-9F28-187563F6170B}" type="sibTrans" cxnId="{B8412BC1-08C6-479C-A748-AE34090F942A}">
      <dgm:prSet/>
      <dgm:spPr/>
      <dgm:t>
        <a:bodyPr/>
        <a:lstStyle/>
        <a:p>
          <a:endParaRPr lang="en-US" b="1"/>
        </a:p>
      </dgm:t>
    </dgm:pt>
    <dgm:pt modelId="{9B94432D-88BB-4AB9-B07C-9E82A618D27F}" type="pres">
      <dgm:prSet presAssocID="{4A19D753-2FA9-40BA-A2C6-2096905E5C80}" presName="linear" presStyleCnt="0">
        <dgm:presLayoutVars>
          <dgm:animLvl val="lvl"/>
          <dgm:resizeHandles val="exact"/>
        </dgm:presLayoutVars>
      </dgm:prSet>
      <dgm:spPr/>
    </dgm:pt>
    <dgm:pt modelId="{3AF6A1C8-8B02-4FA5-95D6-4C1259E53B99}" type="pres">
      <dgm:prSet presAssocID="{28328FC5-DAB9-4C64-B24F-AAF3EC42C2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73F1B1-8F72-4272-AE69-1559521EC92F}" type="pres">
      <dgm:prSet presAssocID="{25BB345F-4F86-4085-93AB-BD9FE186D1E1}" presName="spacer" presStyleCnt="0"/>
      <dgm:spPr/>
    </dgm:pt>
    <dgm:pt modelId="{C100ECA8-3EC5-4E71-9C54-92E8FCDE6B43}" type="pres">
      <dgm:prSet presAssocID="{92FBAF64-6B8F-4320-8F7C-4D148A1174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1E4688-86A2-44B5-8621-E62352E22AB8}" type="pres">
      <dgm:prSet presAssocID="{3143233B-C415-40EC-A2BF-88C31FB8179C}" presName="spacer" presStyleCnt="0"/>
      <dgm:spPr/>
    </dgm:pt>
    <dgm:pt modelId="{3621CA3B-20AF-4D61-9D08-A237D34F17F0}" type="pres">
      <dgm:prSet presAssocID="{CF5691EC-811C-472C-9C3F-02401E43C5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022012-887A-4ED2-9836-7533340C63D5}" type="pres">
      <dgm:prSet presAssocID="{EAB0BDB8-3F5C-43F7-BA9C-32DFA38F2B9E}" presName="spacer" presStyleCnt="0"/>
      <dgm:spPr/>
    </dgm:pt>
    <dgm:pt modelId="{38D48468-9D2E-4070-839D-660E66746BBB}" type="pres">
      <dgm:prSet presAssocID="{20382D77-4462-4FBD-8719-0AF29DBF7F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1C969D-565C-44F2-96A3-82C5A65D8CCC}" type="pres">
      <dgm:prSet presAssocID="{5D08D343-CCC5-466E-81A8-CA6FEDEE1682}" presName="spacer" presStyleCnt="0"/>
      <dgm:spPr/>
    </dgm:pt>
    <dgm:pt modelId="{25218891-0CEF-424A-A601-431B115AEA10}" type="pres">
      <dgm:prSet presAssocID="{676162CC-FED7-414A-8245-C59A9B2E71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35E824-2E9E-4AF5-AE68-68D6B2DD87A0}" type="presOf" srcId="{676162CC-FED7-414A-8245-C59A9B2E7138}" destId="{25218891-0CEF-424A-A601-431B115AEA10}" srcOrd="0" destOrd="0" presId="urn:microsoft.com/office/officeart/2005/8/layout/vList2"/>
    <dgm:cxn modelId="{2372225D-F5FB-4733-BBF3-856F155FCEEB}" srcId="{4A19D753-2FA9-40BA-A2C6-2096905E5C80}" destId="{28328FC5-DAB9-4C64-B24F-AAF3EC42C2BE}" srcOrd="0" destOrd="0" parTransId="{D6B580D3-CF36-43E3-A9DC-254F0042025D}" sibTransId="{25BB345F-4F86-4085-93AB-BD9FE186D1E1}"/>
    <dgm:cxn modelId="{9191AE60-E909-4F68-882C-9D69FBF1170C}" type="presOf" srcId="{4A19D753-2FA9-40BA-A2C6-2096905E5C80}" destId="{9B94432D-88BB-4AB9-B07C-9E82A618D27F}" srcOrd="0" destOrd="0" presId="urn:microsoft.com/office/officeart/2005/8/layout/vList2"/>
    <dgm:cxn modelId="{80DC9641-23AC-4F8F-A67F-1D669AAF40FD}" srcId="{4A19D753-2FA9-40BA-A2C6-2096905E5C80}" destId="{20382D77-4462-4FBD-8719-0AF29DBF7F9F}" srcOrd="3" destOrd="0" parTransId="{11D6025A-94C0-493C-8D17-EAB048A6C3EC}" sibTransId="{5D08D343-CCC5-466E-81A8-CA6FEDEE1682}"/>
    <dgm:cxn modelId="{3628CA63-5C85-4B70-BA1A-1FD0DA99F1ED}" srcId="{4A19D753-2FA9-40BA-A2C6-2096905E5C80}" destId="{CF5691EC-811C-472C-9C3F-02401E43C527}" srcOrd="2" destOrd="0" parTransId="{655D3316-E16E-45F7-9B36-5190C4BAE23B}" sibTransId="{EAB0BDB8-3F5C-43F7-BA9C-32DFA38F2B9E}"/>
    <dgm:cxn modelId="{8F8BB651-8B1B-4C38-94C3-6806802FE2BF}" type="presOf" srcId="{92FBAF64-6B8F-4320-8F7C-4D148A1174C8}" destId="{C100ECA8-3EC5-4E71-9C54-92E8FCDE6B43}" srcOrd="0" destOrd="0" presId="urn:microsoft.com/office/officeart/2005/8/layout/vList2"/>
    <dgm:cxn modelId="{EF03F889-0C6B-4451-B9DE-B1719F7358A9}" srcId="{4A19D753-2FA9-40BA-A2C6-2096905E5C80}" destId="{92FBAF64-6B8F-4320-8F7C-4D148A1174C8}" srcOrd="1" destOrd="0" parTransId="{EDEB18A3-450F-4EE6-881F-4FD63A0DA8D2}" sibTransId="{3143233B-C415-40EC-A2BF-88C31FB8179C}"/>
    <dgm:cxn modelId="{B77CAA98-E6EC-4D34-95A8-E3D831D861C3}" type="presOf" srcId="{CF5691EC-811C-472C-9C3F-02401E43C527}" destId="{3621CA3B-20AF-4D61-9D08-A237D34F17F0}" srcOrd="0" destOrd="0" presId="urn:microsoft.com/office/officeart/2005/8/layout/vList2"/>
    <dgm:cxn modelId="{973C409B-9C64-46EB-BA5E-C6DCF916B1F2}" type="presOf" srcId="{28328FC5-DAB9-4C64-B24F-AAF3EC42C2BE}" destId="{3AF6A1C8-8B02-4FA5-95D6-4C1259E53B99}" srcOrd="0" destOrd="0" presId="urn:microsoft.com/office/officeart/2005/8/layout/vList2"/>
    <dgm:cxn modelId="{B8412BC1-08C6-479C-A748-AE34090F942A}" srcId="{4A19D753-2FA9-40BA-A2C6-2096905E5C80}" destId="{676162CC-FED7-414A-8245-C59A9B2E7138}" srcOrd="4" destOrd="0" parTransId="{11F9FEBB-E30E-4D39-A727-BC870B9E89D3}" sibTransId="{2939B578-C426-4DC6-9F28-187563F6170B}"/>
    <dgm:cxn modelId="{DAFC03FE-20CC-481A-93EE-4DB0461BA81D}" type="presOf" srcId="{20382D77-4462-4FBD-8719-0AF29DBF7F9F}" destId="{38D48468-9D2E-4070-839D-660E66746BBB}" srcOrd="0" destOrd="0" presId="urn:microsoft.com/office/officeart/2005/8/layout/vList2"/>
    <dgm:cxn modelId="{8880E92A-098A-43BA-BCD8-5C522223F72D}" type="presParOf" srcId="{9B94432D-88BB-4AB9-B07C-9E82A618D27F}" destId="{3AF6A1C8-8B02-4FA5-95D6-4C1259E53B99}" srcOrd="0" destOrd="0" presId="urn:microsoft.com/office/officeart/2005/8/layout/vList2"/>
    <dgm:cxn modelId="{CC281BCA-FCBC-4032-AA63-BFBC07760BB4}" type="presParOf" srcId="{9B94432D-88BB-4AB9-B07C-9E82A618D27F}" destId="{BB73F1B1-8F72-4272-AE69-1559521EC92F}" srcOrd="1" destOrd="0" presId="urn:microsoft.com/office/officeart/2005/8/layout/vList2"/>
    <dgm:cxn modelId="{655A1B4D-7EDB-4380-8C42-E2357C1ED335}" type="presParOf" srcId="{9B94432D-88BB-4AB9-B07C-9E82A618D27F}" destId="{C100ECA8-3EC5-4E71-9C54-92E8FCDE6B43}" srcOrd="2" destOrd="0" presId="urn:microsoft.com/office/officeart/2005/8/layout/vList2"/>
    <dgm:cxn modelId="{EF96CBD7-C93A-471F-99EA-80AF2BC16A01}" type="presParOf" srcId="{9B94432D-88BB-4AB9-B07C-9E82A618D27F}" destId="{761E4688-86A2-44B5-8621-E62352E22AB8}" srcOrd="3" destOrd="0" presId="urn:microsoft.com/office/officeart/2005/8/layout/vList2"/>
    <dgm:cxn modelId="{3832648C-73DB-4DB8-AA99-1E71B8952369}" type="presParOf" srcId="{9B94432D-88BB-4AB9-B07C-9E82A618D27F}" destId="{3621CA3B-20AF-4D61-9D08-A237D34F17F0}" srcOrd="4" destOrd="0" presId="urn:microsoft.com/office/officeart/2005/8/layout/vList2"/>
    <dgm:cxn modelId="{73E8529F-5CA6-43A2-8168-D040BC044222}" type="presParOf" srcId="{9B94432D-88BB-4AB9-B07C-9E82A618D27F}" destId="{8B022012-887A-4ED2-9836-7533340C63D5}" srcOrd="5" destOrd="0" presId="urn:microsoft.com/office/officeart/2005/8/layout/vList2"/>
    <dgm:cxn modelId="{C7646D70-ED0F-46EA-80D8-5A4D1DDF7362}" type="presParOf" srcId="{9B94432D-88BB-4AB9-B07C-9E82A618D27F}" destId="{38D48468-9D2E-4070-839D-660E66746BBB}" srcOrd="6" destOrd="0" presId="urn:microsoft.com/office/officeart/2005/8/layout/vList2"/>
    <dgm:cxn modelId="{52E4E60E-D776-42CF-9FCE-6D400DD5B0C7}" type="presParOf" srcId="{9B94432D-88BB-4AB9-B07C-9E82A618D27F}" destId="{421C969D-565C-44F2-96A3-82C5A65D8CCC}" srcOrd="7" destOrd="0" presId="urn:microsoft.com/office/officeart/2005/8/layout/vList2"/>
    <dgm:cxn modelId="{5EA25512-1EEE-4EBD-B38D-E0AAAA6E2371}" type="presParOf" srcId="{9B94432D-88BB-4AB9-B07C-9E82A618D27F}" destId="{25218891-0CEF-424A-A601-431B115AEA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4684C-07A0-4ED2-A1AA-6C88293AD04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47411-DB95-4A77-A49E-A688C8EFC9BE}">
      <dgm:prSet/>
      <dgm:spPr/>
      <dgm:t>
        <a:bodyPr/>
        <a:lstStyle/>
        <a:p>
          <a:r>
            <a:rPr lang="cs-CZ"/>
            <a:t>Závislost účinnosti recyklace na míře separace odpadu</a:t>
          </a:r>
          <a:endParaRPr lang="en-US"/>
        </a:p>
      </dgm:t>
    </dgm:pt>
    <dgm:pt modelId="{66B194E8-EBD0-4874-B852-355852B4A0B8}" type="parTrans" cxnId="{91E0A0C1-27FE-45D3-9FDD-13AAA1C43831}">
      <dgm:prSet/>
      <dgm:spPr/>
      <dgm:t>
        <a:bodyPr/>
        <a:lstStyle/>
        <a:p>
          <a:endParaRPr lang="en-US"/>
        </a:p>
      </dgm:t>
    </dgm:pt>
    <dgm:pt modelId="{1FD7EF71-5039-41B2-BD74-9A05E928B6B0}" type="sibTrans" cxnId="{91E0A0C1-27FE-45D3-9FDD-13AAA1C43831}">
      <dgm:prSet/>
      <dgm:spPr/>
      <dgm:t>
        <a:bodyPr/>
        <a:lstStyle/>
        <a:p>
          <a:endParaRPr lang="en-US"/>
        </a:p>
      </dgm:t>
    </dgm:pt>
    <dgm:pt modelId="{7CD7BC2C-593D-4455-9CE0-66EB33DF5901}">
      <dgm:prSet/>
      <dgm:spPr/>
      <dgm:t>
        <a:bodyPr/>
        <a:lstStyle/>
        <a:p>
          <a:r>
            <a:rPr lang="cs-CZ" dirty="0"/>
            <a:t>Zvyšující se míra separace </a:t>
          </a:r>
          <a:r>
            <a:rPr lang="en-US" dirty="0"/>
            <a:t>=&gt; </a:t>
          </a:r>
          <a:r>
            <a:rPr lang="cs-CZ" dirty="0"/>
            <a:t>nárůst poměru mezi výmětem a materiálově využitelným odpadem</a:t>
          </a:r>
          <a:endParaRPr lang="en-US" dirty="0"/>
        </a:p>
      </dgm:t>
    </dgm:pt>
    <dgm:pt modelId="{91D3A99C-6E17-4553-9808-F968E3353FC7}" type="parTrans" cxnId="{401E614F-D6BB-4A37-91E2-FA8415C07A19}">
      <dgm:prSet/>
      <dgm:spPr/>
      <dgm:t>
        <a:bodyPr/>
        <a:lstStyle/>
        <a:p>
          <a:endParaRPr lang="en-US"/>
        </a:p>
      </dgm:t>
    </dgm:pt>
    <dgm:pt modelId="{E881C8EF-46AD-4AB6-84B7-B348BF717DA9}" type="sibTrans" cxnId="{401E614F-D6BB-4A37-91E2-FA8415C07A19}">
      <dgm:prSet/>
      <dgm:spPr/>
      <dgm:t>
        <a:bodyPr/>
        <a:lstStyle/>
        <a:p>
          <a:endParaRPr lang="en-US"/>
        </a:p>
      </dgm:t>
    </dgm:pt>
    <dgm:pt modelId="{B07CF0C5-51D9-4991-AADB-957CD7659AF1}">
      <dgm:prSet/>
      <dgm:spPr/>
      <dgm:t>
        <a:bodyPr/>
        <a:lstStyle/>
        <a:p>
          <a:r>
            <a:rPr lang="cs-CZ"/>
            <a:t>Omezení pro využití maximálního potenciál oběhového hospodářství</a:t>
          </a:r>
          <a:endParaRPr lang="en-US"/>
        </a:p>
      </dgm:t>
    </dgm:pt>
    <dgm:pt modelId="{688D4474-9C4F-4E67-BDD6-28587387939A}" type="parTrans" cxnId="{6295BE9F-4624-42D9-89F2-68E34D5E7B66}">
      <dgm:prSet/>
      <dgm:spPr/>
      <dgm:t>
        <a:bodyPr/>
        <a:lstStyle/>
        <a:p>
          <a:endParaRPr lang="en-US"/>
        </a:p>
      </dgm:t>
    </dgm:pt>
    <dgm:pt modelId="{0FD680F7-3C14-4013-866E-7D68A970C3AE}" type="sibTrans" cxnId="{6295BE9F-4624-42D9-89F2-68E34D5E7B66}">
      <dgm:prSet/>
      <dgm:spPr/>
      <dgm:t>
        <a:bodyPr/>
        <a:lstStyle/>
        <a:p>
          <a:endParaRPr lang="en-US"/>
        </a:p>
      </dgm:t>
    </dgm:pt>
    <dgm:pt modelId="{D02BDF50-14FC-4A71-885F-8663DC7D18BF}">
      <dgm:prSet/>
      <dgm:spPr/>
      <dgm:t>
        <a:bodyPr/>
        <a:lstStyle/>
        <a:p>
          <a:r>
            <a:rPr lang="cs-CZ"/>
            <a:t>Dodatečné náklady a emise na zpracování odpadových proudů</a:t>
          </a:r>
          <a:endParaRPr lang="en-US"/>
        </a:p>
      </dgm:t>
    </dgm:pt>
    <dgm:pt modelId="{980A0A1C-C920-4C50-B6BE-632D4A078E8A}" type="parTrans" cxnId="{62B2893A-A8DD-44DA-84F1-6C0BFB9F722C}">
      <dgm:prSet/>
      <dgm:spPr/>
      <dgm:t>
        <a:bodyPr/>
        <a:lstStyle/>
        <a:p>
          <a:endParaRPr lang="en-US"/>
        </a:p>
      </dgm:t>
    </dgm:pt>
    <dgm:pt modelId="{679C44AE-311F-4C37-A1DD-A507D7CF68DD}" type="sibTrans" cxnId="{62B2893A-A8DD-44DA-84F1-6C0BFB9F722C}">
      <dgm:prSet/>
      <dgm:spPr/>
      <dgm:t>
        <a:bodyPr/>
        <a:lstStyle/>
        <a:p>
          <a:endParaRPr lang="en-US"/>
        </a:p>
      </dgm:t>
    </dgm:pt>
    <dgm:pt modelId="{4C4EF9F2-5B0D-41F1-8A9C-5E36FC264B6E}">
      <dgm:prSet/>
      <dgm:spPr/>
      <dgm:t>
        <a:bodyPr/>
        <a:lstStyle/>
        <a:p>
          <a:r>
            <a:rPr lang="cs-CZ" dirty="0"/>
            <a:t>Možné řešení</a:t>
          </a:r>
          <a:endParaRPr lang="en-US" dirty="0"/>
        </a:p>
      </dgm:t>
    </dgm:pt>
    <dgm:pt modelId="{12CE2EC6-DC3B-4287-8073-3144416EC31D}" type="parTrans" cxnId="{7CF35258-2049-4F7A-BBC4-A5DFD9CFD96D}">
      <dgm:prSet/>
      <dgm:spPr/>
      <dgm:t>
        <a:bodyPr/>
        <a:lstStyle/>
        <a:p>
          <a:endParaRPr lang="en-US"/>
        </a:p>
      </dgm:t>
    </dgm:pt>
    <dgm:pt modelId="{47B62EDF-F916-4FA2-8D8E-1E5D925FCC76}" type="sibTrans" cxnId="{7CF35258-2049-4F7A-BBC4-A5DFD9CFD96D}">
      <dgm:prSet/>
      <dgm:spPr/>
      <dgm:t>
        <a:bodyPr/>
        <a:lstStyle/>
        <a:p>
          <a:endParaRPr lang="en-US"/>
        </a:p>
      </dgm:t>
    </dgm:pt>
    <dgm:pt modelId="{93BE35B9-E46A-42A8-8534-6BD2FEFCCAFD}">
      <dgm:prSet/>
      <dgm:spPr/>
      <dgm:t>
        <a:bodyPr/>
        <a:lstStyle/>
        <a:p>
          <a:r>
            <a:rPr lang="cs-CZ" dirty="0"/>
            <a:t>Sjednocení obalových materiálů – jednotný typ materiálu</a:t>
          </a:r>
          <a:endParaRPr lang="en-US" dirty="0"/>
        </a:p>
      </dgm:t>
    </dgm:pt>
    <dgm:pt modelId="{5E8E3557-631D-43C0-AB52-2448D6994CC4}" type="parTrans" cxnId="{39AAC458-475B-47B8-9374-F2B574E50CC1}">
      <dgm:prSet/>
      <dgm:spPr/>
      <dgm:t>
        <a:bodyPr/>
        <a:lstStyle/>
        <a:p>
          <a:endParaRPr lang="en-US"/>
        </a:p>
      </dgm:t>
    </dgm:pt>
    <dgm:pt modelId="{3FB60A4C-C7F7-4DE4-8C2D-EBD2B396B0DC}" type="sibTrans" cxnId="{39AAC458-475B-47B8-9374-F2B574E50CC1}">
      <dgm:prSet/>
      <dgm:spPr/>
      <dgm:t>
        <a:bodyPr/>
        <a:lstStyle/>
        <a:p>
          <a:endParaRPr lang="en-US"/>
        </a:p>
      </dgm:t>
    </dgm:pt>
    <dgm:pt modelId="{4C8ECECD-8A35-41A6-A8E7-528CDFD4283F}">
      <dgm:prSet/>
      <dgm:spPr/>
      <dgm:t>
        <a:bodyPr/>
        <a:lstStyle/>
        <a:p>
          <a:r>
            <a:rPr lang="cs-CZ" dirty="0"/>
            <a:t>Podpora občanů v řádném třídění odpadů – redukce znečištění odpadu v domácnostech</a:t>
          </a:r>
          <a:endParaRPr lang="en-US" dirty="0"/>
        </a:p>
      </dgm:t>
    </dgm:pt>
    <dgm:pt modelId="{AB0FCF59-355F-4ADB-B293-F409D94F602D}" type="parTrans" cxnId="{84565E9C-B856-4D54-AF05-09EF084852BD}">
      <dgm:prSet/>
      <dgm:spPr/>
      <dgm:t>
        <a:bodyPr/>
        <a:lstStyle/>
        <a:p>
          <a:endParaRPr lang="en-US"/>
        </a:p>
      </dgm:t>
    </dgm:pt>
    <dgm:pt modelId="{62E74819-06B7-46BA-958A-F1CAD4CEE8D1}" type="sibTrans" cxnId="{84565E9C-B856-4D54-AF05-09EF084852BD}">
      <dgm:prSet/>
      <dgm:spPr/>
      <dgm:t>
        <a:bodyPr/>
        <a:lstStyle/>
        <a:p>
          <a:endParaRPr lang="en-US"/>
        </a:p>
      </dgm:t>
    </dgm:pt>
    <dgm:pt modelId="{848FC7BD-2817-4D68-8344-B9DA0D139730}">
      <dgm:prSet/>
      <dgm:spPr/>
      <dgm:t>
        <a:bodyPr/>
        <a:lstStyle/>
        <a:p>
          <a:r>
            <a:rPr lang="cs-CZ" dirty="0"/>
            <a:t>Vývoj nových typů materiálu – polymery, technologie, … </a:t>
          </a:r>
          <a:endParaRPr lang="en-US" dirty="0"/>
        </a:p>
      </dgm:t>
    </dgm:pt>
    <dgm:pt modelId="{792A1856-D1CC-4257-9323-251A9295CBEB}" type="parTrans" cxnId="{DA6C822F-6B14-42B7-9629-25935A15A6BB}">
      <dgm:prSet/>
      <dgm:spPr/>
      <dgm:t>
        <a:bodyPr/>
        <a:lstStyle/>
        <a:p>
          <a:endParaRPr lang="cs-CZ"/>
        </a:p>
      </dgm:t>
    </dgm:pt>
    <dgm:pt modelId="{205E1C82-4FCE-4E14-A07E-8F0A054B3448}" type="sibTrans" cxnId="{DA6C822F-6B14-42B7-9629-25935A15A6BB}">
      <dgm:prSet/>
      <dgm:spPr/>
      <dgm:t>
        <a:bodyPr/>
        <a:lstStyle/>
        <a:p>
          <a:endParaRPr lang="cs-CZ"/>
        </a:p>
      </dgm:t>
    </dgm:pt>
    <dgm:pt modelId="{1438495E-808C-43DC-9500-BC1EA51AD1E3}">
      <dgm:prSet/>
      <dgm:spPr/>
      <dgm:t>
        <a:bodyPr/>
        <a:lstStyle/>
        <a:p>
          <a:r>
            <a:rPr lang="cs-CZ" dirty="0"/>
            <a:t>Navýšení specializovaných zpracovatelských kapacit</a:t>
          </a:r>
          <a:endParaRPr lang="en-US" dirty="0"/>
        </a:p>
      </dgm:t>
    </dgm:pt>
    <dgm:pt modelId="{D7B585AC-9488-4F28-BAF7-FBE8821F9E60}" type="parTrans" cxnId="{0714F14C-FA2B-4CBA-81D9-F803A8834160}">
      <dgm:prSet/>
      <dgm:spPr/>
      <dgm:t>
        <a:bodyPr/>
        <a:lstStyle/>
        <a:p>
          <a:endParaRPr lang="cs-CZ"/>
        </a:p>
      </dgm:t>
    </dgm:pt>
    <dgm:pt modelId="{55E23244-42EB-4ACC-A267-636079EEB1D2}" type="sibTrans" cxnId="{0714F14C-FA2B-4CBA-81D9-F803A8834160}">
      <dgm:prSet/>
      <dgm:spPr/>
      <dgm:t>
        <a:bodyPr/>
        <a:lstStyle/>
        <a:p>
          <a:endParaRPr lang="cs-CZ"/>
        </a:p>
      </dgm:t>
    </dgm:pt>
    <dgm:pt modelId="{A93C7303-DD29-4CB7-96EB-FFC4971A1DEA}">
      <dgm:prSet/>
      <dgm:spPr/>
      <dgm:t>
        <a:bodyPr/>
        <a:lstStyle/>
        <a:p>
          <a:r>
            <a:rPr lang="cs-CZ" dirty="0"/>
            <a:t>Státní podpora recyklace</a:t>
          </a:r>
          <a:endParaRPr lang="en-US" dirty="0"/>
        </a:p>
      </dgm:t>
    </dgm:pt>
    <dgm:pt modelId="{6F4A6DEA-AE01-446E-A9CC-8F83BD59CEBD}" type="parTrans" cxnId="{1F0EE9F8-0346-4E05-8698-1870A6CCBE67}">
      <dgm:prSet/>
      <dgm:spPr/>
      <dgm:t>
        <a:bodyPr/>
        <a:lstStyle/>
        <a:p>
          <a:endParaRPr lang="cs-CZ"/>
        </a:p>
      </dgm:t>
    </dgm:pt>
    <dgm:pt modelId="{072AA478-601B-4E4E-9685-EC76258C92FA}" type="sibTrans" cxnId="{1F0EE9F8-0346-4E05-8698-1870A6CCBE67}">
      <dgm:prSet/>
      <dgm:spPr/>
      <dgm:t>
        <a:bodyPr/>
        <a:lstStyle/>
        <a:p>
          <a:endParaRPr lang="cs-CZ"/>
        </a:p>
      </dgm:t>
    </dgm:pt>
    <dgm:pt modelId="{639168D7-5EA7-49FE-B712-86F3FAF05215}" type="pres">
      <dgm:prSet presAssocID="{B9B4684C-07A0-4ED2-A1AA-6C88293AD049}" presName="linear" presStyleCnt="0">
        <dgm:presLayoutVars>
          <dgm:dir/>
          <dgm:animLvl val="lvl"/>
          <dgm:resizeHandles val="exact"/>
        </dgm:presLayoutVars>
      </dgm:prSet>
      <dgm:spPr/>
    </dgm:pt>
    <dgm:pt modelId="{EB1621DF-DA6E-42D1-A61F-4E0E63DA96F2}" type="pres">
      <dgm:prSet presAssocID="{64747411-DB95-4A77-A49E-A688C8EFC9BE}" presName="parentLin" presStyleCnt="0"/>
      <dgm:spPr/>
    </dgm:pt>
    <dgm:pt modelId="{FC850172-1195-4EA6-AB96-A7A77E07E85B}" type="pres">
      <dgm:prSet presAssocID="{64747411-DB95-4A77-A49E-A688C8EFC9BE}" presName="parentLeftMargin" presStyleLbl="node1" presStyleIdx="0" presStyleCnt="2"/>
      <dgm:spPr/>
    </dgm:pt>
    <dgm:pt modelId="{27738D90-7D75-4198-9CC3-6FFEC15F4914}" type="pres">
      <dgm:prSet presAssocID="{64747411-DB95-4A77-A49E-A688C8EFC9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DCCE85-57FF-493D-9B2C-EE33588709C9}" type="pres">
      <dgm:prSet presAssocID="{64747411-DB95-4A77-A49E-A688C8EFC9BE}" presName="negativeSpace" presStyleCnt="0"/>
      <dgm:spPr/>
    </dgm:pt>
    <dgm:pt modelId="{0357DDB5-B4B4-48D2-8F02-AC35FE23318B}" type="pres">
      <dgm:prSet presAssocID="{64747411-DB95-4A77-A49E-A688C8EFC9BE}" presName="childText" presStyleLbl="conFgAcc1" presStyleIdx="0" presStyleCnt="2">
        <dgm:presLayoutVars>
          <dgm:bulletEnabled val="1"/>
        </dgm:presLayoutVars>
      </dgm:prSet>
      <dgm:spPr/>
    </dgm:pt>
    <dgm:pt modelId="{DA02B235-3E84-4FFA-9290-1B9173A651FF}" type="pres">
      <dgm:prSet presAssocID="{1FD7EF71-5039-41B2-BD74-9A05E928B6B0}" presName="spaceBetweenRectangles" presStyleCnt="0"/>
      <dgm:spPr/>
    </dgm:pt>
    <dgm:pt modelId="{90809AF4-D23A-477A-A545-A4A1991F3D31}" type="pres">
      <dgm:prSet presAssocID="{4C4EF9F2-5B0D-41F1-8A9C-5E36FC264B6E}" presName="parentLin" presStyleCnt="0"/>
      <dgm:spPr/>
    </dgm:pt>
    <dgm:pt modelId="{51FFC070-35F5-44A8-9F87-5011A94641FD}" type="pres">
      <dgm:prSet presAssocID="{4C4EF9F2-5B0D-41F1-8A9C-5E36FC264B6E}" presName="parentLeftMargin" presStyleLbl="node1" presStyleIdx="0" presStyleCnt="2"/>
      <dgm:spPr/>
    </dgm:pt>
    <dgm:pt modelId="{9861DA67-9138-4A24-8998-761FE58B1CB4}" type="pres">
      <dgm:prSet presAssocID="{4C4EF9F2-5B0D-41F1-8A9C-5E36FC264B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DE25E9E-3BB7-4F82-BA5C-ED38C75AFFED}" type="pres">
      <dgm:prSet presAssocID="{4C4EF9F2-5B0D-41F1-8A9C-5E36FC264B6E}" presName="negativeSpace" presStyleCnt="0"/>
      <dgm:spPr/>
    </dgm:pt>
    <dgm:pt modelId="{79504B62-4268-49D7-846E-6DCEC60A9388}" type="pres">
      <dgm:prSet presAssocID="{4C4EF9F2-5B0D-41F1-8A9C-5E36FC264B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2B86603-3836-4CBE-BFC8-0FCE0A8BA603}" type="presOf" srcId="{B9B4684C-07A0-4ED2-A1AA-6C88293AD049}" destId="{639168D7-5EA7-49FE-B712-86F3FAF05215}" srcOrd="0" destOrd="0" presId="urn:microsoft.com/office/officeart/2005/8/layout/list1"/>
    <dgm:cxn modelId="{81EE862A-070C-4F38-942C-11D076D71C25}" type="presOf" srcId="{93BE35B9-E46A-42A8-8534-6BD2FEFCCAFD}" destId="{79504B62-4268-49D7-846E-6DCEC60A9388}" srcOrd="0" destOrd="0" presId="urn:microsoft.com/office/officeart/2005/8/layout/list1"/>
    <dgm:cxn modelId="{DA6C822F-6B14-42B7-9629-25935A15A6BB}" srcId="{4C4EF9F2-5B0D-41F1-8A9C-5E36FC264B6E}" destId="{848FC7BD-2817-4D68-8344-B9DA0D139730}" srcOrd="1" destOrd="0" parTransId="{792A1856-D1CC-4257-9323-251A9295CBEB}" sibTransId="{205E1C82-4FCE-4E14-A07E-8F0A054B3448}"/>
    <dgm:cxn modelId="{18086932-72C7-4729-B271-8CAEFBCEA2F6}" type="presOf" srcId="{4C4EF9F2-5B0D-41F1-8A9C-5E36FC264B6E}" destId="{9861DA67-9138-4A24-8998-761FE58B1CB4}" srcOrd="1" destOrd="0" presId="urn:microsoft.com/office/officeart/2005/8/layout/list1"/>
    <dgm:cxn modelId="{62B2893A-A8DD-44DA-84F1-6C0BFB9F722C}" srcId="{64747411-DB95-4A77-A49E-A688C8EFC9BE}" destId="{D02BDF50-14FC-4A71-885F-8663DC7D18BF}" srcOrd="2" destOrd="0" parTransId="{980A0A1C-C920-4C50-B6BE-632D4A078E8A}" sibTransId="{679C44AE-311F-4C37-A1DD-A507D7CF68DD}"/>
    <dgm:cxn modelId="{2C8FB161-BD66-44A7-B353-B5B197F37660}" type="presOf" srcId="{4C8ECECD-8A35-41A6-A8E7-528CDFD4283F}" destId="{79504B62-4268-49D7-846E-6DCEC60A9388}" srcOrd="0" destOrd="3" presId="urn:microsoft.com/office/officeart/2005/8/layout/list1"/>
    <dgm:cxn modelId="{C98E0165-1851-47F9-B11C-42355EDF5E70}" type="presOf" srcId="{848FC7BD-2817-4D68-8344-B9DA0D139730}" destId="{79504B62-4268-49D7-846E-6DCEC60A9388}" srcOrd="0" destOrd="1" presId="urn:microsoft.com/office/officeart/2005/8/layout/list1"/>
    <dgm:cxn modelId="{0714F14C-FA2B-4CBA-81D9-F803A8834160}" srcId="{4C4EF9F2-5B0D-41F1-8A9C-5E36FC264B6E}" destId="{1438495E-808C-43DC-9500-BC1EA51AD1E3}" srcOrd="4" destOrd="0" parTransId="{D7B585AC-9488-4F28-BAF7-FBE8821F9E60}" sibTransId="{55E23244-42EB-4ACC-A267-636079EEB1D2}"/>
    <dgm:cxn modelId="{401E614F-D6BB-4A37-91E2-FA8415C07A19}" srcId="{64747411-DB95-4A77-A49E-A688C8EFC9BE}" destId="{7CD7BC2C-593D-4455-9CE0-66EB33DF5901}" srcOrd="0" destOrd="0" parTransId="{91D3A99C-6E17-4553-9808-F968E3353FC7}" sibTransId="{E881C8EF-46AD-4AB6-84B7-B348BF717DA9}"/>
    <dgm:cxn modelId="{9374DD6F-86B5-48AE-A05A-1E0DF0781AD4}" type="presOf" srcId="{D02BDF50-14FC-4A71-885F-8663DC7D18BF}" destId="{0357DDB5-B4B4-48D2-8F02-AC35FE23318B}" srcOrd="0" destOrd="2" presId="urn:microsoft.com/office/officeart/2005/8/layout/list1"/>
    <dgm:cxn modelId="{F135E976-06EC-4944-BA8F-08000C3E4659}" type="presOf" srcId="{7CD7BC2C-593D-4455-9CE0-66EB33DF5901}" destId="{0357DDB5-B4B4-48D2-8F02-AC35FE23318B}" srcOrd="0" destOrd="0" presId="urn:microsoft.com/office/officeart/2005/8/layout/list1"/>
    <dgm:cxn modelId="{7CF35258-2049-4F7A-BBC4-A5DFD9CFD96D}" srcId="{B9B4684C-07A0-4ED2-A1AA-6C88293AD049}" destId="{4C4EF9F2-5B0D-41F1-8A9C-5E36FC264B6E}" srcOrd="1" destOrd="0" parTransId="{12CE2EC6-DC3B-4287-8073-3144416EC31D}" sibTransId="{47B62EDF-F916-4FA2-8D8E-1E5D925FCC76}"/>
    <dgm:cxn modelId="{39AAC458-475B-47B8-9374-F2B574E50CC1}" srcId="{4C4EF9F2-5B0D-41F1-8A9C-5E36FC264B6E}" destId="{93BE35B9-E46A-42A8-8534-6BD2FEFCCAFD}" srcOrd="0" destOrd="0" parTransId="{5E8E3557-631D-43C0-AB52-2448D6994CC4}" sibTransId="{3FB60A4C-C7F7-4DE4-8C2D-EBD2B396B0DC}"/>
    <dgm:cxn modelId="{69BCDD87-2560-48DE-BEFD-6E28520921E4}" type="presOf" srcId="{64747411-DB95-4A77-A49E-A688C8EFC9BE}" destId="{27738D90-7D75-4198-9CC3-6FFEC15F4914}" srcOrd="1" destOrd="0" presId="urn:microsoft.com/office/officeart/2005/8/layout/list1"/>
    <dgm:cxn modelId="{2F81F489-1AEF-4F50-B791-B3E603503E54}" type="presOf" srcId="{1438495E-808C-43DC-9500-BC1EA51AD1E3}" destId="{79504B62-4268-49D7-846E-6DCEC60A9388}" srcOrd="0" destOrd="4" presId="urn:microsoft.com/office/officeart/2005/8/layout/list1"/>
    <dgm:cxn modelId="{84565E9C-B856-4D54-AF05-09EF084852BD}" srcId="{4C4EF9F2-5B0D-41F1-8A9C-5E36FC264B6E}" destId="{4C8ECECD-8A35-41A6-A8E7-528CDFD4283F}" srcOrd="3" destOrd="0" parTransId="{AB0FCF59-355F-4ADB-B293-F409D94F602D}" sibTransId="{62E74819-06B7-46BA-958A-F1CAD4CEE8D1}"/>
    <dgm:cxn modelId="{F466789C-F901-409C-B214-5353DB027520}" type="presOf" srcId="{64747411-DB95-4A77-A49E-A688C8EFC9BE}" destId="{FC850172-1195-4EA6-AB96-A7A77E07E85B}" srcOrd="0" destOrd="0" presId="urn:microsoft.com/office/officeart/2005/8/layout/list1"/>
    <dgm:cxn modelId="{6295BE9F-4624-42D9-89F2-68E34D5E7B66}" srcId="{64747411-DB95-4A77-A49E-A688C8EFC9BE}" destId="{B07CF0C5-51D9-4991-AADB-957CD7659AF1}" srcOrd="1" destOrd="0" parTransId="{688D4474-9C4F-4E67-BDD6-28587387939A}" sibTransId="{0FD680F7-3C14-4013-866E-7D68A970C3AE}"/>
    <dgm:cxn modelId="{165F78A8-4323-4AC2-922C-DF74636CD076}" type="presOf" srcId="{4C4EF9F2-5B0D-41F1-8A9C-5E36FC264B6E}" destId="{51FFC070-35F5-44A8-9F87-5011A94641FD}" srcOrd="0" destOrd="0" presId="urn:microsoft.com/office/officeart/2005/8/layout/list1"/>
    <dgm:cxn modelId="{0326C7AE-157E-4150-8029-A7C93DD2FC56}" type="presOf" srcId="{B07CF0C5-51D9-4991-AADB-957CD7659AF1}" destId="{0357DDB5-B4B4-48D2-8F02-AC35FE23318B}" srcOrd="0" destOrd="1" presId="urn:microsoft.com/office/officeart/2005/8/layout/list1"/>
    <dgm:cxn modelId="{91E0A0C1-27FE-45D3-9FDD-13AAA1C43831}" srcId="{B9B4684C-07A0-4ED2-A1AA-6C88293AD049}" destId="{64747411-DB95-4A77-A49E-A688C8EFC9BE}" srcOrd="0" destOrd="0" parTransId="{66B194E8-EBD0-4874-B852-355852B4A0B8}" sibTransId="{1FD7EF71-5039-41B2-BD74-9A05E928B6B0}"/>
    <dgm:cxn modelId="{065803DB-E7A5-4272-A97D-92707ADF6D11}" type="presOf" srcId="{A93C7303-DD29-4CB7-96EB-FFC4971A1DEA}" destId="{79504B62-4268-49D7-846E-6DCEC60A9388}" srcOrd="0" destOrd="2" presId="urn:microsoft.com/office/officeart/2005/8/layout/list1"/>
    <dgm:cxn modelId="{1F0EE9F8-0346-4E05-8698-1870A6CCBE67}" srcId="{4C4EF9F2-5B0D-41F1-8A9C-5E36FC264B6E}" destId="{A93C7303-DD29-4CB7-96EB-FFC4971A1DEA}" srcOrd="2" destOrd="0" parTransId="{6F4A6DEA-AE01-446E-A9CC-8F83BD59CEBD}" sibTransId="{072AA478-601B-4E4E-9685-EC76258C92FA}"/>
    <dgm:cxn modelId="{DDB3BE91-17FE-426F-91E2-B55D0B8FEE08}" type="presParOf" srcId="{639168D7-5EA7-49FE-B712-86F3FAF05215}" destId="{EB1621DF-DA6E-42D1-A61F-4E0E63DA96F2}" srcOrd="0" destOrd="0" presId="urn:microsoft.com/office/officeart/2005/8/layout/list1"/>
    <dgm:cxn modelId="{EA8E83DF-AB8A-41BC-92DB-98C2DD10DFAC}" type="presParOf" srcId="{EB1621DF-DA6E-42D1-A61F-4E0E63DA96F2}" destId="{FC850172-1195-4EA6-AB96-A7A77E07E85B}" srcOrd="0" destOrd="0" presId="urn:microsoft.com/office/officeart/2005/8/layout/list1"/>
    <dgm:cxn modelId="{FB8D2B7D-898B-4A37-BB69-5E3F6B4452EA}" type="presParOf" srcId="{EB1621DF-DA6E-42D1-A61F-4E0E63DA96F2}" destId="{27738D90-7D75-4198-9CC3-6FFEC15F4914}" srcOrd="1" destOrd="0" presId="urn:microsoft.com/office/officeart/2005/8/layout/list1"/>
    <dgm:cxn modelId="{B3B8E66F-87F8-43BF-B7D1-E821D96AC46E}" type="presParOf" srcId="{639168D7-5EA7-49FE-B712-86F3FAF05215}" destId="{B4DCCE85-57FF-493D-9B2C-EE33588709C9}" srcOrd="1" destOrd="0" presId="urn:microsoft.com/office/officeart/2005/8/layout/list1"/>
    <dgm:cxn modelId="{F122A313-2E3A-4A33-87B3-03D85EC9E8EC}" type="presParOf" srcId="{639168D7-5EA7-49FE-B712-86F3FAF05215}" destId="{0357DDB5-B4B4-48D2-8F02-AC35FE23318B}" srcOrd="2" destOrd="0" presId="urn:microsoft.com/office/officeart/2005/8/layout/list1"/>
    <dgm:cxn modelId="{A99201B6-12AE-44A1-9DBC-DB8DBDE41728}" type="presParOf" srcId="{639168D7-5EA7-49FE-B712-86F3FAF05215}" destId="{DA02B235-3E84-4FFA-9290-1B9173A651FF}" srcOrd="3" destOrd="0" presId="urn:microsoft.com/office/officeart/2005/8/layout/list1"/>
    <dgm:cxn modelId="{A93B073E-3471-4A4E-9A22-9F455FB1B991}" type="presParOf" srcId="{639168D7-5EA7-49FE-B712-86F3FAF05215}" destId="{90809AF4-D23A-477A-A545-A4A1991F3D31}" srcOrd="4" destOrd="0" presId="urn:microsoft.com/office/officeart/2005/8/layout/list1"/>
    <dgm:cxn modelId="{34696F7E-23C6-4182-A2D5-62BBCE86D407}" type="presParOf" srcId="{90809AF4-D23A-477A-A545-A4A1991F3D31}" destId="{51FFC070-35F5-44A8-9F87-5011A94641FD}" srcOrd="0" destOrd="0" presId="urn:microsoft.com/office/officeart/2005/8/layout/list1"/>
    <dgm:cxn modelId="{1857285F-F247-4153-B70E-E8E0A7ADD76A}" type="presParOf" srcId="{90809AF4-D23A-477A-A545-A4A1991F3D31}" destId="{9861DA67-9138-4A24-8998-761FE58B1CB4}" srcOrd="1" destOrd="0" presId="urn:microsoft.com/office/officeart/2005/8/layout/list1"/>
    <dgm:cxn modelId="{FCAC1F3C-19BB-4D3A-A2FF-7DDB514E3B29}" type="presParOf" srcId="{639168D7-5EA7-49FE-B712-86F3FAF05215}" destId="{DDE25E9E-3BB7-4F82-BA5C-ED38C75AFFED}" srcOrd="5" destOrd="0" presId="urn:microsoft.com/office/officeart/2005/8/layout/list1"/>
    <dgm:cxn modelId="{259E9A3E-3056-439D-99FC-9E9280A9B3BF}" type="presParOf" srcId="{639168D7-5EA7-49FE-B712-86F3FAF05215}" destId="{79504B62-4268-49D7-846E-6DCEC60A93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7860-1923-41C6-930A-17A648C08A68}">
      <dsp:nvSpPr>
        <dsp:cNvPr id="0" name=""/>
        <dsp:cNvSpPr/>
      </dsp:nvSpPr>
      <dsp:spPr>
        <a:xfrm rot="10800000">
          <a:off x="965026" y="1142"/>
          <a:ext cx="9328497" cy="708098"/>
        </a:xfrm>
        <a:prstGeom prst="homePlat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Oběhové hospodářství </a:t>
          </a:r>
          <a:r>
            <a:rPr lang="cs-CZ" sz="2100" kern="1200" dirty="0"/>
            <a:t>– udržitelná strategie pro nakládání s odpady</a:t>
          </a:r>
          <a:endParaRPr lang="en-US" sz="2100" kern="1200" dirty="0"/>
        </a:p>
      </dsp:txBody>
      <dsp:txXfrm rot="10800000">
        <a:off x="1142050" y="1142"/>
        <a:ext cx="9151473" cy="708098"/>
      </dsp:txXfrm>
    </dsp:sp>
    <dsp:sp modelId="{182EF82C-7861-431B-8D7B-0169779ED83C}">
      <dsp:nvSpPr>
        <dsp:cNvPr id="0" name=""/>
        <dsp:cNvSpPr/>
      </dsp:nvSpPr>
      <dsp:spPr>
        <a:xfrm>
          <a:off x="635021" y="2"/>
          <a:ext cx="708098" cy="7080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88963D-D1AC-406C-A0E1-C2DABD831551}">
      <dsp:nvSpPr>
        <dsp:cNvPr id="0" name=""/>
        <dsp:cNvSpPr/>
      </dsp:nvSpPr>
      <dsp:spPr>
        <a:xfrm rot="10800000">
          <a:off x="965026" y="913959"/>
          <a:ext cx="9328497" cy="708098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 err="1"/>
            <a:t>Circular</a:t>
          </a:r>
          <a:r>
            <a:rPr lang="cs-CZ" sz="2000" b="1" kern="1200" dirty="0"/>
            <a:t> </a:t>
          </a:r>
          <a:r>
            <a:rPr lang="cs-CZ" sz="2000" b="1" kern="1200" dirty="0" err="1"/>
            <a:t>Economy</a:t>
          </a:r>
          <a:r>
            <a:rPr lang="cs-CZ" sz="2000" b="1" kern="1200" dirty="0"/>
            <a:t> </a:t>
          </a:r>
          <a:r>
            <a:rPr lang="cs-CZ" sz="2000" b="1" kern="1200" dirty="0" err="1"/>
            <a:t>package</a:t>
          </a:r>
          <a:r>
            <a:rPr lang="cs-CZ" sz="2000" b="1" kern="1200" dirty="0"/>
            <a:t> </a:t>
          </a:r>
          <a:r>
            <a:rPr lang="cs-CZ" sz="2000" kern="1200" dirty="0"/>
            <a:t>– EU – separační a recyklační cíle</a:t>
          </a:r>
          <a:endParaRPr lang="en-US" sz="2000" kern="1200" dirty="0"/>
        </a:p>
      </dsp:txBody>
      <dsp:txXfrm rot="10800000">
        <a:off x="1142050" y="913959"/>
        <a:ext cx="9151473" cy="708098"/>
      </dsp:txXfrm>
    </dsp:sp>
    <dsp:sp modelId="{E6079737-CCBD-4247-B81E-B1ED4BDAA025}">
      <dsp:nvSpPr>
        <dsp:cNvPr id="0" name=""/>
        <dsp:cNvSpPr/>
      </dsp:nvSpPr>
      <dsp:spPr>
        <a:xfrm>
          <a:off x="635021" y="874199"/>
          <a:ext cx="708098" cy="7080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0F1856-6CCC-4337-AF05-E90136162CD9}">
      <dsp:nvSpPr>
        <dsp:cNvPr id="0" name=""/>
        <dsp:cNvSpPr/>
      </dsp:nvSpPr>
      <dsp:spPr>
        <a:xfrm rot="10800000">
          <a:off x="965026" y="1826776"/>
          <a:ext cx="9328497" cy="708098"/>
        </a:xfrm>
        <a:prstGeom prst="homePlat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Změna složení a narůstající množství odpadu jednotlivých frakcí</a:t>
          </a:r>
          <a:endParaRPr lang="en-US" sz="2000" kern="1200" dirty="0"/>
        </a:p>
      </dsp:txBody>
      <dsp:txXfrm rot="10800000">
        <a:off x="1142050" y="1826776"/>
        <a:ext cx="9151473" cy="708098"/>
      </dsp:txXfrm>
    </dsp:sp>
    <dsp:sp modelId="{472CADB2-143D-4B0E-9138-CE09B9563899}">
      <dsp:nvSpPr>
        <dsp:cNvPr id="0" name=""/>
        <dsp:cNvSpPr/>
      </dsp:nvSpPr>
      <dsp:spPr>
        <a:xfrm>
          <a:off x="635021" y="1787017"/>
          <a:ext cx="708098" cy="70809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C8A2B1-1663-44F1-9A16-F58DA61359CB}">
      <dsp:nvSpPr>
        <dsp:cNvPr id="0" name=""/>
        <dsp:cNvSpPr/>
      </dsp:nvSpPr>
      <dsp:spPr>
        <a:xfrm rot="10800000">
          <a:off x="965026" y="2739593"/>
          <a:ext cx="9328497" cy="708098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Analýza současného technologického stavu recyklace</a:t>
          </a:r>
          <a:endParaRPr lang="en-US" sz="2000" kern="1200"/>
        </a:p>
      </dsp:txBody>
      <dsp:txXfrm rot="10800000">
        <a:off x="1142050" y="2739593"/>
        <a:ext cx="9151473" cy="708098"/>
      </dsp:txXfrm>
    </dsp:sp>
    <dsp:sp modelId="{B76820D9-B47B-4487-8DF9-AD68F3C9AC5C}">
      <dsp:nvSpPr>
        <dsp:cNvPr id="0" name=""/>
        <dsp:cNvSpPr/>
      </dsp:nvSpPr>
      <dsp:spPr>
        <a:xfrm>
          <a:off x="635021" y="2738453"/>
          <a:ext cx="708098" cy="70809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F32B1-8D02-468F-8081-4E507189BDCA}">
      <dsp:nvSpPr>
        <dsp:cNvPr id="0" name=""/>
        <dsp:cNvSpPr/>
      </dsp:nvSpPr>
      <dsp:spPr>
        <a:xfrm rot="10800000">
          <a:off x="965026" y="3652411"/>
          <a:ext cx="9328497" cy="708098"/>
        </a:xfrm>
        <a:prstGeom prst="homePlat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Odhad účinnosti recyklace pro budoucí plánované stavy</a:t>
          </a:r>
          <a:endParaRPr lang="en-US" sz="2000" kern="1200"/>
        </a:p>
      </dsp:txBody>
      <dsp:txXfrm rot="10800000">
        <a:off x="1142050" y="3652411"/>
        <a:ext cx="9151473" cy="708098"/>
      </dsp:txXfrm>
    </dsp:sp>
    <dsp:sp modelId="{84CA1F8B-00F0-4787-85E0-15441289C976}">
      <dsp:nvSpPr>
        <dsp:cNvPr id="0" name=""/>
        <dsp:cNvSpPr/>
      </dsp:nvSpPr>
      <dsp:spPr>
        <a:xfrm>
          <a:off x="635021" y="3652411"/>
          <a:ext cx="708098" cy="70809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6A1C8-8B02-4FA5-95D6-4C1259E53B99}">
      <dsp:nvSpPr>
        <dsp:cNvPr id="0" name=""/>
        <dsp:cNvSpPr/>
      </dsp:nvSpPr>
      <dsp:spPr>
        <a:xfrm>
          <a:off x="0" y="1856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Dlouhodobě udržitelná strategie pro oblast nakládání s odpady</a:t>
          </a:r>
          <a:endParaRPr lang="en-US" sz="2300" b="1" kern="1200" dirty="0"/>
        </a:p>
      </dsp:txBody>
      <dsp:txXfrm>
        <a:off x="43350" y="61919"/>
        <a:ext cx="5466375" cy="801330"/>
      </dsp:txXfrm>
    </dsp:sp>
    <dsp:sp modelId="{C100ECA8-3EC5-4E71-9C54-92E8FCDE6B43}">
      <dsp:nvSpPr>
        <dsp:cNvPr id="0" name=""/>
        <dsp:cNvSpPr/>
      </dsp:nvSpPr>
      <dsp:spPr>
        <a:xfrm>
          <a:off x="0" y="97283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Uzavřený tok materiálu</a:t>
          </a:r>
          <a:r>
            <a:rPr lang="en-US" sz="2300" b="1" kern="1200"/>
            <a:t> </a:t>
          </a:r>
        </a:p>
      </dsp:txBody>
      <dsp:txXfrm>
        <a:off x="43350" y="1016189"/>
        <a:ext cx="5466375" cy="801330"/>
      </dsp:txXfrm>
    </dsp:sp>
    <dsp:sp modelId="{3621CA3B-20AF-4D61-9D08-A237D34F17F0}">
      <dsp:nvSpPr>
        <dsp:cNvPr id="0" name=""/>
        <dsp:cNvSpPr/>
      </dsp:nvSpPr>
      <dsp:spPr>
        <a:xfrm>
          <a:off x="0" y="192710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Preven</a:t>
          </a:r>
          <a:r>
            <a:rPr lang="cs-CZ" sz="2300" b="1" kern="1200"/>
            <a:t>ce, znovuvyužití, recyklace, energetické využití</a:t>
          </a:r>
          <a:endParaRPr lang="en-US" sz="2300" b="1" kern="1200"/>
        </a:p>
      </dsp:txBody>
      <dsp:txXfrm>
        <a:off x="43350" y="1970459"/>
        <a:ext cx="5466375" cy="801330"/>
      </dsp:txXfrm>
    </dsp:sp>
    <dsp:sp modelId="{38D48468-9D2E-4070-839D-660E66746BBB}">
      <dsp:nvSpPr>
        <dsp:cNvPr id="0" name=""/>
        <dsp:cNvSpPr/>
      </dsp:nvSpPr>
      <dsp:spPr>
        <a:xfrm>
          <a:off x="0" y="288137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Environme</a:t>
          </a:r>
          <a:r>
            <a:rPr lang="cs-CZ" sz="2300" b="1" kern="1200"/>
            <a:t>ntální benefity</a:t>
          </a:r>
          <a:endParaRPr lang="en-US" sz="2300" b="1" kern="1200"/>
        </a:p>
      </dsp:txBody>
      <dsp:txXfrm>
        <a:off x="43350" y="2924729"/>
        <a:ext cx="5466375" cy="801330"/>
      </dsp:txXfrm>
    </dsp:sp>
    <dsp:sp modelId="{25218891-0CEF-424A-A601-431B115AEA10}">
      <dsp:nvSpPr>
        <dsp:cNvPr id="0" name=""/>
        <dsp:cNvSpPr/>
      </dsp:nvSpPr>
      <dsp:spPr>
        <a:xfrm>
          <a:off x="0" y="383564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Ekonomicky náročný řetězec </a:t>
          </a:r>
          <a:r>
            <a:rPr lang="en-US" sz="2300" b="1" kern="1200"/>
            <a:t>=&gt; optim</a:t>
          </a:r>
          <a:r>
            <a:rPr lang="cs-CZ" sz="2300" b="1" kern="1200"/>
            <a:t>alizace</a:t>
          </a:r>
          <a:endParaRPr lang="en-US" sz="2300" b="1" kern="1200"/>
        </a:p>
      </dsp:txBody>
      <dsp:txXfrm>
        <a:off x="43350" y="3878999"/>
        <a:ext cx="5466375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7DDB5-B4B4-48D2-8F02-AC35FE23318B}">
      <dsp:nvSpPr>
        <dsp:cNvPr id="0" name=""/>
        <dsp:cNvSpPr/>
      </dsp:nvSpPr>
      <dsp:spPr>
        <a:xfrm>
          <a:off x="0" y="333034"/>
          <a:ext cx="11258550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3789" tIns="458216" rIns="87378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Zvyšující se míra separace </a:t>
          </a:r>
          <a:r>
            <a:rPr lang="en-US" sz="2200" kern="1200" dirty="0"/>
            <a:t>=&gt; </a:t>
          </a:r>
          <a:r>
            <a:rPr lang="cs-CZ" sz="2200" kern="1200" dirty="0"/>
            <a:t>nárůst poměru mezi výmětem a materiálově využitelným odpadem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Omezení pro využití maximálního potenciál oběhového hospodářství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Dodatečné náklady a emise na zpracování odpadových proudů</a:t>
          </a:r>
          <a:endParaRPr lang="en-US" sz="2200" kern="1200"/>
        </a:p>
      </dsp:txBody>
      <dsp:txXfrm>
        <a:off x="0" y="333034"/>
        <a:ext cx="11258550" cy="1871100"/>
      </dsp:txXfrm>
    </dsp:sp>
    <dsp:sp modelId="{27738D90-7D75-4198-9CC3-6FFEC15F4914}">
      <dsp:nvSpPr>
        <dsp:cNvPr id="0" name=""/>
        <dsp:cNvSpPr/>
      </dsp:nvSpPr>
      <dsp:spPr>
        <a:xfrm>
          <a:off x="562927" y="8314"/>
          <a:ext cx="7880985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882" tIns="0" rIns="29788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Závislost účinnosti recyklace na míře separace odpadu</a:t>
          </a:r>
          <a:endParaRPr lang="en-US" sz="2200" kern="1200"/>
        </a:p>
      </dsp:txBody>
      <dsp:txXfrm>
        <a:off x="594630" y="40017"/>
        <a:ext cx="7817579" cy="586034"/>
      </dsp:txXfrm>
    </dsp:sp>
    <dsp:sp modelId="{79504B62-4268-49D7-846E-6DCEC60A9388}">
      <dsp:nvSpPr>
        <dsp:cNvPr id="0" name=""/>
        <dsp:cNvSpPr/>
      </dsp:nvSpPr>
      <dsp:spPr>
        <a:xfrm>
          <a:off x="0" y="2647655"/>
          <a:ext cx="11258550" cy="256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3789" tIns="458216" rIns="87378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Sjednocení obalových materiálů – jednotný typ materiálu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Vývoj nových typů materiálu – polymery, technologie, …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Státní podpora recyklace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Podpora občanů v řádném třídění odpadů – redukce znečištění odpadu v domácnostech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Navýšení specializovaných zpracovatelských kapacit</a:t>
          </a:r>
          <a:endParaRPr lang="en-US" sz="2200" kern="1200" dirty="0"/>
        </a:p>
      </dsp:txBody>
      <dsp:txXfrm>
        <a:off x="0" y="2647655"/>
        <a:ext cx="11258550" cy="2564099"/>
      </dsp:txXfrm>
    </dsp:sp>
    <dsp:sp modelId="{9861DA67-9138-4A24-8998-761FE58B1CB4}">
      <dsp:nvSpPr>
        <dsp:cNvPr id="0" name=""/>
        <dsp:cNvSpPr/>
      </dsp:nvSpPr>
      <dsp:spPr>
        <a:xfrm>
          <a:off x="562927" y="2322934"/>
          <a:ext cx="7880985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882" tIns="0" rIns="29788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Možné řešení</a:t>
          </a:r>
          <a:endParaRPr lang="en-US" sz="2200" kern="1200" dirty="0"/>
        </a:p>
      </dsp:txBody>
      <dsp:txXfrm>
        <a:off x="594630" y="2354637"/>
        <a:ext cx="781757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7B98CA-231F-4AF6-B0CC-56713FE8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58350" y="365125"/>
            <a:ext cx="2066924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134475" cy="53975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504825"/>
            <a:ext cx="11130534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91250" y="5962630"/>
            <a:ext cx="5534025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4906" y="174626"/>
            <a:ext cx="1120369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E36E83-314F-4B29-A569-44F3A0F1E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6725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1" y="165088"/>
            <a:ext cx="11255374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901" y="1458108"/>
            <a:ext cx="5527674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02" y="2395538"/>
            <a:ext cx="5527674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58108"/>
            <a:ext cx="555307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99" y="2395538"/>
            <a:ext cx="555307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3475" y="457201"/>
            <a:ext cx="6781799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0"/>
            <a:ext cx="4305300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72051" y="472281"/>
            <a:ext cx="6753224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1"/>
            <a:ext cx="4305300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6725" y="1448598"/>
            <a:ext cx="11258550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91250" y="5962630"/>
            <a:ext cx="5534025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04906" y="174626"/>
            <a:ext cx="112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6153410"/>
            <a:ext cx="3632994" cy="324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40500"/>
            <a:ext cx="139364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788398"/>
            <a:ext cx="11130534" cy="1863725"/>
          </a:xfrm>
        </p:spPr>
        <p:txBody>
          <a:bodyPr>
            <a:normAutofit fontScale="90000"/>
          </a:bodyPr>
          <a:lstStyle/>
          <a:p>
            <a:r>
              <a:rPr lang="cs-CZ" dirty="0"/>
              <a:t>Implementace oběhového hospodářství v oblasti nakládání s odpady v rámci strategického plánování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29000"/>
            <a:ext cx="11130534" cy="2392511"/>
          </a:xfrm>
        </p:spPr>
        <p:txBody>
          <a:bodyPr>
            <a:normAutofit fontScale="85000" lnSpcReduction="10000"/>
          </a:bodyPr>
          <a:lstStyle/>
          <a:p>
            <a:endParaRPr lang="cs-CZ" sz="700" b="1" dirty="0"/>
          </a:p>
          <a:p>
            <a:pPr>
              <a:lnSpc>
                <a:spcPct val="160000"/>
              </a:lnSpc>
            </a:pPr>
            <a:r>
              <a:rPr lang="cs-CZ" sz="2800" b="1" i="1" dirty="0"/>
              <a:t>Jaroslav Pluskal</a:t>
            </a:r>
            <a:r>
              <a:rPr lang="cs-CZ" sz="2800" i="1" dirty="0"/>
              <a:t>, Radovan Šomplák, Vlastimír Nevrlý, Veronika Smejkalová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Odpadové fórum</a:t>
            </a:r>
          </a:p>
          <a:p>
            <a:r>
              <a:rPr lang="cs-CZ" sz="2800" dirty="0"/>
              <a:t>20.10.2021</a:t>
            </a:r>
          </a:p>
          <a:p>
            <a:endParaRPr lang="cs-CZ" sz="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921"/>
            <a:ext cx="4790000" cy="106307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861909" y="5431778"/>
            <a:ext cx="4330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SPETEP</a:t>
            </a:r>
          </a:p>
          <a:p>
            <a:pPr algn="ctr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Strategické partnerství pro environmentální technologie a produkci energie</a:t>
            </a:r>
          </a:p>
          <a:p>
            <a:pPr algn="ctr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CZ.02.1.01/0.0/0.0/16_026/0008413 </a:t>
            </a:r>
          </a:p>
        </p:txBody>
      </p:sp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C195E-37D6-465B-B5D9-22B2487C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Recyklace papíru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F7EC5-F028-4CED-B4A1-29A49EA2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8"/>
            <a:ext cx="4342704" cy="4361652"/>
          </a:xfrm>
        </p:spPr>
        <p:txBody>
          <a:bodyPr>
            <a:normAutofit/>
          </a:bodyPr>
          <a:lstStyle/>
          <a:p>
            <a:pPr fontAlgn="t"/>
            <a:r>
              <a:rPr lang="cs-CZ" dirty="0"/>
              <a:t>Efektivita procesu</a:t>
            </a:r>
          </a:p>
          <a:p>
            <a:pPr lvl="1" fontAlgn="t"/>
            <a:r>
              <a:rPr lang="cs-CZ" dirty="0"/>
              <a:t>80 – 90 %</a:t>
            </a:r>
          </a:p>
          <a:p>
            <a:pPr lvl="1" fontAlgn="t"/>
            <a:r>
              <a:rPr lang="cs-CZ" dirty="0"/>
              <a:t>Závislost na míře separace</a:t>
            </a:r>
          </a:p>
          <a:p>
            <a:pPr fontAlgn="t"/>
            <a:r>
              <a:rPr lang="cs-CZ" dirty="0"/>
              <a:t>Maximální míra recyklace </a:t>
            </a:r>
          </a:p>
          <a:p>
            <a:pPr lvl="1" fontAlgn="t"/>
            <a:r>
              <a:rPr lang="cs-CZ" dirty="0"/>
              <a:t>80 % vyprodukovaného papíru zpět do oběhu</a:t>
            </a:r>
          </a:p>
        </p:txBody>
      </p:sp>
      <p:pic>
        <p:nvPicPr>
          <p:cNvPr id="5" name="Obrázek 4" descr="A:\Clanky_Sekce_Pavlas_Optimalizace\Konference\2020_03 TVIP\PLU\Papir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32" y="777876"/>
            <a:ext cx="7282663" cy="4974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6512768" y="6117288"/>
            <a:ext cx="577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Pluskal J., Šomplák R., Nevrlý V., Smejkalová V., </a:t>
            </a:r>
            <a:r>
              <a:rPr lang="en-US" sz="1400" dirty="0" err="1"/>
              <a:t>Pavlas</a:t>
            </a:r>
            <a:r>
              <a:rPr lang="en-US" sz="1400" dirty="0"/>
              <a:t> M. In review. Strategic decisions leading to implementation of circular economy concepts in waste management. Journal of Cleaner Production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3449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C195E-37D6-465B-B5D9-22B2487C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8097"/>
            <a:ext cx="11258550" cy="1206500"/>
          </a:xfrm>
        </p:spPr>
        <p:txBody>
          <a:bodyPr>
            <a:normAutofit/>
          </a:bodyPr>
          <a:lstStyle/>
          <a:p>
            <a:r>
              <a:rPr lang="cs-CZ" sz="3600" dirty="0"/>
              <a:t>Recyklace plastů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F7EC5-F028-4CED-B4A1-29A49EA2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cs-CZ" sz="4000" dirty="0"/>
          </a:p>
        </p:txBody>
      </p:sp>
      <p:pic>
        <p:nvPicPr>
          <p:cNvPr id="6" name="Obrázek 5" descr="A:\Clanky_Sekce_Pavlas_Optimalizace\Konference\2020_03 TVIP\PLU\PLAST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" y="1148715"/>
            <a:ext cx="11686032" cy="4560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512768" y="6117288"/>
            <a:ext cx="577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Pluskal J., Šomplák R., Nevrlý V., Smejkalová V., </a:t>
            </a:r>
            <a:r>
              <a:rPr lang="en-US" sz="1400" dirty="0" err="1"/>
              <a:t>Pavlas</a:t>
            </a:r>
            <a:r>
              <a:rPr lang="en-US" sz="1400" dirty="0"/>
              <a:t> M. In review. Strategic decisions leading to implementation of circular economy concepts in waste management. Journal of Cleaner Production</a:t>
            </a:r>
            <a:endParaRPr lang="cs-CZ" sz="140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C9F7EC5-F028-4CED-B4A1-29A49EA29DDF}"/>
              </a:ext>
            </a:extLst>
          </p:cNvPr>
          <p:cNvSpPr txBox="1">
            <a:spLocks/>
          </p:cNvSpPr>
          <p:nvPr/>
        </p:nvSpPr>
        <p:spPr>
          <a:xfrm>
            <a:off x="466725" y="1047750"/>
            <a:ext cx="4580763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cs-CZ" dirty="0"/>
              <a:t>Efektivita procesu</a:t>
            </a:r>
          </a:p>
          <a:p>
            <a:pPr lvl="1" fontAlgn="t"/>
            <a:r>
              <a:rPr lang="cs-CZ" dirty="0"/>
              <a:t>50 – 85 %</a:t>
            </a:r>
          </a:p>
          <a:p>
            <a:pPr lvl="1" fontAlgn="t"/>
            <a:r>
              <a:rPr lang="cs-CZ" dirty="0"/>
              <a:t>Závislost na míře separace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C9F7EC5-F028-4CED-B4A1-29A49EA29DDF}"/>
              </a:ext>
            </a:extLst>
          </p:cNvPr>
          <p:cNvSpPr txBox="1">
            <a:spLocks/>
          </p:cNvSpPr>
          <p:nvPr/>
        </p:nvSpPr>
        <p:spPr>
          <a:xfrm>
            <a:off x="6187821" y="1047750"/>
            <a:ext cx="4580763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cs-CZ" dirty="0"/>
              <a:t>Maximální míra recyklace </a:t>
            </a:r>
          </a:p>
          <a:p>
            <a:pPr lvl="1" fontAlgn="t"/>
            <a:r>
              <a:rPr lang="cs-CZ" dirty="0"/>
              <a:t>50 % vyprodukovaných plastů zpět do oběhu</a:t>
            </a:r>
          </a:p>
        </p:txBody>
      </p:sp>
    </p:spTree>
    <p:extLst>
      <p:ext uri="{BB962C8B-B14F-4D97-AF65-F5344CB8AC3E}">
        <p14:creationId xmlns:p14="http://schemas.microsoft.com/office/powerpoint/2010/main" val="4266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91 0.1386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07867-A7C0-4B10-9A5B-7A4A26F5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Modelované scénáře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63" y="1100499"/>
            <a:ext cx="9366096" cy="4864115"/>
          </a:xfrm>
          <a:prstGeom prst="rect">
            <a:avLst/>
          </a:prstGeom>
          <a:noFill/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9CBD12D-AC1E-4FAB-8FD0-01F4C471B2FF}"/>
              </a:ext>
            </a:extLst>
          </p:cNvPr>
          <p:cNvSpPr txBox="1">
            <a:spLocks/>
          </p:cNvSpPr>
          <p:nvPr/>
        </p:nvSpPr>
        <p:spPr>
          <a:xfrm>
            <a:off x="280287" y="1448598"/>
            <a:ext cx="3288529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Současnost 2017</a:t>
            </a:r>
          </a:p>
          <a:p>
            <a:pPr lvl="1"/>
            <a:r>
              <a:rPr lang="cs-CZ" dirty="0"/>
              <a:t>Papír 69,4 %</a:t>
            </a:r>
          </a:p>
          <a:p>
            <a:pPr lvl="1"/>
            <a:r>
              <a:rPr lang="cs-CZ" dirty="0"/>
              <a:t>Plast 43,3 %</a:t>
            </a:r>
          </a:p>
          <a:p>
            <a:r>
              <a:rPr lang="cs-CZ" dirty="0"/>
              <a:t>Modelovaný scénář</a:t>
            </a:r>
          </a:p>
          <a:p>
            <a:pPr lvl="1"/>
            <a:r>
              <a:rPr lang="cs-CZ" dirty="0"/>
              <a:t>Papír 90 %</a:t>
            </a:r>
          </a:p>
          <a:p>
            <a:pPr lvl="1"/>
            <a:r>
              <a:rPr lang="cs-CZ" dirty="0"/>
              <a:t>Plast 90 %</a:t>
            </a:r>
          </a:p>
        </p:txBody>
      </p:sp>
    </p:spTree>
    <p:extLst>
      <p:ext uri="{BB962C8B-B14F-4D97-AF65-F5344CB8AC3E}">
        <p14:creationId xmlns:p14="http://schemas.microsoft.com/office/powerpoint/2010/main" val="223029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861E81-B7B9-4A54-9549-81857FF8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08" y="981566"/>
            <a:ext cx="11031984" cy="50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53134F-B362-4569-BE3D-9645F440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>
            <a:normAutofit/>
          </a:bodyPr>
          <a:lstStyle/>
          <a:p>
            <a:r>
              <a:rPr lang="cs-CZ" sz="3600" dirty="0"/>
              <a:t>Definice optimalizační úlohy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75786-533C-420D-96E6-18DB2C95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případové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EC432-7A80-4D76-90AE-201C395D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12E828-6883-42E7-80C0-00DF4A55D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98" y="1352550"/>
            <a:ext cx="7938604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64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-58910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Shrnutí technických parametrů recyklace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639045F4-5103-4338-A60A-44A2FD731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419347"/>
              </p:ext>
            </p:extLst>
          </p:nvPr>
        </p:nvGraphicFramePr>
        <p:xfrm>
          <a:off x="466725" y="878890"/>
          <a:ext cx="11258550" cy="522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63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BCFBCA4-02C1-4AE0-B3E4-905083CC5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CC8D86-5CE7-421D-B45E-2DF10BF1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33" y="3432177"/>
            <a:ext cx="11130534" cy="2392511"/>
          </a:xfrm>
        </p:spPr>
        <p:txBody>
          <a:bodyPr>
            <a:normAutofit/>
          </a:bodyPr>
          <a:lstStyle/>
          <a:p>
            <a:r>
              <a:rPr lang="cs-CZ" sz="3600" b="1" dirty="0"/>
              <a:t>Jaroslav Pluskal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85" y="4826277"/>
            <a:ext cx="5544615" cy="12305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9056" y="4947883"/>
            <a:ext cx="68460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4152"/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učení technické v Brně</a:t>
            </a:r>
            <a:br>
              <a:rPr lang="en-US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strojního inženýrství</a:t>
            </a:r>
          </a:p>
          <a:p>
            <a:pPr lvl="0" defTabSz="684152"/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procesního inženýrství</a:t>
            </a:r>
            <a:br>
              <a:rPr lang="en-US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spc="2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cs-CZ" sz="14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číslo: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CZ.02.1.01/0.0/0.0/16_026/0008413</a:t>
            </a:r>
            <a:endParaRPr lang="en-US" sz="1400" b="1" kern="2800" spc="2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2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/>
              <a:t>Motivace </a:t>
            </a:r>
            <a:r>
              <a:rPr lang="en-US"/>
              <a:t>&amp; Obsah</a:t>
            </a:r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FFDA07C-25EE-4EE0-B07B-EB99CC047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75914"/>
              </p:ext>
            </p:extLst>
          </p:nvPr>
        </p:nvGraphicFramePr>
        <p:xfrm>
          <a:off x="466725" y="1359822"/>
          <a:ext cx="11258550" cy="436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77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E98C9-A5AB-425A-AEE1-41890AAD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– Nastavené cíle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575B1-2FCA-4781-A4F0-CAA30544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6A5862-5D49-4AF6-8D2A-554488B0C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4" y="1066801"/>
            <a:ext cx="11309212" cy="508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19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/>
              <a:t>Oběhové hospodářství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DB31385D-5D48-4BF9-9CB5-9CCB1CF0D0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2270653"/>
              </p:ext>
            </p:extLst>
          </p:nvPr>
        </p:nvGraphicFramePr>
        <p:xfrm>
          <a:off x="6172199" y="1067198"/>
          <a:ext cx="5553075" cy="474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A614929-0A2D-4603-A1A9-AED3644949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/>
          <a:stretch/>
        </p:blipFill>
        <p:spPr>
          <a:xfrm>
            <a:off x="600075" y="1305016"/>
            <a:ext cx="5286374" cy="44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1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:\Clanky_Sekce_Pavlas_Optimalizace\Konference\2020_03 TVIP\PLU\MAPA procenta.ti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4938" r="4724" b="4419"/>
          <a:stretch/>
        </p:blipFill>
        <p:spPr bwMode="auto">
          <a:xfrm>
            <a:off x="1933574" y="1"/>
            <a:ext cx="1025842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" y="136526"/>
            <a:ext cx="4238625" cy="1206500"/>
          </a:xfrm>
        </p:spPr>
        <p:txBody>
          <a:bodyPr>
            <a:normAutofit/>
          </a:bodyPr>
          <a:lstStyle/>
          <a:p>
            <a:r>
              <a:rPr lang="cs-CZ" sz="3600" dirty="0"/>
              <a:t>Materiálové využití KO 2017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659963"/>
            <a:ext cx="332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Kůdela</a:t>
            </a:r>
            <a:r>
              <a:rPr lang="cs-CZ" sz="1400" dirty="0"/>
              <a:t> J., Smejkalová V., Šomplák R., Nevrlý V. In </a:t>
            </a:r>
            <a:r>
              <a:rPr lang="cs-CZ" sz="1400" dirty="0" err="1"/>
              <a:t>review</a:t>
            </a:r>
            <a:r>
              <a:rPr lang="cs-CZ" sz="1400" dirty="0"/>
              <a:t>. </a:t>
            </a:r>
            <a:r>
              <a:rPr lang="cs-CZ" sz="1400" dirty="0" err="1"/>
              <a:t>Legislation-induced</a:t>
            </a:r>
            <a:r>
              <a:rPr lang="cs-CZ" sz="1400" dirty="0"/>
              <a:t> </a:t>
            </a:r>
            <a:r>
              <a:rPr lang="cs-CZ" sz="1400" dirty="0" err="1"/>
              <a:t>planning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waste</a:t>
            </a:r>
            <a:r>
              <a:rPr lang="cs-CZ" sz="1400" dirty="0"/>
              <a:t> </a:t>
            </a:r>
            <a:r>
              <a:rPr lang="cs-CZ" sz="1400" dirty="0" err="1"/>
              <a:t>processing</a:t>
            </a:r>
            <a:r>
              <a:rPr lang="cs-CZ" sz="1400" dirty="0"/>
              <a:t> </a:t>
            </a:r>
            <a:r>
              <a:rPr lang="cs-CZ" sz="1400" dirty="0" err="1"/>
              <a:t>infrastructure</a:t>
            </a:r>
            <a:r>
              <a:rPr lang="cs-CZ" sz="1400" dirty="0"/>
              <a:t>: A case study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Czech Republic. </a:t>
            </a:r>
            <a:r>
              <a:rPr lang="cs-CZ" sz="1400" dirty="0" err="1"/>
              <a:t>Renewable</a:t>
            </a:r>
            <a:r>
              <a:rPr lang="cs-CZ" sz="1400" dirty="0"/>
              <a:t> </a:t>
            </a:r>
            <a:r>
              <a:rPr lang="en-US" sz="1400" dirty="0"/>
              <a:t>&amp;</a:t>
            </a:r>
            <a:r>
              <a:rPr lang="cs-CZ" sz="1400" dirty="0"/>
              <a:t> </a:t>
            </a:r>
            <a:r>
              <a:rPr lang="cs-CZ" sz="1400" dirty="0" err="1"/>
              <a:t>Sustainable</a:t>
            </a:r>
            <a:r>
              <a:rPr lang="cs-CZ" sz="1400" dirty="0"/>
              <a:t> </a:t>
            </a:r>
            <a:r>
              <a:rPr lang="cs-CZ" sz="1400" dirty="0" err="1"/>
              <a:t>Energy</a:t>
            </a:r>
            <a:r>
              <a:rPr lang="cs-CZ" sz="1400" dirty="0"/>
              <a:t> </a:t>
            </a:r>
            <a:r>
              <a:rPr lang="cs-CZ" sz="1400" dirty="0" err="1"/>
              <a:t>Reviews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6156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:\Clanky_Sekce_Pavlas_Optimalizace\Konference\2020_03 TVIP\PLU\MAPA potencial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2975" r="5547" b="4424"/>
          <a:stretch/>
        </p:blipFill>
        <p:spPr bwMode="auto">
          <a:xfrm>
            <a:off x="1981201" y="104775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775" y="4231338"/>
            <a:ext cx="2612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Kůdela</a:t>
            </a:r>
            <a:r>
              <a:rPr lang="cs-CZ" sz="1400" dirty="0"/>
              <a:t> J., Smejkalová V., Šomplák R., Nevrlý V. In </a:t>
            </a:r>
            <a:r>
              <a:rPr lang="cs-CZ" sz="1400" dirty="0" err="1"/>
              <a:t>review</a:t>
            </a:r>
            <a:r>
              <a:rPr lang="cs-CZ" sz="1400" dirty="0"/>
              <a:t>. </a:t>
            </a:r>
            <a:r>
              <a:rPr lang="cs-CZ" sz="1400" dirty="0" err="1"/>
              <a:t>Legislation-induced</a:t>
            </a:r>
            <a:r>
              <a:rPr lang="cs-CZ" sz="1400" dirty="0"/>
              <a:t> </a:t>
            </a:r>
            <a:r>
              <a:rPr lang="cs-CZ" sz="1400" dirty="0" err="1"/>
              <a:t>planning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waste</a:t>
            </a:r>
            <a:r>
              <a:rPr lang="cs-CZ" sz="1400" dirty="0"/>
              <a:t> </a:t>
            </a:r>
            <a:r>
              <a:rPr lang="cs-CZ" sz="1400" dirty="0" err="1"/>
              <a:t>processing</a:t>
            </a:r>
            <a:r>
              <a:rPr lang="cs-CZ" sz="1400" dirty="0"/>
              <a:t> </a:t>
            </a:r>
            <a:r>
              <a:rPr lang="cs-CZ" sz="1400" dirty="0" err="1"/>
              <a:t>infrastructure</a:t>
            </a:r>
            <a:r>
              <a:rPr lang="cs-CZ" sz="1400" dirty="0"/>
              <a:t>: A case study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Czech Republic. </a:t>
            </a:r>
            <a:r>
              <a:rPr lang="cs-CZ" sz="1400" dirty="0" err="1"/>
              <a:t>Renewable</a:t>
            </a:r>
            <a:r>
              <a:rPr lang="cs-CZ" sz="1400" dirty="0"/>
              <a:t> </a:t>
            </a:r>
            <a:r>
              <a:rPr lang="en-US" sz="1400" dirty="0"/>
              <a:t>&amp;</a:t>
            </a:r>
            <a:r>
              <a:rPr lang="cs-CZ" sz="1400" dirty="0"/>
              <a:t> </a:t>
            </a:r>
            <a:r>
              <a:rPr lang="cs-CZ" sz="1400" dirty="0" err="1"/>
              <a:t>Sustainable</a:t>
            </a:r>
            <a:r>
              <a:rPr lang="cs-CZ" sz="1400" dirty="0"/>
              <a:t> </a:t>
            </a:r>
            <a:r>
              <a:rPr lang="cs-CZ" sz="1400" dirty="0" err="1"/>
              <a:t>Energy</a:t>
            </a:r>
            <a:r>
              <a:rPr lang="cs-CZ" sz="1400" dirty="0"/>
              <a:t> </a:t>
            </a:r>
            <a:r>
              <a:rPr lang="cs-CZ" sz="1400" dirty="0" err="1"/>
              <a:t>Reviews</a:t>
            </a: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75" y="207530"/>
            <a:ext cx="2924175" cy="12065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Materiálově využitelný odpad v SKO</a:t>
            </a:r>
          </a:p>
        </p:txBody>
      </p:sp>
    </p:spTree>
    <p:extLst>
      <p:ext uri="{BB962C8B-B14F-4D97-AF65-F5344CB8AC3E}">
        <p14:creationId xmlns:p14="http://schemas.microsoft.com/office/powerpoint/2010/main" val="255710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41BD1-919E-4718-8448-5B3799339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33" y="504826"/>
            <a:ext cx="11130534" cy="1543050"/>
          </a:xfrm>
        </p:spPr>
        <p:txBody>
          <a:bodyPr anchor="b">
            <a:normAutofit/>
          </a:bodyPr>
          <a:lstStyle/>
          <a:p>
            <a:r>
              <a:rPr lang="cs-CZ" sz="6000" dirty="0"/>
              <a:t>Dvě základní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336AF5-4480-4B32-8F5D-C1761417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33" y="2324101"/>
            <a:ext cx="11130534" cy="3553432"/>
          </a:xfrm>
        </p:spPr>
        <p:txBody>
          <a:bodyPr>
            <a:normAutofit/>
          </a:bodyPr>
          <a:lstStyle/>
          <a:p>
            <a:r>
              <a:rPr lang="cs-CZ" sz="2800" dirty="0"/>
              <a:t>Je možné realizovat za současné situace (technologie, politika, aj.)  recyklaci veškerého materiálově využitelného odpadu?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Je žádoucí dosáhnout tohoto stavu z hlediska jak ekonomie, tak ekologie?</a:t>
            </a:r>
          </a:p>
        </p:txBody>
      </p:sp>
    </p:spTree>
    <p:extLst>
      <p:ext uri="{BB962C8B-B14F-4D97-AF65-F5344CB8AC3E}">
        <p14:creationId xmlns:p14="http://schemas.microsoft.com/office/powerpoint/2010/main" val="34065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16FC-2792-489B-A6B5-485BFB2E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Proces recyklace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A:\Clanky_Sekce_Pavlas_Optimalizace\Konference\2020_03 TVIP\PLU\Schema - tok frakce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785" r="4583" b="45381"/>
          <a:stretch/>
        </p:blipFill>
        <p:spPr bwMode="auto">
          <a:xfrm>
            <a:off x="115415" y="1615736"/>
            <a:ext cx="11907094" cy="2959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332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604" y="118643"/>
            <a:ext cx="11258550" cy="1206500"/>
          </a:xfrm>
        </p:spPr>
        <p:txBody>
          <a:bodyPr/>
          <a:lstStyle/>
          <a:p>
            <a:r>
              <a:rPr lang="cs-CZ" dirty="0"/>
              <a:t>Recyklace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604" y="1129004"/>
            <a:ext cx="11887199" cy="4681246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Dva pohledy na problematiku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Environmentální</a:t>
            </a:r>
            <a:r>
              <a:rPr lang="cs-CZ" dirty="0">
                <a:solidFill>
                  <a:srgbClr val="00B050"/>
                </a:solidFill>
              </a:rPr>
              <a:t> – </a:t>
            </a:r>
            <a:r>
              <a:rPr lang="cs-CZ" dirty="0" err="1">
                <a:solidFill>
                  <a:srgbClr val="00B050"/>
                </a:solidFill>
              </a:rPr>
              <a:t>zero-waste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cs-CZ" sz="2400" dirty="0">
                <a:solidFill>
                  <a:srgbClr val="00B050"/>
                </a:solidFill>
              </a:rPr>
              <a:t>Redukce produkce odpadu </a:t>
            </a:r>
          </a:p>
          <a:p>
            <a:pPr lvl="2"/>
            <a:r>
              <a:rPr lang="cs-CZ" sz="2400" dirty="0">
                <a:solidFill>
                  <a:srgbClr val="00B050"/>
                </a:solidFill>
              </a:rPr>
              <a:t>Velká míra recyklace vyprodukovaného odpadu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Ekonomický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cs-CZ" sz="2400" dirty="0">
                <a:solidFill>
                  <a:srgbClr val="FF0000"/>
                </a:solidFill>
              </a:rPr>
              <a:t>Skládkování odpadu,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případně jeho energetické využití </a:t>
            </a:r>
          </a:p>
          <a:p>
            <a:r>
              <a:rPr lang="cs-CZ" b="1" dirty="0"/>
              <a:t>Optimální řešení = kompromis mezi oběma směry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Ekologické benefity </a:t>
            </a:r>
            <a:r>
              <a:rPr lang="cs-CZ" dirty="0">
                <a:solidFill>
                  <a:srgbClr val="00B050"/>
                </a:solidFill>
              </a:rPr>
              <a:t>– méně odpadu k likvidaci, menší využití primárních surovin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Ekonomické benefity </a:t>
            </a:r>
            <a:r>
              <a:rPr lang="cs-CZ" dirty="0">
                <a:solidFill>
                  <a:srgbClr val="FF0000"/>
                </a:solidFill>
              </a:rPr>
              <a:t>– recyklace je finančně náročnější, cena primárních surovin</a:t>
            </a:r>
            <a:endParaRPr lang="cs-CZ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Neefektivita vysoké míry separace </a:t>
            </a:r>
          </a:p>
          <a:p>
            <a:pPr lvl="2"/>
            <a:r>
              <a:rPr lang="cs-CZ" sz="2400" dirty="0"/>
              <a:t>Nárůst objemu zpětných toků nerecyklovatelného materiálu, tzv. </a:t>
            </a:r>
            <a:r>
              <a:rPr lang="cs-CZ" sz="2400" b="1" dirty="0"/>
              <a:t>výmětu</a:t>
            </a:r>
            <a:r>
              <a:rPr lang="cs-CZ" sz="2400" dirty="0"/>
              <a:t> </a:t>
            </a:r>
          </a:p>
          <a:p>
            <a:pPr lvl="2"/>
            <a:r>
              <a:rPr lang="cs-CZ" sz="2400" b="1" dirty="0"/>
              <a:t>Výmět</a:t>
            </a:r>
            <a:r>
              <a:rPr lang="cs-CZ" sz="2400" dirty="0"/>
              <a:t> zpracováván vícekrát =</a:t>
            </a:r>
            <a:r>
              <a:rPr lang="en-US" sz="2400" dirty="0"/>
              <a:t>&gt;</a:t>
            </a:r>
            <a:r>
              <a:rPr lang="cs-CZ" sz="2400" dirty="0"/>
              <a:t> nárůst nákladů a emisí za jeho odstranění a dopravu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1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60FAA69B-4A3E-4395-8822-6B6E74FD3703}" vid="{5FE19012-0CB8-4CFD-8F6C-271684860D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876</TotalTime>
  <Words>555</Words>
  <Application>Microsoft Office PowerPoint</Application>
  <PresentationFormat>Širokoúhlá obrazovka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Office</vt:lpstr>
      <vt:lpstr>Implementace oběhového hospodářství v oblasti nakládání s odpady v rámci strategického plánování</vt:lpstr>
      <vt:lpstr>Motivace &amp; Obsah</vt:lpstr>
      <vt:lpstr>Recyklace – Nastavené cíle EU</vt:lpstr>
      <vt:lpstr>Oběhové hospodářství</vt:lpstr>
      <vt:lpstr>Materiálové využití KO 2017</vt:lpstr>
      <vt:lpstr>Materiálově využitelný odpad v SKO</vt:lpstr>
      <vt:lpstr>Dvě základní otázky</vt:lpstr>
      <vt:lpstr>Proces recyklace</vt:lpstr>
      <vt:lpstr>Recyklace obecně</vt:lpstr>
      <vt:lpstr>Recyklace papíru</vt:lpstr>
      <vt:lpstr>Recyklace plastů</vt:lpstr>
      <vt:lpstr>Modelované scénáře</vt:lpstr>
      <vt:lpstr>Definice optimalizační úlohy</vt:lpstr>
      <vt:lpstr>Výsledky případové studie</vt:lpstr>
      <vt:lpstr>Shrnutí technických parametrů recyklace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Pluskal Jaroslav (170449)</cp:lastModifiedBy>
  <cp:revision>39</cp:revision>
  <dcterms:created xsi:type="dcterms:W3CDTF">2019-03-20T10:35:39Z</dcterms:created>
  <dcterms:modified xsi:type="dcterms:W3CDTF">2021-10-19T12:33:18Z</dcterms:modified>
</cp:coreProperties>
</file>