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7" r:id="rId1"/>
  </p:sldMasterIdLst>
  <p:notesMasterIdLst>
    <p:notesMasterId r:id="rId18"/>
  </p:notesMasterIdLst>
  <p:handoutMasterIdLst>
    <p:handoutMasterId r:id="rId19"/>
  </p:handoutMasterIdLst>
  <p:sldIdLst>
    <p:sldId id="292" r:id="rId2"/>
    <p:sldId id="278" r:id="rId3"/>
    <p:sldId id="280" r:id="rId4"/>
    <p:sldId id="294" r:id="rId5"/>
    <p:sldId id="296" r:id="rId6"/>
    <p:sldId id="295" r:id="rId7"/>
    <p:sldId id="279" r:id="rId8"/>
    <p:sldId id="281" r:id="rId9"/>
    <p:sldId id="282" r:id="rId10"/>
    <p:sldId id="283" r:id="rId11"/>
    <p:sldId id="284" r:id="rId12"/>
    <p:sldId id="285" r:id="rId13"/>
    <p:sldId id="288" r:id="rId14"/>
    <p:sldId id="289" r:id="rId15"/>
    <p:sldId id="290" r:id="rId16"/>
    <p:sldId id="29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7D422B-8C06-DE41-A42C-78D05BF8630A}">
          <p14:sldIdLst>
            <p14:sldId id="292"/>
            <p14:sldId id="278"/>
            <p14:sldId id="280"/>
            <p14:sldId id="294"/>
            <p14:sldId id="296"/>
            <p14:sldId id="295"/>
            <p14:sldId id="279"/>
            <p14:sldId id="281"/>
            <p14:sldId id="282"/>
            <p14:sldId id="283"/>
            <p14:sldId id="284"/>
            <p14:sldId id="285"/>
            <p14:sldId id="288"/>
            <p14:sldId id="289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ovsky Argir" initials="ZA" lastIdx="1" clrIdx="0">
    <p:extLst>
      <p:ext uri="{19B8F6BF-5375-455C-9EA6-DF929625EA0E}">
        <p15:presenceInfo xmlns:p15="http://schemas.microsoft.com/office/powerpoint/2012/main" userId="S::zio001@vsb.cz::1dc56a10-5d08-49ef-933a-90ca63c0e9b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8E2A"/>
    <a:srgbClr val="00A499"/>
    <a:srgbClr val="43B02A"/>
    <a:srgbClr val="0047BB"/>
    <a:srgbClr val="FFB81C"/>
    <a:srgbClr val="E4002B"/>
    <a:srgbClr val="FF8200"/>
    <a:srgbClr val="8246AF"/>
    <a:srgbClr val="05C3DE"/>
    <a:srgbClr val="8183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68"/>
    <p:restoredTop sz="86376"/>
  </p:normalViewPr>
  <p:slideViewPr>
    <p:cSldViewPr snapToGrid="0" snapToObjects="1" showGuides="1">
      <p:cViewPr varScale="1">
        <p:scale>
          <a:sx n="86" d="100"/>
          <a:sy n="86" d="100"/>
        </p:scale>
        <p:origin x="888" y="58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7E84B11-8086-A046-B6B7-F7A9DB5EA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E5F8304-EF8E-7A48-A3EC-256BB4EB24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746FA-9F78-5A43-BFD1-03D27A7F3C92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CE85A97-9D2F-A74D-874B-B462CB8C63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02496D-CD03-4446-AD06-43B91E1688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CC9C5-FF55-F544-A6D3-2B14C7549C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21827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2D10F-BC7E-0545-A8D3-D708044527A6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77E90-4C3A-1A40-BB34-28A95E688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2421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14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3F77-2CE9-7D49-9458-1ACF72B58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88" y="1989138"/>
            <a:ext cx="11798620" cy="1172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1DA3B-0F22-3848-B468-C8422D799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7" y="3602038"/>
            <a:ext cx="11798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57841-B012-3F4F-A40A-F73F833F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D9582-6523-1D44-A4F0-10D045BE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2D269-4D51-D242-8BC5-F310E732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75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4CAD3-2491-3045-91F4-95BA2887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D3671-8D78-AB47-8428-FB2C74A7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53978-B0A2-9346-AEA0-9BBC0215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00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3B380-B0ED-AA4C-9846-18497E75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1" y="1089025"/>
            <a:ext cx="4563908" cy="7191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C539D-BE42-5E44-9649-A43967320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243" y="1089025"/>
            <a:ext cx="7075670" cy="51117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09BA3-2099-E943-B907-9054F9DEA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181" y="1989137"/>
            <a:ext cx="4563908" cy="42116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F984A-10C0-FA4B-993D-0030D8FC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1D101-3D6C-364A-81B6-1FCFE8703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CA1EE-A952-AB4C-AD12-9C7801BE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762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D38C2-A537-A048-9C5D-EC1FA971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55" y="1089025"/>
            <a:ext cx="4563533" cy="7191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60598-20E7-F042-89BA-C6678DD94E0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908549" y="1089025"/>
            <a:ext cx="7091363" cy="51117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z="1600" dirty="0"/>
              <a:t>Picture</a:t>
            </a:r>
            <a:endParaRPr lang="cs-C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A6C57-B059-7548-8C2E-30FE726D9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555" y="1989137"/>
            <a:ext cx="4563533" cy="42116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13B4-C6DE-674E-99C4-2B60E0B3C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753AB-B7F1-204E-AFB9-F65DEBC6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C4982-79FD-9346-AC3D-B384016D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46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3F77-2CE9-7D49-9458-1ACF72B58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88" y="1989138"/>
            <a:ext cx="11798620" cy="1172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1DA3B-0F22-3848-B468-C8422D799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7" y="3602038"/>
            <a:ext cx="1179861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57841-B012-3F4F-A40A-F73F833F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D9582-6523-1D44-A4F0-10D045BE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2D269-4D51-D242-8BC5-F310E732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54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8AEB-B644-5942-AD1E-621B53CF1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00131-EA4E-F247-BD08-565629F59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989138"/>
            <a:ext cx="11807825" cy="42116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219AF-979E-E64C-BD7F-90FE544F0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D194E-1BDE-4F4F-9844-8C382C2C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B98FB-D470-F24C-9040-6BA593DF7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51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ECE6-7A7D-664C-A646-0577ABD5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102836"/>
            <a:ext cx="11799733" cy="70532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D8159-490F-9D44-8DE1-C95E41982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7" y="1989138"/>
            <a:ext cx="11807825" cy="421163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81DD2-B40B-6F40-8846-B6C265F6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B0DD2-F15B-0E4C-ACB5-7DEB62EE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4EA89-1BE2-0F40-B054-7AB8ACBF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04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16C57-B154-3447-8B55-54316475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0" y="1089026"/>
            <a:ext cx="11798620" cy="719138"/>
          </a:xfrm>
          <a:prstGeom prst="rect">
            <a:avLst/>
          </a:prstGeom>
        </p:spPr>
        <p:txBody>
          <a:bodyPr anchor="b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8488A-550B-FD44-870D-6B5F0CA0C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180" y="1987551"/>
            <a:ext cx="5819620" cy="42136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EBD61-1D0E-8247-8181-00E7B3992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987551"/>
            <a:ext cx="5827713" cy="41894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39C4F-0816-E949-A19A-C72D7413E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E692D-CAEE-E847-999C-19F61DAB3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8AC9C-BE73-C946-A793-2A1ADEE0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809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AD35-4396-B543-B0B1-246F45FE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0D54-B0DF-0349-A08A-AB9BE6DB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7" y="1989137"/>
            <a:ext cx="5832475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8BE5-6CB3-8345-924C-A1DD2DD0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088" y="2314322"/>
            <a:ext cx="5832476" cy="387534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5EA90-3B54-D74E-BE42-B5E34C217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989137"/>
            <a:ext cx="5827713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D7D3D-11B1-CB4C-A33F-C8BC62E37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14322"/>
            <a:ext cx="5827713" cy="387534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3094F-F128-7744-9134-944E79FE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60339-0274-CD47-9C2C-2DBB6A0B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582F-44EF-524C-AC03-6D30051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09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AD35-4396-B543-B0B1-246F45FE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0D54-B0DF-0349-A08A-AB9BE6DB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7" y="1989137"/>
            <a:ext cx="5832475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8BE5-6CB3-8345-924C-A1DD2DD0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088" y="2314322"/>
            <a:ext cx="5832476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5EA90-3B54-D74E-BE42-B5E34C217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989137"/>
            <a:ext cx="5827713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D7D3D-11B1-CB4C-A33F-C8BC62E37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14322"/>
            <a:ext cx="5827713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3094F-F128-7744-9134-944E79FE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60339-0274-CD47-9C2C-2DBB6A0B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582F-44EF-524C-AC03-6D30051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AF2A61-8083-714B-B6EA-A2C9374A767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0179" y="4418252"/>
            <a:ext cx="5832475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A49810-6CDC-1940-ABA4-D189C0035A0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00178" y="4650749"/>
            <a:ext cx="5832475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3E3FB61-C1CC-E949-B02F-C230B61EC8C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72101" y="4410160"/>
            <a:ext cx="5832475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EEC9536-D82E-1D48-A1FD-3B14AAF76BE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172100" y="4642657"/>
            <a:ext cx="5832475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57039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AD35-4396-B543-B0B1-246F45FE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0D54-B0DF-0349-A08A-AB9BE6DB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177" y="1989137"/>
            <a:ext cx="3735319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8BE5-6CB3-8345-924C-A1DD2DD0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0554" y="2314322"/>
            <a:ext cx="3734137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3094F-F128-7744-9134-944E79FE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60339-0274-CD47-9C2C-2DBB6A0B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582F-44EF-524C-AC03-6D30051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AF2A61-8083-714B-B6EA-A2C9374A767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0178" y="4418252"/>
            <a:ext cx="3734137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A49810-6CDC-1940-ABA4-D189C0035A0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00178" y="4650749"/>
            <a:ext cx="3734562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D705129-1E26-D543-92A1-EFAF8E911FC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36469" y="1989138"/>
            <a:ext cx="3734137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0CA5CD9C-5511-DA4E-8F95-0917EC4C4D0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236846" y="2314323"/>
            <a:ext cx="3734137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2D26FB4-A694-EA42-9284-28128210565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236470" y="4418253"/>
            <a:ext cx="3734137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2F72328-61B5-6F45-A95F-1C82C2078F2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236470" y="4650750"/>
            <a:ext cx="3734136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F990E76-7FE9-CE42-A7A1-42B9EA1875D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263521" y="1989139"/>
            <a:ext cx="3734137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70A49019-5474-AF4C-8165-4F90E84BC2B0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263898" y="2314324"/>
            <a:ext cx="3734137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29B511B-4BFB-E44D-B631-01E01AC6719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263522" y="4418254"/>
            <a:ext cx="3734137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2B29021-5CC6-F44B-BEBD-C14F14FA8A1C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63522" y="4650751"/>
            <a:ext cx="3734136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94950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38144-9A3F-AC4B-ACA3-2C05BA3FB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93" y="1089025"/>
            <a:ext cx="11798620" cy="7191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583CD-F360-AA49-A6B4-38560C66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C4A53-7C48-3846-9C4E-47C297C7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345C61-F597-874B-8F86-E6021962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0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E16DB-0F0F-994D-A403-C9AB95C3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1104756"/>
            <a:ext cx="11798620" cy="703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tabLst>
                <a:tab pos="525463" algn="l"/>
              </a:tabLst>
            </a:pPr>
            <a:r>
              <a:rPr lang="cs-CZ" dirty="0"/>
              <a:t>Kliknutím lze upravit styl.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09CB4-F383-0740-80DE-33C5455CE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8" y="1994170"/>
            <a:ext cx="11798620" cy="4182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CE389-49B8-6646-8E5E-600A96746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468" y="6356349"/>
            <a:ext cx="947170" cy="302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28E2A"/>
                </a:solidFill>
              </a:defRPr>
            </a:lvl1pPr>
          </a:lstStyle>
          <a:p>
            <a:r>
              <a:rPr lang="cs-CZ" dirty="0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2F074-0271-8E4C-A0D5-4D84215F5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3505" y="6356351"/>
            <a:ext cx="10145949" cy="312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28E2A"/>
                </a:solidFill>
              </a:defRPr>
            </a:lvl1pPr>
          </a:lstStyle>
          <a:p>
            <a:r>
              <a:rPr lang="cs-CZ" dirty="0"/>
              <a:t>Název prezentace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14753-7DC6-624B-84C7-488F2ABE6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926" y="6356350"/>
            <a:ext cx="401782" cy="312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28E2A"/>
                </a:solidFill>
              </a:defRPr>
            </a:lvl1pPr>
          </a:lstStyle>
          <a:p>
            <a:fld id="{E57EA1BE-92D9-9E4F-B3B9-F1A717F8567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7196A-95E8-F742-A7D0-7CB85E0C4C2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6943" y="199304"/>
            <a:ext cx="4584132" cy="46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6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9" r:id="rId2"/>
    <p:sldLayoutId id="2147483669" r:id="rId3"/>
    <p:sldLayoutId id="2147483670" r:id="rId4"/>
    <p:sldLayoutId id="2147483671" r:id="rId5"/>
    <p:sldLayoutId id="2147483672" r:id="rId6"/>
    <p:sldLayoutId id="2147483683" r:id="rId7"/>
    <p:sldLayoutId id="2147483685" r:id="rId8"/>
    <p:sldLayoutId id="2147483673" r:id="rId9"/>
    <p:sldLayoutId id="2147483674" r:id="rId10"/>
    <p:sldLayoutId id="2147483675" r:id="rId11"/>
    <p:sldLayoutId id="214748367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A28E2A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pos="7559" userDrawn="1">
          <p15:clr>
            <a:srgbClr val="F26B43"/>
          </p15:clr>
        </p15:guide>
        <p15:guide id="4" orient="horz" pos="686" userDrawn="1">
          <p15:clr>
            <a:srgbClr val="F26B43"/>
          </p15:clr>
        </p15:guide>
        <p15:guide id="5" orient="horz" pos="527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9" orient="horz" pos="3997" userDrawn="1">
          <p15:clr>
            <a:srgbClr val="F26B43"/>
          </p15:clr>
        </p15:guide>
        <p15:guide id="10" orient="horz" pos="3906" userDrawn="1">
          <p15:clr>
            <a:srgbClr val="F26B43"/>
          </p15:clr>
        </p15:guide>
        <p15:guide id="11" orient="horz" pos="4201" userDrawn="1">
          <p15:clr>
            <a:srgbClr val="F26B43"/>
          </p15:clr>
        </p15:guide>
        <p15:guide id="12" orient="horz" pos="119" userDrawn="1">
          <p15:clr>
            <a:srgbClr val="F26B43"/>
          </p15:clr>
        </p15:guide>
        <p15:guide id="14" pos="7197" userDrawn="1">
          <p15:clr>
            <a:srgbClr val="F26B43"/>
          </p15:clr>
        </p15:guide>
        <p15:guide id="15" orient="horz" pos="1253" userDrawn="1">
          <p15:clr>
            <a:srgbClr val="F26B43"/>
          </p15:clr>
        </p15:guide>
        <p15:guide id="16" pos="3795" userDrawn="1">
          <p15:clr>
            <a:srgbClr val="F26B43"/>
          </p15:clr>
        </p15:guide>
        <p15:guide id="17" pos="3885" userDrawn="1">
          <p15:clr>
            <a:srgbClr val="F26B43"/>
          </p15:clr>
        </p15:guide>
        <p15:guide id="18" pos="7310" userDrawn="1">
          <p15:clr>
            <a:srgbClr val="F26B43"/>
          </p15:clr>
        </p15:guide>
        <p15:guide id="21" orient="horz" pos="414" userDrawn="1">
          <p15:clr>
            <a:srgbClr val="F26B43"/>
          </p15:clr>
        </p15:guide>
        <p15:guide id="22" orient="horz" pos="2409" userDrawn="1">
          <p15:clr>
            <a:srgbClr val="F26B43"/>
          </p15:clr>
        </p15:guide>
        <p15:guide id="23" orient="horz" pos="13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0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E7187E42-B854-E74E-9191-73BE8A69E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463" y="25489"/>
            <a:ext cx="8515229" cy="16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94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21/10/2021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TVIP 2021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9</a:t>
            </a:fld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84175" y="725319"/>
            <a:ext cx="11807825" cy="719138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A499"/>
                </a:solidFill>
              </a:rPr>
              <a:t>Substrát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472566" y="1536312"/>
            <a:ext cx="11807825" cy="4657725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00A499"/>
              </a:buClr>
              <a:buNone/>
            </a:pPr>
            <a:r>
              <a:rPr lang="cs-CZ" sz="2200" dirty="0"/>
              <a:t>Larvy Potemníka moučného </a:t>
            </a:r>
            <a:r>
              <a:rPr lang="cs-CZ" sz="2200" i="1" dirty="0"/>
              <a:t>(Tenebrio </a:t>
            </a:r>
            <a:r>
              <a:rPr lang="cs-CZ" sz="2200" i="1" dirty="0" err="1"/>
              <a:t>molitor</a:t>
            </a:r>
            <a:r>
              <a:rPr lang="cs-CZ" sz="2200" i="1" dirty="0"/>
              <a:t>).</a:t>
            </a:r>
          </a:p>
          <a:p>
            <a:pPr marL="0" indent="0" algn="just">
              <a:buClr>
                <a:srgbClr val="00A499"/>
              </a:buClr>
              <a:buNone/>
            </a:pPr>
            <a:r>
              <a:rPr lang="cs-CZ" sz="2200" dirty="0"/>
              <a:t>Předúprava vzorku:</a:t>
            </a:r>
          </a:p>
          <a:p>
            <a:pPr algn="just">
              <a:buClr>
                <a:srgbClr val="00A499"/>
              </a:buClr>
            </a:pPr>
            <a:r>
              <a:rPr lang="cs-CZ" sz="2200" dirty="0"/>
              <a:t>mletí na laboratorním mlýnu na velikost částic ≤ 0,5 mm</a:t>
            </a:r>
          </a:p>
          <a:p>
            <a:pPr algn="just">
              <a:buClr>
                <a:srgbClr val="00A499"/>
              </a:buClr>
            </a:pPr>
            <a:r>
              <a:rPr lang="cs-CZ" sz="2200" dirty="0"/>
              <a:t>sušení při 105 °C do konstantní hmotnosti.</a:t>
            </a:r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10" name="Picture 2" descr="20191025_1229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6" t="13185" r="19887" b="4961"/>
          <a:stretch>
            <a:fillRect/>
          </a:stretch>
        </p:blipFill>
        <p:spPr bwMode="auto">
          <a:xfrm>
            <a:off x="750745" y="3393826"/>
            <a:ext cx="2807710" cy="261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20191025_1242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359" r="24654" b="10957"/>
          <a:stretch>
            <a:fillRect/>
          </a:stretch>
        </p:blipFill>
        <p:spPr bwMode="auto">
          <a:xfrm>
            <a:off x="4117112" y="3393826"/>
            <a:ext cx="2807711" cy="261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Tenebrio molitor - potemník moučn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99" y="1065934"/>
            <a:ext cx="2922794" cy="276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533521" y="6008811"/>
            <a:ext cx="68090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b="1" dirty="0"/>
              <a:t>Obrázek 3 Substrát moučný červů – původní a po mletí. </a:t>
            </a:r>
            <a:r>
              <a:rPr lang="cs-CZ" sz="1300" dirty="0"/>
              <a:t>Zdroj: vlastní</a:t>
            </a:r>
            <a:endParaRPr lang="cs-CZ" sz="1300" b="1" dirty="0"/>
          </a:p>
        </p:txBody>
      </p:sp>
      <p:sp>
        <p:nvSpPr>
          <p:cNvPr id="15" name="Obdélník 14"/>
          <p:cNvSpPr/>
          <p:nvPr/>
        </p:nvSpPr>
        <p:spPr>
          <a:xfrm>
            <a:off x="7243957" y="3907634"/>
            <a:ext cx="475485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00" b="1" dirty="0"/>
              <a:t>Obrázek 4 Dospělec Potemníka moučného.</a:t>
            </a:r>
            <a:br>
              <a:rPr lang="cs-CZ" sz="1300" b="1" dirty="0"/>
            </a:br>
            <a:r>
              <a:rPr lang="cs-CZ" sz="1300" dirty="0"/>
              <a:t>Zdroj: https://www.biolib.cz/cz/image/id274864</a:t>
            </a:r>
          </a:p>
        </p:txBody>
      </p:sp>
    </p:spTree>
    <p:extLst>
      <p:ext uri="{BB962C8B-B14F-4D97-AF65-F5344CB8AC3E}">
        <p14:creationId xmlns:p14="http://schemas.microsoft.com/office/powerpoint/2010/main" val="3484736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462" y="698661"/>
            <a:ext cx="11807825" cy="719138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A499"/>
                </a:solidFill>
              </a:rPr>
              <a:t>Inokulum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0179" y="1474574"/>
            <a:ext cx="11807825" cy="46239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Tekutá fermentační suspenze (digestát) z prvního stupně anaerobní fermentace zemědělské bioplynové stanice Pustějov II (Zemspol Studénka, a.s.).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21/10/2021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TVIP 2021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10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18988" t="30738" r="54405" b="35873"/>
          <a:stretch/>
        </p:blipFill>
        <p:spPr>
          <a:xfrm>
            <a:off x="2491031" y="2211436"/>
            <a:ext cx="5978095" cy="42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59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0179" y="631825"/>
            <a:ext cx="11807825" cy="719138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A499"/>
                </a:solidFill>
              </a:rPr>
              <a:t>Test biomethanového potenciálu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21/10/2021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303505" y="6356351"/>
            <a:ext cx="849491" cy="312738"/>
          </a:xfrm>
        </p:spPr>
        <p:txBody>
          <a:bodyPr/>
          <a:lstStyle/>
          <a:p>
            <a:r>
              <a:rPr lang="cs-CZ" dirty="0"/>
              <a:t>TVIP 2021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11</a:t>
            </a:fld>
            <a:endParaRPr lang="cs-CZ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216468" y="1454447"/>
            <a:ext cx="7480559" cy="4684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rgbClr val="00A499"/>
                </a:solidFill>
              </a:rPr>
              <a:t>Aparatura:</a:t>
            </a:r>
          </a:p>
          <a:p>
            <a:pPr algn="just">
              <a:buClr>
                <a:srgbClr val="00A499"/>
              </a:buClr>
            </a:pPr>
            <a:r>
              <a:rPr lang="cs-CZ" sz="2200" dirty="0"/>
              <a:t>1 l reakční láhev (500 g inokulum + substrát) umístěná</a:t>
            </a:r>
            <a:br>
              <a:rPr lang="cs-CZ" sz="2200" dirty="0"/>
            </a:br>
            <a:r>
              <a:rPr lang="cs-CZ" sz="2200" dirty="0"/>
              <a:t>ve vodní lázni (40°C)</a:t>
            </a:r>
          </a:p>
          <a:p>
            <a:pPr algn="just">
              <a:buClr>
                <a:srgbClr val="00A499"/>
              </a:buClr>
            </a:pPr>
            <a:r>
              <a:rPr lang="cs-CZ" sz="2200" dirty="0"/>
              <a:t>1,2 l plynová byreta</a:t>
            </a:r>
          </a:p>
          <a:p>
            <a:pPr algn="just">
              <a:buClr>
                <a:srgbClr val="00A499"/>
              </a:buClr>
            </a:pPr>
            <a:r>
              <a:rPr lang="cs-CZ" sz="2200" dirty="0"/>
              <a:t>2 litrová expanzní láhev pro nasycený solný roztok</a:t>
            </a:r>
          </a:p>
          <a:p>
            <a:pPr algn="just">
              <a:buClr>
                <a:srgbClr val="00A499"/>
              </a:buClr>
            </a:pPr>
            <a:endParaRPr lang="cs-CZ" sz="2200" dirty="0"/>
          </a:p>
          <a:p>
            <a:pPr algn="just">
              <a:buClr>
                <a:srgbClr val="00A499"/>
              </a:buClr>
            </a:pPr>
            <a:r>
              <a:rPr lang="cs-CZ" sz="2200" b="1" dirty="0">
                <a:solidFill>
                  <a:srgbClr val="00A499"/>
                </a:solidFill>
              </a:rPr>
              <a:t>Postup:</a:t>
            </a:r>
          </a:p>
          <a:p>
            <a:pPr algn="just">
              <a:buClr>
                <a:srgbClr val="00A499"/>
              </a:buClr>
            </a:pPr>
            <a:r>
              <a:rPr lang="cs-CZ" sz="2200" dirty="0"/>
              <a:t>Denní měření teploty okolí (teplota bioplynu), barometrického tlaku a přírůstku objemu bioplynu </a:t>
            </a:r>
          </a:p>
          <a:p>
            <a:pPr algn="just">
              <a:buClr>
                <a:srgbClr val="00A499"/>
              </a:buClr>
            </a:pPr>
            <a:r>
              <a:rPr lang="cs-CZ" sz="2200" dirty="0"/>
              <a:t>V případě dostatečného množství bioplynu v byretě</a:t>
            </a:r>
            <a:br>
              <a:rPr lang="cs-CZ" sz="2200" dirty="0"/>
            </a:br>
            <a:r>
              <a:rPr lang="cs-CZ" sz="2200" dirty="0"/>
              <a:t>(≥ 200 ml) byla provedena analýza složení bioplynu pomocí přenosného analyzátoru (GEOTECH Biogas5000, UK)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8" name="Picture 2" descr="4x byreta, analyzator, barome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b="777"/>
          <a:stretch>
            <a:fillRect/>
          </a:stretch>
        </p:blipFill>
        <p:spPr bwMode="auto">
          <a:xfrm>
            <a:off x="8208322" y="950764"/>
            <a:ext cx="3118953" cy="491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8014831" y="5936416"/>
            <a:ext cx="493362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00" b="1" dirty="0"/>
              <a:t>Obrázek 5 BMP testovací aparatura. </a:t>
            </a:r>
            <a:r>
              <a:rPr lang="cs-CZ" sz="1300" dirty="0"/>
              <a:t>Zdroj: vlastní</a:t>
            </a:r>
            <a:endParaRPr lang="cs-CZ" sz="1300" b="1" dirty="0"/>
          </a:p>
        </p:txBody>
      </p:sp>
    </p:spTree>
    <p:extLst>
      <p:ext uri="{BB962C8B-B14F-4D97-AF65-F5344CB8AC3E}">
        <p14:creationId xmlns:p14="http://schemas.microsoft.com/office/powerpoint/2010/main" val="1961025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-107701" y="3115880"/>
            <a:ext cx="58975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00" dirty="0"/>
              <a:t>Graf denní produkce </a:t>
            </a:r>
            <a:r>
              <a:rPr lang="en-US" sz="1900" dirty="0"/>
              <a:t>CH</a:t>
            </a:r>
            <a:r>
              <a:rPr lang="en-US" sz="1900" baseline="-25000" dirty="0"/>
              <a:t>4</a:t>
            </a:r>
            <a:r>
              <a:rPr lang="cs-CZ" sz="1900" dirty="0"/>
              <a:t> a BP z inokula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975684" y="3129908"/>
            <a:ext cx="64168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00" dirty="0"/>
              <a:t>Graf denní produkce </a:t>
            </a:r>
            <a:r>
              <a:rPr lang="en-US" sz="1900" dirty="0"/>
              <a:t>CH</a:t>
            </a:r>
            <a:r>
              <a:rPr lang="en-US" sz="1900" baseline="-25000" dirty="0"/>
              <a:t>4</a:t>
            </a:r>
            <a:r>
              <a:rPr lang="cs-CZ" sz="1900" dirty="0"/>
              <a:t> a BP ze substrátu (1 g zatížení)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-107701" y="6486946"/>
            <a:ext cx="660475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00" dirty="0"/>
              <a:t>Graf denní produkce </a:t>
            </a:r>
            <a:r>
              <a:rPr lang="en-US" sz="1900" dirty="0"/>
              <a:t>CH</a:t>
            </a:r>
            <a:r>
              <a:rPr lang="en-US" sz="1900" baseline="-25000" dirty="0"/>
              <a:t>4</a:t>
            </a:r>
            <a:r>
              <a:rPr lang="cs-CZ" sz="1900" dirty="0"/>
              <a:t> a BP ze substrátu (4 g zatížení)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63915" y="6500974"/>
            <a:ext cx="62403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00" dirty="0"/>
              <a:t>Graf denní produkce </a:t>
            </a:r>
            <a:r>
              <a:rPr lang="en-US" sz="1900" dirty="0"/>
              <a:t>CH</a:t>
            </a:r>
            <a:r>
              <a:rPr lang="en-US" sz="1900" baseline="-25000" dirty="0"/>
              <a:t>4</a:t>
            </a:r>
            <a:r>
              <a:rPr lang="cs-CZ" sz="1900" dirty="0"/>
              <a:t> a BP ze substrátu (8 g zatížení) 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3"/>
          <a:srcRect l="24636" t="34391" r="23777" b="14462"/>
          <a:stretch/>
        </p:blipFill>
        <p:spPr bwMode="auto">
          <a:xfrm>
            <a:off x="212371" y="180421"/>
            <a:ext cx="5607597" cy="2969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4"/>
          <a:srcRect l="24637" t="34392" r="23611" b="14168"/>
          <a:stretch/>
        </p:blipFill>
        <p:spPr bwMode="auto">
          <a:xfrm>
            <a:off x="5921365" y="196901"/>
            <a:ext cx="6094170" cy="29875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/>
          <p:cNvPicPr/>
          <p:nvPr/>
        </p:nvPicPr>
        <p:blipFill rotWithShape="1">
          <a:blip r:embed="rId5"/>
          <a:srcRect l="24967" t="34686" r="23942" b="14168"/>
          <a:stretch/>
        </p:blipFill>
        <p:spPr bwMode="auto">
          <a:xfrm>
            <a:off x="256674" y="3444817"/>
            <a:ext cx="5593416" cy="3132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/>
          <p:cNvPicPr/>
          <p:nvPr/>
        </p:nvPicPr>
        <p:blipFill rotWithShape="1">
          <a:blip r:embed="rId6"/>
          <a:srcRect l="24471" t="34686" r="24272" b="14168"/>
          <a:stretch/>
        </p:blipFill>
        <p:spPr bwMode="auto">
          <a:xfrm>
            <a:off x="5921365" y="3444816"/>
            <a:ext cx="6094170" cy="3132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6952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21/10/2021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TVIP 2021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13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445" y="2110397"/>
            <a:ext cx="9780024" cy="306404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465615" y="165178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Tabulka 2 Teoretická a praktická produkce bioplynu a </a:t>
            </a:r>
            <a:r>
              <a:rPr lang="en-US" sz="2000" b="1" dirty="0"/>
              <a:t>CH</a:t>
            </a:r>
            <a:r>
              <a:rPr lang="en-US" sz="2000" b="1" baseline="-25000" dirty="0"/>
              <a:t>4</a:t>
            </a:r>
            <a:r>
              <a:rPr lang="cs-CZ" sz="2000" b="1" dirty="0"/>
              <a:t>. </a:t>
            </a:r>
            <a:r>
              <a:rPr lang="cs-CZ" sz="2000" dirty="0"/>
              <a:t>Zdroj: vlastní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407838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2566" y="849326"/>
            <a:ext cx="11807825" cy="719138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A499"/>
                </a:solidFill>
              </a:rPr>
              <a:t>Porovnání získaných výsledků s běžně používanou biomasou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21/10/2021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TVIP 2021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14</a:t>
            </a:fld>
            <a:endParaRPr lang="cs-CZ"/>
          </a:p>
        </p:txBody>
      </p:sp>
      <p:pic>
        <p:nvPicPr>
          <p:cNvPr id="9" name="Zástupný symbol pro obsah 6"/>
          <p:cNvPicPr>
            <a:picLocks noGrp="1"/>
          </p:cNvPicPr>
          <p:nvPr>
            <p:ph idx="1"/>
          </p:nvPr>
        </p:nvPicPr>
        <p:blipFill rotWithShape="1">
          <a:blip r:embed="rId2"/>
          <a:srcRect l="26290" t="31452" r="26917" b="24162"/>
          <a:stretch/>
        </p:blipFill>
        <p:spPr bwMode="auto">
          <a:xfrm>
            <a:off x="320508" y="1568464"/>
            <a:ext cx="8133536" cy="4320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299" y="1773007"/>
            <a:ext cx="2700155" cy="209777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516723" y="5778235"/>
            <a:ext cx="7899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/>
              <a:t>Obrázek 8 Produkce bioplynu. </a:t>
            </a:r>
            <a:r>
              <a:rPr lang="cs-CZ" sz="1400" dirty="0"/>
              <a:t>Zdroj: https://www.biom.cz/cz/image/234864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07923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21/10/2021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TVIP 2021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15</a:t>
            </a:fld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DDB3C1C-78A3-FD45-9288-66B6297FA8A9}"/>
              </a:ext>
            </a:extLst>
          </p:cNvPr>
          <p:cNvSpPr/>
          <p:nvPr/>
        </p:nvSpPr>
        <p:spPr>
          <a:xfrm>
            <a:off x="3563619" y="2368254"/>
            <a:ext cx="5280660" cy="70788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cs-CZ" sz="4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408D255-5881-3A44-BC2B-29C775205970}"/>
              </a:ext>
            </a:extLst>
          </p:cNvPr>
          <p:cNvSpPr/>
          <p:nvPr/>
        </p:nvSpPr>
        <p:spPr>
          <a:xfrm>
            <a:off x="3048000" y="3500527"/>
            <a:ext cx="6096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Ing. </a:t>
            </a:r>
            <a:r>
              <a:rPr lang="cs-CZ" sz="26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Petra Wojnarová</a:t>
            </a:r>
            <a:endParaRPr lang="cs-CZ" sz="2000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dirty="0"/>
          </a:p>
          <a:p>
            <a:pPr algn="ctr"/>
            <a:r>
              <a:rPr lang="cs-CZ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+420 597 327 306</a:t>
            </a:r>
          </a:p>
          <a:p>
            <a:pPr algn="ctr"/>
            <a:r>
              <a:rPr lang="cs-CZ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+420 739 127 065</a:t>
            </a:r>
          </a:p>
          <a:p>
            <a:pPr algn="ctr"/>
            <a:endParaRPr lang="cs-CZ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petra.wojnarova@vsb.cz</a:t>
            </a:r>
          </a:p>
          <a:p>
            <a:pPr algn="ctr"/>
            <a:endParaRPr lang="cs-CZ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iet.vsb.cz</a:t>
            </a:r>
          </a:p>
        </p:txBody>
      </p:sp>
    </p:spTree>
    <p:extLst>
      <p:ext uri="{BB962C8B-B14F-4D97-AF65-F5344CB8AC3E}">
        <p14:creationId xmlns:p14="http://schemas.microsoft.com/office/powerpoint/2010/main" val="1492452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2088" y="2132097"/>
            <a:ext cx="11798620" cy="117235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A499"/>
                </a:solidFill>
              </a:rPr>
              <a:t>Anaerobní digesce biomasy hmyzu</a:t>
            </a:r>
            <a:br>
              <a:rPr lang="cs-CZ" dirty="0">
                <a:solidFill>
                  <a:srgbClr val="00A499"/>
                </a:solidFill>
              </a:rPr>
            </a:br>
            <a:r>
              <a:rPr lang="cs-CZ" dirty="0">
                <a:solidFill>
                  <a:srgbClr val="00A499"/>
                </a:solidFill>
              </a:rPr>
              <a:t>a odpadu z chovu hmyzu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2087" y="3444096"/>
            <a:ext cx="11798619" cy="275431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Ing. Petra Wojnarová</a:t>
            </a:r>
          </a:p>
          <a:p>
            <a:r>
              <a:rPr lang="cs-CZ" dirty="0"/>
              <a:t>Ing. Jiří Rusín, PhD.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„Experimentální výsledky byly získány s využitím velké výzkumné infrastruktury ENREGAT podporované MŠMT, č. projektu LM2018098. Tato práce vznikla za podpory projektu Institut environmentálních technologií - excelentní výzkum </a:t>
            </a:r>
            <a:r>
              <a:rPr lang="cs-CZ" dirty="0" err="1"/>
              <a:t>reg</a:t>
            </a:r>
            <a:r>
              <a:rPr lang="cs-CZ" dirty="0"/>
              <a:t>. č.: CZ.02.1.01/0.0/0.0/16_019/0000853 financovaného z EFRR. 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21/10/2021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TVIP 2021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709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7078" y="998569"/>
            <a:ext cx="11442739" cy="357390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00A499"/>
                </a:solidFill>
              </a:rPr>
              <a:t>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4883" y="1576496"/>
            <a:ext cx="10854571" cy="4696171"/>
          </a:xfrm>
        </p:spPr>
        <p:txBody>
          <a:bodyPr>
            <a:normAutofit/>
          </a:bodyPr>
          <a:lstStyle/>
          <a:p>
            <a:pPr marL="342900" indent="-342900"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Biomasa zpracovaná v BPS stanicích patří mezi zdroje obnovitelné energie a významně pomáhá snižovat závislost na fosilních palivech. </a:t>
            </a:r>
          </a:p>
          <a:p>
            <a:pPr marL="342900" indent="-342900"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Nedostatek surovin ze zemědělské prvovýroby (kejda, hnůj) začíná postupně omezovat další rozšiřování výroby bioplynu. </a:t>
            </a:r>
            <a:r>
              <a:rPr lang="cs-CZ" dirty="0">
                <a:effectLst/>
                <a:ea typeface="Times New Roman" panose="02020603050405020304" pitchFamily="18" charset="0"/>
              </a:rPr>
              <a:t>Zemědělská biomasa v současné době poskytuje 12 % celosvětové poptávky po energii.</a:t>
            </a:r>
            <a:endParaRPr lang="cs-CZ" dirty="0"/>
          </a:p>
          <a:p>
            <a:pPr marL="342900" indent="-342900"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Nutnost zpracovávat především bioodpady a až poté cíleně pěstovanou energetickou biomasu.</a:t>
            </a:r>
          </a:p>
          <a:p>
            <a:pPr marL="342900" indent="-342900"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 marL="342900" indent="-342900"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Vyhláška č. 477/2012 Sb. Stanovuje dvě kategorie biomasy, které mohou být zpracovány anaerobní digescí na bioplyn a digestát.</a:t>
            </a:r>
          </a:p>
          <a:p>
            <a:pPr algn="just"/>
            <a:r>
              <a:rPr lang="cs-CZ" dirty="0"/>
              <a:t>                                     Kategorie AF1 představuje cíleně pěstovanou biomasu</a:t>
            </a:r>
          </a:p>
          <a:p>
            <a:pPr algn="just"/>
            <a:r>
              <a:rPr lang="cs-CZ" dirty="0"/>
              <a:t>                                     Kategorie AF2 představuje ostatní druhy vhodné biomasy. </a:t>
            </a:r>
          </a:p>
          <a:p>
            <a:endParaRPr lang="cs-CZ" sz="1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21/10/2021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TVIP 2021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066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C4C8C1D-D438-4C30-9311-416B82A3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75" y="1002236"/>
            <a:ext cx="11807450" cy="571581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A499"/>
                </a:solidFill>
              </a:rPr>
              <a:t>Chov hmyzu</a:t>
            </a:r>
            <a:endParaRPr lang="en-US" sz="2800" dirty="0">
              <a:solidFill>
                <a:srgbClr val="00A499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6895408-F3EC-4177-84DF-078AC6BC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468" y="1669489"/>
            <a:ext cx="3735319" cy="236173"/>
          </a:xfrm>
        </p:spPr>
        <p:txBody>
          <a:bodyPr/>
          <a:lstStyle/>
          <a:p>
            <a:r>
              <a:rPr lang="cs-CZ" sz="1900" dirty="0"/>
              <a:t>Farma v Jaroměřicích nad Rokytnou</a:t>
            </a:r>
            <a:endParaRPr lang="en-US" sz="1900" dirty="0"/>
          </a:p>
        </p:txBody>
      </p:sp>
      <p:pic>
        <p:nvPicPr>
          <p:cNvPr id="5" name="Picture 6" descr="V Jaroměřicích nad Rokytnou podnikatel Ivan Papoušek ve velkém chová čtyři druhy hmyzu.">
            <a:extLst>
              <a:ext uri="{FF2B5EF4-FFF2-40B4-BE49-F238E27FC236}">
                <a16:creationId xmlns:a16="http://schemas.microsoft.com/office/drawing/2014/main" id="{AD4494AB-35AB-49C5-89B6-B40236275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 b="3298"/>
          <a:stretch/>
        </p:blipFill>
        <p:spPr bwMode="auto">
          <a:xfrm>
            <a:off x="189935" y="2061236"/>
            <a:ext cx="3773555" cy="238003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6994B23-5A6A-40B4-A275-080F380EA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68" y="6356349"/>
            <a:ext cx="947170" cy="30234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21/10/2021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0EA3432-92C4-426A-91F2-408DACAA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03505" y="6356351"/>
            <a:ext cx="10145949" cy="31273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TVIP 2021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BFFEC2-CBC7-4495-BDBD-AE7A767D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926" y="6356350"/>
            <a:ext cx="401782" cy="312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57EA1BE-92D9-9E4F-B3B9-F1A717F85676}" type="slidenum">
              <a:rPr lang="cs-CZ" smtClean="0"/>
              <a:pPr>
                <a:spcAft>
                  <a:spcPts val="600"/>
                </a:spcAft>
              </a:pPr>
              <a:t>3</a:t>
            </a:fld>
            <a:endParaRPr lang="cs-CZ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831BE4F-6741-4E0B-B345-E6F3300EE0E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00178" y="4650749"/>
            <a:ext cx="3734562" cy="1550026"/>
          </a:xfrm>
        </p:spPr>
        <p:txBody>
          <a:bodyPr/>
          <a:lstStyle/>
          <a:p>
            <a:pPr marL="285750" indent="-285750"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800" dirty="0"/>
              <a:t>Produkce až 12 tun měsíčně</a:t>
            </a:r>
          </a:p>
          <a:p>
            <a:pPr marL="285750" indent="-285750"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800" dirty="0"/>
              <a:t>Největší „hmyzí farma“ ve střední</a:t>
            </a:r>
            <a:br>
              <a:rPr lang="cs-CZ" sz="1800" dirty="0"/>
            </a:br>
            <a:r>
              <a:rPr lang="cs-CZ" sz="1800" dirty="0"/>
              <a:t>a východní Evropě</a:t>
            </a:r>
          </a:p>
          <a:p>
            <a:pPr marL="285750" indent="-285750"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800" dirty="0"/>
              <a:t>Moučný červ, Potemník brazilský, Potemník stájový, Šváb argentinský</a:t>
            </a:r>
            <a:endParaRPr lang="en-US" sz="1800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D945962-8B1F-437F-B609-91F980E4488F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236470" y="4650750"/>
            <a:ext cx="7754238" cy="1550026"/>
          </a:xfrm>
        </p:spPr>
        <p:txBody>
          <a:bodyPr/>
          <a:lstStyle/>
          <a:p>
            <a:pPr marL="285750" indent="-285750"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en-US" sz="1800" dirty="0" err="1"/>
              <a:t>Odběratelé</a:t>
            </a:r>
            <a:r>
              <a:rPr lang="cs-CZ" sz="1800" dirty="0"/>
              <a:t>: </a:t>
            </a:r>
            <a:r>
              <a:rPr lang="en-US" sz="1800" dirty="0" err="1"/>
              <a:t>Česk</a:t>
            </a:r>
            <a:r>
              <a:rPr lang="cs-CZ" sz="1800" dirty="0"/>
              <a:t>o, </a:t>
            </a:r>
            <a:r>
              <a:rPr lang="en-US" sz="1800" dirty="0" err="1"/>
              <a:t>Slovensk</a:t>
            </a:r>
            <a:r>
              <a:rPr lang="cs-CZ" sz="1800" dirty="0"/>
              <a:t>o, </a:t>
            </a:r>
            <a:r>
              <a:rPr lang="en-US" sz="1800" dirty="0" err="1"/>
              <a:t>Rakousk</a:t>
            </a:r>
            <a:r>
              <a:rPr lang="cs-CZ" sz="1800" dirty="0"/>
              <a:t>o</a:t>
            </a:r>
            <a:r>
              <a:rPr lang="en-US" sz="1800" dirty="0"/>
              <a:t>, Francie, </a:t>
            </a:r>
            <a:r>
              <a:rPr lang="en-US" sz="1800" dirty="0" err="1"/>
              <a:t>Itálie</a:t>
            </a:r>
            <a:r>
              <a:rPr lang="en-US" sz="1800" dirty="0"/>
              <a:t>, </a:t>
            </a:r>
            <a:r>
              <a:rPr lang="en-US" sz="1800" dirty="0" err="1"/>
              <a:t>Německ</a:t>
            </a:r>
            <a:r>
              <a:rPr lang="cs-CZ" sz="1800" dirty="0"/>
              <a:t>o</a:t>
            </a:r>
            <a:r>
              <a:rPr lang="en-US" sz="1800" dirty="0"/>
              <a:t> </a:t>
            </a:r>
            <a:r>
              <a:rPr lang="en-US" sz="1800" dirty="0" err="1"/>
              <a:t>Španělsk</a:t>
            </a:r>
            <a:r>
              <a:rPr lang="cs-CZ" sz="1800" dirty="0"/>
              <a:t>o aj</a:t>
            </a:r>
            <a:r>
              <a:rPr lang="en-US" sz="1800" dirty="0"/>
              <a:t>. </a:t>
            </a:r>
            <a:endParaRPr lang="cs-CZ" sz="1800" dirty="0"/>
          </a:p>
          <a:p>
            <a:pPr marL="285750" indent="-285750"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800" dirty="0"/>
              <a:t>Hodnotný přídavek do krmiv v rybářství, krmivo pro zoologické zahrady, či soukromé chovy zvířat, potravinářství…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2C62A96C-0CC9-4C35-960D-B26A0444359C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455804" y="1163420"/>
            <a:ext cx="5470331" cy="711362"/>
          </a:xfrm>
        </p:spPr>
        <p:txBody>
          <a:bodyPr/>
          <a:lstStyle/>
          <a:p>
            <a:r>
              <a:rPr lang="en-US" dirty="0"/>
              <a:t>https://www.denik.cz/ekonomika/tuny-potemniku-i-argentinske-svaby-chova-nejvetsi-hmyzi-farma-v-jaromericich-20200110.html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4907A2BB-DE09-40D3-A58D-561DB7A5C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44" t="28997" r="27125" b="19223"/>
          <a:stretch/>
        </p:blipFill>
        <p:spPr>
          <a:xfrm>
            <a:off x="4157172" y="2084257"/>
            <a:ext cx="3773555" cy="2357018"/>
          </a:xfrm>
          <a:prstGeom prst="rect">
            <a:avLst/>
          </a:prstGeom>
        </p:spPr>
      </p:pic>
      <p:pic>
        <p:nvPicPr>
          <p:cNvPr id="22" name="Picture 2" descr="Navštívili jsme hmyzí farmu s potemníky a šváby. Je jednou z největších v  Evropě | Stream">
            <a:extLst>
              <a:ext uri="{FF2B5EF4-FFF2-40B4-BE49-F238E27FC236}">
                <a16:creationId xmlns:a16="http://schemas.microsoft.com/office/drawing/2014/main" id="{6E8AFA4A-B8A8-4C20-8BF5-EB9019FED746}"/>
              </a:ext>
            </a:extLst>
          </p:cNvPr>
          <p:cNvPicPr>
            <a:picLocks noGrp="1" noChangeAspect="1" noChangeArrowheads="1"/>
          </p:cNvPicPr>
          <p:nvPr>
            <p:ph sz="half" idx="2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22077" r="34436" b="15961"/>
          <a:stretch/>
        </p:blipFill>
        <p:spPr bwMode="auto">
          <a:xfrm>
            <a:off x="8095831" y="2066991"/>
            <a:ext cx="3883594" cy="236852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100569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BF6078-E6E0-4948-BA1F-988D9EB9D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21/10/2021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5844936-B80F-4624-AEAD-152E9E0B6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TVIP 2021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1F8586-16C1-47BA-BA38-23D5BD67F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4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018D6B-F9FC-4E6C-8035-EB15148D5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97" t="26408" r="21431" b="13466"/>
          <a:stretch/>
        </p:blipFill>
        <p:spPr>
          <a:xfrm>
            <a:off x="1916061" y="1083076"/>
            <a:ext cx="8447435" cy="482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1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86718F-61FB-4782-B5E2-C9717D7A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1340296"/>
            <a:ext cx="11790529" cy="402424"/>
          </a:xfrm>
        </p:spPr>
        <p:txBody>
          <a:bodyPr>
            <a:noAutofit/>
          </a:bodyPr>
          <a:lstStyle/>
          <a:p>
            <a:r>
              <a:rPr lang="cs-CZ" sz="2800" dirty="0"/>
              <a:t>Experimentální plán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DD7EE0-D00E-4C71-A7A7-4024D5EBE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rgbClr val="A28E2A"/>
              </a:buClr>
              <a:buFont typeface="Wingdings" panose="05000000000000000000" pitchFamily="2" charset="2"/>
              <a:buChar char="§"/>
            </a:pPr>
            <a:r>
              <a:rPr lang="cs-CZ" dirty="0"/>
              <a:t>Test </a:t>
            </a:r>
            <a:r>
              <a:rPr lang="cs-CZ" dirty="0" err="1"/>
              <a:t>biomethanového</a:t>
            </a:r>
            <a:r>
              <a:rPr lang="cs-CZ" dirty="0"/>
              <a:t> potenciálu </a:t>
            </a:r>
            <a:r>
              <a:rPr lang="cs-CZ" b="1" dirty="0">
                <a:solidFill>
                  <a:srgbClr val="A28E2A"/>
                </a:solidFill>
              </a:rPr>
              <a:t>larev</a:t>
            </a:r>
            <a:r>
              <a:rPr lang="cs-CZ" dirty="0"/>
              <a:t> hmyzu </a:t>
            </a:r>
          </a:p>
          <a:p>
            <a:pPr marL="342900" indent="-342900">
              <a:buClr>
                <a:srgbClr val="A28E2A"/>
              </a:buClr>
              <a:buFont typeface="Wingdings" panose="05000000000000000000" pitchFamily="2" charset="2"/>
              <a:buChar char="§"/>
            </a:pPr>
            <a:r>
              <a:rPr lang="cs-CZ" dirty="0"/>
              <a:t>Test </a:t>
            </a:r>
            <a:r>
              <a:rPr lang="cs-CZ" dirty="0" err="1"/>
              <a:t>biomethanového</a:t>
            </a:r>
            <a:r>
              <a:rPr lang="cs-CZ" dirty="0"/>
              <a:t> potenciálu </a:t>
            </a:r>
            <a:r>
              <a:rPr lang="cs-CZ" b="1" dirty="0">
                <a:solidFill>
                  <a:srgbClr val="A28E2A"/>
                </a:solidFill>
              </a:rPr>
              <a:t>odpadů</a:t>
            </a:r>
            <a:r>
              <a:rPr lang="cs-CZ" dirty="0"/>
              <a:t> vzniklých při chovu hmyzu.</a:t>
            </a:r>
          </a:p>
          <a:p>
            <a:pPr marL="342900" indent="-342900">
              <a:buClr>
                <a:srgbClr val="A28E2A"/>
              </a:buClr>
              <a:buFont typeface="Wingdings" panose="05000000000000000000" pitchFamily="2" charset="2"/>
              <a:buChar char="§"/>
            </a:pPr>
            <a:r>
              <a:rPr lang="cs-CZ" dirty="0" err="1"/>
              <a:t>Semikontinuální</a:t>
            </a:r>
            <a:r>
              <a:rPr lang="cs-CZ" dirty="0"/>
              <a:t> test mezofilní anaerobní </a:t>
            </a:r>
            <a:r>
              <a:rPr lang="cs-CZ" dirty="0" err="1"/>
              <a:t>ko</a:t>
            </a:r>
            <a:r>
              <a:rPr lang="cs-CZ" dirty="0"/>
              <a:t>-digesce kukuřičné siláže a larev </a:t>
            </a:r>
            <a:r>
              <a:rPr lang="cs-CZ" i="1" dirty="0" err="1"/>
              <a:t>Tenebrio</a:t>
            </a:r>
            <a:r>
              <a:rPr lang="cs-CZ" i="1" dirty="0"/>
              <a:t> </a:t>
            </a:r>
            <a:r>
              <a:rPr lang="cs-CZ" i="1" dirty="0" err="1"/>
              <a:t>molitor</a:t>
            </a:r>
            <a:br>
              <a:rPr lang="cs-CZ" i="1" dirty="0"/>
            </a:br>
            <a:r>
              <a:rPr lang="cs-CZ" dirty="0"/>
              <a:t>s vyhodnocením stability procesu.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BBA592-EE27-4C31-A608-7EBC8DE49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21/10/2021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146BCF-624E-4BA4-8DAB-DB9E1CFC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TVIP 2021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0C2BEE-340A-4410-9315-688B2522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281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8556" y="1662544"/>
            <a:ext cx="11783444" cy="368517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00A499"/>
                </a:solidFill>
              </a:rPr>
              <a:t>Test biochemického methanového potenciálu (BMP test)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21/10/2021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TVIP 2021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6</a:t>
            </a:fld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315884" y="2275104"/>
            <a:ext cx="1127304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K charakterizaci substrátů a jejich vlivu na anaerobní digesci</a:t>
            </a:r>
          </a:p>
          <a:p>
            <a:pPr marL="342900" indent="-342900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BMP test pro stanovení methanového potenciálu a biodegradability odpadní vody a odpadní biomasy.</a:t>
            </a:r>
          </a:p>
          <a:p>
            <a:pPr marL="342900" indent="-342900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Principem testu je smíchání substrátu s anaerobní bakteriální kulturou. Reakční lahve jsou skladovány při stabilní teplotě buď 35°C - 55 °C. Methan a oxid uhličitý se produkují v průběhu testu anaerobní degradace organické složky substrátu.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95000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3" y="980756"/>
            <a:ext cx="11807825" cy="719138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A499"/>
                </a:solidFill>
              </a:rPr>
              <a:t>Metodika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6468" y="2066536"/>
            <a:ext cx="11807825" cy="4211637"/>
          </a:xfrm>
        </p:spPr>
        <p:txBody>
          <a:bodyPr/>
          <a:lstStyle/>
          <a:p>
            <a:pPr algn="just">
              <a:buClr>
                <a:srgbClr val="00A499"/>
              </a:buClr>
            </a:pPr>
            <a:r>
              <a:rPr lang="cs-CZ" sz="1800" dirty="0"/>
              <a:t>ČSN EN ISO 11734 Jakost vod – Hodnocení úplné anaerobní biologické rozložitelnosti organických látek kalem z anaerobní stabilizace – Metoda stanovení produkce bioplynu, ČNI 1997</a:t>
            </a:r>
          </a:p>
          <a:p>
            <a:pPr algn="just">
              <a:buClr>
                <a:srgbClr val="00A499"/>
              </a:buClr>
            </a:pPr>
            <a:r>
              <a:rPr lang="x-none" sz="1800" dirty="0"/>
              <a:t>VDI 4630, 2006. Fermentation of organic materials. Characterisation of the substrates, sampling collection of material data, fermentation tests. Verein Deutscher Ingenieure (Ed.), VDI-Handbuch Energietechnik</a:t>
            </a:r>
            <a:r>
              <a:rPr lang="cs-CZ" sz="1800" dirty="0"/>
              <a:t>.</a:t>
            </a:r>
          </a:p>
          <a:p>
            <a:pPr algn="just">
              <a:buClr>
                <a:srgbClr val="00A499"/>
              </a:buClr>
            </a:pPr>
            <a:r>
              <a:rPr lang="cs-CZ" sz="1800" dirty="0"/>
              <a:t>ASTM D7582-15 Standard Test </a:t>
            </a:r>
            <a:r>
              <a:rPr lang="cs-CZ" sz="1800" dirty="0" err="1"/>
              <a:t>Methods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Proximate</a:t>
            </a:r>
            <a:r>
              <a:rPr lang="cs-CZ" sz="1800" dirty="0"/>
              <a:t> </a:t>
            </a:r>
            <a:r>
              <a:rPr lang="cs-CZ" sz="1800" dirty="0" err="1"/>
              <a:t>Analysis</a:t>
            </a:r>
            <a:r>
              <a:rPr lang="cs-CZ" sz="1800" dirty="0"/>
              <a:t> of </a:t>
            </a:r>
            <a:r>
              <a:rPr lang="cs-CZ" sz="1800" dirty="0" err="1"/>
              <a:t>Coal</a:t>
            </a:r>
            <a:r>
              <a:rPr lang="cs-CZ" sz="1800" dirty="0"/>
              <a:t> and </a:t>
            </a:r>
            <a:r>
              <a:rPr lang="cs-CZ" sz="1800" dirty="0" err="1"/>
              <a:t>Coke</a:t>
            </a:r>
            <a:r>
              <a:rPr lang="cs-CZ" sz="1800" dirty="0"/>
              <a:t> by </a:t>
            </a:r>
            <a:r>
              <a:rPr lang="cs-CZ" sz="1800" dirty="0" err="1"/>
              <a:t>Macro</a:t>
            </a:r>
            <a:r>
              <a:rPr lang="cs-CZ" sz="1800" dirty="0"/>
              <a:t> </a:t>
            </a:r>
            <a:r>
              <a:rPr lang="cs-CZ" sz="1800" dirty="0" err="1"/>
              <a:t>Thermogravimetric</a:t>
            </a:r>
            <a:r>
              <a:rPr lang="cs-CZ" sz="1800" dirty="0"/>
              <a:t> </a:t>
            </a:r>
            <a:r>
              <a:rPr lang="cs-CZ" sz="1800" dirty="0" err="1"/>
              <a:t>Analysis</a:t>
            </a:r>
            <a:r>
              <a:rPr lang="cs-CZ" sz="1800" dirty="0"/>
              <a:t>. ASTM International: 2015. 9 s.</a:t>
            </a:r>
          </a:p>
          <a:p>
            <a:pPr algn="just">
              <a:buClr>
                <a:srgbClr val="00A499"/>
              </a:buClr>
            </a:pPr>
            <a:endParaRPr lang="cs-CZ" sz="1800" dirty="0"/>
          </a:p>
          <a:p>
            <a:pPr algn="just">
              <a:buClr>
                <a:srgbClr val="00A499"/>
              </a:buClr>
            </a:pPr>
            <a:endParaRPr lang="cs-CZ" sz="1800" dirty="0"/>
          </a:p>
          <a:p>
            <a:pPr algn="just">
              <a:buClr>
                <a:srgbClr val="00A499"/>
              </a:buClr>
            </a:pPr>
            <a:r>
              <a:rPr lang="cs-CZ" sz="1800" dirty="0"/>
              <a:t>Metodický návod – Metodika testu zbytkové produkce bioplynu z digestátu (RNDr. Zdeňka Bubeníková, </a:t>
            </a:r>
            <a:r>
              <a:rPr lang="cs-CZ" sz="1800" dirty="0" err="1"/>
              <a:t>Ph.</a:t>
            </a:r>
            <a:r>
              <a:rPr lang="cs-CZ" sz="1800" dirty="0"/>
              <a:t> D.)</a:t>
            </a:r>
          </a:p>
          <a:p>
            <a:pPr algn="just">
              <a:buClr>
                <a:srgbClr val="00A499"/>
              </a:buClr>
            </a:pPr>
            <a:r>
              <a:rPr lang="cs-CZ" sz="1800" dirty="0"/>
              <a:t>Hlavní analýzy vzorků a vstupních surovin byly prováděny v Institutu environmentálních technologií VŠB – TU Ostrava. Další analýzy byly prováděny externí laboratoří Laboratoř MORAVA s.r.o. 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21/10/2021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TVIP 2021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478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6468" y="847915"/>
            <a:ext cx="11807825" cy="719138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A499"/>
                </a:solidFill>
              </a:rPr>
              <a:t>Substrát – Potemník moučný („moučný červ“)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21/10/2021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303506" y="6356351"/>
            <a:ext cx="816240" cy="312738"/>
          </a:xfrm>
        </p:spPr>
        <p:txBody>
          <a:bodyPr/>
          <a:lstStyle/>
          <a:p>
            <a:r>
              <a:rPr lang="cs-CZ" dirty="0"/>
              <a:t>TVIP 2021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8</a:t>
            </a:fld>
            <a:endParaRPr lang="cs-CZ"/>
          </a:p>
        </p:txBody>
      </p:sp>
      <p:sp>
        <p:nvSpPr>
          <p:cNvPr id="7" name="Zástupný symbol pro obsah 10"/>
          <p:cNvSpPr>
            <a:spLocks noGrp="1"/>
          </p:cNvSpPr>
          <p:nvPr>
            <p:ph idx="1"/>
          </p:nvPr>
        </p:nvSpPr>
        <p:spPr>
          <a:xfrm>
            <a:off x="328832" y="1555560"/>
            <a:ext cx="11156664" cy="4454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Chov moučných červů:</a:t>
            </a:r>
          </a:p>
          <a:p>
            <a:pPr algn="just">
              <a:buClr>
                <a:srgbClr val="00A499"/>
              </a:buClr>
            </a:pPr>
            <a:r>
              <a:rPr lang="cs-CZ" sz="2200" dirty="0"/>
              <a:t>Plastová nádoba, 5 cm vrstva krmné směsi, pláto od vajíček</a:t>
            </a:r>
          </a:p>
          <a:p>
            <a:pPr algn="just">
              <a:buClr>
                <a:srgbClr val="00A499"/>
              </a:buClr>
            </a:pPr>
            <a:r>
              <a:rPr lang="cs-CZ" sz="2200" dirty="0"/>
              <a:t>Krmení: ovesné vločky, zbytky jídel (ideální je staré pečivo, odřezky masa, odpad ze zeleniny),</a:t>
            </a:r>
            <a:br>
              <a:rPr lang="cs-CZ" sz="2200" dirty="0"/>
            </a:br>
            <a:r>
              <a:rPr lang="cs-CZ" sz="2200" dirty="0"/>
              <a:t>psí suchary</a:t>
            </a:r>
          </a:p>
          <a:p>
            <a:pPr algn="just">
              <a:buClr>
                <a:srgbClr val="00A499"/>
              </a:buClr>
            </a:pPr>
            <a:endParaRPr lang="cs-CZ" sz="24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8" name="Picture 4" descr="http://www.kunrt.cz/?q=system/files/pictures/Burunduk/chov_cerv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8" b="15729"/>
          <a:stretch/>
        </p:blipFill>
        <p:spPr bwMode="auto">
          <a:xfrm>
            <a:off x="1303506" y="3121470"/>
            <a:ext cx="4443364" cy="250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larva moučného červ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239" y="3125204"/>
            <a:ext cx="2671587" cy="281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361605" y="5708789"/>
            <a:ext cx="61428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00" b="1" dirty="0"/>
              <a:t>Obrázek 1 Chov Potemníka moučného.</a:t>
            </a:r>
            <a:br>
              <a:rPr lang="cs-CZ" sz="1300" b="1" dirty="0"/>
            </a:br>
            <a:r>
              <a:rPr lang="cs-CZ" sz="1300" dirty="0"/>
              <a:t>Zdroj: http://www.kunrt.cz/burunduk-potrava-moucne-cervy-praxe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369100" y="6080548"/>
            <a:ext cx="399038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300" b="1" dirty="0"/>
              <a:t>Obrázek 2 Larvy Potemníka moučného.</a:t>
            </a:r>
            <a:br>
              <a:rPr lang="cs-CZ" sz="1300" b="1" dirty="0"/>
            </a:br>
            <a:r>
              <a:rPr lang="cs-CZ" sz="1300" dirty="0"/>
              <a:t>Zdroj: https://www.zachytame.cz/chov-moucnych-cervu</a:t>
            </a:r>
          </a:p>
        </p:txBody>
      </p:sp>
    </p:spTree>
    <p:extLst>
      <p:ext uri="{BB962C8B-B14F-4D97-AF65-F5344CB8AC3E}">
        <p14:creationId xmlns:p14="http://schemas.microsoft.com/office/powerpoint/2010/main" val="3620770542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" id="{9D2C78AB-A455-E741-85CA-C11055A2E6DB}" vid="{95D3B5E3-3CBF-A545-94D4-D2BA6EC21C9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1_Custom Design</Template>
  <TotalTime>1917</TotalTime>
  <Words>935</Words>
  <Application>Microsoft Office PowerPoint</Application>
  <PresentationFormat>Širokoúhlá obrazovka</PresentationFormat>
  <Paragraphs>133</Paragraphs>
  <Slides>16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1_Custom Design</vt:lpstr>
      <vt:lpstr>Prezentace aplikace PowerPoint</vt:lpstr>
      <vt:lpstr>Anaerobní digesce biomasy hmyzu a odpadu z chovu hmyzu</vt:lpstr>
      <vt:lpstr>Úvod</vt:lpstr>
      <vt:lpstr>Chov hmyzu</vt:lpstr>
      <vt:lpstr>Prezentace aplikace PowerPoint</vt:lpstr>
      <vt:lpstr>Experimentální plán</vt:lpstr>
      <vt:lpstr>Test biochemického methanového potenciálu (BMP test)</vt:lpstr>
      <vt:lpstr>Metodika práce</vt:lpstr>
      <vt:lpstr>Substrát – Potemník moučný („moučný červ“)</vt:lpstr>
      <vt:lpstr>Substrát</vt:lpstr>
      <vt:lpstr>Inokulum </vt:lpstr>
      <vt:lpstr>Test biomethanového potenciálu</vt:lpstr>
      <vt:lpstr>Prezentace aplikace PowerPoint</vt:lpstr>
      <vt:lpstr>Prezentace aplikace PowerPoint</vt:lpstr>
      <vt:lpstr>Porovnání získaných výsledků s běžně používanou biomasou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Ziovsky Argir</dc:creator>
  <cp:lastModifiedBy>Wojnarova Petra</cp:lastModifiedBy>
  <cp:revision>39</cp:revision>
  <dcterms:created xsi:type="dcterms:W3CDTF">2019-09-01T08:00:02Z</dcterms:created>
  <dcterms:modified xsi:type="dcterms:W3CDTF">2021-10-20T16:17:08Z</dcterms:modified>
</cp:coreProperties>
</file>