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340" r:id="rId4"/>
    <p:sldId id="343" r:id="rId5"/>
    <p:sldId id="342" r:id="rId6"/>
    <p:sldId id="321" r:id="rId7"/>
    <p:sldId id="316" r:id="rId8"/>
    <p:sldId id="323" r:id="rId9"/>
    <p:sldId id="322" r:id="rId10"/>
    <p:sldId id="338" r:id="rId11"/>
    <p:sldId id="317" r:id="rId12"/>
    <p:sldId id="336" r:id="rId13"/>
    <p:sldId id="330" r:id="rId14"/>
    <p:sldId id="339" r:id="rId15"/>
    <p:sldId id="329" r:id="rId16"/>
    <p:sldId id="334" r:id="rId17"/>
  </p:sldIdLst>
  <p:sldSz cx="12192000" cy="6858000"/>
  <p:notesSz cx="10234613" cy="70993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1pPr>
    <a:lvl2pPr marL="98902" indent="3191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2pPr>
    <a:lvl3pPr marL="198159" indent="6026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3pPr>
    <a:lvl4pPr marL="297062" indent="9217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4pPr>
    <a:lvl5pPr marL="396318" indent="12053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5pPr>
    <a:lvl6pPr marL="510464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6pPr>
    <a:lvl7pPr marL="612557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7pPr>
    <a:lvl8pPr marL="714649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8pPr>
    <a:lvl9pPr marL="816742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AB6"/>
    <a:srgbClr val="9ECBEA"/>
    <a:srgbClr val="00CC66"/>
    <a:srgbClr val="6099DE"/>
    <a:srgbClr val="00FF00"/>
    <a:srgbClr val="54AA58"/>
    <a:srgbClr val="2A86C4"/>
    <a:srgbClr val="3E98D6"/>
    <a:srgbClr val="5585CB"/>
    <a:srgbClr val="478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9655" autoAdjust="0"/>
  </p:normalViewPr>
  <p:slideViewPr>
    <p:cSldViewPr>
      <p:cViewPr varScale="1">
        <p:scale>
          <a:sx n="87" d="100"/>
          <a:sy n="87" d="100"/>
        </p:scale>
        <p:origin x="76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95" y="2130527"/>
            <a:ext cx="10363011" cy="146982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991" y="3886099"/>
            <a:ext cx="8534020" cy="1752802"/>
          </a:xfrm>
        </p:spPr>
        <p:txBody>
          <a:bodyPr/>
          <a:lstStyle>
            <a:lvl1pPr marL="0" indent="0" algn="ctr">
              <a:buNone/>
              <a:defRPr/>
            </a:lvl1pPr>
            <a:lvl2pPr marL="99101" indent="0" algn="ctr">
              <a:buNone/>
              <a:defRPr/>
            </a:lvl2pPr>
            <a:lvl3pPr marL="198203" indent="0" algn="ctr">
              <a:buNone/>
              <a:defRPr/>
            </a:lvl3pPr>
            <a:lvl4pPr marL="297304" indent="0" algn="ctr">
              <a:buNone/>
              <a:defRPr/>
            </a:lvl4pPr>
            <a:lvl5pPr marL="396406" indent="0" algn="ctr">
              <a:buNone/>
              <a:defRPr/>
            </a:lvl5pPr>
            <a:lvl6pPr marL="495507" indent="0" algn="ctr">
              <a:buNone/>
              <a:defRPr/>
            </a:lvl6pPr>
            <a:lvl7pPr marL="594609" indent="0" algn="ctr">
              <a:buNone/>
              <a:defRPr/>
            </a:lvl7pPr>
            <a:lvl8pPr marL="693710" indent="0" algn="ctr">
              <a:buNone/>
              <a:defRPr/>
            </a:lvl8pPr>
            <a:lvl9pPr marL="792811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23B9C-65E0-4AB9-AADC-7A09BEF9A0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787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21868-0482-49F7-99D7-16C0398A3E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93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486" y="274664"/>
            <a:ext cx="2742852" cy="58515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65" y="274664"/>
            <a:ext cx="8169108" cy="58515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B1E6C-C8B8-407A-9444-C0384F9FF1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675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23955-CF9F-4471-9D7E-7BDEE5A4EC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571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192" y="4406951"/>
            <a:ext cx="10363011" cy="1361974"/>
          </a:xfrm>
        </p:spPr>
        <p:txBody>
          <a:bodyPr anchor="t"/>
          <a:lstStyle>
            <a:lvl1pPr algn="l">
              <a:defRPr sz="9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192" y="2906637"/>
            <a:ext cx="10363011" cy="1500314"/>
          </a:xfrm>
        </p:spPr>
        <p:txBody>
          <a:bodyPr anchor="b"/>
          <a:lstStyle>
            <a:lvl1pPr marL="0" indent="0">
              <a:buNone/>
              <a:defRPr sz="400"/>
            </a:lvl1pPr>
            <a:lvl2pPr marL="99101" indent="0">
              <a:buNone/>
              <a:defRPr sz="400"/>
            </a:lvl2pPr>
            <a:lvl3pPr marL="198203" indent="0">
              <a:buNone/>
              <a:defRPr sz="400"/>
            </a:lvl3pPr>
            <a:lvl4pPr marL="297304" indent="0">
              <a:buNone/>
              <a:defRPr sz="300"/>
            </a:lvl4pPr>
            <a:lvl5pPr marL="396406" indent="0">
              <a:buNone/>
              <a:defRPr sz="300"/>
            </a:lvl5pPr>
            <a:lvl6pPr marL="495507" indent="0">
              <a:buNone/>
              <a:defRPr sz="300"/>
            </a:lvl6pPr>
            <a:lvl7pPr marL="594609" indent="0">
              <a:buNone/>
              <a:defRPr sz="300"/>
            </a:lvl7pPr>
            <a:lvl8pPr marL="693710" indent="0">
              <a:buNone/>
              <a:defRPr sz="300"/>
            </a:lvl8pPr>
            <a:lvl9pPr marL="792811" indent="0">
              <a:buNone/>
              <a:defRPr sz="3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31C8B-5996-4B76-9B6E-1B76D6327F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327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65" y="1600099"/>
            <a:ext cx="5455980" cy="4526139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26358" y="1600099"/>
            <a:ext cx="5455980" cy="4526139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67E2-07FE-462E-A344-16D40386F0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609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64" y="1535087"/>
            <a:ext cx="5387045" cy="639788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9101" indent="0">
              <a:buNone/>
              <a:defRPr sz="400" b="1"/>
            </a:lvl2pPr>
            <a:lvl3pPr marL="198203" indent="0">
              <a:buNone/>
              <a:defRPr sz="400" b="1"/>
            </a:lvl3pPr>
            <a:lvl4pPr marL="297304" indent="0">
              <a:buNone/>
              <a:defRPr sz="400" b="1"/>
            </a:lvl4pPr>
            <a:lvl5pPr marL="396406" indent="0">
              <a:buNone/>
              <a:defRPr sz="400" b="1"/>
            </a:lvl5pPr>
            <a:lvl6pPr marL="495507" indent="0">
              <a:buNone/>
              <a:defRPr sz="400" b="1"/>
            </a:lvl6pPr>
            <a:lvl7pPr marL="594609" indent="0">
              <a:buNone/>
              <a:defRPr sz="400" b="1"/>
            </a:lvl7pPr>
            <a:lvl8pPr marL="693710" indent="0">
              <a:buNone/>
              <a:defRPr sz="400" b="1"/>
            </a:lvl8pPr>
            <a:lvl9pPr marL="792811" indent="0">
              <a:buNone/>
              <a:defRPr sz="4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64" y="2174876"/>
            <a:ext cx="5387045" cy="3951363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95" y="1535087"/>
            <a:ext cx="5388943" cy="639788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9101" indent="0">
              <a:buNone/>
              <a:defRPr sz="400" b="1"/>
            </a:lvl2pPr>
            <a:lvl3pPr marL="198203" indent="0">
              <a:buNone/>
              <a:defRPr sz="400" b="1"/>
            </a:lvl3pPr>
            <a:lvl4pPr marL="297304" indent="0">
              <a:buNone/>
              <a:defRPr sz="400" b="1"/>
            </a:lvl4pPr>
            <a:lvl5pPr marL="396406" indent="0">
              <a:buNone/>
              <a:defRPr sz="400" b="1"/>
            </a:lvl5pPr>
            <a:lvl6pPr marL="495507" indent="0">
              <a:buNone/>
              <a:defRPr sz="400" b="1"/>
            </a:lvl6pPr>
            <a:lvl7pPr marL="594609" indent="0">
              <a:buNone/>
              <a:defRPr sz="400" b="1"/>
            </a:lvl7pPr>
            <a:lvl8pPr marL="693710" indent="0">
              <a:buNone/>
              <a:defRPr sz="400" b="1"/>
            </a:lvl8pPr>
            <a:lvl9pPr marL="792811" indent="0">
              <a:buNone/>
              <a:defRPr sz="4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95" y="2174876"/>
            <a:ext cx="5388943" cy="3951363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E9CF3-41A5-4840-8D2E-B74CC7CEED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4818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427D9-E9E7-4F2E-9744-592AA7CFDF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126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9505C-4D07-4A77-BADC-EA1FE2FF36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430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65" y="273152"/>
            <a:ext cx="4010876" cy="1161899"/>
          </a:xfrm>
        </p:spPr>
        <p:txBody>
          <a:bodyPr anchor="b"/>
          <a:lstStyle>
            <a:lvl1pPr algn="l">
              <a:defRPr sz="4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633" y="273152"/>
            <a:ext cx="6815705" cy="5853087"/>
          </a:xfrm>
        </p:spPr>
        <p:txBody>
          <a:bodyPr/>
          <a:lstStyle>
            <a:lvl1pPr>
              <a:defRPr sz="700"/>
            </a:lvl1pPr>
            <a:lvl2pPr>
              <a:defRPr sz="600"/>
            </a:lvl2pPr>
            <a:lvl3pPr>
              <a:defRPr sz="5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65" y="1435050"/>
            <a:ext cx="4010876" cy="4691188"/>
          </a:xfrm>
        </p:spPr>
        <p:txBody>
          <a:bodyPr/>
          <a:lstStyle>
            <a:lvl1pPr marL="0" indent="0">
              <a:buNone/>
              <a:defRPr sz="300"/>
            </a:lvl1pPr>
            <a:lvl2pPr marL="99101" indent="0">
              <a:buNone/>
              <a:defRPr sz="300"/>
            </a:lvl2pPr>
            <a:lvl3pPr marL="198203" indent="0">
              <a:buNone/>
              <a:defRPr sz="200"/>
            </a:lvl3pPr>
            <a:lvl4pPr marL="297304" indent="0">
              <a:buNone/>
              <a:defRPr sz="200"/>
            </a:lvl4pPr>
            <a:lvl5pPr marL="396406" indent="0">
              <a:buNone/>
              <a:defRPr sz="200"/>
            </a:lvl5pPr>
            <a:lvl6pPr marL="495507" indent="0">
              <a:buNone/>
              <a:defRPr sz="200"/>
            </a:lvl6pPr>
            <a:lvl7pPr marL="594609" indent="0">
              <a:buNone/>
              <a:defRPr sz="200"/>
            </a:lvl7pPr>
            <a:lvl8pPr marL="693710" indent="0">
              <a:buNone/>
              <a:defRPr sz="200"/>
            </a:lvl8pPr>
            <a:lvl9pPr marL="792811" indent="0">
              <a:buNone/>
              <a:defRPr sz="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EAE77-1EC4-4BEA-918F-BD6C2421CB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626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957" y="4800550"/>
            <a:ext cx="7314695" cy="566712"/>
          </a:xfrm>
        </p:spPr>
        <p:txBody>
          <a:bodyPr anchor="b"/>
          <a:lstStyle>
            <a:lvl1pPr algn="l">
              <a:defRPr sz="4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957" y="612826"/>
            <a:ext cx="7314695" cy="4114649"/>
          </a:xfrm>
        </p:spPr>
        <p:txBody>
          <a:bodyPr/>
          <a:lstStyle>
            <a:lvl1pPr marL="0" indent="0">
              <a:buNone/>
              <a:defRPr sz="700"/>
            </a:lvl1pPr>
            <a:lvl2pPr marL="99101" indent="0">
              <a:buNone/>
              <a:defRPr sz="600"/>
            </a:lvl2pPr>
            <a:lvl3pPr marL="198203" indent="0">
              <a:buNone/>
              <a:defRPr sz="500"/>
            </a:lvl3pPr>
            <a:lvl4pPr marL="297304" indent="0">
              <a:buNone/>
              <a:defRPr sz="400"/>
            </a:lvl4pPr>
            <a:lvl5pPr marL="396406" indent="0">
              <a:buNone/>
              <a:defRPr sz="400"/>
            </a:lvl5pPr>
            <a:lvl6pPr marL="495507" indent="0">
              <a:buNone/>
              <a:defRPr sz="400"/>
            </a:lvl6pPr>
            <a:lvl7pPr marL="594609" indent="0">
              <a:buNone/>
              <a:defRPr sz="400"/>
            </a:lvl7pPr>
            <a:lvl8pPr marL="693710" indent="0">
              <a:buNone/>
              <a:defRPr sz="400"/>
            </a:lvl8pPr>
            <a:lvl9pPr marL="792811" indent="0">
              <a:buNone/>
              <a:defRPr sz="4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957" y="5367263"/>
            <a:ext cx="7314695" cy="804837"/>
          </a:xfrm>
        </p:spPr>
        <p:txBody>
          <a:bodyPr/>
          <a:lstStyle>
            <a:lvl1pPr marL="0" indent="0">
              <a:buNone/>
              <a:defRPr sz="300"/>
            </a:lvl1pPr>
            <a:lvl2pPr marL="99101" indent="0">
              <a:buNone/>
              <a:defRPr sz="300"/>
            </a:lvl2pPr>
            <a:lvl3pPr marL="198203" indent="0">
              <a:buNone/>
              <a:defRPr sz="200"/>
            </a:lvl3pPr>
            <a:lvl4pPr marL="297304" indent="0">
              <a:buNone/>
              <a:defRPr sz="200"/>
            </a:lvl4pPr>
            <a:lvl5pPr marL="396406" indent="0">
              <a:buNone/>
              <a:defRPr sz="200"/>
            </a:lvl5pPr>
            <a:lvl6pPr marL="495507" indent="0">
              <a:buNone/>
              <a:defRPr sz="200"/>
            </a:lvl6pPr>
            <a:lvl7pPr marL="594609" indent="0">
              <a:buNone/>
              <a:defRPr sz="200"/>
            </a:lvl7pPr>
            <a:lvl8pPr marL="693710" indent="0">
              <a:buNone/>
              <a:defRPr sz="200"/>
            </a:lvl8pPr>
            <a:lvl9pPr marL="792811" indent="0">
              <a:buNone/>
              <a:defRPr sz="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5BC3-BA13-4331-B290-6392FA2E04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242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88" y="274772"/>
            <a:ext cx="1097222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88" y="1599990"/>
            <a:ext cx="10972224" cy="452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88" y="6245088"/>
            <a:ext cx="2844651" cy="47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914280">
              <a:defRPr sz="1400" b="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542" y="6245088"/>
            <a:ext cx="3860917" cy="47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 defTabSz="914280">
              <a:defRPr sz="1400" b="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461" y="6245088"/>
            <a:ext cx="2844651" cy="47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914280">
              <a:defRPr sz="1400" b="0" smtClean="0"/>
            </a:lvl1pPr>
          </a:lstStyle>
          <a:p>
            <a:pPr>
              <a:defRPr/>
            </a:pPr>
            <a:fld id="{147A9F39-F6A6-4F99-8C7B-5B3A88F6FF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99101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198203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297304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396406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436" indent="-342436" algn="l" defTabSz="914227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54" indent="-285718" algn="l" defTabSz="914227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517" indent="-228291" algn="l" defTabSz="914227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453" indent="-228291" algn="l" defTabSz="914227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44" indent="-228291" algn="l" defTabSz="914227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156145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255246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354347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2453449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1pPr>
      <a:lvl2pPr marL="99101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2pPr>
      <a:lvl3pPr marL="198203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3pPr>
      <a:lvl4pPr marL="297304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4pPr>
      <a:lvl5pPr marL="396406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5pPr>
      <a:lvl6pPr marL="495507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6pPr>
      <a:lvl7pPr marL="594609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7pPr>
      <a:lvl8pPr marL="693710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8pPr>
      <a:lvl9pPr marL="792811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 Box 3187"/>
          <p:cNvSpPr txBox="1">
            <a:spLocks noChangeArrowheads="1"/>
          </p:cNvSpPr>
          <p:nvPr/>
        </p:nvSpPr>
        <p:spPr bwMode="auto">
          <a:xfrm>
            <a:off x="731404" y="2285581"/>
            <a:ext cx="1072919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sz="4000" dirty="0"/>
              <a:t>Problematika halogenů při recyklaci odpadních </a:t>
            </a:r>
            <a:r>
              <a:rPr lang="cs-CZ" sz="4000" dirty="0" smtClean="0"/>
              <a:t>plastů</a:t>
            </a:r>
            <a:endParaRPr lang="cs-CZ" altLang="cs-CZ" sz="4000" dirty="0">
              <a:latin typeface="Arial Narrow" pitchFamily="34" charset="0"/>
            </a:endParaRPr>
          </a:p>
        </p:txBody>
      </p:sp>
      <p:grpSp>
        <p:nvGrpSpPr>
          <p:cNvPr id="2076" name="Group 5050"/>
          <p:cNvGrpSpPr>
            <a:grpSpLocks/>
          </p:cNvGrpSpPr>
          <p:nvPr/>
        </p:nvGrpSpPr>
        <p:grpSpPr bwMode="auto">
          <a:xfrm>
            <a:off x="1766165" y="3232395"/>
            <a:ext cx="3570063" cy="905363"/>
            <a:chOff x="453" y="12828"/>
            <a:chExt cx="7527" cy="3593"/>
          </a:xfrm>
        </p:grpSpPr>
        <p:sp>
          <p:nvSpPr>
            <p:cNvPr id="2077" name="Line 4752"/>
            <p:cNvSpPr>
              <a:spLocks noChangeShapeType="1"/>
            </p:cNvSpPr>
            <p:nvPr/>
          </p:nvSpPr>
          <p:spPr bwMode="auto">
            <a:xfrm>
              <a:off x="453" y="12828"/>
              <a:ext cx="7527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78" name="Line 4767"/>
            <p:cNvSpPr>
              <a:spLocks noChangeShapeType="1"/>
            </p:cNvSpPr>
            <p:nvPr/>
          </p:nvSpPr>
          <p:spPr bwMode="auto">
            <a:xfrm>
              <a:off x="453" y="16421"/>
              <a:ext cx="1779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79" name="Line 4768"/>
            <p:cNvSpPr>
              <a:spLocks noChangeShapeType="1"/>
            </p:cNvSpPr>
            <p:nvPr/>
          </p:nvSpPr>
          <p:spPr bwMode="auto">
            <a:xfrm>
              <a:off x="453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0" name="Line 4777"/>
            <p:cNvSpPr>
              <a:spLocks noChangeShapeType="1"/>
            </p:cNvSpPr>
            <p:nvPr/>
          </p:nvSpPr>
          <p:spPr bwMode="auto">
            <a:xfrm>
              <a:off x="7980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1" name="Line 4868"/>
            <p:cNvSpPr>
              <a:spLocks noChangeShapeType="1"/>
            </p:cNvSpPr>
            <p:nvPr/>
          </p:nvSpPr>
          <p:spPr bwMode="auto">
            <a:xfrm>
              <a:off x="453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2" name="Line 4869"/>
            <p:cNvSpPr>
              <a:spLocks noChangeShapeType="1"/>
            </p:cNvSpPr>
            <p:nvPr/>
          </p:nvSpPr>
          <p:spPr bwMode="auto">
            <a:xfrm>
              <a:off x="7980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3" name="Line 4871"/>
            <p:cNvSpPr>
              <a:spLocks noChangeShapeType="1"/>
            </p:cNvSpPr>
            <p:nvPr/>
          </p:nvSpPr>
          <p:spPr bwMode="auto">
            <a:xfrm>
              <a:off x="453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4" name="Line 4887"/>
            <p:cNvSpPr>
              <a:spLocks noChangeShapeType="1"/>
            </p:cNvSpPr>
            <p:nvPr/>
          </p:nvSpPr>
          <p:spPr bwMode="auto">
            <a:xfrm>
              <a:off x="7980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5" name="Line 4897"/>
            <p:cNvSpPr>
              <a:spLocks noChangeShapeType="1"/>
            </p:cNvSpPr>
            <p:nvPr/>
          </p:nvSpPr>
          <p:spPr bwMode="auto">
            <a:xfrm>
              <a:off x="453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6" name="Line 4906"/>
            <p:cNvSpPr>
              <a:spLocks noChangeShapeType="1"/>
            </p:cNvSpPr>
            <p:nvPr/>
          </p:nvSpPr>
          <p:spPr bwMode="auto">
            <a:xfrm>
              <a:off x="7980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7" name="Line 4908"/>
            <p:cNvSpPr>
              <a:spLocks noChangeShapeType="1"/>
            </p:cNvSpPr>
            <p:nvPr/>
          </p:nvSpPr>
          <p:spPr bwMode="auto">
            <a:xfrm>
              <a:off x="453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8" name="Line 4924"/>
            <p:cNvSpPr>
              <a:spLocks noChangeShapeType="1"/>
            </p:cNvSpPr>
            <p:nvPr/>
          </p:nvSpPr>
          <p:spPr bwMode="auto">
            <a:xfrm>
              <a:off x="7980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9" name="Line 4926"/>
            <p:cNvSpPr>
              <a:spLocks noChangeShapeType="1"/>
            </p:cNvSpPr>
            <p:nvPr/>
          </p:nvSpPr>
          <p:spPr bwMode="auto">
            <a:xfrm>
              <a:off x="453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0" name="Line 4942"/>
            <p:cNvSpPr>
              <a:spLocks noChangeShapeType="1"/>
            </p:cNvSpPr>
            <p:nvPr/>
          </p:nvSpPr>
          <p:spPr bwMode="auto">
            <a:xfrm>
              <a:off x="7980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1" name="Line 4944"/>
            <p:cNvSpPr>
              <a:spLocks noChangeShapeType="1"/>
            </p:cNvSpPr>
            <p:nvPr/>
          </p:nvSpPr>
          <p:spPr bwMode="auto">
            <a:xfrm>
              <a:off x="453" y="14909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2" name="Line 4962"/>
            <p:cNvSpPr>
              <a:spLocks noChangeShapeType="1"/>
            </p:cNvSpPr>
            <p:nvPr/>
          </p:nvSpPr>
          <p:spPr bwMode="auto">
            <a:xfrm>
              <a:off x="453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3" name="Line 4978"/>
            <p:cNvSpPr>
              <a:spLocks noChangeShapeType="1"/>
            </p:cNvSpPr>
            <p:nvPr/>
          </p:nvSpPr>
          <p:spPr bwMode="auto">
            <a:xfrm>
              <a:off x="7980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4" name="Line 4980"/>
            <p:cNvSpPr>
              <a:spLocks noChangeShapeType="1"/>
            </p:cNvSpPr>
            <p:nvPr/>
          </p:nvSpPr>
          <p:spPr bwMode="auto">
            <a:xfrm>
              <a:off x="453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5" name="Line 4996"/>
            <p:cNvSpPr>
              <a:spLocks noChangeShapeType="1"/>
            </p:cNvSpPr>
            <p:nvPr/>
          </p:nvSpPr>
          <p:spPr bwMode="auto">
            <a:xfrm>
              <a:off x="7980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6" name="Line 4998"/>
            <p:cNvSpPr>
              <a:spLocks noChangeShapeType="1"/>
            </p:cNvSpPr>
            <p:nvPr/>
          </p:nvSpPr>
          <p:spPr bwMode="auto">
            <a:xfrm>
              <a:off x="453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7" name="Line 5014"/>
            <p:cNvSpPr>
              <a:spLocks noChangeShapeType="1"/>
            </p:cNvSpPr>
            <p:nvPr/>
          </p:nvSpPr>
          <p:spPr bwMode="auto">
            <a:xfrm>
              <a:off x="7980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8" name="Line 5016"/>
            <p:cNvSpPr>
              <a:spLocks noChangeShapeType="1"/>
            </p:cNvSpPr>
            <p:nvPr/>
          </p:nvSpPr>
          <p:spPr bwMode="auto">
            <a:xfrm>
              <a:off x="453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9" name="Line 5032"/>
            <p:cNvSpPr>
              <a:spLocks noChangeShapeType="1"/>
            </p:cNvSpPr>
            <p:nvPr/>
          </p:nvSpPr>
          <p:spPr bwMode="auto">
            <a:xfrm>
              <a:off x="7980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0" name="Line 5034"/>
            <p:cNvSpPr>
              <a:spLocks noChangeShapeType="1"/>
            </p:cNvSpPr>
            <p:nvPr/>
          </p:nvSpPr>
          <p:spPr bwMode="auto">
            <a:xfrm>
              <a:off x="2232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1" name="Line 5036"/>
            <p:cNvSpPr>
              <a:spLocks noChangeShapeType="1"/>
            </p:cNvSpPr>
            <p:nvPr/>
          </p:nvSpPr>
          <p:spPr bwMode="auto">
            <a:xfrm>
              <a:off x="2916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2" name="Line 5038"/>
            <p:cNvSpPr>
              <a:spLocks noChangeShapeType="1"/>
            </p:cNvSpPr>
            <p:nvPr/>
          </p:nvSpPr>
          <p:spPr bwMode="auto">
            <a:xfrm>
              <a:off x="3600" y="16421"/>
              <a:ext cx="66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3" name="Line 5040"/>
            <p:cNvSpPr>
              <a:spLocks noChangeShapeType="1"/>
            </p:cNvSpPr>
            <p:nvPr/>
          </p:nvSpPr>
          <p:spPr bwMode="auto">
            <a:xfrm>
              <a:off x="4260" y="16421"/>
              <a:ext cx="67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4" name="Line 5042"/>
            <p:cNvSpPr>
              <a:spLocks noChangeShapeType="1"/>
            </p:cNvSpPr>
            <p:nvPr/>
          </p:nvSpPr>
          <p:spPr bwMode="auto">
            <a:xfrm>
              <a:off x="4932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5" name="Line 5044"/>
            <p:cNvSpPr>
              <a:spLocks noChangeShapeType="1"/>
            </p:cNvSpPr>
            <p:nvPr/>
          </p:nvSpPr>
          <p:spPr bwMode="auto">
            <a:xfrm>
              <a:off x="5712" y="16421"/>
              <a:ext cx="8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6" name="Line 5046"/>
            <p:cNvSpPr>
              <a:spLocks noChangeShapeType="1"/>
            </p:cNvSpPr>
            <p:nvPr/>
          </p:nvSpPr>
          <p:spPr bwMode="auto">
            <a:xfrm>
              <a:off x="6576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7" name="Line 5048"/>
            <p:cNvSpPr>
              <a:spLocks noChangeShapeType="1"/>
            </p:cNvSpPr>
            <p:nvPr/>
          </p:nvSpPr>
          <p:spPr bwMode="auto">
            <a:xfrm>
              <a:off x="7356" y="16421"/>
              <a:ext cx="62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</p:grpSp>
      <p:sp>
        <p:nvSpPr>
          <p:cNvPr id="48" name="Text Box 3187"/>
          <p:cNvSpPr txBox="1">
            <a:spLocks noChangeArrowheads="1"/>
          </p:cNvSpPr>
          <p:nvPr/>
        </p:nvSpPr>
        <p:spPr bwMode="auto">
          <a:xfrm>
            <a:off x="1720670" y="4901098"/>
            <a:ext cx="87325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2000" b="0" u="sng" dirty="0">
                <a:latin typeface="+mj-lt"/>
              </a:rPr>
              <a:t>Marek Staf</a:t>
            </a:r>
            <a:r>
              <a:rPr lang="cs-CZ" altLang="cs-CZ" sz="2000" b="0" dirty="0">
                <a:latin typeface="+mj-lt"/>
              </a:rPr>
              <a:t>, Michael Pohořelý, Siarhei Skoblia, Zdeněk Beňo, Vít Šrámek</a:t>
            </a:r>
          </a:p>
        </p:txBody>
      </p:sp>
      <p:grpSp>
        <p:nvGrpSpPr>
          <p:cNvPr id="42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43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1</a:t>
              </a:fld>
              <a:endParaRPr lang="cs-CZ" altLang="cs-CZ" sz="1400" b="0" i="1" dirty="0"/>
            </a:p>
          </p:txBody>
        </p:sp>
        <p:sp>
          <p:nvSpPr>
            <p:cNvPr id="45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50"/>
          <p:cNvGrpSpPr>
            <a:grpSpLocks/>
          </p:cNvGrpSpPr>
          <p:nvPr/>
        </p:nvGrpSpPr>
        <p:grpSpPr bwMode="auto">
          <a:xfrm>
            <a:off x="1766165" y="3232395"/>
            <a:ext cx="3570063" cy="905363"/>
            <a:chOff x="453" y="12828"/>
            <a:chExt cx="7527" cy="3593"/>
          </a:xfrm>
        </p:grpSpPr>
        <p:sp>
          <p:nvSpPr>
            <p:cNvPr id="2077" name="Line 4752"/>
            <p:cNvSpPr>
              <a:spLocks noChangeShapeType="1"/>
            </p:cNvSpPr>
            <p:nvPr/>
          </p:nvSpPr>
          <p:spPr bwMode="auto">
            <a:xfrm>
              <a:off x="453" y="12828"/>
              <a:ext cx="7527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78" name="Line 4767"/>
            <p:cNvSpPr>
              <a:spLocks noChangeShapeType="1"/>
            </p:cNvSpPr>
            <p:nvPr/>
          </p:nvSpPr>
          <p:spPr bwMode="auto">
            <a:xfrm>
              <a:off x="453" y="16421"/>
              <a:ext cx="1779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79" name="Line 4768"/>
            <p:cNvSpPr>
              <a:spLocks noChangeShapeType="1"/>
            </p:cNvSpPr>
            <p:nvPr/>
          </p:nvSpPr>
          <p:spPr bwMode="auto">
            <a:xfrm>
              <a:off x="453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0" name="Line 4777"/>
            <p:cNvSpPr>
              <a:spLocks noChangeShapeType="1"/>
            </p:cNvSpPr>
            <p:nvPr/>
          </p:nvSpPr>
          <p:spPr bwMode="auto">
            <a:xfrm>
              <a:off x="7980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1" name="Line 4868"/>
            <p:cNvSpPr>
              <a:spLocks noChangeShapeType="1"/>
            </p:cNvSpPr>
            <p:nvPr/>
          </p:nvSpPr>
          <p:spPr bwMode="auto">
            <a:xfrm>
              <a:off x="453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2" name="Line 4869"/>
            <p:cNvSpPr>
              <a:spLocks noChangeShapeType="1"/>
            </p:cNvSpPr>
            <p:nvPr/>
          </p:nvSpPr>
          <p:spPr bwMode="auto">
            <a:xfrm>
              <a:off x="7980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3" name="Line 4871"/>
            <p:cNvSpPr>
              <a:spLocks noChangeShapeType="1"/>
            </p:cNvSpPr>
            <p:nvPr/>
          </p:nvSpPr>
          <p:spPr bwMode="auto">
            <a:xfrm>
              <a:off x="453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4" name="Line 4887"/>
            <p:cNvSpPr>
              <a:spLocks noChangeShapeType="1"/>
            </p:cNvSpPr>
            <p:nvPr/>
          </p:nvSpPr>
          <p:spPr bwMode="auto">
            <a:xfrm>
              <a:off x="7980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5" name="Line 4897"/>
            <p:cNvSpPr>
              <a:spLocks noChangeShapeType="1"/>
            </p:cNvSpPr>
            <p:nvPr/>
          </p:nvSpPr>
          <p:spPr bwMode="auto">
            <a:xfrm>
              <a:off x="453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6" name="Line 4906"/>
            <p:cNvSpPr>
              <a:spLocks noChangeShapeType="1"/>
            </p:cNvSpPr>
            <p:nvPr/>
          </p:nvSpPr>
          <p:spPr bwMode="auto">
            <a:xfrm>
              <a:off x="7980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7" name="Line 4908"/>
            <p:cNvSpPr>
              <a:spLocks noChangeShapeType="1"/>
            </p:cNvSpPr>
            <p:nvPr/>
          </p:nvSpPr>
          <p:spPr bwMode="auto">
            <a:xfrm>
              <a:off x="453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8" name="Line 4924"/>
            <p:cNvSpPr>
              <a:spLocks noChangeShapeType="1"/>
            </p:cNvSpPr>
            <p:nvPr/>
          </p:nvSpPr>
          <p:spPr bwMode="auto">
            <a:xfrm>
              <a:off x="7980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9" name="Line 4926"/>
            <p:cNvSpPr>
              <a:spLocks noChangeShapeType="1"/>
            </p:cNvSpPr>
            <p:nvPr/>
          </p:nvSpPr>
          <p:spPr bwMode="auto">
            <a:xfrm>
              <a:off x="453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0" name="Line 4942"/>
            <p:cNvSpPr>
              <a:spLocks noChangeShapeType="1"/>
            </p:cNvSpPr>
            <p:nvPr/>
          </p:nvSpPr>
          <p:spPr bwMode="auto">
            <a:xfrm>
              <a:off x="7980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1" name="Line 4944"/>
            <p:cNvSpPr>
              <a:spLocks noChangeShapeType="1"/>
            </p:cNvSpPr>
            <p:nvPr/>
          </p:nvSpPr>
          <p:spPr bwMode="auto">
            <a:xfrm>
              <a:off x="453" y="14909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2" name="Line 4962"/>
            <p:cNvSpPr>
              <a:spLocks noChangeShapeType="1"/>
            </p:cNvSpPr>
            <p:nvPr/>
          </p:nvSpPr>
          <p:spPr bwMode="auto">
            <a:xfrm>
              <a:off x="453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3" name="Line 4978"/>
            <p:cNvSpPr>
              <a:spLocks noChangeShapeType="1"/>
            </p:cNvSpPr>
            <p:nvPr/>
          </p:nvSpPr>
          <p:spPr bwMode="auto">
            <a:xfrm>
              <a:off x="7980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4" name="Line 4980"/>
            <p:cNvSpPr>
              <a:spLocks noChangeShapeType="1"/>
            </p:cNvSpPr>
            <p:nvPr/>
          </p:nvSpPr>
          <p:spPr bwMode="auto">
            <a:xfrm>
              <a:off x="453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5" name="Line 4996"/>
            <p:cNvSpPr>
              <a:spLocks noChangeShapeType="1"/>
            </p:cNvSpPr>
            <p:nvPr/>
          </p:nvSpPr>
          <p:spPr bwMode="auto">
            <a:xfrm>
              <a:off x="7980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6" name="Line 4998"/>
            <p:cNvSpPr>
              <a:spLocks noChangeShapeType="1"/>
            </p:cNvSpPr>
            <p:nvPr/>
          </p:nvSpPr>
          <p:spPr bwMode="auto">
            <a:xfrm>
              <a:off x="453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7" name="Line 5014"/>
            <p:cNvSpPr>
              <a:spLocks noChangeShapeType="1"/>
            </p:cNvSpPr>
            <p:nvPr/>
          </p:nvSpPr>
          <p:spPr bwMode="auto">
            <a:xfrm>
              <a:off x="7980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8" name="Line 5016"/>
            <p:cNvSpPr>
              <a:spLocks noChangeShapeType="1"/>
            </p:cNvSpPr>
            <p:nvPr/>
          </p:nvSpPr>
          <p:spPr bwMode="auto">
            <a:xfrm>
              <a:off x="453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9" name="Line 5032"/>
            <p:cNvSpPr>
              <a:spLocks noChangeShapeType="1"/>
            </p:cNvSpPr>
            <p:nvPr/>
          </p:nvSpPr>
          <p:spPr bwMode="auto">
            <a:xfrm>
              <a:off x="7980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0" name="Line 5034"/>
            <p:cNvSpPr>
              <a:spLocks noChangeShapeType="1"/>
            </p:cNvSpPr>
            <p:nvPr/>
          </p:nvSpPr>
          <p:spPr bwMode="auto">
            <a:xfrm>
              <a:off x="2232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1" name="Line 5036"/>
            <p:cNvSpPr>
              <a:spLocks noChangeShapeType="1"/>
            </p:cNvSpPr>
            <p:nvPr/>
          </p:nvSpPr>
          <p:spPr bwMode="auto">
            <a:xfrm>
              <a:off x="2916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2" name="Line 5038"/>
            <p:cNvSpPr>
              <a:spLocks noChangeShapeType="1"/>
            </p:cNvSpPr>
            <p:nvPr/>
          </p:nvSpPr>
          <p:spPr bwMode="auto">
            <a:xfrm>
              <a:off x="3600" y="16421"/>
              <a:ext cx="66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3" name="Line 5040"/>
            <p:cNvSpPr>
              <a:spLocks noChangeShapeType="1"/>
            </p:cNvSpPr>
            <p:nvPr/>
          </p:nvSpPr>
          <p:spPr bwMode="auto">
            <a:xfrm>
              <a:off x="4260" y="16421"/>
              <a:ext cx="67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4" name="Line 5042"/>
            <p:cNvSpPr>
              <a:spLocks noChangeShapeType="1"/>
            </p:cNvSpPr>
            <p:nvPr/>
          </p:nvSpPr>
          <p:spPr bwMode="auto">
            <a:xfrm>
              <a:off x="4932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5" name="Line 5044"/>
            <p:cNvSpPr>
              <a:spLocks noChangeShapeType="1"/>
            </p:cNvSpPr>
            <p:nvPr/>
          </p:nvSpPr>
          <p:spPr bwMode="auto">
            <a:xfrm>
              <a:off x="5712" y="16421"/>
              <a:ext cx="8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6" name="Line 5046"/>
            <p:cNvSpPr>
              <a:spLocks noChangeShapeType="1"/>
            </p:cNvSpPr>
            <p:nvPr/>
          </p:nvSpPr>
          <p:spPr bwMode="auto">
            <a:xfrm>
              <a:off x="6576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7" name="Line 5048"/>
            <p:cNvSpPr>
              <a:spLocks noChangeShapeType="1"/>
            </p:cNvSpPr>
            <p:nvPr/>
          </p:nvSpPr>
          <p:spPr bwMode="auto">
            <a:xfrm>
              <a:off x="7356" y="16421"/>
              <a:ext cx="62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</p:grpSp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1524001" y="117673"/>
            <a:ext cx="73659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>
                <a:latin typeface="Arial Narrow" pitchFamily="34" charset="0"/>
              </a:rPr>
              <a:t>Volba provozní teploty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73792" y="1065025"/>
            <a:ext cx="11980315" cy="5352307"/>
            <a:chOff x="-1350209" y="1065024"/>
            <a:chExt cx="11980315" cy="5352307"/>
          </a:xfrm>
        </p:grpSpPr>
        <p:sp>
          <p:nvSpPr>
            <p:cNvPr id="44" name="Text Box 3195"/>
            <p:cNvSpPr txBox="1">
              <a:spLocks noChangeArrowheads="1"/>
            </p:cNvSpPr>
            <p:nvPr/>
          </p:nvSpPr>
          <p:spPr bwMode="auto">
            <a:xfrm>
              <a:off x="6963477" y="2457179"/>
              <a:ext cx="3666629" cy="2015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342900" indent="-342900" defTabSz="36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  <a:buFont typeface="Wingdings" panose="05000000000000000000" pitchFamily="2" charset="2"/>
                <a:buChar char="v"/>
              </a:pPr>
              <a:r>
                <a:rPr lang="cs-CZ" altLang="cs-CZ" sz="2000" b="0" dirty="0"/>
                <a:t>Teplota zvolena na základě destilační křivky pyr. oleje metodou HP </a:t>
              </a:r>
              <a:r>
                <a:rPr lang="cs-CZ" altLang="cs-CZ" sz="2000" b="0" dirty="0" err="1"/>
                <a:t>SimDis</a:t>
              </a:r>
              <a:endParaRPr lang="cs-CZ" altLang="cs-CZ" sz="2000" b="0" dirty="0"/>
            </a:p>
            <a:p>
              <a:pPr marL="539750" indent="-355600" defTabSz="18796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  <a:buFont typeface="Arial" pitchFamily="34" charset="0"/>
                <a:buChar char="•"/>
              </a:pPr>
              <a:r>
                <a:rPr lang="cs-CZ" altLang="cs-CZ" sz="2000" b="0" dirty="0"/>
                <a:t>Teplota vyšší než mez kondenzace s rezervou alespoň 50 °C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50209" y="1065024"/>
              <a:ext cx="7945692" cy="535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42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10</a:t>
              </a:fld>
              <a:endParaRPr lang="cs-CZ" altLang="cs-CZ" sz="1400" b="0" i="1" dirty="0"/>
            </a:p>
          </p:txBody>
        </p:sp>
        <p:sp>
          <p:nvSpPr>
            <p:cNvPr id="43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70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37893" y="117673"/>
            <a:ext cx="86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 smtClean="0">
                <a:latin typeface="Arial Narrow" pitchFamily="34" charset="0"/>
              </a:rPr>
              <a:t>Procesní (dehalogenační) </a:t>
            </a:r>
            <a:r>
              <a:rPr lang="cs-CZ" altLang="cs-CZ" sz="3600" dirty="0">
                <a:latin typeface="Arial Narrow" pitchFamily="34" charset="0"/>
              </a:rPr>
              <a:t>aparatura</a:t>
            </a:r>
            <a:endParaRPr lang="en-US" altLang="cs-CZ" sz="3600" dirty="0"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285" y="908720"/>
            <a:ext cx="6624736" cy="474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3A4AA543-8221-4DDC-A491-19BF8DCB2F26}"/>
              </a:ext>
            </a:extLst>
          </p:cNvPr>
          <p:cNvGrpSpPr/>
          <p:nvPr/>
        </p:nvGrpSpPr>
        <p:grpSpPr>
          <a:xfrm>
            <a:off x="1559496" y="920910"/>
            <a:ext cx="8064896" cy="5388411"/>
            <a:chOff x="35496" y="920909"/>
            <a:chExt cx="8064896" cy="5388411"/>
          </a:xfrm>
        </p:grpSpPr>
        <p:sp>
          <p:nvSpPr>
            <p:cNvPr id="14" name="Text Box 3195"/>
            <p:cNvSpPr txBox="1">
              <a:spLocks noChangeArrowheads="1"/>
            </p:cNvSpPr>
            <p:nvPr/>
          </p:nvSpPr>
          <p:spPr bwMode="auto">
            <a:xfrm>
              <a:off x="35496" y="920909"/>
              <a:ext cx="2397789" cy="3693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1		–	pumpa</a:t>
              </a:r>
              <a:endParaRPr lang="cs-CZ" altLang="cs-CZ" sz="1800" b="0" baseline="-250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2		–	regulátor pece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3		–	teploměr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4		–	rozvod plynu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5		–	jímky oleje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6		–	vstup reaktoru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7		–	vodní chladič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8		–	regulátor 							průtoku plynu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9		– regulátor 							ohřevu výstupu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10	– analyzátor plynu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11	–	vymražování</a:t>
              </a:r>
            </a:p>
          </p:txBody>
        </p:sp>
        <p:grpSp>
          <p:nvGrpSpPr>
            <p:cNvPr id="4" name="Skupina 3"/>
            <p:cNvGrpSpPr/>
            <p:nvPr/>
          </p:nvGrpSpPr>
          <p:grpSpPr>
            <a:xfrm>
              <a:off x="2087723" y="1304764"/>
              <a:ext cx="6012669" cy="5004556"/>
              <a:chOff x="2087723" y="1304764"/>
              <a:chExt cx="6012669" cy="5004556"/>
            </a:xfrm>
          </p:grpSpPr>
          <p:sp>
            <p:nvSpPr>
              <p:cNvPr id="15" name="Text Box 3195"/>
              <p:cNvSpPr txBox="1">
                <a:spLocks noChangeArrowheads="1"/>
              </p:cNvSpPr>
              <p:nvPr/>
            </p:nvSpPr>
            <p:spPr bwMode="auto">
              <a:xfrm>
                <a:off x="2087723" y="5966772"/>
                <a:ext cx="6012669" cy="342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36000" bIns="0">
                <a:noAutofit/>
              </a:bodyPr>
              <a:lstStyle>
                <a:lvl1pPr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180000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2A86C4"/>
                  </a:buClr>
                </a:pPr>
                <a:r>
                  <a:rPr lang="cs-CZ" altLang="cs-CZ" sz="2000" dirty="0"/>
                  <a:t>1			2			3			4			5			6			7			8			9			10			11</a:t>
                </a:r>
                <a:endParaRPr lang="en-US" altLang="cs-CZ" sz="2000" dirty="0"/>
              </a:p>
            </p:txBody>
          </p:sp>
          <p:grpSp>
            <p:nvGrpSpPr>
              <p:cNvPr id="2" name="Skupina 1"/>
              <p:cNvGrpSpPr/>
              <p:nvPr/>
            </p:nvGrpSpPr>
            <p:grpSpPr>
              <a:xfrm>
                <a:off x="2195735" y="1304764"/>
                <a:ext cx="5904657" cy="4665136"/>
                <a:chOff x="2195735" y="1304764"/>
                <a:chExt cx="5904657" cy="4665136"/>
              </a:xfrm>
            </p:grpSpPr>
            <p:sp>
              <p:nvSpPr>
                <p:cNvPr id="16" name="Volný tvar 15"/>
                <p:cNvSpPr/>
                <p:nvPr/>
              </p:nvSpPr>
              <p:spPr bwMode="auto">
                <a:xfrm flipV="1">
                  <a:off x="2195735" y="3753036"/>
                  <a:ext cx="612069" cy="2213736"/>
                </a:xfrm>
                <a:custGeom>
                  <a:avLst/>
                  <a:gdLst>
                    <a:gd name="connsiteX0" fmla="*/ 0 w 3395133"/>
                    <a:gd name="connsiteY0" fmla="*/ 0 h 67734"/>
                    <a:gd name="connsiteX1" fmla="*/ 3395133 w 3395133"/>
                    <a:gd name="connsiteY1" fmla="*/ 67734 h 6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5133" h="67734">
                      <a:moveTo>
                        <a:pt x="0" y="0"/>
                      </a:moveTo>
                      <a:lnTo>
                        <a:pt x="3395133" y="67734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217988"/>
                  <a:endParaRPr lang="cs-CZ" sz="8300" dirty="0"/>
                </a:p>
              </p:txBody>
            </p:sp>
            <p:sp>
              <p:nvSpPr>
                <p:cNvPr id="17" name="Volný tvar 16"/>
                <p:cNvSpPr/>
                <p:nvPr/>
              </p:nvSpPr>
              <p:spPr bwMode="auto">
                <a:xfrm flipV="1">
                  <a:off x="2699792" y="3501008"/>
                  <a:ext cx="900100" cy="2465764"/>
                </a:xfrm>
                <a:custGeom>
                  <a:avLst/>
                  <a:gdLst>
                    <a:gd name="connsiteX0" fmla="*/ 0 w 3395133"/>
                    <a:gd name="connsiteY0" fmla="*/ 0 h 67734"/>
                    <a:gd name="connsiteX1" fmla="*/ 3395133 w 3395133"/>
                    <a:gd name="connsiteY1" fmla="*/ 67734 h 6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5133" h="67734">
                      <a:moveTo>
                        <a:pt x="0" y="0"/>
                      </a:moveTo>
                      <a:lnTo>
                        <a:pt x="3395133" y="67734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217988"/>
                  <a:endParaRPr lang="cs-CZ" sz="8300" dirty="0"/>
                </a:p>
              </p:txBody>
            </p:sp>
            <p:sp>
              <p:nvSpPr>
                <p:cNvPr id="18" name="Volný tvar 17"/>
                <p:cNvSpPr/>
                <p:nvPr/>
              </p:nvSpPr>
              <p:spPr bwMode="auto">
                <a:xfrm flipV="1">
                  <a:off x="3239852" y="1772816"/>
                  <a:ext cx="900100" cy="4193956"/>
                </a:xfrm>
                <a:custGeom>
                  <a:avLst/>
                  <a:gdLst>
                    <a:gd name="connsiteX0" fmla="*/ 0 w 3395133"/>
                    <a:gd name="connsiteY0" fmla="*/ 0 h 67734"/>
                    <a:gd name="connsiteX1" fmla="*/ 3395133 w 3395133"/>
                    <a:gd name="connsiteY1" fmla="*/ 67734 h 6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5133" h="67734">
                      <a:moveTo>
                        <a:pt x="0" y="0"/>
                      </a:moveTo>
                      <a:lnTo>
                        <a:pt x="3395133" y="67734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217988"/>
                  <a:endParaRPr lang="cs-CZ" sz="8300" dirty="0"/>
                </a:p>
              </p:txBody>
            </p:sp>
            <p:sp>
              <p:nvSpPr>
                <p:cNvPr id="19" name="Volný tvar 18"/>
                <p:cNvSpPr/>
                <p:nvPr/>
              </p:nvSpPr>
              <p:spPr bwMode="auto">
                <a:xfrm flipV="1">
                  <a:off x="3779912" y="1664804"/>
                  <a:ext cx="720080" cy="4301968"/>
                </a:xfrm>
                <a:custGeom>
                  <a:avLst/>
                  <a:gdLst>
                    <a:gd name="connsiteX0" fmla="*/ 0 w 3395133"/>
                    <a:gd name="connsiteY0" fmla="*/ 0 h 67734"/>
                    <a:gd name="connsiteX1" fmla="*/ 3395133 w 3395133"/>
                    <a:gd name="connsiteY1" fmla="*/ 67734 h 6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5133" h="67734">
                      <a:moveTo>
                        <a:pt x="0" y="0"/>
                      </a:moveTo>
                      <a:lnTo>
                        <a:pt x="3395133" y="67734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217988"/>
                  <a:endParaRPr lang="cs-CZ" sz="8300" dirty="0"/>
                </a:p>
              </p:txBody>
            </p:sp>
            <p:sp>
              <p:nvSpPr>
                <p:cNvPr id="20" name="Volný tvar 19"/>
                <p:cNvSpPr/>
                <p:nvPr/>
              </p:nvSpPr>
              <p:spPr bwMode="auto">
                <a:xfrm flipV="1">
                  <a:off x="4355976" y="5373216"/>
                  <a:ext cx="72008" cy="577284"/>
                </a:xfrm>
                <a:custGeom>
                  <a:avLst/>
                  <a:gdLst>
                    <a:gd name="connsiteX0" fmla="*/ 0 w 3395133"/>
                    <a:gd name="connsiteY0" fmla="*/ 0 h 67734"/>
                    <a:gd name="connsiteX1" fmla="*/ 3395133 w 3395133"/>
                    <a:gd name="connsiteY1" fmla="*/ 67734 h 6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5133" h="67734">
                      <a:moveTo>
                        <a:pt x="0" y="0"/>
                      </a:moveTo>
                      <a:lnTo>
                        <a:pt x="3395133" y="67734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217988"/>
                  <a:endParaRPr lang="cs-CZ" sz="8300" dirty="0"/>
                </a:p>
              </p:txBody>
            </p:sp>
            <p:sp>
              <p:nvSpPr>
                <p:cNvPr id="21" name="Volný tvar 20"/>
                <p:cNvSpPr/>
                <p:nvPr/>
              </p:nvSpPr>
              <p:spPr bwMode="auto">
                <a:xfrm flipH="1" flipV="1">
                  <a:off x="4572001" y="1304764"/>
                  <a:ext cx="274048" cy="4662008"/>
                </a:xfrm>
                <a:custGeom>
                  <a:avLst/>
                  <a:gdLst>
                    <a:gd name="connsiteX0" fmla="*/ 0 w 3395133"/>
                    <a:gd name="connsiteY0" fmla="*/ 0 h 67734"/>
                    <a:gd name="connsiteX1" fmla="*/ 3395133 w 3395133"/>
                    <a:gd name="connsiteY1" fmla="*/ 67734 h 6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5133" h="67734">
                      <a:moveTo>
                        <a:pt x="0" y="0"/>
                      </a:moveTo>
                      <a:lnTo>
                        <a:pt x="3395133" y="67734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217988"/>
                  <a:endParaRPr lang="cs-CZ" sz="8300" dirty="0"/>
                </a:p>
              </p:txBody>
            </p:sp>
            <p:sp>
              <p:nvSpPr>
                <p:cNvPr id="22" name="Volný tvar 21"/>
                <p:cNvSpPr/>
                <p:nvPr/>
              </p:nvSpPr>
              <p:spPr bwMode="auto">
                <a:xfrm flipH="1" flipV="1">
                  <a:off x="4846049" y="3068960"/>
                  <a:ext cx="554043" cy="2900940"/>
                </a:xfrm>
                <a:custGeom>
                  <a:avLst/>
                  <a:gdLst>
                    <a:gd name="connsiteX0" fmla="*/ 0 w 3395133"/>
                    <a:gd name="connsiteY0" fmla="*/ 0 h 67734"/>
                    <a:gd name="connsiteX1" fmla="*/ 3395133 w 3395133"/>
                    <a:gd name="connsiteY1" fmla="*/ 67734 h 6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5133" h="67734">
                      <a:moveTo>
                        <a:pt x="0" y="0"/>
                      </a:moveTo>
                      <a:lnTo>
                        <a:pt x="3395133" y="67734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217988"/>
                  <a:endParaRPr lang="cs-CZ" sz="8300" dirty="0"/>
                </a:p>
              </p:txBody>
            </p:sp>
            <p:sp>
              <p:nvSpPr>
                <p:cNvPr id="23" name="Volný tvar 22"/>
                <p:cNvSpPr/>
                <p:nvPr/>
              </p:nvSpPr>
              <p:spPr bwMode="auto">
                <a:xfrm flipH="1" flipV="1">
                  <a:off x="5572870" y="3429000"/>
                  <a:ext cx="295273" cy="2540900"/>
                </a:xfrm>
                <a:custGeom>
                  <a:avLst/>
                  <a:gdLst>
                    <a:gd name="connsiteX0" fmla="*/ 0 w 3395133"/>
                    <a:gd name="connsiteY0" fmla="*/ 0 h 67734"/>
                    <a:gd name="connsiteX1" fmla="*/ 3395133 w 3395133"/>
                    <a:gd name="connsiteY1" fmla="*/ 67734 h 6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5133" h="67734">
                      <a:moveTo>
                        <a:pt x="0" y="0"/>
                      </a:moveTo>
                      <a:lnTo>
                        <a:pt x="3395133" y="67734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217988"/>
                  <a:endParaRPr lang="cs-CZ" sz="8300" dirty="0"/>
                </a:p>
              </p:txBody>
            </p:sp>
            <p:sp>
              <p:nvSpPr>
                <p:cNvPr id="24" name="Volný tvar 23"/>
                <p:cNvSpPr/>
                <p:nvPr/>
              </p:nvSpPr>
              <p:spPr bwMode="auto">
                <a:xfrm flipH="1" flipV="1">
                  <a:off x="5572869" y="2024844"/>
                  <a:ext cx="878579" cy="3941928"/>
                </a:xfrm>
                <a:custGeom>
                  <a:avLst/>
                  <a:gdLst>
                    <a:gd name="connsiteX0" fmla="*/ 0 w 3395133"/>
                    <a:gd name="connsiteY0" fmla="*/ 0 h 67734"/>
                    <a:gd name="connsiteX1" fmla="*/ 3395133 w 3395133"/>
                    <a:gd name="connsiteY1" fmla="*/ 67734 h 6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5133" h="67734">
                      <a:moveTo>
                        <a:pt x="0" y="0"/>
                      </a:moveTo>
                      <a:lnTo>
                        <a:pt x="3395133" y="67734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217988"/>
                  <a:endParaRPr lang="cs-CZ" sz="8300" dirty="0"/>
                </a:p>
              </p:txBody>
            </p:sp>
            <p:sp>
              <p:nvSpPr>
                <p:cNvPr id="25" name="Volný tvar 24"/>
                <p:cNvSpPr/>
                <p:nvPr/>
              </p:nvSpPr>
              <p:spPr bwMode="auto">
                <a:xfrm flipV="1">
                  <a:off x="7070758" y="3815788"/>
                  <a:ext cx="531520" cy="2154112"/>
                </a:xfrm>
                <a:custGeom>
                  <a:avLst/>
                  <a:gdLst>
                    <a:gd name="connsiteX0" fmla="*/ 0 w 3395133"/>
                    <a:gd name="connsiteY0" fmla="*/ 0 h 67734"/>
                    <a:gd name="connsiteX1" fmla="*/ 3395133 w 3395133"/>
                    <a:gd name="connsiteY1" fmla="*/ 67734 h 6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5133" h="67734">
                      <a:moveTo>
                        <a:pt x="0" y="0"/>
                      </a:moveTo>
                      <a:lnTo>
                        <a:pt x="3395133" y="67734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217988"/>
                  <a:endParaRPr lang="cs-CZ" sz="8300" dirty="0"/>
                </a:p>
              </p:txBody>
            </p:sp>
            <p:sp>
              <p:nvSpPr>
                <p:cNvPr id="26" name="Volný tvar 25"/>
                <p:cNvSpPr/>
                <p:nvPr/>
              </p:nvSpPr>
              <p:spPr bwMode="auto">
                <a:xfrm flipV="1">
                  <a:off x="7776356" y="4699450"/>
                  <a:ext cx="324036" cy="1267322"/>
                </a:xfrm>
                <a:custGeom>
                  <a:avLst/>
                  <a:gdLst>
                    <a:gd name="connsiteX0" fmla="*/ 0 w 3395133"/>
                    <a:gd name="connsiteY0" fmla="*/ 0 h 67734"/>
                    <a:gd name="connsiteX1" fmla="*/ 3395133 w 3395133"/>
                    <a:gd name="connsiteY1" fmla="*/ 67734 h 67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5133" h="67734">
                      <a:moveTo>
                        <a:pt x="0" y="0"/>
                      </a:moveTo>
                      <a:lnTo>
                        <a:pt x="3395133" y="67734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217988"/>
                  <a:endParaRPr lang="cs-CZ" sz="8300" dirty="0"/>
                </a:p>
              </p:txBody>
            </p:sp>
          </p:grpSp>
        </p:grpSp>
      </p:grpSp>
      <p:grpSp>
        <p:nvGrpSpPr>
          <p:cNvPr id="30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31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11</a:t>
              </a:fld>
              <a:endParaRPr lang="cs-CZ" altLang="cs-CZ" sz="1400" b="0" i="1" dirty="0"/>
            </a:p>
          </p:txBody>
        </p:sp>
        <p:sp>
          <p:nvSpPr>
            <p:cNvPr id="32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20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1524001" y="117673"/>
            <a:ext cx="7365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>
                <a:latin typeface="Arial Narrow" pitchFamily="34" charset="0"/>
              </a:rPr>
              <a:t>Kombinovaná aparatura</a:t>
            </a:r>
            <a:endParaRPr lang="en-US" altLang="cs-CZ" sz="3600" dirty="0">
              <a:latin typeface="Arial Narrow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C54B48-C740-4E8A-9F47-13A8A5AD0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572" y="892817"/>
            <a:ext cx="6659894" cy="5678436"/>
          </a:xfrm>
          <a:prstGeom prst="rect">
            <a:avLst/>
          </a:prstGeom>
        </p:spPr>
      </p:pic>
      <p:grpSp>
        <p:nvGrpSpPr>
          <p:cNvPr id="2" name="Skupina 1"/>
          <p:cNvGrpSpPr/>
          <p:nvPr/>
        </p:nvGrpSpPr>
        <p:grpSpPr>
          <a:xfrm>
            <a:off x="37892" y="853465"/>
            <a:ext cx="11854752" cy="5707883"/>
            <a:chOff x="37892" y="853465"/>
            <a:chExt cx="11854752" cy="5707883"/>
          </a:xfrm>
        </p:grpSpPr>
        <p:sp>
          <p:nvSpPr>
            <p:cNvPr id="15" name="Text Box 3195"/>
            <p:cNvSpPr txBox="1">
              <a:spLocks noChangeArrowheads="1"/>
            </p:cNvSpPr>
            <p:nvPr/>
          </p:nvSpPr>
          <p:spPr bwMode="auto">
            <a:xfrm>
              <a:off x="9849554" y="1700810"/>
              <a:ext cx="360040" cy="1908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36000" bIns="0">
              <a:no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2000" dirty="0"/>
                <a:t>5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endParaRPr lang="cs-CZ" altLang="cs-CZ" sz="2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endParaRPr lang="cs-CZ" altLang="cs-CZ" sz="20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2000" dirty="0"/>
                <a:t>6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2000" dirty="0"/>
                <a:t>7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endParaRPr lang="cs-CZ" altLang="cs-CZ" sz="3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endParaRPr lang="cs-CZ" altLang="cs-CZ" sz="20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2000" dirty="0"/>
                <a:t>8</a:t>
              </a:r>
            </a:p>
          </p:txBody>
        </p:sp>
        <p:sp>
          <p:nvSpPr>
            <p:cNvPr id="14" name="Text Box 3195"/>
            <p:cNvSpPr txBox="1">
              <a:spLocks noChangeArrowheads="1"/>
            </p:cNvSpPr>
            <p:nvPr/>
          </p:nvSpPr>
          <p:spPr bwMode="auto">
            <a:xfrm>
              <a:off x="37892" y="4576189"/>
              <a:ext cx="2349695" cy="1985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1800" b="0" dirty="0"/>
                <a:t>1	–	vyhřívaný výstup 			z pyrolyzéru</a:t>
              </a:r>
              <a:endParaRPr lang="cs-CZ" altLang="cs-CZ" sz="1800" b="0" baseline="-25000" dirty="0"/>
            </a:p>
            <a:p>
              <a:pPr defTabSz="18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1800" b="0" dirty="0"/>
                <a:t>2	–	teploměry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1800" b="0" dirty="0"/>
                <a:t>3	–	pyrolýzní pec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1800" b="0" dirty="0"/>
                <a:t>4	–	záznam 								</a:t>
              </a:r>
              <a:r>
                <a:rPr lang="cs-CZ" altLang="cs-CZ" sz="1800" b="0" dirty="0" err="1"/>
                <a:t>a</a:t>
              </a:r>
              <a:r>
                <a:rPr lang="cs-CZ" altLang="cs-CZ" sz="1800" b="0" dirty="0" err="1">
                  <a:sym typeface="Symbol" panose="05050102010706020507" pitchFamily="18" charset="2"/>
                </a:rPr>
                <a:t></a:t>
              </a:r>
              <a:r>
                <a:rPr lang="cs-CZ" altLang="cs-CZ" sz="1800" b="0" dirty="0" err="1"/>
                <a:t>regulace</a:t>
              </a:r>
              <a:endParaRPr lang="cs-CZ" altLang="cs-CZ" sz="1800" b="0" dirty="0"/>
            </a:p>
          </p:txBody>
        </p: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F06DBAC8-9FD5-48E1-AD08-8322EBF9096D}"/>
                </a:ext>
              </a:extLst>
            </p:cNvPr>
            <p:cNvCxnSpPr/>
            <p:nvPr/>
          </p:nvCxnSpPr>
          <p:spPr bwMode="auto">
            <a:xfrm>
              <a:off x="659396" y="1016732"/>
              <a:ext cx="30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676B0153-A020-478D-AFA5-6E0ACB77763A}"/>
                </a:ext>
              </a:extLst>
            </p:cNvPr>
            <p:cNvCxnSpPr/>
            <p:nvPr/>
          </p:nvCxnSpPr>
          <p:spPr bwMode="auto">
            <a:xfrm>
              <a:off x="5447928" y="1880828"/>
              <a:ext cx="428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 Box 3195">
              <a:extLst>
                <a:ext uri="{FF2B5EF4-FFF2-40B4-BE49-F238E27FC236}">
                  <a16:creationId xmlns:a16="http://schemas.microsoft.com/office/drawing/2014/main" id="{AC503EC9-B8DA-4BFF-B2C5-D9AC5344EE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1482" y="4576189"/>
              <a:ext cx="2691162" cy="1431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1800" b="0" dirty="0"/>
                <a:t>5		–	procesní pec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1800" b="0" dirty="0"/>
                <a:t>6		–	primární chladič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1800" b="0" dirty="0"/>
                <a:t>7		–	bubnový plynoměr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1800" b="0" dirty="0"/>
                <a:t>8		–	sekundární chladič</a:t>
              </a:r>
            </a:p>
          </p:txBody>
        </p:sp>
        <p:sp>
          <p:nvSpPr>
            <p:cNvPr id="29" name="Text Box 3195">
              <a:extLst>
                <a:ext uri="{FF2B5EF4-FFF2-40B4-BE49-F238E27FC236}">
                  <a16:creationId xmlns:a16="http://schemas.microsoft.com/office/drawing/2014/main" id="{66A5F50E-346F-421D-94A6-8ADFE41BA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589" y="853465"/>
              <a:ext cx="360040" cy="2971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36000" bIns="0">
              <a:no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2000" dirty="0"/>
                <a:t>1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endParaRPr lang="cs-CZ" altLang="cs-CZ" sz="20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2000" dirty="0"/>
                <a:t>2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endParaRPr lang="cs-CZ" altLang="cs-CZ" sz="16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endParaRPr lang="cs-CZ" altLang="cs-CZ" sz="16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2000" dirty="0"/>
                <a:t>3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endParaRPr lang="cs-CZ" altLang="cs-CZ" sz="16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endParaRPr lang="cs-CZ" altLang="cs-CZ" sz="14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endParaRPr lang="cs-CZ" altLang="cs-CZ" sz="14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endParaRPr lang="cs-CZ" altLang="cs-CZ" sz="1400" dirty="0"/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2000" dirty="0"/>
                <a:t>4</a:t>
              </a:r>
            </a:p>
          </p:txBody>
        </p:sp>
        <p:cxnSp>
          <p:nvCxnSpPr>
            <p:cNvPr id="30" name="Přímá spojnice 29">
              <a:extLst>
                <a:ext uri="{FF2B5EF4-FFF2-40B4-BE49-F238E27FC236}">
                  <a16:creationId xmlns:a16="http://schemas.microsoft.com/office/drawing/2014/main" id="{41DA18AA-4176-4868-8085-216C578CB683}"/>
                </a:ext>
              </a:extLst>
            </p:cNvPr>
            <p:cNvCxnSpPr/>
            <p:nvPr/>
          </p:nvCxnSpPr>
          <p:spPr bwMode="auto">
            <a:xfrm>
              <a:off x="659396" y="1628800"/>
              <a:ext cx="3168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Přímá spojnice 39">
              <a:extLst>
                <a:ext uri="{FF2B5EF4-FFF2-40B4-BE49-F238E27FC236}">
                  <a16:creationId xmlns:a16="http://schemas.microsoft.com/office/drawing/2014/main" id="{24D16695-B5DF-4BA2-AA82-829E9E4F4A01}"/>
                </a:ext>
              </a:extLst>
            </p:cNvPr>
            <p:cNvCxnSpPr/>
            <p:nvPr/>
          </p:nvCxnSpPr>
          <p:spPr bwMode="auto">
            <a:xfrm>
              <a:off x="659396" y="2420888"/>
              <a:ext cx="30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Přímá spojnice 40">
              <a:extLst>
                <a:ext uri="{FF2B5EF4-FFF2-40B4-BE49-F238E27FC236}">
                  <a16:creationId xmlns:a16="http://schemas.microsoft.com/office/drawing/2014/main" id="{92262213-6794-4A24-9660-1E18F2BB3DB8}"/>
                </a:ext>
              </a:extLst>
            </p:cNvPr>
            <p:cNvCxnSpPr/>
            <p:nvPr/>
          </p:nvCxnSpPr>
          <p:spPr bwMode="auto">
            <a:xfrm>
              <a:off x="659396" y="3609020"/>
              <a:ext cx="259228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A1F6999D-44FA-4DC2-8AC7-8A674267BE71}"/>
                </a:ext>
              </a:extLst>
            </p:cNvPr>
            <p:cNvCxnSpPr/>
            <p:nvPr/>
          </p:nvCxnSpPr>
          <p:spPr bwMode="auto">
            <a:xfrm>
              <a:off x="6671928" y="2492896"/>
              <a:ext cx="3060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64616DD1-2482-4B72-AC91-6CB59F6A9EDB}"/>
                </a:ext>
              </a:extLst>
            </p:cNvPr>
            <p:cNvCxnSpPr/>
            <p:nvPr/>
          </p:nvCxnSpPr>
          <p:spPr bwMode="auto">
            <a:xfrm>
              <a:off x="7607928" y="2816932"/>
              <a:ext cx="21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Přímá spojnice 43">
              <a:extLst>
                <a:ext uri="{FF2B5EF4-FFF2-40B4-BE49-F238E27FC236}">
                  <a16:creationId xmlns:a16="http://schemas.microsoft.com/office/drawing/2014/main" id="{F390D390-6121-4546-87F1-3BC37E6B3EDB}"/>
                </a:ext>
              </a:extLst>
            </p:cNvPr>
            <p:cNvCxnSpPr/>
            <p:nvPr/>
          </p:nvCxnSpPr>
          <p:spPr bwMode="auto">
            <a:xfrm>
              <a:off x="8147928" y="3465004"/>
              <a:ext cx="158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21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12</a:t>
              </a:fld>
              <a:endParaRPr lang="cs-CZ" altLang="cs-CZ" sz="1400" b="0" i="1" dirty="0"/>
            </a:p>
          </p:txBody>
        </p:sp>
        <p:sp>
          <p:nvSpPr>
            <p:cNvPr id="22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1" y="117673"/>
            <a:ext cx="87242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 smtClean="0">
                <a:latin typeface="Arial Narrow" pitchFamily="34" charset="0"/>
              </a:rPr>
              <a:t>Vývin plynů při dvoufázovém procesu </a:t>
            </a:r>
            <a:endParaRPr lang="en-US" altLang="cs-CZ" sz="3600" baseline="-25000" dirty="0">
              <a:latin typeface="Arial Narrow" pitchFamily="34" charset="0"/>
            </a:endParaRPr>
          </a:p>
        </p:txBody>
      </p:sp>
      <p:sp>
        <p:nvSpPr>
          <p:cNvPr id="44" name="Text Box 3195"/>
          <p:cNvSpPr txBox="1">
            <a:spLocks noChangeArrowheads="1"/>
          </p:cNvSpPr>
          <p:nvPr/>
        </p:nvSpPr>
        <p:spPr bwMode="auto">
          <a:xfrm>
            <a:off x="8184233" y="2989401"/>
            <a:ext cx="37497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defTabSz="360000" eaLnBrk="1" hangingPunct="1">
              <a:spcBef>
                <a:spcPts val="0"/>
              </a:spcBef>
              <a:spcAft>
                <a:spcPts val="600"/>
              </a:spcAft>
              <a:buClr>
                <a:srgbClr val="2A86C4"/>
              </a:buClr>
              <a:buFont typeface="Wingdings" panose="05000000000000000000" pitchFamily="2" charset="2"/>
              <a:buChar char="v"/>
            </a:pPr>
            <a:r>
              <a:rPr lang="cs-CZ" altLang="cs-CZ" sz="2000" b="0" dirty="0" smtClean="0"/>
              <a:t>Alkalický sorbent, </a:t>
            </a:r>
            <a:r>
              <a:rPr lang="cs-CZ" altLang="cs-CZ" sz="2000" b="0" dirty="0" smtClean="0"/>
              <a:t>průtok </a:t>
            </a:r>
            <a:r>
              <a:rPr lang="cs-CZ" altLang="cs-CZ" sz="2000" b="0" dirty="0"/>
              <a:t>pyr. oleje = 2 </a:t>
            </a:r>
            <a:r>
              <a:rPr lang="cs-CZ" altLang="cs-CZ" sz="2000" b="0" dirty="0" smtClean="0"/>
              <a:t>ml/min</a:t>
            </a:r>
            <a:endParaRPr lang="cs-CZ" altLang="cs-CZ" sz="2000" b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8" y="1038280"/>
            <a:ext cx="7452828" cy="5343048"/>
          </a:xfrm>
          <a:prstGeom prst="rect">
            <a:avLst/>
          </a:prstGeom>
        </p:spPr>
      </p:pic>
      <p:grpSp>
        <p:nvGrpSpPr>
          <p:cNvPr id="8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9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13</a:t>
              </a:fld>
              <a:endParaRPr lang="cs-CZ" altLang="cs-CZ" sz="1400" b="0" i="1" dirty="0"/>
            </a:p>
          </p:txBody>
        </p:sp>
        <p:sp>
          <p:nvSpPr>
            <p:cNvPr id="10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6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37892" y="117673"/>
            <a:ext cx="86864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 smtClean="0">
                <a:latin typeface="Arial Narrow" pitchFamily="34" charset="0"/>
              </a:rPr>
              <a:t>Porovnání jedno a dvoufázového procesu</a:t>
            </a:r>
            <a:endParaRPr lang="en-US" altLang="cs-CZ" sz="3600" baseline="-25000" dirty="0">
              <a:latin typeface="Arial Narrow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47328" y="1025493"/>
            <a:ext cx="12133348" cy="5252550"/>
            <a:chOff x="47328" y="1025493"/>
            <a:chExt cx="12133348" cy="5252550"/>
          </a:xfrm>
        </p:grpSpPr>
        <p:grpSp>
          <p:nvGrpSpPr>
            <p:cNvPr id="5" name="Skupina 4"/>
            <p:cNvGrpSpPr/>
            <p:nvPr/>
          </p:nvGrpSpPr>
          <p:grpSpPr>
            <a:xfrm>
              <a:off x="299356" y="1029383"/>
              <a:ext cx="11881320" cy="5248660"/>
              <a:chOff x="299356" y="1029383"/>
              <a:chExt cx="11881320" cy="5248660"/>
            </a:xfrm>
          </p:grpSpPr>
          <p:sp>
            <p:nvSpPr>
              <p:cNvPr id="44" name="Text Box 3195"/>
              <p:cNvSpPr txBox="1">
                <a:spLocks noChangeArrowheads="1"/>
              </p:cNvSpPr>
              <p:nvPr/>
            </p:nvSpPr>
            <p:spPr bwMode="auto">
              <a:xfrm>
                <a:off x="299356" y="5484181"/>
                <a:ext cx="5040560" cy="784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342900" indent="-342900" defTabSz="36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Wingdings" panose="05000000000000000000" pitchFamily="2" charset="2"/>
                  <a:buChar char="v"/>
                </a:pPr>
                <a:r>
                  <a:rPr lang="cs-CZ" altLang="cs-CZ" sz="2000" b="0" dirty="0" smtClean="0"/>
                  <a:t>Celková bilance jednofázového procesu</a:t>
                </a:r>
              </a:p>
              <a:p>
                <a:pPr defTabSz="36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</a:pPr>
                <a:r>
                  <a:rPr lang="cs-CZ" altLang="cs-CZ" sz="2000" b="0" dirty="0"/>
                  <a:t>	</a:t>
                </a:r>
                <a:r>
                  <a:rPr lang="cs-CZ" altLang="cs-CZ" sz="2000" b="0" dirty="0" smtClean="0"/>
                  <a:t>(sériové propojení aparatur)</a:t>
                </a:r>
                <a:endParaRPr lang="cs-CZ" altLang="cs-CZ" sz="2000" b="0" dirty="0"/>
              </a:p>
            </p:txBody>
          </p:sp>
          <p:pic>
            <p:nvPicPr>
              <p:cNvPr id="3" name="Obrázek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71025" y="1029383"/>
                <a:ext cx="6009651" cy="3924000"/>
              </a:xfrm>
              <a:prstGeom prst="rect">
                <a:avLst/>
              </a:prstGeom>
            </p:spPr>
          </p:pic>
          <p:sp>
            <p:nvSpPr>
              <p:cNvPr id="9" name="Text Box 3195"/>
              <p:cNvSpPr txBox="1">
                <a:spLocks noChangeArrowheads="1"/>
              </p:cNvSpPr>
              <p:nvPr/>
            </p:nvSpPr>
            <p:spPr bwMode="auto">
              <a:xfrm>
                <a:off x="7104112" y="5493213"/>
                <a:ext cx="5040560" cy="784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342900" indent="-342900" defTabSz="36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Wingdings" panose="05000000000000000000" pitchFamily="2" charset="2"/>
                  <a:buChar char="v"/>
                </a:pPr>
                <a:r>
                  <a:rPr lang="cs-CZ" altLang="cs-CZ" sz="2000" b="0" dirty="0" smtClean="0"/>
                  <a:t>Celková bilance dvoufázového procesu</a:t>
                </a:r>
              </a:p>
              <a:p>
                <a:pPr defTabSz="36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</a:pPr>
                <a:r>
                  <a:rPr lang="cs-CZ" altLang="cs-CZ" sz="2000" b="0" dirty="0"/>
                  <a:t>	</a:t>
                </a:r>
                <a:r>
                  <a:rPr lang="cs-CZ" altLang="cs-CZ" sz="2000" b="0" dirty="0" smtClean="0"/>
                  <a:t>(samostatné aparatury)</a:t>
                </a:r>
                <a:endParaRPr lang="cs-CZ" altLang="cs-CZ" sz="2000" b="0" dirty="0"/>
              </a:p>
            </p:txBody>
          </p:sp>
        </p:grpSp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28" y="1025493"/>
              <a:ext cx="6048671" cy="3951679"/>
            </a:xfrm>
            <a:prstGeom prst="rect">
              <a:avLst/>
            </a:prstGeom>
          </p:spPr>
        </p:pic>
      </p:grpSp>
      <p:grpSp>
        <p:nvGrpSpPr>
          <p:cNvPr id="12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16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14</a:t>
              </a:fld>
              <a:endParaRPr lang="cs-CZ" altLang="cs-CZ" sz="1400" b="0" i="1" dirty="0"/>
            </a:p>
          </p:txBody>
        </p:sp>
        <p:sp>
          <p:nvSpPr>
            <p:cNvPr id="17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9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3195"/>
          <p:cNvSpPr txBox="1">
            <a:spLocks noChangeArrowheads="1"/>
          </p:cNvSpPr>
          <p:nvPr/>
        </p:nvSpPr>
        <p:spPr bwMode="auto">
          <a:xfrm>
            <a:off x="1055440" y="1715321"/>
            <a:ext cx="1015312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defTabSz="3600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Wingdings" panose="05000000000000000000" pitchFamily="2" charset="2"/>
              <a:buChar char="v"/>
            </a:pPr>
            <a:r>
              <a:rPr lang="cs-CZ" altLang="cs-CZ" sz="2000" b="0" dirty="0"/>
              <a:t>Teplota</a:t>
            </a:r>
            <a:r>
              <a:rPr lang="en-GB" altLang="cs-CZ" sz="2000" b="0" dirty="0"/>
              <a:t>:</a:t>
            </a:r>
          </a:p>
          <a:p>
            <a:pPr marL="1439863" indent="-355600" defTabSz="18796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/>
              <a:t>S rostoucí teplotou roste riziko termického </a:t>
            </a:r>
            <a:r>
              <a:rPr lang="cs-CZ" altLang="cs-CZ" sz="2000" b="0" dirty="0" smtClean="0"/>
              <a:t>krakování – obtížně omezitelné</a:t>
            </a:r>
            <a:endParaRPr lang="cs-CZ" altLang="cs-CZ" sz="2000" b="0" dirty="0"/>
          </a:p>
          <a:p>
            <a:pPr marL="1439863" indent="-355600" defTabSz="18796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/>
              <a:t>Minimální teplota </a:t>
            </a:r>
            <a:r>
              <a:rPr lang="cs-CZ" altLang="cs-CZ" sz="2000" b="0" dirty="0" smtClean="0"/>
              <a:t>dána </a:t>
            </a:r>
            <a:r>
              <a:rPr lang="cs-CZ" altLang="cs-CZ" sz="2000" b="0" dirty="0"/>
              <a:t>destilační křivkou pyrolýzního oleje.</a:t>
            </a:r>
          </a:p>
          <a:p>
            <a:pPr marL="342900" indent="-342900" defTabSz="3600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Wingdings" panose="05000000000000000000" pitchFamily="2" charset="2"/>
              <a:buChar char="v"/>
            </a:pPr>
            <a:r>
              <a:rPr lang="cs-CZ" altLang="cs-CZ" sz="2000" b="0" dirty="0" smtClean="0"/>
              <a:t>Pyrolýza = proces silně závisející na použitém zařízení a procesních podmínkách</a:t>
            </a:r>
            <a:endParaRPr lang="cs-CZ" altLang="cs-CZ" sz="2000" b="0" dirty="0"/>
          </a:p>
          <a:p>
            <a:pPr marL="342900" indent="-342900" defTabSz="3600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Wingdings" panose="05000000000000000000" pitchFamily="2" charset="2"/>
              <a:buChar char="v"/>
            </a:pPr>
            <a:r>
              <a:rPr lang="cs-CZ" altLang="cs-CZ" sz="2000" b="0" dirty="0" smtClean="0"/>
              <a:t>Změna byť jediného parametru – zde kondenzace před opětovným ohřevem – způsobí dramaticky odlišné parametry výstupů.</a:t>
            </a:r>
            <a:endParaRPr lang="cs-CZ" altLang="cs-CZ" sz="2000" b="0" dirty="0"/>
          </a:p>
        </p:txBody>
      </p:sp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37893" y="117673"/>
            <a:ext cx="86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 smtClean="0">
                <a:latin typeface="Arial Narrow" pitchFamily="34" charset="0"/>
              </a:rPr>
              <a:t>Shrnutí</a:t>
            </a:r>
            <a:endParaRPr lang="en-US" altLang="cs-CZ" sz="3600" dirty="0">
              <a:latin typeface="Arial Narrow" pitchFamily="34" charset="0"/>
            </a:endParaRPr>
          </a:p>
        </p:txBody>
      </p:sp>
      <p:grpSp>
        <p:nvGrpSpPr>
          <p:cNvPr id="7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8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15</a:t>
              </a:fld>
              <a:endParaRPr lang="cs-CZ" altLang="cs-CZ" sz="1400" b="0" i="1" dirty="0"/>
            </a:p>
          </p:txBody>
        </p:sp>
        <p:sp>
          <p:nvSpPr>
            <p:cNvPr id="9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47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5F841CA9-D874-4A56-9F01-A3F839231A49}"/>
              </a:ext>
            </a:extLst>
          </p:cNvPr>
          <p:cNvGrpSpPr/>
          <p:nvPr/>
        </p:nvGrpSpPr>
        <p:grpSpPr>
          <a:xfrm>
            <a:off x="1517537" y="2060848"/>
            <a:ext cx="9156927" cy="4209566"/>
            <a:chOff x="1517537" y="2060848"/>
            <a:chExt cx="9156927" cy="4209566"/>
          </a:xfrm>
        </p:grpSpPr>
        <p:sp>
          <p:nvSpPr>
            <p:cNvPr id="44" name="Text Box 3195"/>
            <p:cNvSpPr txBox="1">
              <a:spLocks noChangeArrowheads="1"/>
            </p:cNvSpPr>
            <p:nvPr/>
          </p:nvSpPr>
          <p:spPr bwMode="auto">
            <a:xfrm>
              <a:off x="1517537" y="5193196"/>
              <a:ext cx="9156927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36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1600" b="0" dirty="0"/>
                <a:t>Prezentované výsledky byly získány v rámci řešení projektu „PYREKOL“ FW01010158 (Projekt výzkumu a vývoje technologie materiálového využití odpadních plastů a pneumatik v</a:t>
              </a:r>
              <a:r>
                <a:rPr lang="cs-CZ" altLang="cs-CZ" sz="1600" b="0" dirty="0">
                  <a:sym typeface="Symbol" panose="05050102010706020507" pitchFamily="18" charset="2"/>
                </a:rPr>
                <a:t></a:t>
              </a:r>
              <a:r>
                <a:rPr lang="cs-CZ" altLang="cs-CZ" sz="1600" b="0" dirty="0"/>
                <a:t>rafinérském </a:t>
              </a:r>
              <a:r>
                <a:rPr lang="cs-CZ" altLang="cs-CZ" sz="1600" b="0" dirty="0" err="1"/>
                <a:t>a</a:t>
              </a:r>
              <a:r>
                <a:rPr lang="cs-CZ" altLang="cs-CZ" sz="1600" b="0" dirty="0" err="1">
                  <a:sym typeface="Symbol" panose="05050102010706020507" pitchFamily="18" charset="2"/>
                </a:rPr>
                <a:t></a:t>
              </a:r>
              <a:r>
                <a:rPr lang="cs-CZ" altLang="cs-CZ" sz="1600" b="0" dirty="0" err="1"/>
                <a:t>petrochemickém</a:t>
              </a:r>
              <a:r>
                <a:rPr lang="cs-CZ" altLang="cs-CZ" sz="1600" b="0" dirty="0"/>
                <a:t> průmyslu v ČR), podpořeného Technologickou agenturou České republiky </a:t>
              </a:r>
              <a:r>
                <a:rPr lang="cs-CZ" altLang="cs-CZ" sz="1600" b="0" dirty="0" err="1"/>
                <a:t>v</a:t>
              </a:r>
              <a:r>
                <a:rPr lang="cs-CZ" altLang="cs-CZ" sz="1600" b="0" dirty="0" err="1">
                  <a:sym typeface="Symbol" panose="05050102010706020507" pitchFamily="18" charset="2"/>
                </a:rPr>
                <a:t></a:t>
              </a:r>
              <a:r>
                <a:rPr lang="cs-CZ" altLang="cs-CZ" sz="1600" b="0" dirty="0" err="1"/>
                <a:t>programu</a:t>
              </a:r>
              <a:r>
                <a:rPr lang="cs-CZ" altLang="cs-CZ" sz="1600" b="0" dirty="0"/>
                <a:t> Trend</a:t>
              </a:r>
            </a:p>
          </p:txBody>
        </p:sp>
        <p:sp>
          <p:nvSpPr>
            <p:cNvPr id="49" name="Text Box 3187"/>
            <p:cNvSpPr txBox="1">
              <a:spLocks noChangeArrowheads="1"/>
            </p:cNvSpPr>
            <p:nvPr/>
          </p:nvSpPr>
          <p:spPr bwMode="auto">
            <a:xfrm>
              <a:off x="3972019" y="2060848"/>
              <a:ext cx="424796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 lIns="0" rIns="0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>
                  <a:latin typeface="Arial Narrow" pitchFamily="34" charset="0"/>
                </a:rPr>
                <a:t>Děkuji za pozornost</a:t>
              </a:r>
              <a:endParaRPr lang="en-US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8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9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16</a:t>
              </a:fld>
              <a:endParaRPr lang="cs-CZ" altLang="cs-CZ" sz="1400" b="0" i="1" dirty="0"/>
            </a:p>
          </p:txBody>
        </p:sp>
        <p:sp>
          <p:nvSpPr>
            <p:cNvPr id="10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212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1524001" y="117673"/>
            <a:ext cx="7365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>
                <a:latin typeface="Arial Narrow" pitchFamily="34" charset="0"/>
              </a:rPr>
              <a:t>Původ halogenů v plastech</a:t>
            </a:r>
            <a:endParaRPr lang="en-US" altLang="cs-CZ" sz="3600" dirty="0">
              <a:latin typeface="Arial Narrow" pitchFamily="34" charset="0"/>
            </a:endParaRPr>
          </a:p>
        </p:txBody>
      </p:sp>
      <p:grpSp>
        <p:nvGrpSpPr>
          <p:cNvPr id="9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10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2</a:t>
              </a:fld>
              <a:endParaRPr lang="cs-CZ" altLang="cs-CZ" sz="1400" b="0" i="1" dirty="0"/>
            </a:p>
          </p:txBody>
        </p:sp>
        <p:sp>
          <p:nvSpPr>
            <p:cNvPr id="11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  <p:grpSp>
        <p:nvGrpSpPr>
          <p:cNvPr id="63" name="Skupina 62"/>
          <p:cNvGrpSpPr>
            <a:grpSpLocks noChangeAspect="1"/>
          </p:cNvGrpSpPr>
          <p:nvPr/>
        </p:nvGrpSpPr>
        <p:grpSpPr>
          <a:xfrm>
            <a:off x="1307468" y="1016732"/>
            <a:ext cx="9263408" cy="5148000"/>
            <a:chOff x="395808" y="1232796"/>
            <a:chExt cx="8389919" cy="4662571"/>
          </a:xfrm>
        </p:grpSpPr>
        <p:sp>
          <p:nvSpPr>
            <p:cNvPr id="64" name="TextovéPole 63"/>
            <p:cNvSpPr txBox="1"/>
            <p:nvPr/>
          </p:nvSpPr>
          <p:spPr>
            <a:xfrm>
              <a:off x="6337727" y="3340018"/>
              <a:ext cx="2448000" cy="360000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r>
                <a:rPr lang="cs-CZ" sz="2000" dirty="0">
                  <a:latin typeface="+mn-lt"/>
                  <a:cs typeface="Times New Roman" pitchFamily="18" charset="0"/>
                </a:rPr>
                <a:t>V</a:t>
              </a:r>
              <a:r>
                <a:rPr lang="cs-CZ" sz="2000" dirty="0" smtClean="0">
                  <a:latin typeface="+mn-lt"/>
                  <a:cs typeface="Times New Roman" pitchFamily="18" charset="0"/>
                </a:rPr>
                <a:t>iz dále</a:t>
              </a:r>
              <a:endParaRPr lang="cs-CZ" sz="2000" dirty="0">
                <a:latin typeface="+mn-lt"/>
                <a:cs typeface="Times New Roman" pitchFamily="18" charset="0"/>
              </a:endParaRPr>
            </a:p>
          </p:txBody>
        </p:sp>
        <p:grpSp>
          <p:nvGrpSpPr>
            <p:cNvPr id="65" name="Skupina 64"/>
            <p:cNvGrpSpPr/>
            <p:nvPr/>
          </p:nvGrpSpPr>
          <p:grpSpPr>
            <a:xfrm>
              <a:off x="395808" y="1232796"/>
              <a:ext cx="8388660" cy="4662571"/>
              <a:chOff x="395808" y="1232796"/>
              <a:chExt cx="8388660" cy="4662571"/>
            </a:xfrm>
          </p:grpSpPr>
          <p:sp>
            <p:nvSpPr>
              <p:cNvPr id="67" name="Volný tvar 66"/>
              <p:cNvSpPr/>
              <p:nvPr/>
            </p:nvSpPr>
            <p:spPr>
              <a:xfrm rot="5400000">
                <a:off x="7326468" y="3101075"/>
                <a:ext cx="468000" cy="0"/>
              </a:xfrm>
              <a:custGeom>
                <a:avLst/>
                <a:gdLst>
                  <a:gd name="connsiteX0" fmla="*/ 0 w 609600"/>
                  <a:gd name="connsiteY0" fmla="*/ 0 h 645459"/>
                  <a:gd name="connsiteX1" fmla="*/ 0 w 609600"/>
                  <a:gd name="connsiteY1" fmla="*/ 645459 h 645459"/>
                  <a:gd name="connsiteX2" fmla="*/ 609600 w 609600"/>
                  <a:gd name="connsiteY2" fmla="*/ 645459 h 645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600" h="645459">
                    <a:moveTo>
                      <a:pt x="0" y="0"/>
                    </a:moveTo>
                    <a:lnTo>
                      <a:pt x="0" y="645459"/>
                    </a:lnTo>
                    <a:lnTo>
                      <a:pt x="609600" y="645459"/>
                    </a:lnTo>
                  </a:path>
                </a:pathLst>
              </a:custGeom>
              <a:ln w="1016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36000" tIns="0" rtlCol="0" anchor="ctr"/>
              <a:lstStyle/>
              <a:p>
                <a:pPr algn="ctr"/>
                <a:endParaRPr lang="cs-CZ" sz="2000"/>
              </a:p>
            </p:txBody>
          </p:sp>
          <p:grpSp>
            <p:nvGrpSpPr>
              <p:cNvPr id="68" name="Skupina 67"/>
              <p:cNvGrpSpPr/>
              <p:nvPr/>
            </p:nvGrpSpPr>
            <p:grpSpPr>
              <a:xfrm>
                <a:off x="395808" y="1232796"/>
                <a:ext cx="8388660" cy="4662571"/>
                <a:chOff x="395808" y="1232796"/>
                <a:chExt cx="8388660" cy="4662571"/>
              </a:xfrm>
            </p:grpSpPr>
            <p:sp>
              <p:nvSpPr>
                <p:cNvPr id="69" name="Volný tvar 68"/>
                <p:cNvSpPr/>
                <p:nvPr/>
              </p:nvSpPr>
              <p:spPr>
                <a:xfrm rot="5400000">
                  <a:off x="7326468" y="4498844"/>
                  <a:ext cx="468000" cy="0"/>
                </a:xfrm>
                <a:custGeom>
                  <a:avLst/>
                  <a:gdLst>
                    <a:gd name="connsiteX0" fmla="*/ 0 w 609600"/>
                    <a:gd name="connsiteY0" fmla="*/ 0 h 645459"/>
                    <a:gd name="connsiteX1" fmla="*/ 0 w 609600"/>
                    <a:gd name="connsiteY1" fmla="*/ 645459 h 645459"/>
                    <a:gd name="connsiteX2" fmla="*/ 609600 w 609600"/>
                    <a:gd name="connsiteY2" fmla="*/ 645459 h 64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600" h="645459">
                      <a:moveTo>
                        <a:pt x="0" y="0"/>
                      </a:moveTo>
                      <a:lnTo>
                        <a:pt x="0" y="645459"/>
                      </a:lnTo>
                      <a:lnTo>
                        <a:pt x="609600" y="645459"/>
                      </a:lnTo>
                    </a:path>
                  </a:pathLst>
                </a:custGeom>
                <a:ln w="1016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36000" tIns="0" rtlCol="0" anchor="ctr"/>
                <a:lstStyle/>
                <a:p>
                  <a:pPr algn="ctr"/>
                  <a:endParaRPr lang="cs-CZ" sz="2000"/>
                </a:p>
              </p:txBody>
            </p:sp>
            <p:grpSp>
              <p:nvGrpSpPr>
                <p:cNvPr id="70" name="Skupina 69"/>
                <p:cNvGrpSpPr/>
                <p:nvPr/>
              </p:nvGrpSpPr>
              <p:grpSpPr>
                <a:xfrm>
                  <a:off x="395808" y="1232796"/>
                  <a:ext cx="8388660" cy="4662571"/>
                  <a:chOff x="395808" y="1232796"/>
                  <a:chExt cx="8388660" cy="4662571"/>
                </a:xfrm>
              </p:grpSpPr>
              <p:grpSp>
                <p:nvGrpSpPr>
                  <p:cNvPr id="71" name="Skupina 70"/>
                  <p:cNvGrpSpPr/>
                  <p:nvPr/>
                </p:nvGrpSpPr>
                <p:grpSpPr>
                  <a:xfrm>
                    <a:off x="575556" y="2276872"/>
                    <a:ext cx="5004556" cy="3618495"/>
                    <a:chOff x="467544" y="2454559"/>
                    <a:chExt cx="5004556" cy="3618495"/>
                  </a:xfrm>
                </p:grpSpPr>
                <p:grpSp>
                  <p:nvGrpSpPr>
                    <p:cNvPr id="87" name="Skupina 86"/>
                    <p:cNvGrpSpPr/>
                    <p:nvPr/>
                  </p:nvGrpSpPr>
                  <p:grpSpPr>
                    <a:xfrm>
                      <a:off x="740488" y="2888940"/>
                      <a:ext cx="4731612" cy="3184114"/>
                      <a:chOff x="-1908688" y="2888940"/>
                      <a:chExt cx="4731612" cy="3184114"/>
                    </a:xfrm>
                  </p:grpSpPr>
                  <p:grpSp>
                    <p:nvGrpSpPr>
                      <p:cNvPr id="96" name="Skupina 95"/>
                      <p:cNvGrpSpPr/>
                      <p:nvPr/>
                    </p:nvGrpSpPr>
                    <p:grpSpPr>
                      <a:xfrm>
                        <a:off x="-1908688" y="2888940"/>
                        <a:ext cx="3610666" cy="3184114"/>
                        <a:chOff x="503548" y="2888940"/>
                        <a:chExt cx="3610666" cy="3184114"/>
                      </a:xfrm>
                    </p:grpSpPr>
                    <p:sp>
                      <p:nvSpPr>
                        <p:cNvPr id="105" name="TextovéPole 104"/>
                        <p:cNvSpPr txBox="1"/>
                        <p:nvPr/>
                      </p:nvSpPr>
                      <p:spPr>
                        <a:xfrm>
                          <a:off x="514214" y="2888940"/>
                          <a:ext cx="3600000" cy="360000"/>
                        </a:xfrm>
                        <a:prstGeom prst="rect">
                          <a:avLst/>
                        </a:prstGeom>
                        <a:solidFill>
                          <a:srgbClr val="FF8761"/>
                        </a:solidFill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ctr" anchorCtr="0">
                          <a:noAutofit/>
                        </a:bodyPr>
                        <a:lstStyle/>
                        <a:p>
                          <a:r>
                            <a:rPr lang="cs-CZ" sz="2000" dirty="0">
                              <a:latin typeface="+mn-lt"/>
                              <a:cs typeface="Times New Roman" pitchFamily="18" charset="0"/>
                            </a:rPr>
                            <a:t>Polyvinylchlorid</a:t>
                          </a:r>
                        </a:p>
                      </p:txBody>
                    </p:sp>
                    <p:sp>
                      <p:nvSpPr>
                        <p:cNvPr id="106" name="TextovéPole 13"/>
                        <p:cNvSpPr txBox="1"/>
                        <p:nvPr/>
                      </p:nvSpPr>
                      <p:spPr>
                        <a:xfrm>
                          <a:off x="503548" y="3356886"/>
                          <a:ext cx="3600000" cy="360000"/>
                        </a:xfrm>
                        <a:prstGeom prst="rect">
                          <a:avLst/>
                        </a:prstGeom>
                        <a:solidFill>
                          <a:srgbClr val="FF8761"/>
                        </a:solidFill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ctr" anchorCtr="0">
                          <a:noAutofit/>
                        </a:bodyPr>
                        <a:lstStyle/>
                        <a:p>
                          <a:r>
                            <a:rPr lang="cs-CZ" sz="2000" dirty="0" smtClean="0">
                              <a:latin typeface="+mn-lt"/>
                              <a:cs typeface="Times New Roman" pitchFamily="18" charset="0"/>
                            </a:rPr>
                            <a:t>Polyvinylidenchlorid</a:t>
                          </a:r>
                        </a:p>
                      </p:txBody>
                    </p:sp>
                    <p:sp>
                      <p:nvSpPr>
                        <p:cNvPr id="107" name="TextovéPole 106"/>
                        <p:cNvSpPr txBox="1"/>
                        <p:nvPr/>
                      </p:nvSpPr>
                      <p:spPr>
                        <a:xfrm>
                          <a:off x="514214" y="4293136"/>
                          <a:ext cx="3600000" cy="360000"/>
                        </a:xfrm>
                        <a:prstGeom prst="rect">
                          <a:avLst/>
                        </a:prstGeom>
                        <a:solidFill>
                          <a:srgbClr val="FF8761"/>
                        </a:solidFill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ctr" anchorCtr="0">
                          <a:noAutofit/>
                        </a:bodyPr>
                        <a:lstStyle/>
                        <a:p>
                          <a:r>
                            <a:rPr lang="cs-CZ" sz="2000" dirty="0">
                              <a:latin typeface="+mn-lt"/>
                              <a:cs typeface="Times New Roman" pitchFamily="18" charset="0"/>
                            </a:rPr>
                            <a:t>Polytetrafluorethylen</a:t>
                          </a:r>
                        </a:p>
                      </p:txBody>
                    </p:sp>
                    <p:sp>
                      <p:nvSpPr>
                        <p:cNvPr id="108" name="TextovéPole 107"/>
                        <p:cNvSpPr txBox="1"/>
                        <p:nvPr/>
                      </p:nvSpPr>
                      <p:spPr>
                        <a:xfrm>
                          <a:off x="511092" y="5231802"/>
                          <a:ext cx="3600000" cy="360000"/>
                        </a:xfrm>
                        <a:prstGeom prst="rect">
                          <a:avLst/>
                        </a:prstGeom>
                        <a:solidFill>
                          <a:srgbClr val="FF8761"/>
                        </a:solidFill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ctr" anchorCtr="0">
                          <a:noAutofit/>
                        </a:bodyPr>
                        <a:lstStyle/>
                        <a:p>
                          <a:r>
                            <a:rPr lang="cs-CZ" sz="2000" dirty="0" smtClean="0">
                              <a:latin typeface="+mn-lt"/>
                              <a:cs typeface="Times New Roman" pitchFamily="18" charset="0"/>
                            </a:rPr>
                            <a:t>Polychloropren</a:t>
                          </a:r>
                        </a:p>
                      </p:txBody>
                    </p:sp>
                    <p:sp>
                      <p:nvSpPr>
                        <p:cNvPr id="109" name="TextovéPole 108"/>
                        <p:cNvSpPr txBox="1"/>
                        <p:nvPr/>
                      </p:nvSpPr>
                      <p:spPr>
                        <a:xfrm>
                          <a:off x="514214" y="5713054"/>
                          <a:ext cx="3600000" cy="360000"/>
                        </a:xfrm>
                        <a:prstGeom prst="rect">
                          <a:avLst/>
                        </a:prstGeom>
                        <a:solidFill>
                          <a:srgbClr val="FF8761"/>
                        </a:solidFill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ctr" anchorCtr="0">
                          <a:noAutofit/>
                        </a:bodyPr>
                        <a:lstStyle/>
                        <a:p>
                          <a:r>
                            <a:rPr lang="cs-CZ" sz="2000" dirty="0" smtClean="0">
                              <a:latin typeface="+mn-lt"/>
                              <a:cs typeface="Times New Roman" pitchFamily="18" charset="0"/>
                            </a:rPr>
                            <a:t>Chlorsulfonovaný polyethylen</a:t>
                          </a:r>
                        </a:p>
                      </p:txBody>
                    </p:sp>
                    <p:sp>
                      <p:nvSpPr>
                        <p:cNvPr id="110" name="TextovéPole 13"/>
                        <p:cNvSpPr txBox="1"/>
                        <p:nvPr/>
                      </p:nvSpPr>
                      <p:spPr>
                        <a:xfrm>
                          <a:off x="503548" y="3827325"/>
                          <a:ext cx="3600000" cy="360000"/>
                        </a:xfrm>
                        <a:prstGeom prst="rect">
                          <a:avLst/>
                        </a:prstGeom>
                        <a:solidFill>
                          <a:srgbClr val="FF8761"/>
                        </a:solidFill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ctr" anchorCtr="0">
                          <a:noAutofit/>
                        </a:bodyPr>
                        <a:lstStyle/>
                        <a:p>
                          <a:r>
                            <a:rPr lang="cs-CZ" sz="2000" dirty="0" smtClean="0">
                              <a:latin typeface="+mn-lt"/>
                              <a:cs typeface="Times New Roman" pitchFamily="18" charset="0"/>
                            </a:rPr>
                            <a:t>Polyvinylidenfluorid</a:t>
                          </a:r>
                        </a:p>
                      </p:txBody>
                    </p:sp>
                    <p:sp>
                      <p:nvSpPr>
                        <p:cNvPr id="111" name="TextovéPole 110"/>
                        <p:cNvSpPr txBox="1"/>
                        <p:nvPr/>
                      </p:nvSpPr>
                      <p:spPr>
                        <a:xfrm>
                          <a:off x="514214" y="4756999"/>
                          <a:ext cx="3600000" cy="360000"/>
                        </a:xfrm>
                        <a:prstGeom prst="rect">
                          <a:avLst/>
                        </a:prstGeom>
                        <a:solidFill>
                          <a:srgbClr val="FF8761"/>
                        </a:solidFill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ctr" anchorCtr="0">
                          <a:noAutofit/>
                        </a:bodyPr>
                        <a:lstStyle/>
                        <a:p>
                          <a:r>
                            <a:rPr lang="cs-CZ" sz="2000" dirty="0" smtClean="0">
                              <a:latin typeface="+mn-lt"/>
                              <a:cs typeface="Times New Roman" pitchFamily="18" charset="0"/>
                            </a:rPr>
                            <a:t>Polytrifluorchlorethylen</a:t>
                          </a:r>
                          <a:endParaRPr lang="cs-CZ" sz="2000" dirty="0"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97" name="Skupina 96"/>
                      <p:cNvGrpSpPr/>
                      <p:nvPr/>
                    </p:nvGrpSpPr>
                    <p:grpSpPr>
                      <a:xfrm>
                        <a:off x="1842782" y="2897841"/>
                        <a:ext cx="980142" cy="3167277"/>
                        <a:chOff x="1842782" y="2897841"/>
                        <a:chExt cx="980142" cy="3167277"/>
                      </a:xfrm>
                    </p:grpSpPr>
                    <p:sp>
                      <p:nvSpPr>
                        <p:cNvPr id="98" name="TextovéPole 97"/>
                        <p:cNvSpPr txBox="1"/>
                        <p:nvPr/>
                      </p:nvSpPr>
                      <p:spPr>
                        <a:xfrm>
                          <a:off x="1850924" y="2897841"/>
                          <a:ext cx="972000" cy="360000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t" anchorCtr="0">
                          <a:spAutoFit/>
                        </a:bodyPr>
                        <a:lstStyle/>
                        <a:p>
                          <a:r>
                            <a:rPr lang="cs-CZ" sz="2000" dirty="0" smtClean="0">
                              <a:latin typeface="+mn-lt"/>
                              <a:cs typeface="Times New Roman" pitchFamily="18" charset="0"/>
                            </a:rPr>
                            <a:t>PVC</a:t>
                          </a:r>
                          <a:endParaRPr lang="cs-CZ" sz="2000" dirty="0"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99" name="TextovéPole 98"/>
                        <p:cNvSpPr txBox="1"/>
                        <p:nvPr/>
                      </p:nvSpPr>
                      <p:spPr>
                        <a:xfrm>
                          <a:off x="1845210" y="3365096"/>
                          <a:ext cx="972000" cy="360000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t" anchorCtr="0">
                          <a:spAutoFit/>
                        </a:bodyPr>
                        <a:lstStyle/>
                        <a:p>
                          <a:r>
                            <a:rPr lang="cs-CZ" sz="2000" dirty="0" smtClean="0">
                              <a:latin typeface="+mn-lt"/>
                              <a:cs typeface="Times New Roman" pitchFamily="18" charset="0"/>
                            </a:rPr>
                            <a:t>PVDC</a:t>
                          </a:r>
                          <a:endParaRPr lang="cs-CZ" sz="2000" dirty="0"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00" name="TextovéPole 99"/>
                        <p:cNvSpPr txBox="1"/>
                        <p:nvPr/>
                      </p:nvSpPr>
                      <p:spPr>
                        <a:xfrm>
                          <a:off x="1842782" y="3827325"/>
                          <a:ext cx="972000" cy="360000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t" anchorCtr="0">
                          <a:spAutoFit/>
                        </a:bodyPr>
                        <a:lstStyle/>
                        <a:p>
                          <a:r>
                            <a:rPr lang="cs-CZ" sz="2000" dirty="0" smtClean="0">
                              <a:latin typeface="+mn-lt"/>
                              <a:cs typeface="Times New Roman" pitchFamily="18" charset="0"/>
                            </a:rPr>
                            <a:t>PVDF</a:t>
                          </a:r>
                          <a:endParaRPr lang="cs-CZ" sz="2000" dirty="0"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01" name="TextovéPole 100"/>
                        <p:cNvSpPr txBox="1"/>
                        <p:nvPr/>
                      </p:nvSpPr>
                      <p:spPr>
                        <a:xfrm>
                          <a:off x="1842782" y="4289554"/>
                          <a:ext cx="972000" cy="360000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t" anchorCtr="0">
                          <a:spAutoFit/>
                        </a:bodyPr>
                        <a:lstStyle/>
                        <a:p>
                          <a:r>
                            <a:rPr lang="cs-CZ" sz="2000" dirty="0" smtClean="0">
                              <a:latin typeface="+mn-lt"/>
                              <a:cs typeface="Times New Roman" pitchFamily="18" charset="0"/>
                            </a:rPr>
                            <a:t>PTFE</a:t>
                          </a:r>
                          <a:endParaRPr lang="cs-CZ" sz="2000" dirty="0"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02" name="TextovéPole 101"/>
                        <p:cNvSpPr txBox="1"/>
                        <p:nvPr/>
                      </p:nvSpPr>
                      <p:spPr>
                        <a:xfrm>
                          <a:off x="1842782" y="4757831"/>
                          <a:ext cx="972000" cy="360000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t" anchorCtr="0">
                          <a:spAutoFit/>
                        </a:bodyPr>
                        <a:lstStyle/>
                        <a:p>
                          <a:r>
                            <a:rPr lang="cs-CZ" sz="2000" dirty="0"/>
                            <a:t>PCTFE</a:t>
                          </a:r>
                          <a:endParaRPr lang="cs-CZ" sz="2000" dirty="0"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03" name="TextovéPole 102"/>
                        <p:cNvSpPr txBox="1"/>
                        <p:nvPr/>
                      </p:nvSpPr>
                      <p:spPr>
                        <a:xfrm>
                          <a:off x="1842782" y="5226915"/>
                          <a:ext cx="972000" cy="360000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t" anchorCtr="0">
                          <a:spAutoFit/>
                        </a:bodyPr>
                        <a:lstStyle/>
                        <a:p>
                          <a:r>
                            <a:rPr lang="cs-CZ" sz="2000" dirty="0" smtClean="0">
                              <a:latin typeface="+mn-lt"/>
                              <a:cs typeface="Times New Roman" pitchFamily="18" charset="0"/>
                            </a:rPr>
                            <a:t>CR</a:t>
                          </a:r>
                          <a:endParaRPr lang="cs-CZ" sz="2000" dirty="0"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04" name="TextovéPole 103"/>
                        <p:cNvSpPr txBox="1"/>
                        <p:nvPr/>
                      </p:nvSpPr>
                      <p:spPr>
                        <a:xfrm>
                          <a:off x="1844416" y="5720990"/>
                          <a:ext cx="972000" cy="344128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t" anchorCtr="0">
                          <a:spAutoFit/>
                        </a:bodyPr>
                        <a:lstStyle/>
                        <a:p>
                          <a:r>
                            <a:rPr lang="cs-CZ" sz="2000" dirty="0" smtClean="0">
                              <a:latin typeface="+mn-lt"/>
                              <a:cs typeface="Times New Roman" pitchFamily="18" charset="0"/>
                            </a:rPr>
                            <a:t>CSPE</a:t>
                          </a:r>
                          <a:endParaRPr lang="cs-CZ" sz="2000" dirty="0"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8" name="Skupina 87"/>
                    <p:cNvGrpSpPr/>
                    <p:nvPr/>
                  </p:nvGrpSpPr>
                  <p:grpSpPr>
                    <a:xfrm>
                      <a:off x="467544" y="2454559"/>
                      <a:ext cx="288032" cy="3432595"/>
                      <a:chOff x="251520" y="2454559"/>
                      <a:chExt cx="288032" cy="3432595"/>
                    </a:xfrm>
                  </p:grpSpPr>
                  <p:sp>
                    <p:nvSpPr>
                      <p:cNvPr id="89" name="Volný tvar 88"/>
                      <p:cNvSpPr/>
                      <p:nvPr/>
                    </p:nvSpPr>
                    <p:spPr>
                      <a:xfrm>
                        <a:off x="251552" y="2640703"/>
                        <a:ext cx="288000" cy="428257"/>
                      </a:xfrm>
                      <a:custGeom>
                        <a:avLst/>
                        <a:gdLst>
                          <a:gd name="connsiteX0" fmla="*/ 0 w 609600"/>
                          <a:gd name="connsiteY0" fmla="*/ 0 h 645459"/>
                          <a:gd name="connsiteX1" fmla="*/ 0 w 609600"/>
                          <a:gd name="connsiteY1" fmla="*/ 645459 h 645459"/>
                          <a:gd name="connsiteX2" fmla="*/ 609600 w 609600"/>
                          <a:gd name="connsiteY2" fmla="*/ 645459 h 6454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09600" h="645459">
                            <a:moveTo>
                              <a:pt x="0" y="0"/>
                            </a:moveTo>
                            <a:lnTo>
                              <a:pt x="0" y="645459"/>
                            </a:lnTo>
                            <a:lnTo>
                              <a:pt x="609600" y="645459"/>
                            </a:lnTo>
                          </a:path>
                        </a:pathLst>
                      </a:custGeom>
                      <a:ln w="101600">
                        <a:solidFill>
                          <a:schemeClr val="bg1">
                            <a:lumMod val="50000"/>
                          </a:schemeClr>
                        </a:solidFill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lIns="36000" tIns="0" rtlCol="0" anchor="ctr"/>
                      <a:lstStyle/>
                      <a:p>
                        <a:pPr algn="ctr"/>
                        <a:endParaRPr lang="cs-CZ" sz="2000"/>
                      </a:p>
                    </p:txBody>
                  </p:sp>
                  <p:sp>
                    <p:nvSpPr>
                      <p:cNvPr id="90" name="Volný tvar 89"/>
                      <p:cNvSpPr/>
                      <p:nvPr/>
                    </p:nvSpPr>
                    <p:spPr>
                      <a:xfrm>
                        <a:off x="251552" y="3858715"/>
                        <a:ext cx="288000" cy="1082453"/>
                      </a:xfrm>
                      <a:custGeom>
                        <a:avLst/>
                        <a:gdLst>
                          <a:gd name="connsiteX0" fmla="*/ 0 w 609600"/>
                          <a:gd name="connsiteY0" fmla="*/ 0 h 645459"/>
                          <a:gd name="connsiteX1" fmla="*/ 0 w 609600"/>
                          <a:gd name="connsiteY1" fmla="*/ 645459 h 645459"/>
                          <a:gd name="connsiteX2" fmla="*/ 609600 w 609600"/>
                          <a:gd name="connsiteY2" fmla="*/ 645459 h 6454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09600" h="645459">
                            <a:moveTo>
                              <a:pt x="0" y="0"/>
                            </a:moveTo>
                            <a:lnTo>
                              <a:pt x="0" y="645459"/>
                            </a:lnTo>
                            <a:lnTo>
                              <a:pt x="609600" y="645459"/>
                            </a:lnTo>
                          </a:path>
                        </a:pathLst>
                      </a:custGeom>
                      <a:ln w="101600">
                        <a:solidFill>
                          <a:schemeClr val="bg1">
                            <a:lumMod val="50000"/>
                          </a:schemeClr>
                        </a:solidFill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lIns="36000" tIns="0" rtlCol="0" anchor="ctr"/>
                      <a:lstStyle/>
                      <a:p>
                        <a:pPr algn="ctr"/>
                        <a:endParaRPr lang="cs-CZ" sz="2000"/>
                      </a:p>
                    </p:txBody>
                  </p:sp>
                  <p:sp>
                    <p:nvSpPr>
                      <p:cNvPr id="91" name="Volný tvar 90"/>
                      <p:cNvSpPr/>
                      <p:nvPr/>
                    </p:nvSpPr>
                    <p:spPr>
                      <a:xfrm>
                        <a:off x="251552" y="3861048"/>
                        <a:ext cx="288000" cy="1543762"/>
                      </a:xfrm>
                      <a:custGeom>
                        <a:avLst/>
                        <a:gdLst>
                          <a:gd name="connsiteX0" fmla="*/ 0 w 609600"/>
                          <a:gd name="connsiteY0" fmla="*/ 0 h 645459"/>
                          <a:gd name="connsiteX1" fmla="*/ 0 w 609600"/>
                          <a:gd name="connsiteY1" fmla="*/ 645459 h 645459"/>
                          <a:gd name="connsiteX2" fmla="*/ 609600 w 609600"/>
                          <a:gd name="connsiteY2" fmla="*/ 645459 h 6454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09600" h="645459">
                            <a:moveTo>
                              <a:pt x="0" y="0"/>
                            </a:moveTo>
                            <a:lnTo>
                              <a:pt x="0" y="645459"/>
                            </a:lnTo>
                            <a:lnTo>
                              <a:pt x="609600" y="645459"/>
                            </a:lnTo>
                          </a:path>
                        </a:pathLst>
                      </a:custGeom>
                      <a:ln w="101600">
                        <a:solidFill>
                          <a:schemeClr val="bg1">
                            <a:lumMod val="50000"/>
                          </a:schemeClr>
                        </a:solidFill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lIns="36000" tIns="0" rtlCol="0" anchor="ctr"/>
                      <a:lstStyle/>
                      <a:p>
                        <a:pPr algn="ctr"/>
                        <a:endParaRPr lang="cs-CZ" sz="2000"/>
                      </a:p>
                    </p:txBody>
                  </p:sp>
                  <p:sp>
                    <p:nvSpPr>
                      <p:cNvPr id="92" name="Volný tvar 91"/>
                      <p:cNvSpPr/>
                      <p:nvPr/>
                    </p:nvSpPr>
                    <p:spPr>
                      <a:xfrm>
                        <a:off x="251552" y="4302978"/>
                        <a:ext cx="288000" cy="1584176"/>
                      </a:xfrm>
                      <a:custGeom>
                        <a:avLst/>
                        <a:gdLst>
                          <a:gd name="connsiteX0" fmla="*/ 0 w 609600"/>
                          <a:gd name="connsiteY0" fmla="*/ 0 h 645459"/>
                          <a:gd name="connsiteX1" fmla="*/ 0 w 609600"/>
                          <a:gd name="connsiteY1" fmla="*/ 645459 h 645459"/>
                          <a:gd name="connsiteX2" fmla="*/ 609600 w 609600"/>
                          <a:gd name="connsiteY2" fmla="*/ 645459 h 6454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09600" h="645459">
                            <a:moveTo>
                              <a:pt x="0" y="0"/>
                            </a:moveTo>
                            <a:lnTo>
                              <a:pt x="0" y="645459"/>
                            </a:lnTo>
                            <a:lnTo>
                              <a:pt x="609600" y="645459"/>
                            </a:lnTo>
                          </a:path>
                        </a:pathLst>
                      </a:custGeom>
                      <a:ln w="101600">
                        <a:solidFill>
                          <a:schemeClr val="bg1">
                            <a:lumMod val="50000"/>
                          </a:schemeClr>
                        </a:solidFill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lIns="36000" tIns="0" rtlCol="0" anchor="ctr"/>
                      <a:lstStyle/>
                      <a:p>
                        <a:pPr algn="ctr"/>
                        <a:endParaRPr lang="cs-CZ" sz="2000"/>
                      </a:p>
                    </p:txBody>
                  </p:sp>
                  <p:sp>
                    <p:nvSpPr>
                      <p:cNvPr id="93" name="Volný tvar 92"/>
                      <p:cNvSpPr/>
                      <p:nvPr/>
                    </p:nvSpPr>
                    <p:spPr>
                      <a:xfrm>
                        <a:off x="251552" y="3390663"/>
                        <a:ext cx="288000" cy="1082453"/>
                      </a:xfrm>
                      <a:custGeom>
                        <a:avLst/>
                        <a:gdLst>
                          <a:gd name="connsiteX0" fmla="*/ 0 w 609600"/>
                          <a:gd name="connsiteY0" fmla="*/ 0 h 645459"/>
                          <a:gd name="connsiteX1" fmla="*/ 0 w 609600"/>
                          <a:gd name="connsiteY1" fmla="*/ 645459 h 645459"/>
                          <a:gd name="connsiteX2" fmla="*/ 609600 w 609600"/>
                          <a:gd name="connsiteY2" fmla="*/ 645459 h 6454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09600" h="645459">
                            <a:moveTo>
                              <a:pt x="0" y="0"/>
                            </a:moveTo>
                            <a:lnTo>
                              <a:pt x="0" y="645459"/>
                            </a:lnTo>
                            <a:lnTo>
                              <a:pt x="609600" y="645459"/>
                            </a:lnTo>
                          </a:path>
                        </a:pathLst>
                      </a:custGeom>
                      <a:ln w="101600">
                        <a:solidFill>
                          <a:schemeClr val="bg1">
                            <a:lumMod val="50000"/>
                          </a:schemeClr>
                        </a:solidFill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lIns="36000" tIns="0" rtlCol="0" anchor="ctr"/>
                      <a:lstStyle/>
                      <a:p>
                        <a:pPr algn="ctr"/>
                        <a:endParaRPr lang="cs-CZ" sz="2000"/>
                      </a:p>
                    </p:txBody>
                  </p:sp>
                  <p:sp>
                    <p:nvSpPr>
                      <p:cNvPr id="94" name="Volný tvar 93"/>
                      <p:cNvSpPr/>
                      <p:nvPr/>
                    </p:nvSpPr>
                    <p:spPr>
                      <a:xfrm>
                        <a:off x="251520" y="2922611"/>
                        <a:ext cx="288000" cy="1082453"/>
                      </a:xfrm>
                      <a:custGeom>
                        <a:avLst/>
                        <a:gdLst>
                          <a:gd name="connsiteX0" fmla="*/ 0 w 609600"/>
                          <a:gd name="connsiteY0" fmla="*/ 0 h 645459"/>
                          <a:gd name="connsiteX1" fmla="*/ 0 w 609600"/>
                          <a:gd name="connsiteY1" fmla="*/ 645459 h 645459"/>
                          <a:gd name="connsiteX2" fmla="*/ 609600 w 609600"/>
                          <a:gd name="connsiteY2" fmla="*/ 645459 h 6454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09600" h="645459">
                            <a:moveTo>
                              <a:pt x="0" y="0"/>
                            </a:moveTo>
                            <a:lnTo>
                              <a:pt x="0" y="645459"/>
                            </a:lnTo>
                            <a:lnTo>
                              <a:pt x="609600" y="645459"/>
                            </a:lnTo>
                          </a:path>
                        </a:pathLst>
                      </a:custGeom>
                      <a:ln w="101600">
                        <a:solidFill>
                          <a:schemeClr val="bg1">
                            <a:lumMod val="50000"/>
                          </a:schemeClr>
                        </a:solidFill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lIns="36000" tIns="0" rtlCol="0" anchor="ctr"/>
                      <a:lstStyle/>
                      <a:p>
                        <a:pPr algn="ctr"/>
                        <a:endParaRPr lang="cs-CZ" sz="2000"/>
                      </a:p>
                    </p:txBody>
                  </p:sp>
                  <p:sp>
                    <p:nvSpPr>
                      <p:cNvPr id="95" name="Volný tvar 94"/>
                      <p:cNvSpPr/>
                      <p:nvPr/>
                    </p:nvSpPr>
                    <p:spPr>
                      <a:xfrm>
                        <a:off x="251552" y="2454559"/>
                        <a:ext cx="288000" cy="1082453"/>
                      </a:xfrm>
                      <a:custGeom>
                        <a:avLst/>
                        <a:gdLst>
                          <a:gd name="connsiteX0" fmla="*/ 0 w 609600"/>
                          <a:gd name="connsiteY0" fmla="*/ 0 h 645459"/>
                          <a:gd name="connsiteX1" fmla="*/ 0 w 609600"/>
                          <a:gd name="connsiteY1" fmla="*/ 645459 h 645459"/>
                          <a:gd name="connsiteX2" fmla="*/ 609600 w 609600"/>
                          <a:gd name="connsiteY2" fmla="*/ 645459 h 6454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09600" h="645459">
                            <a:moveTo>
                              <a:pt x="0" y="0"/>
                            </a:moveTo>
                            <a:lnTo>
                              <a:pt x="0" y="645459"/>
                            </a:lnTo>
                            <a:lnTo>
                              <a:pt x="609600" y="645459"/>
                            </a:lnTo>
                          </a:path>
                        </a:pathLst>
                      </a:custGeom>
                      <a:ln w="101600">
                        <a:solidFill>
                          <a:schemeClr val="bg1">
                            <a:lumMod val="50000"/>
                          </a:schemeClr>
                        </a:solidFill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lIns="36000" tIns="0" rtlCol="0" anchor="ctr"/>
                      <a:lstStyle/>
                      <a:p>
                        <a:pPr algn="ctr"/>
                        <a:endParaRPr lang="cs-CZ" sz="2000"/>
                      </a:p>
                    </p:txBody>
                  </p:sp>
                </p:grpSp>
              </p:grpSp>
              <p:grpSp>
                <p:nvGrpSpPr>
                  <p:cNvPr id="72" name="Skupina 71"/>
                  <p:cNvGrpSpPr/>
                  <p:nvPr/>
                </p:nvGrpSpPr>
                <p:grpSpPr>
                  <a:xfrm>
                    <a:off x="395808" y="1232796"/>
                    <a:ext cx="8388660" cy="3242653"/>
                    <a:chOff x="395808" y="1232796"/>
                    <a:chExt cx="8388660" cy="3242653"/>
                  </a:xfrm>
                </p:grpSpPr>
                <p:sp>
                  <p:nvSpPr>
                    <p:cNvPr id="73" name="Volný tvar 72"/>
                    <p:cNvSpPr/>
                    <p:nvPr/>
                  </p:nvSpPr>
                  <p:spPr>
                    <a:xfrm>
                      <a:off x="6037802" y="2276940"/>
                      <a:ext cx="288000" cy="612000"/>
                    </a:xfrm>
                    <a:custGeom>
                      <a:avLst/>
                      <a:gdLst>
                        <a:gd name="connsiteX0" fmla="*/ 0 w 609600"/>
                        <a:gd name="connsiteY0" fmla="*/ 0 h 645459"/>
                        <a:gd name="connsiteX1" fmla="*/ 0 w 609600"/>
                        <a:gd name="connsiteY1" fmla="*/ 645459 h 645459"/>
                        <a:gd name="connsiteX2" fmla="*/ 609600 w 609600"/>
                        <a:gd name="connsiteY2" fmla="*/ 645459 h 6454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09600" h="645459">
                          <a:moveTo>
                            <a:pt x="0" y="0"/>
                          </a:moveTo>
                          <a:lnTo>
                            <a:pt x="0" y="645459"/>
                          </a:lnTo>
                          <a:lnTo>
                            <a:pt x="609600" y="645459"/>
                          </a:lnTo>
                        </a:path>
                      </a:pathLst>
                    </a:custGeom>
                    <a:ln w="101600">
                      <a:solidFill>
                        <a:schemeClr val="bg1">
                          <a:lumMod val="50000"/>
                        </a:schemeClr>
                      </a:solidFill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lIns="36000" tIns="0" rtlCol="0" anchor="ctr"/>
                    <a:lstStyle/>
                    <a:p>
                      <a:pPr algn="ctr"/>
                      <a:endParaRPr lang="cs-CZ" sz="2000"/>
                    </a:p>
                  </p:txBody>
                </p:sp>
                <p:sp>
                  <p:nvSpPr>
                    <p:cNvPr id="74" name="TextovéPole 9"/>
                    <p:cNvSpPr txBox="1"/>
                    <p:nvPr/>
                  </p:nvSpPr>
                  <p:spPr>
                    <a:xfrm>
                      <a:off x="6336468" y="2715887"/>
                      <a:ext cx="2448000" cy="360000"/>
                    </a:xfrm>
                    <a:prstGeom prst="rect">
                      <a:avLst/>
                    </a:prstGeom>
                    <a:solidFill>
                      <a:srgbClr val="FF8761"/>
                    </a:solidFill>
                    <a:ln w="190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square" lIns="36000" tIns="0" rIns="36000" bIns="36000" rtlCol="0" anchor="ctr" anchorCtr="0">
                      <a:noAutofit/>
                    </a:bodyPr>
                    <a:lstStyle/>
                    <a:p>
                      <a:pPr algn="ctr"/>
                      <a:r>
                        <a:rPr lang="cs-CZ" sz="2000" dirty="0" smtClean="0">
                          <a:latin typeface="+mn-lt"/>
                          <a:cs typeface="Times New Roman" pitchFamily="18" charset="0"/>
                        </a:rPr>
                        <a:t>Zpomalovače hoření</a:t>
                      </a:r>
                      <a:endParaRPr lang="cs-CZ" sz="2000" dirty="0">
                        <a:latin typeface="+mn-lt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75" name="Volný tvar 74"/>
                    <p:cNvSpPr/>
                    <p:nvPr/>
                  </p:nvSpPr>
                  <p:spPr>
                    <a:xfrm>
                      <a:off x="6037802" y="2631641"/>
                      <a:ext cx="288000" cy="1656000"/>
                    </a:xfrm>
                    <a:custGeom>
                      <a:avLst/>
                      <a:gdLst>
                        <a:gd name="connsiteX0" fmla="*/ 0 w 609600"/>
                        <a:gd name="connsiteY0" fmla="*/ 0 h 645459"/>
                        <a:gd name="connsiteX1" fmla="*/ 0 w 609600"/>
                        <a:gd name="connsiteY1" fmla="*/ 645459 h 645459"/>
                        <a:gd name="connsiteX2" fmla="*/ 609600 w 609600"/>
                        <a:gd name="connsiteY2" fmla="*/ 645459 h 6454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09600" h="645459">
                          <a:moveTo>
                            <a:pt x="0" y="0"/>
                          </a:moveTo>
                          <a:lnTo>
                            <a:pt x="0" y="645459"/>
                          </a:lnTo>
                          <a:lnTo>
                            <a:pt x="609600" y="645459"/>
                          </a:lnTo>
                        </a:path>
                      </a:pathLst>
                    </a:custGeom>
                    <a:ln w="101600">
                      <a:solidFill>
                        <a:schemeClr val="bg1">
                          <a:lumMod val="50000"/>
                        </a:schemeClr>
                      </a:solidFill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lIns="36000" tIns="0" rtlCol="0" anchor="ctr"/>
                    <a:lstStyle/>
                    <a:p>
                      <a:pPr algn="ctr"/>
                      <a:endParaRPr lang="cs-CZ" sz="2000"/>
                    </a:p>
                  </p:txBody>
                </p:sp>
                <p:grpSp>
                  <p:nvGrpSpPr>
                    <p:cNvPr id="76" name="Skupina 75"/>
                    <p:cNvGrpSpPr/>
                    <p:nvPr/>
                  </p:nvGrpSpPr>
                  <p:grpSpPr>
                    <a:xfrm>
                      <a:off x="395808" y="1232796"/>
                      <a:ext cx="6552456" cy="1071246"/>
                      <a:chOff x="395808" y="1232796"/>
                      <a:chExt cx="6552456" cy="1071246"/>
                    </a:xfrm>
                  </p:grpSpPr>
                  <p:grpSp>
                    <p:nvGrpSpPr>
                      <p:cNvPr id="78" name="Skupina 77"/>
                      <p:cNvGrpSpPr/>
                      <p:nvPr/>
                    </p:nvGrpSpPr>
                    <p:grpSpPr>
                      <a:xfrm>
                        <a:off x="1620995" y="1232796"/>
                        <a:ext cx="4787209" cy="712976"/>
                        <a:chOff x="1620995" y="1232796"/>
                        <a:chExt cx="4787209" cy="712976"/>
                      </a:xfrm>
                    </p:grpSpPr>
                    <p:sp>
                      <p:nvSpPr>
                        <p:cNvPr id="83" name="Volný tvar 82"/>
                        <p:cNvSpPr/>
                        <p:nvPr/>
                      </p:nvSpPr>
                      <p:spPr>
                        <a:xfrm flipH="1">
                          <a:off x="2591780" y="1405645"/>
                          <a:ext cx="1772130" cy="540000"/>
                        </a:xfrm>
                        <a:custGeom>
                          <a:avLst/>
                          <a:gdLst>
                            <a:gd name="connsiteX0" fmla="*/ 871538 w 871538"/>
                            <a:gd name="connsiteY0" fmla="*/ 0 h 357188"/>
                            <a:gd name="connsiteX1" fmla="*/ 0 w 871538"/>
                            <a:gd name="connsiteY1" fmla="*/ 0 h 357188"/>
                            <a:gd name="connsiteX2" fmla="*/ 0 w 871538"/>
                            <a:gd name="connsiteY2" fmla="*/ 357188 h 3571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871538" h="357188">
                              <a:moveTo>
                                <a:pt x="871538" y="0"/>
                              </a:moveTo>
                              <a:lnTo>
                                <a:pt x="0" y="0"/>
                              </a:lnTo>
                              <a:lnTo>
                                <a:pt x="0" y="357188"/>
                              </a:lnTo>
                            </a:path>
                          </a:pathLst>
                        </a:custGeom>
                        <a:ln w="101600">
                          <a:solidFill>
                            <a:schemeClr val="bg1">
                              <a:lumMod val="50000"/>
                            </a:schemeClr>
                          </a:solidFill>
                          <a:tailEnd type="triangle" w="sm" len="sm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cs-CZ" sz="2000"/>
                        </a:p>
                      </p:txBody>
                    </p:sp>
                    <p:sp>
                      <p:nvSpPr>
                        <p:cNvPr id="84" name="Volný tvar 83"/>
                        <p:cNvSpPr/>
                        <p:nvPr/>
                      </p:nvSpPr>
                      <p:spPr>
                        <a:xfrm>
                          <a:off x="1620995" y="1405772"/>
                          <a:ext cx="1582853" cy="540000"/>
                        </a:xfrm>
                        <a:custGeom>
                          <a:avLst/>
                          <a:gdLst>
                            <a:gd name="connsiteX0" fmla="*/ 871538 w 871538"/>
                            <a:gd name="connsiteY0" fmla="*/ 0 h 357188"/>
                            <a:gd name="connsiteX1" fmla="*/ 0 w 871538"/>
                            <a:gd name="connsiteY1" fmla="*/ 0 h 357188"/>
                            <a:gd name="connsiteX2" fmla="*/ 0 w 871538"/>
                            <a:gd name="connsiteY2" fmla="*/ 357188 h 3571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871538" h="357188">
                              <a:moveTo>
                                <a:pt x="871538" y="0"/>
                              </a:moveTo>
                              <a:lnTo>
                                <a:pt x="0" y="0"/>
                              </a:lnTo>
                              <a:lnTo>
                                <a:pt x="0" y="357188"/>
                              </a:lnTo>
                            </a:path>
                          </a:pathLst>
                        </a:custGeom>
                        <a:ln w="101600">
                          <a:solidFill>
                            <a:schemeClr val="bg1">
                              <a:lumMod val="50000"/>
                            </a:schemeClr>
                          </a:solidFill>
                          <a:tailEnd type="triangle" w="sm" len="sm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cs-CZ" sz="2000"/>
                        </a:p>
                      </p:txBody>
                    </p:sp>
                    <p:sp>
                      <p:nvSpPr>
                        <p:cNvPr id="85" name="Volný tvar 84"/>
                        <p:cNvSpPr/>
                        <p:nvPr/>
                      </p:nvSpPr>
                      <p:spPr>
                        <a:xfrm flipH="1">
                          <a:off x="4657780" y="1403763"/>
                          <a:ext cx="1750424" cy="540000"/>
                        </a:xfrm>
                        <a:custGeom>
                          <a:avLst/>
                          <a:gdLst>
                            <a:gd name="connsiteX0" fmla="*/ 871538 w 871538"/>
                            <a:gd name="connsiteY0" fmla="*/ 0 h 357188"/>
                            <a:gd name="connsiteX1" fmla="*/ 0 w 871538"/>
                            <a:gd name="connsiteY1" fmla="*/ 0 h 357188"/>
                            <a:gd name="connsiteX2" fmla="*/ 0 w 871538"/>
                            <a:gd name="connsiteY2" fmla="*/ 357188 h 3571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871538" h="357188">
                              <a:moveTo>
                                <a:pt x="871538" y="0"/>
                              </a:moveTo>
                              <a:lnTo>
                                <a:pt x="0" y="0"/>
                              </a:lnTo>
                              <a:lnTo>
                                <a:pt x="0" y="357188"/>
                              </a:lnTo>
                            </a:path>
                          </a:pathLst>
                        </a:custGeom>
                        <a:ln w="101600">
                          <a:solidFill>
                            <a:schemeClr val="bg1">
                              <a:lumMod val="50000"/>
                            </a:schemeClr>
                          </a:solidFill>
                          <a:tailEnd type="triangle" w="sm" len="sm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cs-CZ" sz="2000"/>
                        </a:p>
                      </p:txBody>
                    </p:sp>
                    <p:sp>
                      <p:nvSpPr>
                        <p:cNvPr id="86" name="TextovéPole 85"/>
                        <p:cNvSpPr txBox="1"/>
                        <p:nvPr/>
                      </p:nvSpPr>
                      <p:spPr>
                        <a:xfrm>
                          <a:off x="1907704" y="1232796"/>
                          <a:ext cx="4083293" cy="36000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ctr" anchorCtr="0">
                          <a:noAutofit/>
                        </a:bodyPr>
                        <a:lstStyle/>
                        <a:p>
                          <a:pPr algn="ctr"/>
                          <a:r>
                            <a:rPr lang="cs-CZ" sz="2000" b="1" dirty="0" smtClean="0">
                              <a:solidFill>
                                <a:schemeClr val="bg1"/>
                              </a:solidFill>
                              <a:latin typeface="+mn-lt"/>
                              <a:cs typeface="Times New Roman" pitchFamily="18" charset="0"/>
                            </a:rPr>
                            <a:t>Halogeny v odpadních plastech</a:t>
                          </a:r>
                          <a:endParaRPr lang="cs-CZ" sz="2000" b="1" dirty="0">
                            <a:solidFill>
                              <a:schemeClr val="bg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79" name="Skupina 78"/>
                      <p:cNvGrpSpPr/>
                      <p:nvPr/>
                    </p:nvGrpSpPr>
                    <p:grpSpPr>
                      <a:xfrm>
                        <a:off x="395808" y="1939462"/>
                        <a:ext cx="6552456" cy="364580"/>
                        <a:chOff x="395808" y="1939462"/>
                        <a:chExt cx="6552456" cy="364580"/>
                      </a:xfrm>
                    </p:grpSpPr>
                    <p:sp>
                      <p:nvSpPr>
                        <p:cNvPr id="80" name="TextovéPole 79"/>
                        <p:cNvSpPr txBox="1"/>
                        <p:nvPr/>
                      </p:nvSpPr>
                      <p:spPr>
                        <a:xfrm>
                          <a:off x="395808" y="1944042"/>
                          <a:ext cx="2448000" cy="36000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ctr" anchorCtr="0">
                          <a:noAutofit/>
                        </a:bodyPr>
                        <a:lstStyle/>
                        <a:p>
                          <a:pPr algn="ctr"/>
                          <a:r>
                            <a:rPr lang="cs-CZ" sz="2000" b="1" dirty="0" smtClean="0">
                              <a:solidFill>
                                <a:schemeClr val="bg1"/>
                              </a:solidFill>
                              <a:latin typeface="+mn-lt"/>
                              <a:cs typeface="Times New Roman" pitchFamily="18" charset="0"/>
                            </a:rPr>
                            <a:t>Součást polymeru</a:t>
                          </a:r>
                          <a:endParaRPr lang="cs-CZ" sz="2000" b="1" dirty="0">
                            <a:solidFill>
                              <a:schemeClr val="bg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81" name="TextovéPole 8"/>
                        <p:cNvSpPr txBox="1"/>
                        <p:nvPr/>
                      </p:nvSpPr>
                      <p:spPr>
                        <a:xfrm>
                          <a:off x="5868264" y="1940104"/>
                          <a:ext cx="1080000" cy="36000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ctr" anchorCtr="0">
                          <a:noAutofit/>
                        </a:bodyPr>
                        <a:lstStyle/>
                        <a:p>
                          <a:pPr algn="ctr"/>
                          <a:r>
                            <a:rPr lang="cs-CZ" sz="2000" b="1" dirty="0" smtClean="0">
                              <a:solidFill>
                                <a:schemeClr val="bg1"/>
                              </a:solidFill>
                              <a:latin typeface="+mn-lt"/>
                              <a:cs typeface="Times New Roman" pitchFamily="18" charset="0"/>
                            </a:rPr>
                            <a:t>Aditiva</a:t>
                          </a:r>
                          <a:endParaRPr lang="cs-CZ" sz="2000" b="1" dirty="0">
                            <a:solidFill>
                              <a:schemeClr val="bg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82" name="TextovéPole 81"/>
                        <p:cNvSpPr txBox="1"/>
                        <p:nvPr/>
                      </p:nvSpPr>
                      <p:spPr>
                        <a:xfrm>
                          <a:off x="3599892" y="1939462"/>
                          <a:ext cx="1548000" cy="36000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19050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lIns="36000" tIns="0" rIns="36000" bIns="36000" rtlCol="0" anchor="ctr" anchorCtr="0">
                          <a:noAutofit/>
                        </a:bodyPr>
                        <a:lstStyle/>
                        <a:p>
                          <a:pPr algn="ctr"/>
                          <a:r>
                            <a:rPr lang="cs-CZ" sz="2000" b="1" dirty="0" smtClean="0">
                              <a:solidFill>
                                <a:schemeClr val="bg1"/>
                              </a:solidFill>
                              <a:latin typeface="+mn-lt"/>
                              <a:cs typeface="Times New Roman" pitchFamily="18" charset="0"/>
                            </a:rPr>
                            <a:t>Znečištění</a:t>
                          </a:r>
                          <a:endParaRPr lang="cs-CZ" sz="2000" b="1" dirty="0">
                            <a:solidFill>
                              <a:schemeClr val="bg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77" name="TextovéPole 9"/>
                    <p:cNvSpPr txBox="1"/>
                    <p:nvPr/>
                  </p:nvSpPr>
                  <p:spPr>
                    <a:xfrm>
                      <a:off x="6336468" y="4115449"/>
                      <a:ext cx="2448000" cy="360000"/>
                    </a:xfrm>
                    <a:prstGeom prst="rect">
                      <a:avLst/>
                    </a:prstGeom>
                    <a:solidFill>
                      <a:srgbClr val="FF8761"/>
                    </a:solidFill>
                    <a:ln w="190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square" lIns="36000" tIns="0" rIns="36000" bIns="36000" rtlCol="0" anchor="ctr" anchorCtr="0">
                      <a:noAutofit/>
                    </a:bodyPr>
                    <a:lstStyle/>
                    <a:p>
                      <a:r>
                        <a:rPr lang="cs-CZ" sz="2000" dirty="0" smtClean="0">
                          <a:latin typeface="+mn-lt"/>
                          <a:cs typeface="Times New Roman" pitchFamily="18" charset="0"/>
                        </a:rPr>
                        <a:t>Sek. změkčovadla</a:t>
                      </a:r>
                      <a:endParaRPr lang="cs-CZ" sz="2000" dirty="0">
                        <a:latin typeface="+mn-lt"/>
                        <a:cs typeface="Times New Roman" pitchFamily="18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66" name="TextovéPole 65"/>
            <p:cNvSpPr txBox="1"/>
            <p:nvPr/>
          </p:nvSpPr>
          <p:spPr>
            <a:xfrm>
              <a:off x="6335674" y="4738799"/>
              <a:ext cx="2448000" cy="360000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r>
                <a:rPr lang="cs-CZ" sz="2000" dirty="0" smtClean="0">
                  <a:latin typeface="+mn-lt"/>
                  <a:cs typeface="Times New Roman" pitchFamily="18" charset="0"/>
                </a:rPr>
                <a:t>Chlorované parafiny</a:t>
              </a:r>
              <a:endParaRPr lang="cs-CZ" sz="2000" dirty="0">
                <a:latin typeface="+mn-lt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6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1524001" y="117673"/>
            <a:ext cx="7365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>
                <a:latin typeface="Arial Narrow" pitchFamily="34" charset="0"/>
              </a:rPr>
              <a:t>Mechanismus účinku </a:t>
            </a:r>
            <a:r>
              <a:rPr lang="cs-CZ" altLang="cs-CZ" sz="3600" dirty="0" smtClean="0">
                <a:latin typeface="Arial Narrow" pitchFamily="34" charset="0"/>
              </a:rPr>
              <a:t>retardantů</a:t>
            </a:r>
            <a:endParaRPr lang="en-US" altLang="cs-CZ" sz="3600" dirty="0">
              <a:latin typeface="Arial Narrow" pitchFamily="34" charset="0"/>
            </a:endParaRPr>
          </a:p>
        </p:txBody>
      </p:sp>
      <p:sp>
        <p:nvSpPr>
          <p:cNvPr id="44" name="Text Box 3195"/>
          <p:cNvSpPr txBox="1">
            <a:spLocks noChangeArrowheads="1"/>
          </p:cNvSpPr>
          <p:nvPr/>
        </p:nvSpPr>
        <p:spPr bwMode="auto">
          <a:xfrm>
            <a:off x="1511074" y="904856"/>
            <a:ext cx="9156927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2A86C4"/>
              </a:buClr>
              <a:buFont typeface="Wingdings" panose="05000000000000000000" pitchFamily="2" charset="2"/>
              <a:buChar char="v"/>
            </a:pPr>
            <a:r>
              <a:rPr lang="cs-CZ" sz="2000" b="0" dirty="0">
                <a:solidFill>
                  <a:srgbClr val="000000"/>
                </a:solidFill>
                <a:latin typeface="Arial"/>
                <a:sym typeface="Symbol" pitchFamily="18" charset="2"/>
              </a:rPr>
              <a:t>Chemické potlačení </a:t>
            </a:r>
            <a:r>
              <a:rPr lang="cs-CZ" sz="2000" b="0" dirty="0" smtClean="0">
                <a:solidFill>
                  <a:srgbClr val="000000"/>
                </a:solidFill>
                <a:latin typeface="Arial"/>
                <a:sym typeface="Symbol" pitchFamily="18" charset="2"/>
              </a:rPr>
              <a:t>hoření – </a:t>
            </a:r>
            <a:r>
              <a:rPr lang="cs-CZ" sz="2000" b="0" dirty="0">
                <a:solidFill>
                  <a:srgbClr val="000000"/>
                </a:solidFill>
                <a:latin typeface="Arial"/>
                <a:sym typeface="Symbol" pitchFamily="18" charset="2"/>
              </a:rPr>
              <a:t>typické pro halogenované </a:t>
            </a:r>
            <a:r>
              <a:rPr lang="cs-CZ" sz="2000" b="0" dirty="0" smtClean="0">
                <a:solidFill>
                  <a:srgbClr val="000000"/>
                </a:solidFill>
                <a:latin typeface="Arial"/>
                <a:sym typeface="Symbol" pitchFamily="18" charset="2"/>
              </a:rPr>
              <a:t>retardanty</a:t>
            </a:r>
            <a:r>
              <a:rPr lang="en-GB" altLang="cs-CZ" sz="2000" b="0" dirty="0" smtClean="0"/>
              <a:t>:</a:t>
            </a:r>
            <a:endParaRPr lang="en-GB" altLang="cs-CZ" sz="2000" b="0" dirty="0"/>
          </a:p>
          <a:p>
            <a:pPr marL="1439863" indent="-3556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/>
              <a:t>zásadní oxidant při spalování je </a:t>
            </a:r>
            <a:r>
              <a:rPr lang="cs-CZ" sz="2000" b="0" baseline="30000" dirty="0">
                <a:sym typeface="Symbol" panose="05050102010706020507" pitchFamily="18" charset="2"/>
              </a:rPr>
              <a:t> </a:t>
            </a:r>
            <a:r>
              <a:rPr lang="cs-CZ" altLang="cs-CZ" sz="2000" b="0" dirty="0" smtClean="0"/>
              <a:t>OH </a:t>
            </a:r>
            <a:r>
              <a:rPr lang="cs-CZ" altLang="cs-CZ" sz="2000" b="0" dirty="0"/>
              <a:t>vznikající z </a:t>
            </a:r>
            <a:r>
              <a:rPr lang="cs-CZ" sz="2000" b="0" baseline="30000" dirty="0">
                <a:sym typeface="Symbol" panose="05050102010706020507" pitchFamily="18" charset="2"/>
              </a:rPr>
              <a:t> </a:t>
            </a:r>
            <a:r>
              <a:rPr lang="cs-CZ" altLang="cs-CZ" sz="2000" b="0" dirty="0" smtClean="0"/>
              <a:t>H</a:t>
            </a:r>
            <a:r>
              <a:rPr lang="cs-CZ" altLang="cs-CZ" sz="2000" b="0" dirty="0"/>
              <a:t>,</a:t>
            </a:r>
          </a:p>
          <a:p>
            <a:pPr marL="1439863" indent="-3556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/>
              <a:t>retardant </a:t>
            </a:r>
            <a:r>
              <a:rPr lang="cs-CZ" altLang="cs-CZ" sz="2000" b="0" dirty="0" smtClean="0"/>
              <a:t>R</a:t>
            </a:r>
            <a:r>
              <a:rPr lang="cs-CZ" sz="2000" b="0" dirty="0">
                <a:sym typeface="Symbol" panose="05050102010706020507" pitchFamily="18" charset="2"/>
              </a:rPr>
              <a:t>  </a:t>
            </a:r>
            <a:r>
              <a:rPr lang="cs-CZ" altLang="cs-CZ" sz="2000" b="0" dirty="0" smtClean="0"/>
              <a:t>Cl </a:t>
            </a:r>
            <a:r>
              <a:rPr lang="cs-CZ" altLang="cs-CZ" sz="2000" b="0" dirty="0"/>
              <a:t>nebo </a:t>
            </a:r>
            <a:r>
              <a:rPr lang="cs-CZ" altLang="cs-CZ" sz="2000" b="0" dirty="0" smtClean="0"/>
              <a:t>R</a:t>
            </a:r>
            <a:r>
              <a:rPr lang="cs-CZ" sz="2000" b="0" dirty="0">
                <a:sym typeface="Symbol" panose="05050102010706020507" pitchFamily="18" charset="2"/>
              </a:rPr>
              <a:t>  </a:t>
            </a:r>
            <a:r>
              <a:rPr lang="cs-CZ" altLang="cs-CZ" sz="2000" b="0" dirty="0" smtClean="0"/>
              <a:t>Br </a:t>
            </a:r>
            <a:r>
              <a:rPr lang="cs-CZ" altLang="cs-CZ" sz="2000" b="0" dirty="0"/>
              <a:t>se termicky rozkládá za vzniku </a:t>
            </a:r>
            <a:r>
              <a:rPr lang="cs-CZ" sz="2000" b="0" baseline="30000" dirty="0">
                <a:sym typeface="Symbol" panose="05050102010706020507" pitchFamily="18" charset="2"/>
              </a:rPr>
              <a:t> </a:t>
            </a:r>
            <a:r>
              <a:rPr lang="cs-CZ" altLang="cs-CZ" sz="2000" b="0" dirty="0" smtClean="0"/>
              <a:t>Cl</a:t>
            </a:r>
            <a:r>
              <a:rPr lang="cs-CZ" altLang="cs-CZ" sz="2000" b="0" dirty="0"/>
              <a:t>, </a:t>
            </a:r>
            <a:r>
              <a:rPr lang="cs-CZ" sz="2000" b="0" baseline="30000" dirty="0" smtClean="0">
                <a:sym typeface="Symbol" panose="05050102010706020507" pitchFamily="18" charset="2"/>
              </a:rPr>
              <a:t></a:t>
            </a:r>
            <a:r>
              <a:rPr lang="cs-CZ" altLang="cs-CZ" sz="2000" b="0" dirty="0" smtClean="0"/>
              <a:t>Br</a:t>
            </a:r>
            <a:r>
              <a:rPr lang="cs-CZ" altLang="cs-CZ" sz="2000" b="0" dirty="0"/>
              <a:t>,</a:t>
            </a:r>
          </a:p>
          <a:p>
            <a:pPr marL="1439863" indent="-3556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sz="2000" b="0" baseline="30000" dirty="0">
                <a:sym typeface="Symbol" panose="05050102010706020507" pitchFamily="18" charset="2"/>
              </a:rPr>
              <a:t> </a:t>
            </a:r>
            <a:r>
              <a:rPr lang="cs-CZ" altLang="cs-CZ" sz="2000" b="0" dirty="0" smtClean="0"/>
              <a:t>Cl</a:t>
            </a:r>
            <a:r>
              <a:rPr lang="cs-CZ" altLang="cs-CZ" sz="2000" b="0" dirty="0"/>
              <a:t>, </a:t>
            </a:r>
            <a:r>
              <a:rPr lang="cs-CZ" sz="2000" b="0" baseline="30000" dirty="0">
                <a:sym typeface="Symbol" panose="05050102010706020507" pitchFamily="18" charset="2"/>
              </a:rPr>
              <a:t> </a:t>
            </a:r>
            <a:r>
              <a:rPr lang="cs-CZ" altLang="cs-CZ" sz="2000" b="0" dirty="0" smtClean="0"/>
              <a:t>Br </a:t>
            </a:r>
            <a:r>
              <a:rPr lang="cs-CZ" altLang="cs-CZ" sz="2000" b="0" dirty="0"/>
              <a:t>reaguje s </a:t>
            </a:r>
            <a:r>
              <a:rPr lang="cs-CZ" sz="2000" b="0" baseline="30000" dirty="0">
                <a:sym typeface="Symbol" panose="05050102010706020507" pitchFamily="18" charset="2"/>
              </a:rPr>
              <a:t> </a:t>
            </a:r>
            <a:r>
              <a:rPr lang="cs-CZ" altLang="cs-CZ" sz="2000" b="0" dirty="0" smtClean="0"/>
              <a:t>H </a:t>
            </a:r>
            <a:r>
              <a:rPr lang="cs-CZ" altLang="cs-CZ" sz="2000" b="0" dirty="0"/>
              <a:t>za vzniku HCl, HBr </a:t>
            </a:r>
            <a:r>
              <a:rPr lang="cs-CZ" sz="2000" b="0" dirty="0">
                <a:sym typeface="Symbol" panose="05050102010706020507" pitchFamily="18" charset="2"/>
              </a:rPr>
              <a:t></a:t>
            </a:r>
            <a:r>
              <a:rPr lang="cs-CZ" altLang="cs-CZ" sz="2000" b="0" dirty="0" smtClean="0"/>
              <a:t> </a:t>
            </a:r>
            <a:r>
              <a:rPr lang="cs-CZ" altLang="cs-CZ" sz="2000" b="0" dirty="0"/>
              <a:t>hoření se zastaví,</a:t>
            </a:r>
          </a:p>
          <a:p>
            <a:pPr marL="1439863" indent="-3556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/>
              <a:t>teplota rozkladu retardantu musí být nižší, než u plastu, do něhož je přidáván (minimálně o 50 °C),</a:t>
            </a:r>
          </a:p>
          <a:p>
            <a:pPr marL="1439863" indent="-3556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/>
              <a:t>termická stabilita klesá v řadě: chlorované aromatické &gt; bromované aromatické &gt; chlorované alifatické &gt; bromované </a:t>
            </a:r>
            <a:r>
              <a:rPr lang="cs-CZ" altLang="cs-CZ" sz="2000" b="0" dirty="0" smtClean="0"/>
              <a:t>alifatické</a:t>
            </a:r>
            <a:endParaRPr lang="cs-CZ" altLang="cs-CZ" sz="2000" b="0" dirty="0"/>
          </a:p>
          <a:p>
            <a:pPr marL="1084263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2A86C4"/>
              </a:buClr>
            </a:pPr>
            <a:endParaRPr lang="en-GB" altLang="cs-CZ" sz="2000" b="0" dirty="0"/>
          </a:p>
        </p:txBody>
      </p:sp>
      <p:grpSp>
        <p:nvGrpSpPr>
          <p:cNvPr id="9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10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3</a:t>
              </a:fld>
              <a:endParaRPr lang="cs-CZ" altLang="cs-CZ" sz="1400" b="0" i="1" dirty="0"/>
            </a:p>
          </p:txBody>
        </p:sp>
        <p:sp>
          <p:nvSpPr>
            <p:cNvPr id="11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2603612" y="3465004"/>
            <a:ext cx="9335921" cy="2215405"/>
            <a:chOff x="2603612" y="3465004"/>
            <a:chExt cx="9335921" cy="2215405"/>
          </a:xfrm>
        </p:grpSpPr>
        <p:grpSp>
          <p:nvGrpSpPr>
            <p:cNvPr id="7" name="Skupina 6"/>
            <p:cNvGrpSpPr/>
            <p:nvPr/>
          </p:nvGrpSpPr>
          <p:grpSpPr>
            <a:xfrm>
              <a:off x="2603612" y="3465004"/>
              <a:ext cx="7272808" cy="1836204"/>
              <a:chOff x="2603612" y="3465004"/>
              <a:chExt cx="7272808" cy="1836204"/>
            </a:xfrm>
          </p:grpSpPr>
          <p:sp>
            <p:nvSpPr>
              <p:cNvPr id="4" name="Obdélník 3"/>
              <p:cNvSpPr/>
              <p:nvPr/>
            </p:nvSpPr>
            <p:spPr bwMode="auto">
              <a:xfrm>
                <a:off x="2603612" y="3465004"/>
                <a:ext cx="7272808" cy="972108"/>
              </a:xfrm>
              <a:prstGeom prst="rect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217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8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6" name="Přímá spojnice se šipkou 5"/>
              <p:cNvCxnSpPr>
                <a:stCxn id="4" idx="2"/>
              </p:cNvCxnSpPr>
              <p:nvPr/>
            </p:nvCxnSpPr>
            <p:spPr bwMode="auto">
              <a:xfrm>
                <a:off x="6240016" y="4437112"/>
                <a:ext cx="1620180" cy="86409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lg" len="lg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" name="Text Box 3195"/>
            <p:cNvSpPr txBox="1">
              <a:spLocks noChangeArrowheads="1"/>
            </p:cNvSpPr>
            <p:nvPr/>
          </p:nvSpPr>
          <p:spPr bwMode="auto">
            <a:xfrm>
              <a:off x="6588664" y="5280299"/>
              <a:ext cx="53508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2000" b="0" dirty="0" smtClean="0">
                  <a:solidFill>
                    <a:srgbClr val="C00000"/>
                  </a:solidFill>
                  <a:latin typeface="Arial"/>
                  <a:sym typeface="Symbol" pitchFamily="18" charset="2"/>
                </a:rPr>
                <a:t>Možnost efektivní dehalogenace v plynné fázi</a:t>
              </a:r>
              <a:endParaRPr lang="cs-CZ" altLang="cs-CZ" sz="2000" b="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13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1524001" y="117673"/>
            <a:ext cx="7365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 smtClean="0">
                <a:latin typeface="Arial Narrow" pitchFamily="34" charset="0"/>
              </a:rPr>
              <a:t>Základní idea projektu</a:t>
            </a:r>
            <a:endParaRPr lang="en-US" altLang="cs-CZ" sz="3600" dirty="0">
              <a:latin typeface="Arial Narrow" pitchFamily="34" charset="0"/>
            </a:endParaRPr>
          </a:p>
        </p:txBody>
      </p:sp>
      <p:sp>
        <p:nvSpPr>
          <p:cNvPr id="44" name="Text Box 3195"/>
          <p:cNvSpPr txBox="1">
            <a:spLocks noChangeArrowheads="1"/>
          </p:cNvSpPr>
          <p:nvPr/>
        </p:nvSpPr>
        <p:spPr bwMode="auto">
          <a:xfrm>
            <a:off x="515380" y="1137223"/>
            <a:ext cx="11233248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defTabSz="1800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Wingdings" panose="05000000000000000000" pitchFamily="2" charset="2"/>
              <a:buChar char="v"/>
            </a:pPr>
            <a:r>
              <a:rPr lang="cs-CZ" sz="2000" b="0" dirty="0">
                <a:solidFill>
                  <a:srgbClr val="000000"/>
                </a:solidFill>
                <a:latin typeface="Arial"/>
                <a:sym typeface="Symbol" pitchFamily="18" charset="2"/>
              </a:rPr>
              <a:t>Sled možných kroků k řešení:</a:t>
            </a:r>
          </a:p>
          <a:p>
            <a:pPr marL="1439863" indent="-355600" defTabSz="1800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 smtClean="0"/>
              <a:t>oddělit </a:t>
            </a:r>
            <a:r>
              <a:rPr lang="cs-CZ" altLang="cs-CZ" sz="2000" b="0" dirty="0"/>
              <a:t>potenciálně rizikovou část plastových odpadů a nahradit recyklaci pyrolýzou,</a:t>
            </a:r>
          </a:p>
          <a:p>
            <a:pPr marL="1439863" indent="-355600" defTabSz="1800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/>
              <a:t>pyrolýzou získat: organický kondenzát, pyrolýzní plyn, pevný zbytek,</a:t>
            </a:r>
          </a:p>
          <a:p>
            <a:pPr marL="1439863" indent="-355600" defTabSz="1800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/>
              <a:t>dehalogenovat kapalné a plynné produkty buď separátně nebo v jednom kroku,</a:t>
            </a:r>
          </a:p>
          <a:p>
            <a:pPr marL="1439863" indent="-355600" defTabSz="1800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/>
              <a:t>nalézt vhodné využití pro pevné zbytky (např. uhlíkaté adsorbenty),</a:t>
            </a:r>
          </a:p>
          <a:p>
            <a:pPr marL="1439863" indent="-355600" defTabSz="1800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/>
              <a:t>využít pyrolýzní plyn (např. jako energetický plyn s vysokou výhřevností),</a:t>
            </a:r>
          </a:p>
          <a:p>
            <a:pPr marL="1439863" indent="-355600" defTabSz="180000" eaLnBrk="1" hangingPunct="1">
              <a:spcBef>
                <a:spcPts val="0"/>
              </a:spcBef>
              <a:spcAft>
                <a:spcPts val="3000"/>
              </a:spcAft>
              <a:buClr>
                <a:srgbClr val="2A86C4"/>
              </a:buClr>
              <a:buFont typeface="Arial" pitchFamily="34" charset="0"/>
              <a:buChar char="•"/>
            </a:pPr>
            <a:r>
              <a:rPr lang="cs-CZ" altLang="cs-CZ" sz="2000" b="0" dirty="0"/>
              <a:t>použít čisté kondenzáty jako surovinu pro chemický průmysl a syntézu polymerů</a:t>
            </a:r>
            <a:r>
              <a:rPr lang="cs-CZ" altLang="cs-CZ" sz="2000" b="0" dirty="0" smtClean="0"/>
              <a:t>.</a:t>
            </a:r>
            <a:endParaRPr lang="cs-CZ" altLang="cs-CZ" sz="2000" b="0" dirty="0"/>
          </a:p>
        </p:txBody>
      </p:sp>
      <p:grpSp>
        <p:nvGrpSpPr>
          <p:cNvPr id="9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10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4</a:t>
              </a:fld>
              <a:endParaRPr lang="cs-CZ" altLang="cs-CZ" sz="1400" b="0" i="1" dirty="0"/>
            </a:p>
          </p:txBody>
        </p:sp>
        <p:sp>
          <p:nvSpPr>
            <p:cNvPr id="11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68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1524001" y="117673"/>
            <a:ext cx="7365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 smtClean="0">
                <a:latin typeface="Arial Narrow" pitchFamily="34" charset="0"/>
              </a:rPr>
              <a:t>Řešení dílčího problému</a:t>
            </a:r>
            <a:endParaRPr lang="en-US" altLang="cs-CZ" sz="3600" dirty="0">
              <a:latin typeface="Arial Narrow" pitchFamily="34" charset="0"/>
            </a:endParaRPr>
          </a:p>
        </p:txBody>
      </p:sp>
      <p:grpSp>
        <p:nvGrpSpPr>
          <p:cNvPr id="9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10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5</a:t>
              </a:fld>
              <a:endParaRPr lang="cs-CZ" altLang="cs-CZ" sz="1400" b="0" i="1" dirty="0"/>
            </a:p>
          </p:txBody>
        </p:sp>
        <p:sp>
          <p:nvSpPr>
            <p:cNvPr id="11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1019436" y="904856"/>
            <a:ext cx="10273558" cy="5401479"/>
            <a:chOff x="1019436" y="904856"/>
            <a:chExt cx="10273558" cy="5401479"/>
          </a:xfrm>
        </p:grpSpPr>
        <p:grpSp>
          <p:nvGrpSpPr>
            <p:cNvPr id="3" name="Skupina 2"/>
            <p:cNvGrpSpPr/>
            <p:nvPr/>
          </p:nvGrpSpPr>
          <p:grpSpPr>
            <a:xfrm>
              <a:off x="1019436" y="904856"/>
              <a:ext cx="10273558" cy="5401479"/>
              <a:chOff x="1019436" y="904856"/>
              <a:chExt cx="10273558" cy="5401479"/>
            </a:xfrm>
          </p:grpSpPr>
          <p:sp>
            <p:nvSpPr>
              <p:cNvPr id="44" name="Text Box 3195"/>
              <p:cNvSpPr txBox="1">
                <a:spLocks noChangeArrowheads="1"/>
              </p:cNvSpPr>
              <p:nvPr/>
            </p:nvSpPr>
            <p:spPr bwMode="auto">
              <a:xfrm>
                <a:off x="1019436" y="904856"/>
                <a:ext cx="10273558" cy="54014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342900" indent="-342900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Wingdings" panose="05000000000000000000" pitchFamily="2" charset="2"/>
                  <a:buChar char="v"/>
                </a:pPr>
                <a:r>
                  <a:rPr lang="cs-CZ" altLang="cs-CZ" sz="2000" b="0" dirty="0" smtClean="0"/>
                  <a:t>Nejen v rámci projektu PYREKOL ověřit výtěžky kondenzátu v případě</a:t>
                </a:r>
                <a:r>
                  <a:rPr lang="en-GB" altLang="cs-CZ" sz="2000" b="0" dirty="0" smtClean="0"/>
                  <a:t>:</a:t>
                </a:r>
                <a:endParaRPr lang="en-GB" altLang="cs-CZ" sz="2000" b="0" dirty="0"/>
              </a:p>
              <a:p>
                <a:pPr marL="1439863" indent="-355600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Arial" pitchFamily="34" charset="0"/>
                  <a:buChar char="•"/>
                </a:pPr>
                <a:r>
                  <a:rPr lang="cs-CZ" altLang="cs-CZ" sz="2000" b="0" dirty="0" smtClean="0"/>
                  <a:t>vsádkové pyrolýzy</a:t>
                </a:r>
              </a:p>
              <a:p>
                <a:pPr marL="1439863" indent="-355600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Arial" pitchFamily="34" charset="0"/>
                  <a:buChar char="•"/>
                </a:pPr>
                <a:r>
                  <a:rPr lang="cs-CZ" altLang="cs-CZ" sz="2000" b="0" dirty="0" smtClean="0"/>
                  <a:t>následného čištění primárního pyrolýzního plynu nad rosným </a:t>
                </a:r>
                <a:r>
                  <a:rPr lang="cs-CZ" altLang="cs-CZ" sz="2000" b="0" dirty="0" smtClean="0"/>
                  <a:t>bodem dehtu</a:t>
                </a:r>
                <a:endParaRPr lang="en-GB" altLang="cs-CZ" sz="2000" b="0" dirty="0"/>
              </a:p>
              <a:p>
                <a:pPr marL="342900" indent="-342900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Wingdings" panose="05000000000000000000" pitchFamily="2" charset="2"/>
                  <a:buChar char="v"/>
                </a:pPr>
                <a:r>
                  <a:rPr lang="cs-CZ" altLang="cs-CZ" sz="2000" b="0" dirty="0" smtClean="0"/>
                  <a:t>Důvod:</a:t>
                </a:r>
                <a:endParaRPr lang="en-GB" altLang="cs-CZ" sz="2000" b="0" dirty="0"/>
              </a:p>
              <a:p>
                <a:pPr marL="1439863" indent="-355600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Arial" pitchFamily="34" charset="0"/>
                  <a:buChar char="•"/>
                </a:pPr>
                <a:r>
                  <a:rPr lang="cs-CZ" altLang="cs-CZ" sz="2000" b="0" dirty="0" smtClean="0"/>
                  <a:t>předběžné testy odhalily výrazné ztráty kondenzátu</a:t>
                </a:r>
              </a:p>
              <a:p>
                <a:pPr marL="1084263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</a:pPr>
                <a:endParaRPr lang="cs-CZ" altLang="cs-CZ" sz="2000" b="0" dirty="0"/>
              </a:p>
              <a:p>
                <a:pPr marL="1084263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</a:pPr>
                <a:endParaRPr lang="cs-CZ" altLang="cs-CZ" sz="2000" b="0" dirty="0" smtClean="0"/>
              </a:p>
              <a:p>
                <a:pPr marL="342900" indent="-342900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Wingdings" panose="05000000000000000000" pitchFamily="2" charset="2"/>
                  <a:buChar char="v"/>
                </a:pPr>
                <a:r>
                  <a:rPr lang="cs-CZ" altLang="cs-CZ" sz="2000" b="0" dirty="0" smtClean="0"/>
                  <a:t>Vzorky:</a:t>
                </a:r>
                <a:endParaRPr lang="en-GB" altLang="cs-CZ" sz="2000" b="0" dirty="0"/>
              </a:p>
              <a:p>
                <a:pPr marL="1439863" indent="-355600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Arial" pitchFamily="34" charset="0"/>
                  <a:buChar char="•"/>
                </a:pPr>
                <a:r>
                  <a:rPr lang="cs-CZ" altLang="cs-CZ" sz="2000" b="0" dirty="0" smtClean="0"/>
                  <a:t>HDPE</a:t>
                </a:r>
              </a:p>
              <a:p>
                <a:pPr marL="1439863" indent="-355600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Arial" pitchFamily="34" charset="0"/>
                  <a:buChar char="•"/>
                </a:pPr>
                <a:r>
                  <a:rPr lang="cs-CZ" altLang="cs-CZ" sz="2000" b="0" dirty="0" smtClean="0"/>
                  <a:t>PP	</a:t>
                </a:r>
                <a:endParaRPr lang="cs-CZ" altLang="cs-CZ" sz="2000" b="0" dirty="0" smtClean="0">
                  <a:solidFill>
                    <a:srgbClr val="C00000"/>
                  </a:solidFill>
                </a:endParaRPr>
              </a:p>
              <a:p>
                <a:pPr marL="1439863" indent="-355600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Arial" pitchFamily="34" charset="0"/>
                  <a:buChar char="•"/>
                </a:pPr>
                <a:r>
                  <a:rPr lang="cs-CZ" altLang="cs-CZ" sz="2000" b="0" dirty="0" smtClean="0"/>
                  <a:t>drť z pneumatik (přírodní kaučuk AGP</a:t>
                </a:r>
                <a:r>
                  <a:rPr lang="cs-CZ" altLang="cs-CZ" sz="2000" b="0" dirty="0" smtClean="0"/>
                  <a:t>)</a:t>
                </a:r>
              </a:p>
              <a:p>
                <a:pPr marL="1439863" indent="-355600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Arial" pitchFamily="34" charset="0"/>
                  <a:buChar char="•"/>
                </a:pPr>
                <a:r>
                  <a:rPr lang="cs-CZ" altLang="cs-CZ" sz="2000" b="0" dirty="0" smtClean="0"/>
                  <a:t>směsné plasty s mechanicky odseparovaným PVC</a:t>
                </a:r>
                <a:endParaRPr lang="cs-CZ" altLang="cs-CZ" sz="2000" b="0" dirty="0" smtClean="0"/>
              </a:p>
              <a:p>
                <a:pPr marL="1439863" indent="-355600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  <a:buFont typeface="Arial" pitchFamily="34" charset="0"/>
                  <a:buChar char="•"/>
                </a:pPr>
                <a:r>
                  <a:rPr lang="cs-CZ" altLang="cs-CZ" sz="2000" b="0" dirty="0" smtClean="0"/>
                  <a:t>piliny </a:t>
                </a:r>
                <a:r>
                  <a:rPr lang="cs-CZ" altLang="cs-CZ" sz="2000" b="0" dirty="0" smtClean="0"/>
                  <a:t>smrk (referenční vzorek)</a:t>
                </a:r>
                <a:endParaRPr lang="cs-CZ" altLang="cs-CZ" sz="2000" b="0" dirty="0"/>
              </a:p>
              <a:p>
                <a:pPr marL="1084263" defTabSz="1800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</a:pPr>
                <a:endParaRPr lang="en-GB" altLang="cs-CZ" sz="2000" b="0" dirty="0"/>
              </a:p>
            </p:txBody>
          </p:sp>
          <p:sp>
            <p:nvSpPr>
              <p:cNvPr id="2" name="Pravá složená závorka 1"/>
              <p:cNvSpPr/>
              <p:nvPr/>
            </p:nvSpPr>
            <p:spPr bwMode="auto">
              <a:xfrm>
                <a:off x="8400256" y="4113076"/>
                <a:ext cx="360040" cy="1188132"/>
              </a:xfrm>
              <a:prstGeom prst="rightBrace">
                <a:avLst>
                  <a:gd name="adj1" fmla="val 15619"/>
                  <a:gd name="adj2" fmla="val 50000"/>
                </a:avLst>
              </a:prstGeom>
              <a:noFill/>
              <a:ln w="571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217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8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2" name="Text Box 3195"/>
            <p:cNvSpPr txBox="1">
              <a:spLocks noChangeArrowheads="1"/>
            </p:cNvSpPr>
            <p:nvPr/>
          </p:nvSpPr>
          <p:spPr bwMode="auto">
            <a:xfrm>
              <a:off x="8849022" y="4507087"/>
              <a:ext cx="23552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2000" b="0" dirty="0" smtClean="0">
                  <a:solidFill>
                    <a:srgbClr val="C00000"/>
                  </a:solidFill>
                  <a:latin typeface="Arial"/>
                  <a:sym typeface="Symbol" pitchFamily="18" charset="2"/>
                </a:rPr>
                <a:t>projekt PYREKOL</a:t>
              </a:r>
              <a:endParaRPr lang="cs-CZ" altLang="cs-CZ" sz="2000" b="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22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50"/>
          <p:cNvGrpSpPr>
            <a:grpSpLocks/>
          </p:cNvGrpSpPr>
          <p:nvPr/>
        </p:nvGrpSpPr>
        <p:grpSpPr bwMode="auto">
          <a:xfrm>
            <a:off x="1766165" y="3232395"/>
            <a:ext cx="3570063" cy="905363"/>
            <a:chOff x="453" y="12828"/>
            <a:chExt cx="7527" cy="3593"/>
          </a:xfrm>
        </p:grpSpPr>
        <p:sp>
          <p:nvSpPr>
            <p:cNvPr id="2077" name="Line 4752"/>
            <p:cNvSpPr>
              <a:spLocks noChangeShapeType="1"/>
            </p:cNvSpPr>
            <p:nvPr/>
          </p:nvSpPr>
          <p:spPr bwMode="auto">
            <a:xfrm>
              <a:off x="453" y="12828"/>
              <a:ext cx="7527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78" name="Line 4767"/>
            <p:cNvSpPr>
              <a:spLocks noChangeShapeType="1"/>
            </p:cNvSpPr>
            <p:nvPr/>
          </p:nvSpPr>
          <p:spPr bwMode="auto">
            <a:xfrm>
              <a:off x="453" y="16421"/>
              <a:ext cx="1779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79" name="Line 4768"/>
            <p:cNvSpPr>
              <a:spLocks noChangeShapeType="1"/>
            </p:cNvSpPr>
            <p:nvPr/>
          </p:nvSpPr>
          <p:spPr bwMode="auto">
            <a:xfrm>
              <a:off x="453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0" name="Line 4777"/>
            <p:cNvSpPr>
              <a:spLocks noChangeShapeType="1"/>
            </p:cNvSpPr>
            <p:nvPr/>
          </p:nvSpPr>
          <p:spPr bwMode="auto">
            <a:xfrm>
              <a:off x="7980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1" name="Line 4868"/>
            <p:cNvSpPr>
              <a:spLocks noChangeShapeType="1"/>
            </p:cNvSpPr>
            <p:nvPr/>
          </p:nvSpPr>
          <p:spPr bwMode="auto">
            <a:xfrm>
              <a:off x="453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2" name="Line 4869"/>
            <p:cNvSpPr>
              <a:spLocks noChangeShapeType="1"/>
            </p:cNvSpPr>
            <p:nvPr/>
          </p:nvSpPr>
          <p:spPr bwMode="auto">
            <a:xfrm>
              <a:off x="7980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3" name="Line 4871"/>
            <p:cNvSpPr>
              <a:spLocks noChangeShapeType="1"/>
            </p:cNvSpPr>
            <p:nvPr/>
          </p:nvSpPr>
          <p:spPr bwMode="auto">
            <a:xfrm>
              <a:off x="453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4" name="Line 4887"/>
            <p:cNvSpPr>
              <a:spLocks noChangeShapeType="1"/>
            </p:cNvSpPr>
            <p:nvPr/>
          </p:nvSpPr>
          <p:spPr bwMode="auto">
            <a:xfrm>
              <a:off x="7980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5" name="Line 4897"/>
            <p:cNvSpPr>
              <a:spLocks noChangeShapeType="1"/>
            </p:cNvSpPr>
            <p:nvPr/>
          </p:nvSpPr>
          <p:spPr bwMode="auto">
            <a:xfrm>
              <a:off x="453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6" name="Line 4906"/>
            <p:cNvSpPr>
              <a:spLocks noChangeShapeType="1"/>
            </p:cNvSpPr>
            <p:nvPr/>
          </p:nvSpPr>
          <p:spPr bwMode="auto">
            <a:xfrm>
              <a:off x="7980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7" name="Line 4908"/>
            <p:cNvSpPr>
              <a:spLocks noChangeShapeType="1"/>
            </p:cNvSpPr>
            <p:nvPr/>
          </p:nvSpPr>
          <p:spPr bwMode="auto">
            <a:xfrm>
              <a:off x="453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8" name="Line 4924"/>
            <p:cNvSpPr>
              <a:spLocks noChangeShapeType="1"/>
            </p:cNvSpPr>
            <p:nvPr/>
          </p:nvSpPr>
          <p:spPr bwMode="auto">
            <a:xfrm>
              <a:off x="7980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9" name="Line 4926"/>
            <p:cNvSpPr>
              <a:spLocks noChangeShapeType="1"/>
            </p:cNvSpPr>
            <p:nvPr/>
          </p:nvSpPr>
          <p:spPr bwMode="auto">
            <a:xfrm>
              <a:off x="453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0" name="Line 4942"/>
            <p:cNvSpPr>
              <a:spLocks noChangeShapeType="1"/>
            </p:cNvSpPr>
            <p:nvPr/>
          </p:nvSpPr>
          <p:spPr bwMode="auto">
            <a:xfrm>
              <a:off x="7980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1" name="Line 4944"/>
            <p:cNvSpPr>
              <a:spLocks noChangeShapeType="1"/>
            </p:cNvSpPr>
            <p:nvPr/>
          </p:nvSpPr>
          <p:spPr bwMode="auto">
            <a:xfrm>
              <a:off x="453" y="14909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2" name="Line 4962"/>
            <p:cNvSpPr>
              <a:spLocks noChangeShapeType="1"/>
            </p:cNvSpPr>
            <p:nvPr/>
          </p:nvSpPr>
          <p:spPr bwMode="auto">
            <a:xfrm>
              <a:off x="453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3" name="Line 4978"/>
            <p:cNvSpPr>
              <a:spLocks noChangeShapeType="1"/>
            </p:cNvSpPr>
            <p:nvPr/>
          </p:nvSpPr>
          <p:spPr bwMode="auto">
            <a:xfrm>
              <a:off x="7980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4" name="Line 4980"/>
            <p:cNvSpPr>
              <a:spLocks noChangeShapeType="1"/>
            </p:cNvSpPr>
            <p:nvPr/>
          </p:nvSpPr>
          <p:spPr bwMode="auto">
            <a:xfrm>
              <a:off x="453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5" name="Line 4996"/>
            <p:cNvSpPr>
              <a:spLocks noChangeShapeType="1"/>
            </p:cNvSpPr>
            <p:nvPr/>
          </p:nvSpPr>
          <p:spPr bwMode="auto">
            <a:xfrm>
              <a:off x="7980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6" name="Line 4998"/>
            <p:cNvSpPr>
              <a:spLocks noChangeShapeType="1"/>
            </p:cNvSpPr>
            <p:nvPr/>
          </p:nvSpPr>
          <p:spPr bwMode="auto">
            <a:xfrm>
              <a:off x="453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7" name="Line 5014"/>
            <p:cNvSpPr>
              <a:spLocks noChangeShapeType="1"/>
            </p:cNvSpPr>
            <p:nvPr/>
          </p:nvSpPr>
          <p:spPr bwMode="auto">
            <a:xfrm>
              <a:off x="7980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8" name="Line 5016"/>
            <p:cNvSpPr>
              <a:spLocks noChangeShapeType="1"/>
            </p:cNvSpPr>
            <p:nvPr/>
          </p:nvSpPr>
          <p:spPr bwMode="auto">
            <a:xfrm>
              <a:off x="453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9" name="Line 5032"/>
            <p:cNvSpPr>
              <a:spLocks noChangeShapeType="1"/>
            </p:cNvSpPr>
            <p:nvPr/>
          </p:nvSpPr>
          <p:spPr bwMode="auto">
            <a:xfrm>
              <a:off x="7980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0" name="Line 5034"/>
            <p:cNvSpPr>
              <a:spLocks noChangeShapeType="1"/>
            </p:cNvSpPr>
            <p:nvPr/>
          </p:nvSpPr>
          <p:spPr bwMode="auto">
            <a:xfrm>
              <a:off x="2232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1" name="Line 5036"/>
            <p:cNvSpPr>
              <a:spLocks noChangeShapeType="1"/>
            </p:cNvSpPr>
            <p:nvPr/>
          </p:nvSpPr>
          <p:spPr bwMode="auto">
            <a:xfrm>
              <a:off x="2916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2" name="Line 5038"/>
            <p:cNvSpPr>
              <a:spLocks noChangeShapeType="1"/>
            </p:cNvSpPr>
            <p:nvPr/>
          </p:nvSpPr>
          <p:spPr bwMode="auto">
            <a:xfrm>
              <a:off x="3600" y="16421"/>
              <a:ext cx="66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3" name="Line 5040"/>
            <p:cNvSpPr>
              <a:spLocks noChangeShapeType="1"/>
            </p:cNvSpPr>
            <p:nvPr/>
          </p:nvSpPr>
          <p:spPr bwMode="auto">
            <a:xfrm>
              <a:off x="4260" y="16421"/>
              <a:ext cx="67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4" name="Line 5042"/>
            <p:cNvSpPr>
              <a:spLocks noChangeShapeType="1"/>
            </p:cNvSpPr>
            <p:nvPr/>
          </p:nvSpPr>
          <p:spPr bwMode="auto">
            <a:xfrm>
              <a:off x="4932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5" name="Line 5044"/>
            <p:cNvSpPr>
              <a:spLocks noChangeShapeType="1"/>
            </p:cNvSpPr>
            <p:nvPr/>
          </p:nvSpPr>
          <p:spPr bwMode="auto">
            <a:xfrm>
              <a:off x="5712" y="16421"/>
              <a:ext cx="8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6" name="Line 5046"/>
            <p:cNvSpPr>
              <a:spLocks noChangeShapeType="1"/>
            </p:cNvSpPr>
            <p:nvPr/>
          </p:nvSpPr>
          <p:spPr bwMode="auto">
            <a:xfrm>
              <a:off x="6576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7" name="Line 5048"/>
            <p:cNvSpPr>
              <a:spLocks noChangeShapeType="1"/>
            </p:cNvSpPr>
            <p:nvPr/>
          </p:nvSpPr>
          <p:spPr bwMode="auto">
            <a:xfrm>
              <a:off x="7356" y="16421"/>
              <a:ext cx="62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</p:grpSp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1524001" y="117673"/>
            <a:ext cx="73659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>
                <a:latin typeface="Arial Narrow" pitchFamily="34" charset="0"/>
              </a:rPr>
              <a:t>Varianty provedení experimentu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263352" y="953966"/>
            <a:ext cx="11629291" cy="5211338"/>
            <a:chOff x="-1260649" y="908720"/>
            <a:chExt cx="11629291" cy="5211338"/>
          </a:xfrm>
        </p:grpSpPr>
        <p:grpSp>
          <p:nvGrpSpPr>
            <p:cNvPr id="5" name="Skupina 4"/>
            <p:cNvGrpSpPr/>
            <p:nvPr/>
          </p:nvGrpSpPr>
          <p:grpSpPr>
            <a:xfrm>
              <a:off x="-1260649" y="908720"/>
              <a:ext cx="11629291" cy="5211338"/>
              <a:chOff x="-1260649" y="908720"/>
              <a:chExt cx="11629291" cy="5211338"/>
            </a:xfrm>
          </p:grpSpPr>
          <p:grpSp>
            <p:nvGrpSpPr>
              <p:cNvPr id="56" name="Skupina 55"/>
              <p:cNvGrpSpPr/>
              <p:nvPr/>
            </p:nvGrpSpPr>
            <p:grpSpPr>
              <a:xfrm>
                <a:off x="-1260649" y="908720"/>
                <a:ext cx="11629291" cy="4144526"/>
                <a:chOff x="-1260649" y="822837"/>
                <a:chExt cx="11629291" cy="4144526"/>
              </a:xfrm>
            </p:grpSpPr>
            <p:grpSp>
              <p:nvGrpSpPr>
                <p:cNvPr id="51" name="Skupina 50"/>
                <p:cNvGrpSpPr/>
                <p:nvPr/>
              </p:nvGrpSpPr>
              <p:grpSpPr>
                <a:xfrm>
                  <a:off x="-1260649" y="822837"/>
                  <a:ext cx="11629291" cy="3093154"/>
                  <a:chOff x="-1260649" y="822837"/>
                  <a:chExt cx="11629291" cy="3093154"/>
                </a:xfrm>
              </p:grpSpPr>
              <p:sp>
                <p:nvSpPr>
                  <p:cNvPr id="44" name="Text Box 3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60649" y="822837"/>
                    <a:ext cx="11629291" cy="3093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342900" indent="-342900" defTabSz="3600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  <a:buFont typeface="Wingdings" panose="05000000000000000000" pitchFamily="2" charset="2"/>
                      <a:buChar char="v"/>
                    </a:pPr>
                    <a:r>
                      <a:rPr lang="cs-CZ" altLang="cs-CZ" sz="2000" b="0" dirty="0"/>
                      <a:t>Dvoufázový proces: pyrolýza s uchováním oleje a jeho následným zpracováním</a:t>
                    </a:r>
                  </a:p>
                  <a:p>
                    <a:pPr marL="1084263" defTabSz="18796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</a:pPr>
                    <a:endParaRPr lang="cs-CZ" altLang="cs-CZ" sz="2000" b="0" dirty="0"/>
                  </a:p>
                  <a:p>
                    <a:pPr marL="1084263" defTabSz="18796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</a:pPr>
                    <a:endParaRPr lang="cs-CZ" altLang="cs-CZ" sz="2000" b="0" dirty="0"/>
                  </a:p>
                  <a:p>
                    <a:pPr marL="1084263" defTabSz="18796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</a:pPr>
                    <a:endParaRPr lang="cs-CZ" altLang="cs-CZ" sz="2000" b="0" dirty="0"/>
                  </a:p>
                  <a:p>
                    <a:pPr marL="1084263" defTabSz="18796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</a:pPr>
                    <a:endParaRPr lang="cs-CZ" altLang="cs-CZ" sz="2000" b="0" dirty="0"/>
                  </a:p>
                  <a:p>
                    <a:pPr marL="1084263" defTabSz="18796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</a:pPr>
                    <a:endParaRPr lang="cs-CZ" altLang="cs-CZ" sz="2000" b="0" dirty="0"/>
                  </a:p>
                  <a:p>
                    <a:pPr marL="1084263" defTabSz="18796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</a:pPr>
                    <a:endParaRPr lang="cs-CZ" altLang="cs-CZ" sz="2000" b="0" dirty="0"/>
                  </a:p>
                  <a:p>
                    <a:pPr marL="342900" indent="-342900" defTabSz="3600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  <a:buFont typeface="Wingdings" panose="05000000000000000000" pitchFamily="2" charset="2"/>
                      <a:buChar char="v"/>
                    </a:pPr>
                    <a:r>
                      <a:rPr lang="cs-CZ" altLang="cs-CZ" sz="2000" b="0" dirty="0"/>
                      <a:t>Jednofázový proces: online propojení pyrolýzní a procesní aparatury</a:t>
                    </a:r>
                  </a:p>
                </p:txBody>
              </p:sp>
              <p:sp>
                <p:nvSpPr>
                  <p:cNvPr id="43" name="Text Box 3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9552" y="1866953"/>
                    <a:ext cx="8460000" cy="400110"/>
                  </a:xfrm>
                  <a:prstGeom prst="rect">
                    <a:avLst/>
                  </a:prstGeom>
                  <a:solidFill>
                    <a:srgbClr val="9ECB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8796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</a:pPr>
                    <a:r>
                      <a:rPr lang="cs-CZ" altLang="cs-CZ" sz="2000" b="0" dirty="0"/>
                      <a:t>Sběr kondenzátu a jeho krátkodobé uchování pro zpracování (max. 24 h)</a:t>
                    </a:r>
                  </a:p>
                </p:txBody>
              </p:sp>
              <p:sp>
                <p:nvSpPr>
                  <p:cNvPr id="48" name="Text Box 3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9552" y="1326893"/>
                    <a:ext cx="8460000" cy="400110"/>
                  </a:xfrm>
                  <a:prstGeom prst="rect">
                    <a:avLst/>
                  </a:prstGeom>
                  <a:solidFill>
                    <a:srgbClr val="9ECB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8796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</a:pPr>
                    <a:r>
                      <a:rPr lang="cs-CZ" altLang="cs-CZ" sz="2000" b="0" dirty="0"/>
                      <a:t>Navážka vzorku (30 g ± 0,5 g) do vsádkové retortové aparatury</a:t>
                    </a:r>
                  </a:p>
                </p:txBody>
              </p:sp>
              <p:sp>
                <p:nvSpPr>
                  <p:cNvPr id="50" name="Text Box 3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9552" y="2407013"/>
                    <a:ext cx="8460000" cy="400110"/>
                  </a:xfrm>
                  <a:prstGeom prst="rect">
                    <a:avLst/>
                  </a:prstGeom>
                  <a:solidFill>
                    <a:srgbClr val="9ECB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8796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</a:pPr>
                    <a:r>
                      <a:rPr lang="cs-CZ" altLang="cs-CZ" sz="2000" b="0" dirty="0"/>
                      <a:t>Injektáž kondenzátu do druhé </a:t>
                    </a:r>
                    <a:r>
                      <a:rPr lang="cs-CZ" altLang="cs-CZ" sz="2000" b="0" dirty="0" smtClean="0"/>
                      <a:t>(dehalogenační) </a:t>
                    </a:r>
                    <a:r>
                      <a:rPr lang="cs-CZ" altLang="cs-CZ" sz="2000" b="0" dirty="0"/>
                      <a:t>aparatury</a:t>
                    </a:r>
                  </a:p>
                </p:txBody>
              </p:sp>
            </p:grpSp>
            <p:grpSp>
              <p:nvGrpSpPr>
                <p:cNvPr id="55" name="Skupina 54"/>
                <p:cNvGrpSpPr/>
                <p:nvPr/>
              </p:nvGrpSpPr>
              <p:grpSpPr>
                <a:xfrm>
                  <a:off x="539552" y="4027193"/>
                  <a:ext cx="8460001" cy="940170"/>
                  <a:chOff x="539552" y="3779231"/>
                  <a:chExt cx="8460001" cy="940170"/>
                </a:xfrm>
              </p:grpSpPr>
              <p:sp>
                <p:nvSpPr>
                  <p:cNvPr id="52" name="Text Box 3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9552" y="3779231"/>
                    <a:ext cx="8460000" cy="400110"/>
                  </a:xfrm>
                  <a:prstGeom prst="rect">
                    <a:avLst/>
                  </a:prstGeom>
                  <a:solidFill>
                    <a:srgbClr val="B4DAB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8796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</a:pPr>
                    <a:r>
                      <a:rPr lang="cs-CZ" altLang="cs-CZ" sz="2000" b="0" dirty="0"/>
                      <a:t>Navážka vzorku (30 g ± 0,5 g) do vsádkové retortové aparatury</a:t>
                    </a:r>
                  </a:p>
                </p:txBody>
              </p:sp>
              <p:sp>
                <p:nvSpPr>
                  <p:cNvPr id="53" name="Text Box 3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9553" y="4319291"/>
                    <a:ext cx="8460000" cy="400110"/>
                  </a:xfrm>
                  <a:prstGeom prst="rect">
                    <a:avLst/>
                  </a:prstGeom>
                  <a:solidFill>
                    <a:srgbClr val="B4DAB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defTabSz="4217988" eaLnBrk="0" hangingPunct="0"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defTabSz="42179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879600" eaLnBrk="1" hangingPunct="1">
                      <a:spcBef>
                        <a:spcPts val="0"/>
                      </a:spcBef>
                      <a:spcAft>
                        <a:spcPts val="600"/>
                      </a:spcAft>
                      <a:buClr>
                        <a:srgbClr val="2A86C4"/>
                      </a:buClr>
                    </a:pPr>
                    <a:r>
                      <a:rPr lang="cs-CZ" altLang="cs-CZ" sz="2000" b="0" dirty="0"/>
                      <a:t>Vedení pyrolýzních produktů do </a:t>
                    </a:r>
                    <a:r>
                      <a:rPr lang="cs-CZ" altLang="cs-CZ" sz="2000" b="0" dirty="0" smtClean="0"/>
                      <a:t>dehalogenační </a:t>
                    </a:r>
                    <a:r>
                      <a:rPr lang="cs-CZ" altLang="cs-CZ" sz="2000" b="0" dirty="0"/>
                      <a:t>aparatury v plynné fázi </a:t>
                    </a:r>
                    <a:endParaRPr lang="en-US" altLang="cs-CZ" sz="2000" b="0" dirty="0"/>
                  </a:p>
                </p:txBody>
              </p:sp>
            </p:grpSp>
          </p:grpSp>
          <p:sp>
            <p:nvSpPr>
              <p:cNvPr id="62" name="Text Box 3195">
                <a:extLst>
                  <a:ext uri="{FF2B5EF4-FFF2-40B4-BE49-F238E27FC236}">
                    <a16:creationId xmlns:a16="http://schemas.microsoft.com/office/drawing/2014/main" id="{3733CC8A-6BE6-4C51-B14D-2B57B2D466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8288" y="5193196"/>
                <a:ext cx="8460000" cy="400110"/>
              </a:xfrm>
              <a:prstGeom prst="rect">
                <a:avLst/>
              </a:prstGeom>
              <a:solidFill>
                <a:srgbClr val="B4DAB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18796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</a:pPr>
                <a:r>
                  <a:rPr lang="cs-CZ" altLang="cs-CZ" sz="2000" b="0" dirty="0"/>
                  <a:t>Kondenzace pyrolýzního oleje až po průchodu oběma pecemi</a:t>
                </a:r>
                <a:endParaRPr lang="en-US" altLang="cs-CZ" sz="2000" b="0" dirty="0"/>
              </a:p>
            </p:txBody>
          </p:sp>
          <p:sp>
            <p:nvSpPr>
              <p:cNvPr id="63" name="Text Box 3195"/>
              <p:cNvSpPr txBox="1">
                <a:spLocks noChangeArrowheads="1"/>
              </p:cNvSpPr>
              <p:nvPr/>
            </p:nvSpPr>
            <p:spPr bwMode="auto">
              <a:xfrm>
                <a:off x="539553" y="5719948"/>
                <a:ext cx="8460000" cy="400110"/>
              </a:xfrm>
              <a:prstGeom prst="rect">
                <a:avLst/>
              </a:prstGeom>
              <a:solidFill>
                <a:srgbClr val="B4DAB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217988" eaLnBrk="0" hangingPunct="0">
                  <a:defRPr sz="81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217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1879600" eaLnBrk="1" hangingPunct="1">
                  <a:spcBef>
                    <a:spcPts val="0"/>
                  </a:spcBef>
                  <a:spcAft>
                    <a:spcPts val="600"/>
                  </a:spcAft>
                  <a:buClr>
                    <a:srgbClr val="2A86C4"/>
                  </a:buClr>
                </a:pPr>
                <a:r>
                  <a:rPr lang="cs-CZ" altLang="cs-CZ" sz="2000" b="0" dirty="0"/>
                  <a:t>Hmotnostní bilance pouze výstupu</a:t>
                </a:r>
                <a:endParaRPr lang="en-US" altLang="cs-CZ" sz="2000" b="0" dirty="0"/>
              </a:p>
            </p:txBody>
          </p:sp>
        </p:grpSp>
        <p:sp>
          <p:nvSpPr>
            <p:cNvPr id="61" name="Text Box 3195">
              <a:extLst>
                <a:ext uri="{FF2B5EF4-FFF2-40B4-BE49-F238E27FC236}">
                  <a16:creationId xmlns:a16="http://schemas.microsoft.com/office/drawing/2014/main" id="{0FFFF71F-1093-4AA0-A30F-3B7291F78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288" y="3032956"/>
              <a:ext cx="8460000" cy="400110"/>
            </a:xfrm>
            <a:prstGeom prst="rect">
              <a:avLst/>
            </a:prstGeom>
            <a:solidFill>
              <a:srgbClr val="9ECB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796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</a:pPr>
              <a:r>
                <a:rPr lang="cs-CZ" altLang="cs-CZ" sz="2000" b="0" dirty="0"/>
                <a:t>Hmotnostní bilance prvního a druhého kroku</a:t>
              </a:r>
            </a:p>
          </p:txBody>
        </p:sp>
      </p:grpSp>
      <p:grpSp>
        <p:nvGrpSpPr>
          <p:cNvPr id="54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57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6</a:t>
              </a:fld>
              <a:endParaRPr lang="cs-CZ" altLang="cs-CZ" sz="1400" b="0" i="1" dirty="0"/>
            </a:p>
          </p:txBody>
        </p:sp>
        <p:sp>
          <p:nvSpPr>
            <p:cNvPr id="58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472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1524001" y="117673"/>
            <a:ext cx="7365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>
                <a:latin typeface="Arial Narrow" pitchFamily="34" charset="0"/>
              </a:rPr>
              <a:t>Pyrolýzní aparatura</a:t>
            </a:r>
            <a:endParaRPr lang="en-US" altLang="cs-CZ" sz="3600" dirty="0">
              <a:latin typeface="Arial Narrow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1595501" y="872716"/>
            <a:ext cx="9072501" cy="5638652"/>
            <a:chOff x="71500" y="872716"/>
            <a:chExt cx="9072501" cy="5638652"/>
          </a:xfrm>
        </p:grpSpPr>
        <p:sp>
          <p:nvSpPr>
            <p:cNvPr id="44" name="Text Box 3195"/>
            <p:cNvSpPr txBox="1">
              <a:spLocks noChangeArrowheads="1"/>
            </p:cNvSpPr>
            <p:nvPr/>
          </p:nvSpPr>
          <p:spPr bwMode="auto">
            <a:xfrm>
              <a:off x="6828060" y="920909"/>
              <a:ext cx="2315941" cy="4524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1		–	láhev s N</a:t>
              </a:r>
              <a:r>
                <a:rPr lang="cs-CZ" altLang="cs-CZ" sz="1800" b="0" baseline="-25000" dirty="0"/>
                <a:t>2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2		–	regul. ohřevu 				potrubí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3		–	regulátor pece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4		–	válcová pec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5		–	retorta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6		–	ohřev výstupu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7		–	teploměr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8		–	prim. chladič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9		– jímka kond. A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10	– sek. chladič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11	–	jímka kond. B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12	–	filtrační patrona 13	–	odběr plynu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14	–	plynoměr</a:t>
              </a:r>
            </a:p>
            <a:p>
              <a:pPr defTabSz="180000" eaLnBrk="1" hangingPunct="1">
                <a:spcBef>
                  <a:spcPts val="0"/>
                </a:spcBef>
                <a:spcAft>
                  <a:spcPts val="0"/>
                </a:spcAft>
                <a:buClr>
                  <a:srgbClr val="2A86C4"/>
                </a:buClr>
              </a:pPr>
              <a:r>
                <a:rPr lang="cs-CZ" altLang="cs-CZ" sz="1800" b="0" dirty="0"/>
                <a:t>15	–	PC sběru dat</a:t>
              </a:r>
            </a:p>
          </p:txBody>
        </p:sp>
        <p:pic>
          <p:nvPicPr>
            <p:cNvPr id="3074" name="Obrázek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00" y="872716"/>
              <a:ext cx="6605278" cy="5638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10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7</a:t>
              </a:fld>
              <a:endParaRPr lang="cs-CZ" altLang="cs-CZ" sz="1400" b="0" i="1" dirty="0"/>
            </a:p>
          </p:txBody>
        </p:sp>
        <p:sp>
          <p:nvSpPr>
            <p:cNvPr id="11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4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1524001" y="117673"/>
            <a:ext cx="7365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>
                <a:latin typeface="Arial Narrow" pitchFamily="34" charset="0"/>
              </a:rPr>
              <a:t>Pyrolýzní aparatura</a:t>
            </a:r>
            <a:endParaRPr lang="en-US" altLang="cs-CZ" sz="3600" dirty="0">
              <a:latin typeface="Arial Narrow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947428" y="944724"/>
            <a:ext cx="11206680" cy="5296654"/>
            <a:chOff x="-576573" y="944724"/>
            <a:chExt cx="11206680" cy="5296654"/>
          </a:xfrm>
        </p:grpSpPr>
        <p:grpSp>
          <p:nvGrpSpPr>
            <p:cNvPr id="5" name="Skupina 4"/>
            <p:cNvGrpSpPr>
              <a:grpSpLocks noChangeAspect="1"/>
            </p:cNvGrpSpPr>
            <p:nvPr/>
          </p:nvGrpSpPr>
          <p:grpSpPr>
            <a:xfrm>
              <a:off x="845447" y="944724"/>
              <a:ext cx="7453106" cy="4788532"/>
              <a:chOff x="611560" y="1376772"/>
              <a:chExt cx="5040560" cy="3238500"/>
            </a:xfrm>
          </p:grpSpPr>
          <p:pic>
            <p:nvPicPr>
              <p:cNvPr id="4100" name="Obrázek 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1376772"/>
                <a:ext cx="3170238" cy="32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1" name="Obrázek 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9682" y="1376772"/>
                <a:ext cx="1722438" cy="32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 Box 3195"/>
            <p:cNvSpPr txBox="1">
              <a:spLocks noChangeArrowheads="1"/>
            </p:cNvSpPr>
            <p:nvPr/>
          </p:nvSpPr>
          <p:spPr bwMode="auto">
            <a:xfrm>
              <a:off x="-576573" y="5841268"/>
              <a:ext cx="112066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342900" indent="-342900" defTabSz="36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  <a:buFont typeface="Wingdings" panose="05000000000000000000" pitchFamily="2" charset="2"/>
                <a:buChar char="v"/>
              </a:pPr>
              <a:r>
                <a:rPr lang="cs-CZ" altLang="cs-CZ" sz="2000" b="0" dirty="0"/>
                <a:t>vlevo – aparatura v chodu, vpravo – detail </a:t>
              </a:r>
              <a:r>
                <a:rPr lang="cs-CZ" altLang="cs-CZ" sz="2000" b="0" dirty="0" smtClean="0"/>
                <a:t>retorty (shodný design i pro druhou aparaturu)</a:t>
              </a:r>
              <a:endParaRPr lang="en-GB" altLang="cs-CZ" sz="2000" b="0" dirty="0"/>
            </a:p>
          </p:txBody>
        </p:sp>
      </p:grpSp>
      <p:grpSp>
        <p:nvGrpSpPr>
          <p:cNvPr id="11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12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8</a:t>
              </a:fld>
              <a:endParaRPr lang="cs-CZ" altLang="cs-CZ" sz="1400" b="0" i="1" dirty="0"/>
            </a:p>
          </p:txBody>
        </p:sp>
        <p:sp>
          <p:nvSpPr>
            <p:cNvPr id="13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75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50"/>
          <p:cNvGrpSpPr>
            <a:grpSpLocks/>
          </p:cNvGrpSpPr>
          <p:nvPr/>
        </p:nvGrpSpPr>
        <p:grpSpPr bwMode="auto">
          <a:xfrm>
            <a:off x="1766165" y="3232395"/>
            <a:ext cx="3570063" cy="905363"/>
            <a:chOff x="453" y="12828"/>
            <a:chExt cx="7527" cy="3593"/>
          </a:xfrm>
        </p:grpSpPr>
        <p:sp>
          <p:nvSpPr>
            <p:cNvPr id="2077" name="Line 4752"/>
            <p:cNvSpPr>
              <a:spLocks noChangeShapeType="1"/>
            </p:cNvSpPr>
            <p:nvPr/>
          </p:nvSpPr>
          <p:spPr bwMode="auto">
            <a:xfrm>
              <a:off x="453" y="12828"/>
              <a:ext cx="7527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78" name="Line 4767"/>
            <p:cNvSpPr>
              <a:spLocks noChangeShapeType="1"/>
            </p:cNvSpPr>
            <p:nvPr/>
          </p:nvSpPr>
          <p:spPr bwMode="auto">
            <a:xfrm>
              <a:off x="453" y="16421"/>
              <a:ext cx="1779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79" name="Line 4768"/>
            <p:cNvSpPr>
              <a:spLocks noChangeShapeType="1"/>
            </p:cNvSpPr>
            <p:nvPr/>
          </p:nvSpPr>
          <p:spPr bwMode="auto">
            <a:xfrm>
              <a:off x="453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0" name="Line 4777"/>
            <p:cNvSpPr>
              <a:spLocks noChangeShapeType="1"/>
            </p:cNvSpPr>
            <p:nvPr/>
          </p:nvSpPr>
          <p:spPr bwMode="auto">
            <a:xfrm>
              <a:off x="7980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1" name="Line 4868"/>
            <p:cNvSpPr>
              <a:spLocks noChangeShapeType="1"/>
            </p:cNvSpPr>
            <p:nvPr/>
          </p:nvSpPr>
          <p:spPr bwMode="auto">
            <a:xfrm>
              <a:off x="453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2" name="Line 4869"/>
            <p:cNvSpPr>
              <a:spLocks noChangeShapeType="1"/>
            </p:cNvSpPr>
            <p:nvPr/>
          </p:nvSpPr>
          <p:spPr bwMode="auto">
            <a:xfrm>
              <a:off x="7980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3" name="Line 4871"/>
            <p:cNvSpPr>
              <a:spLocks noChangeShapeType="1"/>
            </p:cNvSpPr>
            <p:nvPr/>
          </p:nvSpPr>
          <p:spPr bwMode="auto">
            <a:xfrm>
              <a:off x="453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4" name="Line 4887"/>
            <p:cNvSpPr>
              <a:spLocks noChangeShapeType="1"/>
            </p:cNvSpPr>
            <p:nvPr/>
          </p:nvSpPr>
          <p:spPr bwMode="auto">
            <a:xfrm>
              <a:off x="7980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5" name="Line 4897"/>
            <p:cNvSpPr>
              <a:spLocks noChangeShapeType="1"/>
            </p:cNvSpPr>
            <p:nvPr/>
          </p:nvSpPr>
          <p:spPr bwMode="auto">
            <a:xfrm>
              <a:off x="453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6" name="Line 4906"/>
            <p:cNvSpPr>
              <a:spLocks noChangeShapeType="1"/>
            </p:cNvSpPr>
            <p:nvPr/>
          </p:nvSpPr>
          <p:spPr bwMode="auto">
            <a:xfrm>
              <a:off x="7980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7" name="Line 4908"/>
            <p:cNvSpPr>
              <a:spLocks noChangeShapeType="1"/>
            </p:cNvSpPr>
            <p:nvPr/>
          </p:nvSpPr>
          <p:spPr bwMode="auto">
            <a:xfrm>
              <a:off x="453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8" name="Line 4924"/>
            <p:cNvSpPr>
              <a:spLocks noChangeShapeType="1"/>
            </p:cNvSpPr>
            <p:nvPr/>
          </p:nvSpPr>
          <p:spPr bwMode="auto">
            <a:xfrm>
              <a:off x="7980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89" name="Line 4926"/>
            <p:cNvSpPr>
              <a:spLocks noChangeShapeType="1"/>
            </p:cNvSpPr>
            <p:nvPr/>
          </p:nvSpPr>
          <p:spPr bwMode="auto">
            <a:xfrm>
              <a:off x="453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0" name="Line 4942"/>
            <p:cNvSpPr>
              <a:spLocks noChangeShapeType="1"/>
            </p:cNvSpPr>
            <p:nvPr/>
          </p:nvSpPr>
          <p:spPr bwMode="auto">
            <a:xfrm>
              <a:off x="7980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1" name="Line 4944"/>
            <p:cNvSpPr>
              <a:spLocks noChangeShapeType="1"/>
            </p:cNvSpPr>
            <p:nvPr/>
          </p:nvSpPr>
          <p:spPr bwMode="auto">
            <a:xfrm>
              <a:off x="453" y="14909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2" name="Line 4962"/>
            <p:cNvSpPr>
              <a:spLocks noChangeShapeType="1"/>
            </p:cNvSpPr>
            <p:nvPr/>
          </p:nvSpPr>
          <p:spPr bwMode="auto">
            <a:xfrm>
              <a:off x="453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3" name="Line 4978"/>
            <p:cNvSpPr>
              <a:spLocks noChangeShapeType="1"/>
            </p:cNvSpPr>
            <p:nvPr/>
          </p:nvSpPr>
          <p:spPr bwMode="auto">
            <a:xfrm>
              <a:off x="7980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4" name="Line 4980"/>
            <p:cNvSpPr>
              <a:spLocks noChangeShapeType="1"/>
            </p:cNvSpPr>
            <p:nvPr/>
          </p:nvSpPr>
          <p:spPr bwMode="auto">
            <a:xfrm>
              <a:off x="453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5" name="Line 4996"/>
            <p:cNvSpPr>
              <a:spLocks noChangeShapeType="1"/>
            </p:cNvSpPr>
            <p:nvPr/>
          </p:nvSpPr>
          <p:spPr bwMode="auto">
            <a:xfrm>
              <a:off x="7980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6" name="Line 4998"/>
            <p:cNvSpPr>
              <a:spLocks noChangeShapeType="1"/>
            </p:cNvSpPr>
            <p:nvPr/>
          </p:nvSpPr>
          <p:spPr bwMode="auto">
            <a:xfrm>
              <a:off x="453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7" name="Line 5014"/>
            <p:cNvSpPr>
              <a:spLocks noChangeShapeType="1"/>
            </p:cNvSpPr>
            <p:nvPr/>
          </p:nvSpPr>
          <p:spPr bwMode="auto">
            <a:xfrm>
              <a:off x="7980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8" name="Line 5016"/>
            <p:cNvSpPr>
              <a:spLocks noChangeShapeType="1"/>
            </p:cNvSpPr>
            <p:nvPr/>
          </p:nvSpPr>
          <p:spPr bwMode="auto">
            <a:xfrm>
              <a:off x="453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099" name="Line 5032"/>
            <p:cNvSpPr>
              <a:spLocks noChangeShapeType="1"/>
            </p:cNvSpPr>
            <p:nvPr/>
          </p:nvSpPr>
          <p:spPr bwMode="auto">
            <a:xfrm>
              <a:off x="7980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0" name="Line 5034"/>
            <p:cNvSpPr>
              <a:spLocks noChangeShapeType="1"/>
            </p:cNvSpPr>
            <p:nvPr/>
          </p:nvSpPr>
          <p:spPr bwMode="auto">
            <a:xfrm>
              <a:off x="2232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1" name="Line 5036"/>
            <p:cNvSpPr>
              <a:spLocks noChangeShapeType="1"/>
            </p:cNvSpPr>
            <p:nvPr/>
          </p:nvSpPr>
          <p:spPr bwMode="auto">
            <a:xfrm>
              <a:off x="2916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2" name="Line 5038"/>
            <p:cNvSpPr>
              <a:spLocks noChangeShapeType="1"/>
            </p:cNvSpPr>
            <p:nvPr/>
          </p:nvSpPr>
          <p:spPr bwMode="auto">
            <a:xfrm>
              <a:off x="3600" y="16421"/>
              <a:ext cx="66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3" name="Line 5040"/>
            <p:cNvSpPr>
              <a:spLocks noChangeShapeType="1"/>
            </p:cNvSpPr>
            <p:nvPr/>
          </p:nvSpPr>
          <p:spPr bwMode="auto">
            <a:xfrm>
              <a:off x="4260" y="16421"/>
              <a:ext cx="67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4" name="Line 5042"/>
            <p:cNvSpPr>
              <a:spLocks noChangeShapeType="1"/>
            </p:cNvSpPr>
            <p:nvPr/>
          </p:nvSpPr>
          <p:spPr bwMode="auto">
            <a:xfrm>
              <a:off x="4932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5" name="Line 5044"/>
            <p:cNvSpPr>
              <a:spLocks noChangeShapeType="1"/>
            </p:cNvSpPr>
            <p:nvPr/>
          </p:nvSpPr>
          <p:spPr bwMode="auto">
            <a:xfrm>
              <a:off x="5712" y="16421"/>
              <a:ext cx="8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6" name="Line 5046"/>
            <p:cNvSpPr>
              <a:spLocks noChangeShapeType="1"/>
            </p:cNvSpPr>
            <p:nvPr/>
          </p:nvSpPr>
          <p:spPr bwMode="auto">
            <a:xfrm>
              <a:off x="6576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  <p:sp>
          <p:nvSpPr>
            <p:cNvPr id="2107" name="Line 5048"/>
            <p:cNvSpPr>
              <a:spLocks noChangeShapeType="1"/>
            </p:cNvSpPr>
            <p:nvPr/>
          </p:nvSpPr>
          <p:spPr bwMode="auto">
            <a:xfrm>
              <a:off x="7356" y="16421"/>
              <a:ext cx="62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 dirty="0"/>
            </a:p>
          </p:txBody>
        </p:sp>
      </p:grpSp>
      <p:sp>
        <p:nvSpPr>
          <p:cNvPr id="49" name="Text Box 3187"/>
          <p:cNvSpPr txBox="1">
            <a:spLocks noChangeArrowheads="1"/>
          </p:cNvSpPr>
          <p:nvPr/>
        </p:nvSpPr>
        <p:spPr bwMode="auto">
          <a:xfrm>
            <a:off x="1091445" y="117673"/>
            <a:ext cx="75968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600" dirty="0" smtClean="0">
                <a:latin typeface="Arial Narrow" pitchFamily="34" charset="0"/>
              </a:rPr>
              <a:t>Příklad průběhu pyrolýzy - polypropylen</a:t>
            </a:r>
            <a:endParaRPr lang="cs-CZ" altLang="cs-CZ" sz="3600" dirty="0">
              <a:latin typeface="Arial Narrow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119336" y="1088740"/>
            <a:ext cx="12025336" cy="5175247"/>
            <a:chOff x="119336" y="1088740"/>
            <a:chExt cx="12025336" cy="5175247"/>
          </a:xfrm>
        </p:grpSpPr>
        <p:sp>
          <p:nvSpPr>
            <p:cNvPr id="44" name="Text Box 3195"/>
            <p:cNvSpPr txBox="1">
              <a:spLocks noChangeArrowheads="1"/>
            </p:cNvSpPr>
            <p:nvPr/>
          </p:nvSpPr>
          <p:spPr bwMode="auto">
            <a:xfrm>
              <a:off x="8351832" y="2129786"/>
              <a:ext cx="3792840" cy="3093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342900" indent="-342900" defTabSz="3600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  <a:buFont typeface="Wingdings" panose="05000000000000000000" pitchFamily="2" charset="2"/>
                <a:buChar char="v"/>
              </a:pPr>
              <a:r>
                <a:rPr lang="cs-CZ" altLang="cs-CZ" sz="2000" b="0" dirty="0" smtClean="0"/>
                <a:t>Pyrolýza do 600 °C</a:t>
              </a:r>
              <a:endParaRPr lang="cs-CZ" altLang="cs-CZ" sz="2000" b="0" dirty="0"/>
            </a:p>
            <a:p>
              <a:pPr marL="539750" indent="-355600" defTabSz="18796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  <a:buFont typeface="Arial" pitchFamily="34" charset="0"/>
                <a:buChar char="•"/>
              </a:pPr>
              <a:r>
                <a:rPr lang="cs-CZ" altLang="cs-CZ" sz="2000" b="0" dirty="0" smtClean="0"/>
                <a:t>Sestaveno na základě 2 měření</a:t>
              </a:r>
            </a:p>
            <a:p>
              <a:pPr marL="539750" indent="-355600" defTabSz="18796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  <a:buFont typeface="Arial" pitchFamily="34" charset="0"/>
                <a:buChar char="•"/>
              </a:pPr>
              <a:r>
                <a:rPr lang="cs-CZ" altLang="cs-CZ" sz="2000" b="0" dirty="0" smtClean="0"/>
                <a:t>Hmotnostní zlomek plynu vypočten kombinací GC/TCD/FID a přímého měření objemu</a:t>
              </a:r>
            </a:p>
            <a:p>
              <a:pPr marL="539750" indent="-355600" defTabSz="1879600" eaLnBrk="1" hangingPunct="1">
                <a:spcBef>
                  <a:spcPts val="0"/>
                </a:spcBef>
                <a:spcAft>
                  <a:spcPts val="600"/>
                </a:spcAft>
                <a:buClr>
                  <a:srgbClr val="2A86C4"/>
                </a:buClr>
                <a:buFont typeface="Arial" pitchFamily="34" charset="0"/>
                <a:buChar char="•"/>
              </a:pPr>
              <a:r>
                <a:rPr lang="cs-CZ" altLang="cs-CZ" sz="2000" b="0" dirty="0" smtClean="0"/>
                <a:t>Hmotnostní zlomek kondenzátu měřen online</a:t>
              </a:r>
              <a:endParaRPr lang="cs-CZ" altLang="cs-CZ" sz="2000" b="0" dirty="0"/>
            </a:p>
          </p:txBody>
        </p:sp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36" y="1088740"/>
              <a:ext cx="7705960" cy="5175247"/>
            </a:xfrm>
            <a:prstGeom prst="rect">
              <a:avLst/>
            </a:prstGeom>
          </p:spPr>
        </p:pic>
      </p:grpSp>
      <p:grpSp>
        <p:nvGrpSpPr>
          <p:cNvPr id="41" name="Skupina 67">
            <a:extLst>
              <a:ext uri="{FF2B5EF4-FFF2-40B4-BE49-F238E27FC236}">
                <a16:creationId xmlns:a16="http://schemas.microsoft.com/office/drawing/2014/main" id="{CE902485-B5D7-49FB-96B0-AF031DF6C6E6}"/>
              </a:ext>
            </a:extLst>
          </p:cNvPr>
          <p:cNvGrpSpPr/>
          <p:nvPr/>
        </p:nvGrpSpPr>
        <p:grpSpPr>
          <a:xfrm>
            <a:off x="37892" y="6372000"/>
            <a:ext cx="12116216" cy="532687"/>
            <a:chOff x="-1440669" y="1404480"/>
            <a:chExt cx="12098489" cy="481985"/>
          </a:xfrm>
        </p:grpSpPr>
        <p:sp>
          <p:nvSpPr>
            <p:cNvPr id="42" name="Text Box 3195">
              <a:extLst>
                <a:ext uri="{FF2B5EF4-FFF2-40B4-BE49-F238E27FC236}">
                  <a16:creationId xmlns:a16="http://schemas.microsoft.com/office/drawing/2014/main" id="{45E08004-225D-443D-B7F7-1108C7A3D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2319" y="1404480"/>
              <a:ext cx="3205501" cy="27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400" b="0" i="1" dirty="0" smtClean="0"/>
                <a:t>19. </a:t>
              </a:r>
              <a:r>
                <a:rPr lang="cs-CZ" altLang="cs-CZ" sz="1400" b="0" i="1" dirty="0"/>
                <a:t>– </a:t>
              </a:r>
              <a:r>
                <a:rPr lang="cs-CZ" altLang="cs-CZ" sz="1400" b="0" i="1" dirty="0" smtClean="0"/>
                <a:t>21. </a:t>
              </a:r>
              <a:r>
                <a:rPr lang="cs-CZ" altLang="cs-CZ" sz="1400" b="0" i="1" dirty="0"/>
                <a:t>9. 2021					</a:t>
              </a:r>
              <a:r>
                <a:rPr lang="cs-CZ" altLang="cs-CZ" sz="1400" b="0" dirty="0"/>
                <a:t>str. </a:t>
              </a:r>
              <a:fld id="{2766EB16-CBA3-4F56-91D7-BFBF72EBEC17}" type="slidenum">
                <a:rPr lang="cs-CZ" altLang="cs-CZ" sz="1400" b="0"/>
                <a:pPr defTabSz="180000" eaLnBrk="1" hangingPunct="1">
                  <a:spcBef>
                    <a:spcPct val="50000"/>
                  </a:spcBef>
                  <a:tabLst>
                    <a:tab pos="180000" algn="l"/>
                  </a:tabLst>
                </a:pPr>
                <a:t>9</a:t>
              </a:fld>
              <a:endParaRPr lang="cs-CZ" altLang="cs-CZ" sz="1400" b="0" i="1" dirty="0"/>
            </a:p>
          </p:txBody>
        </p:sp>
        <p:sp>
          <p:nvSpPr>
            <p:cNvPr id="43" name="Text Box 3195">
              <a:extLst>
                <a:ext uri="{FF2B5EF4-FFF2-40B4-BE49-F238E27FC236}">
                  <a16:creationId xmlns:a16="http://schemas.microsoft.com/office/drawing/2014/main" id="{C15A6BF3-3DDF-4863-AB48-903A22EB2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0669" y="1635831"/>
              <a:ext cx="10584669" cy="25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80000" eaLnBrk="1" hangingPunct="1">
                <a:spcBef>
                  <a:spcPct val="50000"/>
                </a:spcBef>
                <a:tabLst>
                  <a:tab pos="180000" algn="l"/>
                </a:tabLst>
              </a:pPr>
              <a:r>
                <a:rPr lang="cs-CZ" altLang="cs-CZ" sz="1200" b="0" i="1" dirty="0"/>
                <a:t>Konference </a:t>
              </a:r>
              <a:r>
                <a:rPr lang="cs-CZ" altLang="cs-CZ" sz="1200" b="0" i="1" dirty="0" smtClean="0"/>
                <a:t>TVIP 19. </a:t>
              </a:r>
              <a:r>
                <a:rPr lang="cs-CZ" altLang="cs-CZ" sz="1200" b="0" i="1" dirty="0"/>
                <a:t>– </a:t>
              </a:r>
              <a:r>
                <a:rPr lang="cs-CZ" altLang="cs-CZ" sz="1200" b="0" i="1" dirty="0" smtClean="0"/>
                <a:t>21. 10. </a:t>
              </a:r>
              <a:r>
                <a:rPr lang="cs-CZ" altLang="cs-CZ" sz="1200" b="0" i="1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05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217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83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217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83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9097</TotalTime>
  <Words>1348</Words>
  <Application>Microsoft Office PowerPoint</Application>
  <PresentationFormat>Širokoúhlá obrazovka</PresentationFormat>
  <Paragraphs>186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Symbol</vt:lpstr>
      <vt:lpstr>Times New Roman</vt:lpstr>
      <vt:lpstr>Wingdings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deep cave of homicide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skaarj warrior</dc:creator>
  <cp:lastModifiedBy>Staf Marek</cp:lastModifiedBy>
  <cp:revision>1700</cp:revision>
  <cp:lastPrinted>2015-02-12T13:02:57Z</cp:lastPrinted>
  <dcterms:created xsi:type="dcterms:W3CDTF">2003-11-06T20:10:09Z</dcterms:created>
  <dcterms:modified xsi:type="dcterms:W3CDTF">2021-10-19T19:45:40Z</dcterms:modified>
</cp:coreProperties>
</file>