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91" r:id="rId2"/>
    <p:sldId id="325" r:id="rId3"/>
    <p:sldId id="299" r:id="rId4"/>
    <p:sldId id="300" r:id="rId5"/>
    <p:sldId id="305" r:id="rId6"/>
    <p:sldId id="302" r:id="rId7"/>
    <p:sldId id="308" r:id="rId8"/>
    <p:sldId id="332" r:id="rId9"/>
    <p:sldId id="333" r:id="rId10"/>
    <p:sldId id="271" r:id="rId11"/>
    <p:sldId id="329" r:id="rId12"/>
    <p:sldId id="306" r:id="rId13"/>
    <p:sldId id="330" r:id="rId14"/>
    <p:sldId id="307" r:id="rId15"/>
    <p:sldId id="331" r:id="rId16"/>
    <p:sldId id="309" r:id="rId17"/>
    <p:sldId id="280" r:id="rId18"/>
    <p:sldId id="285" r:id="rId19"/>
    <p:sldId id="326" r:id="rId20"/>
    <p:sldId id="328" r:id="rId21"/>
    <p:sldId id="320" r:id="rId22"/>
    <p:sldId id="314" r:id="rId23"/>
    <p:sldId id="323" r:id="rId24"/>
    <p:sldId id="322" r:id="rId25"/>
    <p:sldId id="321" r:id="rId26"/>
    <p:sldId id="311" r:id="rId27"/>
    <p:sldId id="312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FFFF"/>
    <a:srgbClr val="262626"/>
    <a:srgbClr val="99D9EA"/>
    <a:srgbClr val="BAB0F0"/>
    <a:srgbClr val="FF39F6"/>
    <a:srgbClr val="A02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Tmavý sty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Tmavý styl 1 – zvýraznění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579"/>
  </p:normalViewPr>
  <p:slideViewPr>
    <p:cSldViewPr snapToGrid="0" snapToObjects="1">
      <p:cViewPr varScale="1">
        <p:scale>
          <a:sx n="100" d="100"/>
          <a:sy n="100" d="100"/>
        </p:scale>
        <p:origin x="2520" y="17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a\st38856\Dokumenty\Publikace%20a%20konference\Ostatn&#237;\Biochar%20book%202020\biochar%20graf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pce\&#353;kola\Adsropce\1907BK_Adsropce_NaFF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barborakamenicka\Desktop\NEW\Nove&#769;%200902\adsorpc&#780;ni&#769;%20kapacity%20FFA%20P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\USB\Doktorske&#769;%20studium\Experimenty\Adsorpce%20MB9,%20NaDCF,%20NaFFA\Adsorpc&#780;ni&#769;%20studie%202020_2021\1606BK_Adsorpce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barborakamenicka\Documents\biochar%20kniha\2003BK_grafy%20biocha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Volumes\USB\Doktorske&#769;%20studium\Experimenty\Adsorpce%20MB9,%20NaDCF,%20NaFFA\Adsorpc&#780;ni&#769;%20studie%202020_2021\1606BK_Adsorpce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\st38856\Dokumenty\Publikace%20a%20konference\&#268;l&#225;nky\biochar%20book%202020\nov&#233;%20biochar\FFA_izotermy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pce\&#353;kola\Adsropce\1907BK_Adsropce_NaFF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pce\&#353;kola\Adsropce\1907BK_Adsropce_NaFF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pce\&#353;kola\Adsropce\1907BK_Adsropce_NaFF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10415321401782"/>
          <c:y val="4.8404840484048403E-2"/>
          <c:w val="0.76084114512708767"/>
          <c:h val="0.6614762263627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List1!$A$3</c:f>
              <c:strCache>
                <c:ptCount val="1"/>
                <c:pt idx="0">
                  <c:v>Biochar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List1!$B$2:$L$2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List1!$B$3:$L$3</c:f>
              <c:numCache>
                <c:formatCode>General</c:formatCode>
                <c:ptCount val="11"/>
                <c:pt idx="0">
                  <c:v>41</c:v>
                </c:pt>
                <c:pt idx="1">
                  <c:v>122</c:v>
                </c:pt>
                <c:pt idx="2">
                  <c:v>195</c:v>
                </c:pt>
                <c:pt idx="3">
                  <c:v>299</c:v>
                </c:pt>
                <c:pt idx="4">
                  <c:v>454</c:v>
                </c:pt>
                <c:pt idx="5">
                  <c:v>705</c:v>
                </c:pt>
                <c:pt idx="6">
                  <c:v>919</c:v>
                </c:pt>
                <c:pt idx="7">
                  <c:v>1306</c:v>
                </c:pt>
                <c:pt idx="8">
                  <c:v>1677</c:v>
                </c:pt>
                <c:pt idx="9">
                  <c:v>2315</c:v>
                </c:pt>
                <c:pt idx="10">
                  <c:v>3073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D6-EE46-A7FD-3306B3FC6559}"/>
            </c:ext>
          </c:extLst>
        </c:ser>
        <c:ser>
          <c:idx val="1"/>
          <c:order val="1"/>
          <c:tx>
            <c:strRef>
              <c:f>List1!$A$4</c:f>
              <c:strCache>
                <c:ptCount val="1"/>
                <c:pt idx="0">
                  <c:v>Biochar AND Adsorption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List1!$B$2:$L$2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List1!$B$4:$L$4</c:f>
              <c:numCache>
                <c:formatCode>General</c:formatCode>
                <c:ptCount val="11"/>
                <c:pt idx="0">
                  <c:v>8</c:v>
                </c:pt>
                <c:pt idx="1">
                  <c:v>20</c:v>
                </c:pt>
                <c:pt idx="2">
                  <c:v>38</c:v>
                </c:pt>
                <c:pt idx="3">
                  <c:v>53</c:v>
                </c:pt>
                <c:pt idx="4">
                  <c:v>110</c:v>
                </c:pt>
                <c:pt idx="5">
                  <c:v>164</c:v>
                </c:pt>
                <c:pt idx="6">
                  <c:v>236</c:v>
                </c:pt>
                <c:pt idx="7">
                  <c:v>387</c:v>
                </c:pt>
                <c:pt idx="8">
                  <c:v>535</c:v>
                </c:pt>
                <c:pt idx="9">
                  <c:v>797</c:v>
                </c:pt>
                <c:pt idx="10">
                  <c:v>1107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D6-EE46-A7FD-3306B3FC6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1360112"/>
        <c:axId val="1741361744"/>
      </c:barChart>
      <c:catAx>
        <c:axId val="174136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741361744"/>
        <c:crosses val="autoZero"/>
        <c:auto val="1"/>
        <c:lblAlgn val="ctr"/>
        <c:lblOffset val="100"/>
        <c:noMultiLvlLbl val="0"/>
      </c:catAx>
      <c:valAx>
        <c:axId val="1741361744"/>
        <c:scaling>
          <c:orientation val="minMax"/>
          <c:max val="3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dirty="0"/>
                  <a:t>Počet publikací na Web </a:t>
                </a:r>
                <a:r>
                  <a:rPr lang="cs-CZ" dirty="0" err="1"/>
                  <a:t>of</a:t>
                </a:r>
                <a:r>
                  <a:rPr lang="cs-CZ" dirty="0"/>
                  <a:t> Science</a:t>
                </a:r>
              </a:p>
            </c:rich>
          </c:tx>
          <c:layout>
            <c:manualLayout>
              <c:xMode val="edge"/>
              <c:yMode val="edge"/>
              <c:x val="2.7322404371584699E-2"/>
              <c:y val="8.756979634971372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741360112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20303149606299212"/>
          <c:y val="0.12453453219337678"/>
          <c:w val="0.55308363806411642"/>
          <c:h val="7.0184939753817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tx1">
        <a:lumMod val="85000"/>
        <a:lumOff val="15000"/>
      </a:schemeClr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F</a:t>
            </a:r>
            <a:r>
              <a:rPr lang="en-US"/>
              <a:t>reundlichova adsropční izoterma</a:t>
            </a:r>
          </a:p>
        </c:rich>
      </c:tx>
      <c:layout>
        <c:manualLayout>
          <c:xMode val="edge"/>
          <c:yMode val="edge"/>
          <c:x val="0.17200699912510939"/>
          <c:y val="5.5555555555555552E-2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trendline>
            <c:spPr>
              <a:ln>
                <a:solidFill>
                  <a:srgbClr val="FFFFFF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0.13417991788302172"/>
                  <c:y val="0.36512984536242732"/>
                </c:manualLayout>
              </c:layout>
              <c:numFmt formatCode="General" sourceLinked="0"/>
            </c:trendlineLbl>
          </c:trendline>
          <c:xVal>
            <c:numRef>
              <c:f>'NaFLUFA 10-100mg.l'!$W$9:$W$18</c:f>
              <c:numCache>
                <c:formatCode>General</c:formatCode>
                <c:ptCount val="10"/>
                <c:pt idx="0">
                  <c:v>-0.21937699442468045</c:v>
                </c:pt>
                <c:pt idx="1">
                  <c:v>0.39473267732623474</c:v>
                </c:pt>
                <c:pt idx="2">
                  <c:v>0.79947544140870397</c:v>
                </c:pt>
                <c:pt idx="3">
                  <c:v>1.0806645318323234</c:v>
                </c:pt>
                <c:pt idx="4">
                  <c:v>1.2604251309890153</c:v>
                </c:pt>
                <c:pt idx="5">
                  <c:v>1.3932897916794986</c:v>
                </c:pt>
                <c:pt idx="6">
                  <c:v>1.5215999369481985</c:v>
                </c:pt>
                <c:pt idx="7">
                  <c:v>1.6165768684015747</c:v>
                </c:pt>
                <c:pt idx="8">
                  <c:v>1.704710166135031</c:v>
                </c:pt>
                <c:pt idx="9">
                  <c:v>1.7784334624865188</c:v>
                </c:pt>
              </c:numCache>
            </c:numRef>
          </c:xVal>
          <c:yVal>
            <c:numRef>
              <c:f>'NaFLUFA 10-100mg.l'!$V$9:$V$18</c:f>
              <c:numCache>
                <c:formatCode>General</c:formatCode>
                <c:ptCount val="10"/>
                <c:pt idx="0">
                  <c:v>1.4074578455865896</c:v>
                </c:pt>
                <c:pt idx="1">
                  <c:v>1.680525756083282</c:v>
                </c:pt>
                <c:pt idx="2">
                  <c:v>1.8157942259346784</c:v>
                </c:pt>
                <c:pt idx="3">
                  <c:v>1.8929143282120491</c:v>
                </c:pt>
                <c:pt idx="4">
                  <c:v>1.9531574653623018</c:v>
                </c:pt>
                <c:pt idx="5">
                  <c:v>2.0023416883351861</c:v>
                </c:pt>
                <c:pt idx="6">
                  <c:v>2.0267341708362903</c:v>
                </c:pt>
                <c:pt idx="7">
                  <c:v>2.053465952539093</c:v>
                </c:pt>
                <c:pt idx="8">
                  <c:v>2.0678122150292846</c:v>
                </c:pt>
                <c:pt idx="9">
                  <c:v>2.0810861330161345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437-4347-9CFA-FC8156203F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939008"/>
        <c:axId val="94945280"/>
      </c:scatterChart>
      <c:valAx>
        <c:axId val="94939008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log c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4945280"/>
        <c:crosses val="autoZero"/>
        <c:crossBetween val="midCat"/>
      </c:valAx>
      <c:valAx>
        <c:axId val="94945280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/>
                  <a:t>log q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4939008"/>
        <c:crosses val="autoZero"/>
        <c:crossBetween val="midCat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27316821515555E-2"/>
          <c:y val="5.2518754900733822E-2"/>
          <c:w val="0.88551582792280414"/>
          <c:h val="0.78872514990331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List1!$D$20</c:f>
              <c:strCache>
                <c:ptCount val="1"/>
                <c:pt idx="0">
                  <c:v>Adsorpční kapacita [mg/g]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1.6233504777889952E-3"/>
                  <c:y val="5.03346509890179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08-4586-A60C-4E75CC8AE19A}"/>
                </c:ext>
              </c:extLst>
            </c:dLbl>
            <c:dLbl>
              <c:idx val="5"/>
              <c:layout>
                <c:manualLayout>
                  <c:x val="-1.1904432649431695E-16"/>
                  <c:y val="1.05373255156766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08-4586-A60C-4E75CC8AE1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List1!$C$21:$C$26</c:f>
              <c:strCache>
                <c:ptCount val="6"/>
                <c:pt idx="0">
                  <c:v>PAC</c:v>
                </c:pt>
                <c:pt idx="1">
                  <c:v>Biochar</c:v>
                </c:pt>
                <c:pt idx="2">
                  <c:v>Biochar+CetylMe3NBr</c:v>
                </c:pt>
                <c:pt idx="3">
                  <c:v>Biochar+BzkoniumCl</c:v>
                </c:pt>
                <c:pt idx="4">
                  <c:v>Biochar+Aliquat v BzkoniumCl</c:v>
                </c:pt>
                <c:pt idx="5">
                  <c:v>Modifikovaný Biochar 1510PM</c:v>
                </c:pt>
              </c:strCache>
            </c:strRef>
          </c:cat>
          <c:val>
            <c:numRef>
              <c:f>List1!$D$21:$D$26</c:f>
              <c:numCache>
                <c:formatCode>General</c:formatCode>
                <c:ptCount val="6"/>
                <c:pt idx="0">
                  <c:v>112.03</c:v>
                </c:pt>
                <c:pt idx="1">
                  <c:v>34.81</c:v>
                </c:pt>
                <c:pt idx="2">
                  <c:v>54.22</c:v>
                </c:pt>
                <c:pt idx="3">
                  <c:v>98.8</c:v>
                </c:pt>
                <c:pt idx="4">
                  <c:v>105.45</c:v>
                </c:pt>
                <c:pt idx="5">
                  <c:v>50.33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08-4586-A60C-4E75CC8AE1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9606415"/>
        <c:axId val="679652335"/>
      </c:barChart>
      <c:catAx>
        <c:axId val="67960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79652335"/>
        <c:crosses val="autoZero"/>
        <c:auto val="1"/>
        <c:lblAlgn val="ctr"/>
        <c:lblOffset val="100"/>
        <c:noMultiLvlLbl val="0"/>
      </c:catAx>
      <c:valAx>
        <c:axId val="67965233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Adsorpční kapacita [mg/g]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79606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262626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23584440029494"/>
          <c:y val="3.2448508385401573E-2"/>
          <c:w val="0.79409203057166799"/>
          <c:h val="0.57418708757586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'NaFLUFA_souhrnné grafy'!$A$3</c:f>
              <c:strCache>
                <c:ptCount val="1"/>
                <c:pt idx="0">
                  <c:v>Biochar</c:v>
                </c:pt>
              </c:strCache>
            </c:strRef>
          </c:tx>
          <c:spPr>
            <a:ln w="12700" cap="rnd">
              <a:solidFill>
                <a:schemeClr val="bg1"/>
              </a:solidFill>
              <a:prstDash val="solid"/>
              <a:round/>
            </a:ln>
            <a:effectLst/>
          </c:spPr>
          <c:marker>
            <c:symbol val="triangle"/>
            <c:size val="7"/>
            <c:spPr>
              <a:noFill/>
              <a:ln w="9525">
                <a:solidFill>
                  <a:schemeClr val="bg1"/>
                </a:solidFill>
              </a:ln>
              <a:effectLst/>
            </c:spPr>
          </c:marker>
          <c:xVal>
            <c:numRef>
              <c:f>'NaFLUFA_souhrnné grafy'!$A$5:$A$13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  <c:pt idx="6">
                  <c:v>60</c:v>
                </c:pt>
                <c:pt idx="7">
                  <c:v>90</c:v>
                </c:pt>
                <c:pt idx="8">
                  <c:v>120</c:v>
                </c:pt>
              </c:numCache>
            </c:numRef>
          </c:xVal>
          <c:yVal>
            <c:numRef>
              <c:f>'NaFLUFA_souhrnné grafy'!$B$5:$B$13</c:f>
              <c:numCache>
                <c:formatCode>0.00</c:formatCode>
                <c:ptCount val="9"/>
                <c:pt idx="0">
                  <c:v>100</c:v>
                </c:pt>
                <c:pt idx="1">
                  <c:v>89.613410330445944</c:v>
                </c:pt>
                <c:pt idx="2">
                  <c:v>81.713185755534155</c:v>
                </c:pt>
                <c:pt idx="3">
                  <c:v>75.737888995829323</c:v>
                </c:pt>
                <c:pt idx="4">
                  <c:v>65.632017965992958</c:v>
                </c:pt>
                <c:pt idx="5">
                  <c:v>59.376002566570421</c:v>
                </c:pt>
                <c:pt idx="6">
                  <c:v>55.195700994546037</c:v>
                </c:pt>
                <c:pt idx="7">
                  <c:v>51.211100417067691</c:v>
                </c:pt>
                <c:pt idx="8">
                  <c:v>50.11750080205325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441-AF4A-A995-3E7E7FE3B454}"/>
            </c:ext>
          </c:extLst>
        </c:ser>
        <c:ser>
          <c:idx val="3"/>
          <c:order val="1"/>
          <c:tx>
            <c:strRef>
              <c:f>'NaFLUFA_souhrnné grafy'!$L$3:$M$3</c:f>
              <c:strCache>
                <c:ptCount val="1"/>
                <c:pt idx="0">
                  <c:v>PAC</c:v>
                </c:pt>
              </c:strCache>
            </c:strRef>
          </c:tx>
          <c:spPr>
            <a:ln w="12700" cap="rnd">
              <a:solidFill>
                <a:schemeClr val="bg1"/>
              </a:solidFill>
              <a:prstDash val="solid"/>
              <a:round/>
            </a:ln>
            <a:effectLst/>
          </c:spPr>
          <c:marker>
            <c:symbol val="diamond"/>
            <c:size val="9"/>
            <c:spPr>
              <a:noFill/>
              <a:ln w="9525">
                <a:solidFill>
                  <a:schemeClr val="bg1"/>
                </a:solidFill>
              </a:ln>
              <a:effectLst/>
            </c:spPr>
          </c:marker>
          <c:xVal>
            <c:numRef>
              <c:f>'NaFLUFA_souhrnné grafy'!$L$5:$L$13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  <c:pt idx="6">
                  <c:v>60</c:v>
                </c:pt>
                <c:pt idx="7">
                  <c:v>90</c:v>
                </c:pt>
                <c:pt idx="8">
                  <c:v>120</c:v>
                </c:pt>
              </c:numCache>
            </c:numRef>
          </c:xVal>
          <c:yVal>
            <c:numRef>
              <c:f>'NaFLUFA_souhrnné grafy'!$M$5:$M$13</c:f>
              <c:numCache>
                <c:formatCode>0.00</c:formatCode>
                <c:ptCount val="9"/>
                <c:pt idx="0">
                  <c:v>100</c:v>
                </c:pt>
                <c:pt idx="1">
                  <c:v>62.88872480889507</c:v>
                </c:pt>
                <c:pt idx="2">
                  <c:v>45.383078526754687</c:v>
                </c:pt>
                <c:pt idx="3">
                  <c:v>34.430159833217509</c:v>
                </c:pt>
                <c:pt idx="4">
                  <c:v>28.214037526059766</c:v>
                </c:pt>
                <c:pt idx="5">
                  <c:v>23.869440583738704</c:v>
                </c:pt>
                <c:pt idx="6">
                  <c:v>21.699965253648365</c:v>
                </c:pt>
                <c:pt idx="7">
                  <c:v>14.315844336344682</c:v>
                </c:pt>
                <c:pt idx="8">
                  <c:v>14.632600764419731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441-AF4A-A995-3E7E7FE3B454}"/>
            </c:ext>
          </c:extLst>
        </c:ser>
        <c:ser>
          <c:idx val="4"/>
          <c:order val="2"/>
          <c:tx>
            <c:strRef>
              <c:f>'NaFLUFA_souhrnné grafy'!$P$3:$Q$3</c:f>
              <c:strCache>
                <c:ptCount val="1"/>
                <c:pt idx="0">
                  <c:v>GAC</c:v>
                </c:pt>
              </c:strCache>
            </c:strRef>
          </c:tx>
          <c:spPr>
            <a:ln w="12700" cap="rnd">
              <a:solidFill>
                <a:schemeClr val="bg1"/>
              </a:solidFill>
              <a:prstDash val="solid"/>
              <a:round/>
            </a:ln>
            <a:effectLst/>
          </c:spPr>
          <c:marker>
            <c:symbol val="square"/>
            <c:size val="9"/>
            <c:spPr>
              <a:noFill/>
              <a:ln w="9525">
                <a:solidFill>
                  <a:schemeClr val="bg1"/>
                </a:solidFill>
              </a:ln>
              <a:effectLst/>
            </c:spPr>
          </c:marker>
          <c:xVal>
            <c:numRef>
              <c:f>'NaFLUFA_souhrnné grafy'!$P$5:$P$13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  <c:pt idx="6">
                  <c:v>60</c:v>
                </c:pt>
                <c:pt idx="7">
                  <c:v>90</c:v>
                </c:pt>
                <c:pt idx="8">
                  <c:v>120</c:v>
                </c:pt>
              </c:numCache>
            </c:numRef>
          </c:xVal>
          <c:yVal>
            <c:numRef>
              <c:f>'NaFLUFA_souhrnné grafy'!$Q$5:$Q$13</c:f>
              <c:numCache>
                <c:formatCode>0.00</c:formatCode>
                <c:ptCount val="9"/>
                <c:pt idx="0">
                  <c:v>100</c:v>
                </c:pt>
                <c:pt idx="1">
                  <c:v>77.046090143337778</c:v>
                </c:pt>
                <c:pt idx="2">
                  <c:v>66.437092505864598</c:v>
                </c:pt>
                <c:pt idx="3">
                  <c:v>47.976825531985938</c:v>
                </c:pt>
                <c:pt idx="4">
                  <c:v>40.073213286917628</c:v>
                </c:pt>
                <c:pt idx="5">
                  <c:v>31.09268952390493</c:v>
                </c:pt>
                <c:pt idx="6">
                  <c:v>26.214864718208158</c:v>
                </c:pt>
                <c:pt idx="7">
                  <c:v>25.541586315710397</c:v>
                </c:pt>
                <c:pt idx="8">
                  <c:v>24.169567649244076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441-AF4A-A995-3E7E7FE3B454}"/>
            </c:ext>
          </c:extLst>
        </c:ser>
        <c:ser>
          <c:idx val="1"/>
          <c:order val="3"/>
          <c:tx>
            <c:strRef>
              <c:f>'NaFLUFA_souhrnné grafy'!$D$3</c:f>
              <c:strCache>
                <c:ptCount val="1"/>
                <c:pt idx="0">
                  <c:v>Biochar+ poly(allyl2Me2N)Cl</c:v>
                </c:pt>
              </c:strCache>
            </c:strRef>
          </c:tx>
          <c:spPr>
            <a:ln w="19050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noFill/>
              <a:ln w="19050">
                <a:solidFill>
                  <a:srgbClr val="00B0F0"/>
                </a:solidFill>
              </a:ln>
              <a:effectLst/>
            </c:spPr>
          </c:marker>
          <c:xVal>
            <c:numRef>
              <c:f>'NaFLUFA_souhrnné grafy'!$D$5:$D$13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  <c:pt idx="6">
                  <c:v>60</c:v>
                </c:pt>
                <c:pt idx="7">
                  <c:v>90</c:v>
                </c:pt>
                <c:pt idx="8">
                  <c:v>120</c:v>
                </c:pt>
              </c:numCache>
            </c:numRef>
          </c:xVal>
          <c:yVal>
            <c:numRef>
              <c:f>'NaFLUFA_souhrnné grafy'!$E$5:$E$13</c:f>
              <c:numCache>
                <c:formatCode>0.00</c:formatCode>
                <c:ptCount val="9"/>
                <c:pt idx="0">
                  <c:v>100</c:v>
                </c:pt>
                <c:pt idx="1">
                  <c:v>93.290877378006741</c:v>
                </c:pt>
                <c:pt idx="2">
                  <c:v>58.629781365351086</c:v>
                </c:pt>
                <c:pt idx="3">
                  <c:v>48.083803188252958</c:v>
                </c:pt>
                <c:pt idx="4">
                  <c:v>39.630065306453581</c:v>
                </c:pt>
                <c:pt idx="5">
                  <c:v>31.242850768669129</c:v>
                </c:pt>
                <c:pt idx="6">
                  <c:v>30.302194459092206</c:v>
                </c:pt>
                <c:pt idx="7">
                  <c:v>31.351154017766607</c:v>
                </c:pt>
                <c:pt idx="8">
                  <c:v>35.5506429237821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441-AF4A-A995-3E7E7FE3B454}"/>
            </c:ext>
          </c:extLst>
        </c:ser>
        <c:ser>
          <c:idx val="2"/>
          <c:order val="4"/>
          <c:tx>
            <c:v>Biochar + AlkMe3NBr</c:v>
          </c:tx>
          <c:spPr>
            <a:ln w="19050" cap="rnd">
              <a:gradFill>
                <a:gsLst>
                  <a:gs pos="41000">
                    <a:srgbClr val="00B0F0"/>
                  </a:gs>
                  <a:gs pos="52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91000">
                    <a:srgbClr val="00B0F0"/>
                  </a:gs>
                </a:gsLst>
                <a:lin ang="5400000" scaled="1"/>
              </a:gradFill>
              <a:round/>
            </a:ln>
            <a:effectLst/>
          </c:spPr>
          <c:marker>
            <c:symbol val="x"/>
            <c:size val="7"/>
            <c:spPr>
              <a:noFill/>
              <a:ln w="19050">
                <a:solidFill>
                  <a:srgbClr val="00B0F0"/>
                </a:solidFill>
              </a:ln>
              <a:effectLst/>
            </c:spPr>
          </c:marker>
          <c:xVal>
            <c:numRef>
              <c:f>'NaFLUFA_souhrnné grafy'!$H$5:$H$13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  <c:pt idx="6">
                  <c:v>60</c:v>
                </c:pt>
                <c:pt idx="7">
                  <c:v>90</c:v>
                </c:pt>
                <c:pt idx="8">
                  <c:v>120</c:v>
                </c:pt>
              </c:numCache>
            </c:numRef>
          </c:xVal>
          <c:yVal>
            <c:numRef>
              <c:f>'NaFLUFA_souhrnné grafy'!$I$5:$I$13</c:f>
              <c:numCache>
                <c:formatCode>0.00</c:formatCode>
                <c:ptCount val="9"/>
                <c:pt idx="0">
                  <c:v>100</c:v>
                </c:pt>
                <c:pt idx="1">
                  <c:v>76.893676164002756</c:v>
                </c:pt>
                <c:pt idx="2">
                  <c:v>59.372828353022925</c:v>
                </c:pt>
                <c:pt idx="3">
                  <c:v>51.494961779013181</c:v>
                </c:pt>
                <c:pt idx="4">
                  <c:v>40.018676164002784</c:v>
                </c:pt>
                <c:pt idx="5">
                  <c:v>33.850764419735924</c:v>
                </c:pt>
                <c:pt idx="6">
                  <c:v>32.005733148019452</c:v>
                </c:pt>
                <c:pt idx="7">
                  <c:v>33.288307852675459</c:v>
                </c:pt>
                <c:pt idx="8">
                  <c:v>32.888724808895063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441-AF4A-A995-3E7E7FE3B454}"/>
            </c:ext>
          </c:extLst>
        </c:ser>
        <c:ser>
          <c:idx val="5"/>
          <c:order val="5"/>
          <c:tx>
            <c:strRef>
              <c:f>'NaFLUFA_souhrnné grafy'!$S$3:$T$3</c:f>
              <c:strCache>
                <c:ptCount val="1"/>
                <c:pt idx="0">
                  <c:v>Modified biochar-poly(ally2Me2NCl)</c:v>
                </c:pt>
              </c:strCache>
            </c:strRef>
          </c:tx>
          <c:spPr>
            <a:ln w="12700" cap="rnd">
              <a:solidFill>
                <a:schemeClr val="bg1"/>
              </a:solidFill>
              <a:prstDash val="solid"/>
              <a:round/>
            </a:ln>
            <a:effectLst/>
          </c:spPr>
          <c:marker>
            <c:symbol val="star"/>
            <c:size val="7"/>
            <c:spPr>
              <a:noFill/>
              <a:ln w="12700">
                <a:solidFill>
                  <a:schemeClr val="bg1"/>
                </a:solidFill>
              </a:ln>
              <a:effectLst/>
            </c:spPr>
          </c:marker>
          <c:xVal>
            <c:numRef>
              <c:f>'NaFLUFA_souhrnné grafy'!$S$5:$S$13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  <c:pt idx="6">
                  <c:v>60</c:v>
                </c:pt>
                <c:pt idx="7">
                  <c:v>90</c:v>
                </c:pt>
                <c:pt idx="8">
                  <c:v>120</c:v>
                </c:pt>
              </c:numCache>
            </c:numRef>
          </c:xVal>
          <c:yVal>
            <c:numRef>
              <c:f>'NaFLUFA_souhrnné grafy'!$T$5:$T$13</c:f>
              <c:numCache>
                <c:formatCode>0.00</c:formatCode>
                <c:ptCount val="9"/>
                <c:pt idx="0">
                  <c:v>100</c:v>
                </c:pt>
                <c:pt idx="1">
                  <c:v>93.117784066718443</c:v>
                </c:pt>
                <c:pt idx="2">
                  <c:v>84.97332765659047</c:v>
                </c:pt>
                <c:pt idx="3">
                  <c:v>83.368812976366385</c:v>
                </c:pt>
                <c:pt idx="4">
                  <c:v>77.934166478833291</c:v>
                </c:pt>
                <c:pt idx="5">
                  <c:v>76.272884369756326</c:v>
                </c:pt>
                <c:pt idx="6">
                  <c:v>65.89801063554475</c:v>
                </c:pt>
                <c:pt idx="7">
                  <c:v>61.267917219731707</c:v>
                </c:pt>
                <c:pt idx="8">
                  <c:v>62.544766961356423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441-AF4A-A995-3E7E7FE3B454}"/>
            </c:ext>
          </c:extLst>
        </c:ser>
        <c:ser>
          <c:idx val="6"/>
          <c:order val="6"/>
          <c:tx>
            <c:strRef>
              <c:f>'NaFLUFA_souhrnné grafy'!$V$3:$W$3</c:f>
              <c:strCache>
                <c:ptCount val="1"/>
                <c:pt idx="0">
                  <c:v>Modified biochar-AlkMe3NBr</c:v>
                </c:pt>
              </c:strCache>
            </c:strRef>
          </c:tx>
          <c:spPr>
            <a:ln w="12700" cap="rnd" cmpd="sng">
              <a:solidFill>
                <a:schemeClr val="bg1"/>
              </a:solidFill>
              <a:round/>
            </a:ln>
            <a:effectLst/>
          </c:spPr>
          <c:marker>
            <c:symbol val="plus"/>
            <c:size val="7"/>
            <c:spPr>
              <a:noFill/>
              <a:ln w="12700">
                <a:solidFill>
                  <a:schemeClr val="bg1"/>
                </a:solidFill>
              </a:ln>
              <a:effectLst/>
            </c:spPr>
          </c:marker>
          <c:xVal>
            <c:numRef>
              <c:f>'NaFLUFA_souhrnné grafy'!$V$5:$V$13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  <c:pt idx="6">
                  <c:v>60</c:v>
                </c:pt>
                <c:pt idx="7">
                  <c:v>90</c:v>
                </c:pt>
                <c:pt idx="8">
                  <c:v>120</c:v>
                </c:pt>
              </c:numCache>
            </c:numRef>
          </c:xVal>
          <c:yVal>
            <c:numRef>
              <c:f>'NaFLUFA_souhrnné grafy'!$W$5:$W$13</c:f>
              <c:numCache>
                <c:formatCode>General</c:formatCode>
                <c:ptCount val="9"/>
                <c:pt idx="0">
                  <c:v>100</c:v>
                </c:pt>
                <c:pt idx="1">
                  <c:v>96.918539216827725</c:v>
                </c:pt>
                <c:pt idx="2">
                  <c:v>88.046726433034479</c:v>
                </c:pt>
                <c:pt idx="3">
                  <c:v>80.556525788799604</c:v>
                </c:pt>
                <c:pt idx="4">
                  <c:v>74.952458571040466</c:v>
                </c:pt>
                <c:pt idx="5">
                  <c:v>67.089688361082011</c:v>
                </c:pt>
                <c:pt idx="6">
                  <c:v>61.928047502619634</c:v>
                </c:pt>
                <c:pt idx="7">
                  <c:v>57.197190204525164</c:v>
                </c:pt>
                <c:pt idx="8">
                  <c:v>61.928047502619634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8441-AF4A-A995-3E7E7FE3B454}"/>
            </c:ext>
          </c:extLst>
        </c:ser>
        <c:ser>
          <c:idx val="7"/>
          <c:order val="7"/>
          <c:tx>
            <c:strRef>
              <c:f>'NaFLUFA_souhrnné grafy'!$Y$3:$Z$3</c:f>
              <c:strCache>
                <c:ptCount val="1"/>
                <c:pt idx="0">
                  <c:v>poyl(ally2Me2NCl)</c:v>
                </c:pt>
              </c:strCache>
            </c:strRef>
          </c:tx>
          <c:spPr>
            <a:ln w="12700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/>
            </c:spPr>
          </c:marker>
          <c:xVal>
            <c:numRef>
              <c:f>'NaFLUFA_souhrnné grafy'!$Y$5:$Y$13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  <c:pt idx="6">
                  <c:v>60</c:v>
                </c:pt>
                <c:pt idx="7">
                  <c:v>90</c:v>
                </c:pt>
                <c:pt idx="8">
                  <c:v>120</c:v>
                </c:pt>
              </c:numCache>
            </c:numRef>
          </c:xVal>
          <c:yVal>
            <c:numRef>
              <c:f>'NaFLUFA_souhrnné grafy'!$Z$5:$Z$13</c:f>
              <c:numCache>
                <c:formatCode>General</c:formatCode>
                <c:ptCount val="9"/>
                <c:pt idx="0">
                  <c:v>100</c:v>
                </c:pt>
                <c:pt idx="1">
                  <c:v>82.496992276943388</c:v>
                </c:pt>
                <c:pt idx="2">
                  <c:v>74.773935654131236</c:v>
                </c:pt>
                <c:pt idx="3">
                  <c:v>65.72748088640509</c:v>
                </c:pt>
                <c:pt idx="4">
                  <c:v>55.769006869251356</c:v>
                </c:pt>
                <c:pt idx="5">
                  <c:v>50.761050956649981</c:v>
                </c:pt>
                <c:pt idx="6">
                  <c:v>46.856832382504749</c:v>
                </c:pt>
                <c:pt idx="7">
                  <c:v>48.254356347265883</c:v>
                </c:pt>
                <c:pt idx="8">
                  <c:v>47.331858578802347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8441-AF4A-A995-3E7E7FE3B454}"/>
            </c:ext>
          </c:extLst>
        </c:ser>
        <c:ser>
          <c:idx val="8"/>
          <c:order val="8"/>
          <c:tx>
            <c:strRef>
              <c:f>'NaFLUFA_souhrnné grafy'!$AB$3:$AC$3</c:f>
              <c:strCache>
                <c:ptCount val="1"/>
                <c:pt idx="0">
                  <c:v>AlkMe3NBr</c:v>
                </c:pt>
              </c:strCache>
            </c:strRef>
          </c:tx>
          <c:spPr>
            <a:ln w="12700" cap="rnd">
              <a:solidFill>
                <a:schemeClr val="bg1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/>
            </c:spPr>
          </c:marker>
          <c:xVal>
            <c:numRef>
              <c:f>'NaFLUFA_souhrnné grafy'!$AB$5:$AB$13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  <c:pt idx="6">
                  <c:v>60</c:v>
                </c:pt>
                <c:pt idx="7">
                  <c:v>90</c:v>
                </c:pt>
                <c:pt idx="8">
                  <c:v>120</c:v>
                </c:pt>
              </c:numCache>
            </c:numRef>
          </c:xVal>
          <c:yVal>
            <c:numRef>
              <c:f>'NaFLUFA_souhrnné grafy'!$AC$5:$AC$13</c:f>
              <c:numCache>
                <c:formatCode>General</c:formatCode>
                <c:ptCount val="9"/>
                <c:pt idx="0">
                  <c:v>100</c:v>
                </c:pt>
                <c:pt idx="1">
                  <c:v>83.284821671129734</c:v>
                </c:pt>
                <c:pt idx="2">
                  <c:v>78.654868630418747</c:v>
                </c:pt>
                <c:pt idx="3">
                  <c:v>70.322505530329479</c:v>
                </c:pt>
                <c:pt idx="4">
                  <c:v>61.850428843093887</c:v>
                </c:pt>
                <c:pt idx="5">
                  <c:v>54.626460201032323</c:v>
                </c:pt>
                <c:pt idx="6">
                  <c:v>50.827026817246868</c:v>
                </c:pt>
                <c:pt idx="7">
                  <c:v>50.824698257461101</c:v>
                </c:pt>
                <c:pt idx="8">
                  <c:v>52.13490123025575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8441-AF4A-A995-3E7E7FE3B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5901519"/>
        <c:axId val="1021124575"/>
      </c:scatterChart>
      <c:valAx>
        <c:axId val="1035901519"/>
        <c:scaling>
          <c:orientation val="minMax"/>
          <c:max val="12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/>
                  <a:t>Reaction time / min</a:t>
                </a:r>
              </a:p>
            </c:rich>
          </c:tx>
          <c:layout>
            <c:manualLayout>
              <c:xMode val="edge"/>
              <c:yMode val="edge"/>
              <c:x val="0.42225515936087754"/>
              <c:y val="0.659345522143423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021124575"/>
        <c:crosses val="autoZero"/>
        <c:crossBetween val="midCat"/>
      </c:valAx>
      <c:valAx>
        <c:axId val="1021124575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dirty="0" err="1"/>
                  <a:t>Content</a:t>
                </a:r>
                <a:r>
                  <a:rPr lang="cs-CZ" dirty="0"/>
                  <a:t> of </a:t>
                </a:r>
                <a:r>
                  <a:rPr lang="cs-CZ" dirty="0" err="1"/>
                  <a:t>contaminants</a:t>
                </a:r>
                <a:r>
                  <a:rPr lang="cs-CZ" dirty="0"/>
                  <a:t> in </a:t>
                </a:r>
                <a:r>
                  <a:rPr lang="cs-CZ" dirty="0" err="1"/>
                  <a:t>reaction</a:t>
                </a:r>
                <a:r>
                  <a:rPr lang="cs-CZ" dirty="0"/>
                  <a:t> </a:t>
                </a:r>
                <a:r>
                  <a:rPr lang="cs-CZ" dirty="0" err="1"/>
                  <a:t>mixture</a:t>
                </a:r>
                <a:r>
                  <a:rPr lang="cs-CZ" dirty="0"/>
                  <a:t> / %</a:t>
                </a:r>
              </a:p>
            </c:rich>
          </c:tx>
          <c:layout>
            <c:manualLayout>
              <c:xMode val="edge"/>
              <c:yMode val="edge"/>
              <c:x val="2.8071154181702151E-2"/>
              <c:y val="9.597160884366620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#,##0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035901519"/>
        <c:crosses val="autoZero"/>
        <c:crossBetween val="midCat"/>
        <c:majorUnit val="10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066564095006046E-2"/>
          <c:y val="0.71954800645754224"/>
          <c:w val="0.9156932150194329"/>
          <c:h val="0.20738658855197531"/>
        </c:manualLayout>
      </c:layout>
      <c:overlay val="0"/>
      <c:spPr>
        <a:noFill/>
        <a:ln w="31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60571730320606"/>
          <c:y val="3.2448377581120944E-2"/>
          <c:w val="0.8213070900882592"/>
          <c:h val="0.58156938285358573"/>
        </c:manualLayout>
      </c:layout>
      <c:scatterChart>
        <c:scatterStyle val="lineMarker"/>
        <c:varyColors val="0"/>
        <c:ser>
          <c:idx val="4"/>
          <c:order val="0"/>
          <c:tx>
            <c:v>Biochar</c:v>
          </c:tx>
          <c:spPr>
            <a:ln w="12700" cap="rnd">
              <a:solidFill>
                <a:srgbClr val="FFFFFF"/>
              </a:solidFill>
              <a:round/>
            </a:ln>
            <a:effectLst/>
          </c:spPr>
          <c:marker>
            <c:symbol val="square"/>
            <c:size val="8"/>
            <c:spPr>
              <a:noFill/>
              <a:ln w="15875">
                <a:solidFill>
                  <a:srgbClr val="FFFFFF"/>
                </a:solidFill>
              </a:ln>
              <a:effectLst/>
            </c:spPr>
          </c:marker>
          <c:xVal>
            <c:numRef>
              <c:f>kinetiky!$A$22:$A$31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30</c:v>
                </c:pt>
                <c:pt idx="7">
                  <c:v>60</c:v>
                </c:pt>
                <c:pt idx="8">
                  <c:v>90</c:v>
                </c:pt>
              </c:numCache>
            </c:numRef>
          </c:xVal>
          <c:yVal>
            <c:numRef>
              <c:f>kinetiky!$B$22:$B$31</c:f>
              <c:numCache>
                <c:formatCode>0.00</c:formatCode>
                <c:ptCount val="10"/>
                <c:pt idx="0">
                  <c:v>100</c:v>
                </c:pt>
                <c:pt idx="1">
                  <c:v>89.066069774621795</c:v>
                </c:pt>
                <c:pt idx="2">
                  <c:v>81.336832355665337</c:v>
                </c:pt>
                <c:pt idx="3">
                  <c:v>77.493053411546782</c:v>
                </c:pt>
                <c:pt idx="4">
                  <c:v>71.719666563754231</c:v>
                </c:pt>
                <c:pt idx="5">
                  <c:v>66.290521765977147</c:v>
                </c:pt>
                <c:pt idx="6">
                  <c:v>63.280333436245748</c:v>
                </c:pt>
                <c:pt idx="7">
                  <c:v>52.44365544921272</c:v>
                </c:pt>
                <c:pt idx="8">
                  <c:v>46.614695893794369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7F-405C-A534-49134F8BB224}"/>
            </c:ext>
          </c:extLst>
        </c:ser>
        <c:ser>
          <c:idx val="5"/>
          <c:order val="1"/>
          <c:tx>
            <c:v>Biochar + AlkBzMe2NCl</c:v>
          </c:tx>
          <c:spPr>
            <a:ln w="15875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x"/>
            <c:size val="8"/>
            <c:spPr>
              <a:noFill/>
              <a:ln w="15875">
                <a:solidFill>
                  <a:srgbClr val="00B0F0"/>
                </a:solidFill>
              </a:ln>
              <a:effectLst/>
            </c:spPr>
          </c:marker>
          <c:xVal>
            <c:numRef>
              <c:f>kinetiky!$D$22:$D$30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30</c:v>
                </c:pt>
                <c:pt idx="7">
                  <c:v>60</c:v>
                </c:pt>
                <c:pt idx="8">
                  <c:v>90</c:v>
                </c:pt>
              </c:numCache>
            </c:numRef>
          </c:xVal>
          <c:yVal>
            <c:numRef>
              <c:f>kinetiky!$E$22:$E$30</c:f>
              <c:numCache>
                <c:formatCode>0.00</c:formatCode>
                <c:ptCount val="9"/>
                <c:pt idx="0">
                  <c:v>100</c:v>
                </c:pt>
                <c:pt idx="1">
                  <c:v>90.828735107018602</c:v>
                </c:pt>
                <c:pt idx="2">
                  <c:v>72.394826556074932</c:v>
                </c:pt>
                <c:pt idx="3">
                  <c:v>55.683056268231823</c:v>
                </c:pt>
                <c:pt idx="4">
                  <c:v>47.578462728007601</c:v>
                </c:pt>
                <c:pt idx="5">
                  <c:v>25.659860120198214</c:v>
                </c:pt>
                <c:pt idx="6">
                  <c:v>25.487646293888165</c:v>
                </c:pt>
                <c:pt idx="7">
                  <c:v>25.109830246371207</c:v>
                </c:pt>
                <c:pt idx="8">
                  <c:v>25.129160369732546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7F-405C-A534-49134F8BB224}"/>
            </c:ext>
          </c:extLst>
        </c:ser>
        <c:ser>
          <c:idx val="6"/>
          <c:order val="2"/>
          <c:tx>
            <c:v>Biochar + AlkBzMe2NCl a Aliquatem 336 (3:2)</c:v>
          </c:tx>
          <c:spPr>
            <a:ln w="15875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triangle"/>
            <c:size val="6"/>
            <c:spPr>
              <a:noFill/>
              <a:ln w="15875">
                <a:solidFill>
                  <a:srgbClr val="00B0F0"/>
                </a:solidFill>
              </a:ln>
              <a:effectLst/>
            </c:spPr>
          </c:marker>
          <c:xVal>
            <c:numRef>
              <c:f>kinetiky!$G$22:$G$31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30</c:v>
                </c:pt>
                <c:pt idx="7">
                  <c:v>60</c:v>
                </c:pt>
                <c:pt idx="8">
                  <c:v>90</c:v>
                </c:pt>
              </c:numCache>
            </c:numRef>
          </c:xVal>
          <c:yVal>
            <c:numRef>
              <c:f>kinetiky!$H$22:$H$31</c:f>
              <c:numCache>
                <c:formatCode>0.00</c:formatCode>
                <c:ptCount val="10"/>
                <c:pt idx="0">
                  <c:v>100</c:v>
                </c:pt>
                <c:pt idx="1">
                  <c:v>100.42297005248533</c:v>
                </c:pt>
                <c:pt idx="2">
                  <c:v>64.56313677060821</c:v>
                </c:pt>
                <c:pt idx="3">
                  <c:v>35.385921580734788</c:v>
                </c:pt>
                <c:pt idx="4">
                  <c:v>15.623494905835136</c:v>
                </c:pt>
                <c:pt idx="5">
                  <c:v>13.999382525470821</c:v>
                </c:pt>
                <c:pt idx="6">
                  <c:v>13.769682000617472</c:v>
                </c:pt>
                <c:pt idx="7">
                  <c:v>13.365699289904292</c:v>
                </c:pt>
                <c:pt idx="8">
                  <c:v>13.320006174745295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7F-405C-A534-49134F8BB2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5901519"/>
        <c:axId val="1021124575"/>
      </c:scatterChart>
      <c:valAx>
        <c:axId val="1035901519"/>
        <c:scaling>
          <c:orientation val="minMax"/>
          <c:max val="9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dirty="0" err="1"/>
                  <a:t>Reaction</a:t>
                </a:r>
                <a:r>
                  <a:rPr lang="cs-CZ" dirty="0"/>
                  <a:t> </a:t>
                </a:r>
                <a:r>
                  <a:rPr lang="cs-CZ" dirty="0" err="1"/>
                  <a:t>time</a:t>
                </a:r>
                <a:r>
                  <a:rPr lang="cs-CZ" dirty="0"/>
                  <a:t> / min</a:t>
                </a:r>
              </a:p>
            </c:rich>
          </c:tx>
          <c:layout>
            <c:manualLayout>
              <c:xMode val="edge"/>
              <c:yMode val="edge"/>
              <c:x val="0.41411677445018258"/>
              <c:y val="0.690662828908130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rgbClr val="FFFFF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021124575"/>
        <c:crosses val="autoZero"/>
        <c:crossBetween val="midCat"/>
      </c:valAx>
      <c:valAx>
        <c:axId val="1021124575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sz="1400" b="0" i="0" baseline="0" dirty="0" err="1">
                    <a:effectLst/>
                  </a:rPr>
                  <a:t>Content</a:t>
                </a:r>
                <a:r>
                  <a:rPr lang="cs-CZ" sz="1400" b="0" i="0" baseline="0" dirty="0">
                    <a:effectLst/>
                  </a:rPr>
                  <a:t> of </a:t>
                </a:r>
                <a:r>
                  <a:rPr lang="cs-CZ" sz="1400" b="0" i="0" baseline="0" dirty="0" err="1">
                    <a:effectLst/>
                  </a:rPr>
                  <a:t>contaminants</a:t>
                </a:r>
                <a:r>
                  <a:rPr lang="cs-CZ" sz="1400" b="0" i="0" baseline="0" dirty="0">
                    <a:effectLst/>
                  </a:rPr>
                  <a:t> in </a:t>
                </a:r>
                <a:r>
                  <a:rPr lang="cs-CZ" sz="1400" b="0" i="0" baseline="0" dirty="0" err="1">
                    <a:effectLst/>
                  </a:rPr>
                  <a:t>reaction</a:t>
                </a:r>
                <a:r>
                  <a:rPr lang="cs-CZ" sz="1400" b="0" i="0" baseline="0" dirty="0">
                    <a:effectLst/>
                  </a:rPr>
                  <a:t> </a:t>
                </a:r>
                <a:r>
                  <a:rPr lang="cs-CZ" sz="1400" b="0" i="0" baseline="0" dirty="0" err="1">
                    <a:effectLst/>
                  </a:rPr>
                  <a:t>mixture</a:t>
                </a:r>
                <a:r>
                  <a:rPr lang="cs-CZ" sz="1400" b="0" i="0" baseline="0" dirty="0">
                    <a:effectLst/>
                  </a:rPr>
                  <a:t> / %</a:t>
                </a:r>
                <a:endParaRPr lang="cs-CZ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0905155717216355E-2"/>
              <c:y val="9.7650086584045864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#,##0" sourceLinked="0"/>
        <c:majorTickMark val="out"/>
        <c:minorTickMark val="out"/>
        <c:tickLblPos val="nextTo"/>
        <c:spPr>
          <a:noFill/>
          <a:ln w="9525" cap="flat" cmpd="sng" algn="ctr">
            <a:solidFill>
              <a:srgbClr val="FFFFF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035901519"/>
        <c:crosses val="autoZero"/>
        <c:crossBetween val="midCat"/>
        <c:majorUnit val="10"/>
        <c:min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5344846454087349"/>
          <c:y val="0.73718002420051476"/>
          <c:w val="0.73729726537326445"/>
          <c:h val="0.26125286505697076"/>
        </c:manualLayout>
      </c:layout>
      <c:overlay val="0"/>
      <c:spPr>
        <a:noFill/>
        <a:ln w="31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262626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01389578554933"/>
          <c:y val="4.8408392350495967E-2"/>
          <c:w val="0.82338858543582949"/>
          <c:h val="0.58819836110602453"/>
        </c:manualLayout>
      </c:layout>
      <c:scatterChart>
        <c:scatterStyle val="lineMarker"/>
        <c:varyColors val="0"/>
        <c:ser>
          <c:idx val="1"/>
          <c:order val="0"/>
          <c:tx>
            <c:strRef>
              <c:f>'NaFLUFA_souhrnné grafy'!$A$25</c:f>
              <c:strCache>
                <c:ptCount val="1"/>
                <c:pt idx="0">
                  <c:v>Biochar</c:v>
                </c:pt>
              </c:strCache>
            </c:strRef>
          </c:tx>
          <c:spPr>
            <a:ln w="19050">
              <a:noFill/>
            </a:ln>
          </c:spPr>
          <c:marker>
            <c:symbol val="square"/>
            <c:size val="10"/>
            <c:spPr>
              <a:noFill/>
              <a:ln w="25400">
                <a:solidFill>
                  <a:schemeClr val="bg1"/>
                </a:solidFill>
              </a:ln>
            </c:spPr>
          </c:marker>
          <c:trendline>
            <c:trendlineType val="log"/>
            <c:dispRSqr val="0"/>
            <c:dispEq val="0"/>
          </c:trendline>
          <c:trendline>
            <c:spPr>
              <a:ln w="12700">
                <a:solidFill>
                  <a:schemeClr val="bg1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'NaFLUFA_souhrnné grafy'!$A$27:$A$37</c:f>
              <c:numCache>
                <c:formatCode>General</c:formatCode>
                <c:ptCount val="11"/>
                <c:pt idx="0">
                  <c:v>0</c:v>
                </c:pt>
                <c:pt idx="1">
                  <c:v>0.60342459215807354</c:v>
                </c:pt>
                <c:pt idx="2">
                  <c:v>2.4816051247298549</c:v>
                </c:pt>
                <c:pt idx="3">
                  <c:v>6.3019570852114857</c:v>
                </c:pt>
                <c:pt idx="4">
                  <c:v>12.041054769990737</c:v>
                </c:pt>
                <c:pt idx="5">
                  <c:v>18.214830364309972</c:v>
                </c:pt>
                <c:pt idx="6">
                  <c:v>24.733740027786357</c:v>
                </c:pt>
                <c:pt idx="7">
                  <c:v>33.235325532571778</c:v>
                </c:pt>
                <c:pt idx="8">
                  <c:v>41.359651281259652</c:v>
                </c:pt>
                <c:pt idx="9">
                  <c:v>50.665247221364616</c:v>
                </c:pt>
                <c:pt idx="10">
                  <c:v>60.039001713491807</c:v>
                </c:pt>
              </c:numCache>
            </c:numRef>
          </c:xVal>
          <c:yVal>
            <c:numRef>
              <c:f>'NaFLUFA_souhrnné grafy'!$B$27:$B$37</c:f>
              <c:numCache>
                <c:formatCode>General</c:formatCode>
                <c:ptCount val="11"/>
                <c:pt idx="0">
                  <c:v>0</c:v>
                </c:pt>
                <c:pt idx="1">
                  <c:v>25.553938519604813</c:v>
                </c:pt>
                <c:pt idx="2">
                  <c:v>47.92098718817536</c:v>
                </c:pt>
                <c:pt idx="3">
                  <c:v>65.43260728697129</c:v>
                </c:pt>
                <c:pt idx="4">
                  <c:v>78.147363075023151</c:v>
                </c:pt>
                <c:pt idx="5">
                  <c:v>89.775424089225055</c:v>
                </c:pt>
                <c:pt idx="6">
                  <c:v>100.54064993053412</c:v>
                </c:pt>
                <c:pt idx="7">
                  <c:v>106.34918616857053</c:v>
                </c:pt>
                <c:pt idx="8">
                  <c:v>113.10087179685085</c:v>
                </c:pt>
                <c:pt idx="9">
                  <c:v>116.89938194658845</c:v>
                </c:pt>
                <c:pt idx="10">
                  <c:v>120.52749571627048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821-D846-A109-09117B0A7779}"/>
            </c:ext>
          </c:extLst>
        </c:ser>
        <c:ser>
          <c:idx val="0"/>
          <c:order val="1"/>
          <c:tx>
            <c:strRef>
              <c:f>'NaFLUFA_souhrnné grafy'!$D$25</c:f>
              <c:strCache>
                <c:ptCount val="1"/>
                <c:pt idx="0">
                  <c:v>Biochar+ poly(allyl2Me2N)Cl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1"/>
            <c:spPr>
              <a:noFill/>
              <a:ln w="25400">
                <a:solidFill>
                  <a:srgbClr val="00B0F0"/>
                </a:solidFill>
              </a:ln>
            </c:spPr>
          </c:marker>
          <c:trendline>
            <c:spPr>
              <a:ln w="25400">
                <a:gradFill>
                  <a:gsLst>
                    <a:gs pos="0">
                      <a:srgbClr val="00B0F0"/>
                    </a:gs>
                    <a:gs pos="42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c:spPr>
            <c:trendlineType val="poly"/>
            <c:order val="2"/>
            <c:dispRSqr val="0"/>
            <c:dispEq val="0"/>
          </c:trendline>
          <c:xVal>
            <c:numRef>
              <c:f>'NaFLUFA_souhrnné grafy'!$D$27:$D$37</c:f>
              <c:numCache>
                <c:formatCode>General</c:formatCode>
                <c:ptCount val="11"/>
                <c:pt idx="0">
                  <c:v>0</c:v>
                </c:pt>
                <c:pt idx="1">
                  <c:v>0.907073112071627</c:v>
                </c:pt>
                <c:pt idx="2">
                  <c:v>2.158932988576721</c:v>
                </c:pt>
                <c:pt idx="3">
                  <c:v>3.88981290521766</c:v>
                </c:pt>
                <c:pt idx="4">
                  <c:v>5.9454227384995368</c:v>
                </c:pt>
                <c:pt idx="5">
                  <c:v>9.0980813677060794</c:v>
                </c:pt>
                <c:pt idx="6">
                  <c:v>12.022387141092926</c:v>
                </c:pt>
                <c:pt idx="7">
                  <c:v>16.960192050015436</c:v>
                </c:pt>
                <c:pt idx="8">
                  <c:v>23.887184763815991</c:v>
                </c:pt>
                <c:pt idx="9">
                  <c:v>32.558081321395491</c:v>
                </c:pt>
                <c:pt idx="10">
                  <c:v>40.504413399197283</c:v>
                </c:pt>
              </c:numCache>
            </c:numRef>
          </c:xVal>
          <c:yVal>
            <c:numRef>
              <c:f>'NaFLUFA_souhrnné grafy'!$E$27:$E$37</c:f>
              <c:numCache>
                <c:formatCode>General</c:formatCode>
                <c:ptCount val="11"/>
                <c:pt idx="0">
                  <c:v>0</c:v>
                </c:pt>
                <c:pt idx="1">
                  <c:v>24.489817219820928</c:v>
                </c:pt>
                <c:pt idx="2">
                  <c:v>48.117667528558187</c:v>
                </c:pt>
                <c:pt idx="3">
                  <c:v>70.547967736955854</c:v>
                </c:pt>
                <c:pt idx="4">
                  <c:v>92.166443153751146</c:v>
                </c:pt>
                <c:pt idx="5">
                  <c:v>111.0422965807348</c:v>
                </c:pt>
                <c:pt idx="6">
                  <c:v>130.48903214726769</c:v>
                </c:pt>
                <c:pt idx="7">
                  <c:v>144.90201987496138</c:v>
                </c:pt>
                <c:pt idx="8">
                  <c:v>154.34203809045999</c:v>
                </c:pt>
                <c:pt idx="9">
                  <c:v>159.42229669651127</c:v>
                </c:pt>
                <c:pt idx="10">
                  <c:v>166.31396650200676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821-D846-A109-09117B0A7779}"/>
            </c:ext>
          </c:extLst>
        </c:ser>
        <c:ser>
          <c:idx val="2"/>
          <c:order val="2"/>
          <c:tx>
            <c:strRef>
              <c:f>'NaFLUFA_souhrnné grafy'!$H$25:$I$25</c:f>
              <c:strCache>
                <c:ptCount val="1"/>
                <c:pt idx="0">
                  <c:v>Biochar + AlkMe3NBr</c:v>
                </c:pt>
              </c:strCache>
            </c:strRef>
          </c:tx>
          <c:spPr>
            <a:ln w="19050">
              <a:noFill/>
            </a:ln>
          </c:spPr>
          <c:marker>
            <c:symbol val="triangle"/>
            <c:size val="10"/>
            <c:spPr>
              <a:noFill/>
              <a:ln w="25400">
                <a:solidFill>
                  <a:srgbClr val="00B0F0"/>
                </a:solidFill>
              </a:ln>
            </c:spPr>
          </c:marker>
          <c:trendline>
            <c:spPr>
              <a:ln w="25400">
                <a:gradFill>
                  <a:gsLst>
                    <a:gs pos="12000">
                      <a:srgbClr val="00B0F0"/>
                    </a:gs>
                    <a:gs pos="36000">
                      <a:schemeClr val="accent1">
                        <a:lumMod val="45000"/>
                        <a:lumOff val="55000"/>
                      </a:schemeClr>
                    </a:gs>
                    <a:gs pos="72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c:spPr>
            <c:trendlineType val="poly"/>
            <c:order val="2"/>
            <c:dispRSqr val="0"/>
            <c:dispEq val="0"/>
          </c:trendline>
          <c:xVal>
            <c:numRef>
              <c:f>'NaFLUFA_souhrnné grafy'!$H$27:$H$37</c:f>
              <c:numCache>
                <c:formatCode>General</c:formatCode>
                <c:ptCount val="11"/>
                <c:pt idx="0">
                  <c:v>0</c:v>
                </c:pt>
                <c:pt idx="1">
                  <c:v>0.73394170731707309</c:v>
                </c:pt>
                <c:pt idx="2">
                  <c:v>1.7109533081197901</c:v>
                </c:pt>
                <c:pt idx="3">
                  <c:v>4.7620253056498925</c:v>
                </c:pt>
                <c:pt idx="4">
                  <c:v>7.1696718894720588</c:v>
                </c:pt>
                <c:pt idx="5">
                  <c:v>10.68830287125656</c:v>
                </c:pt>
                <c:pt idx="6">
                  <c:v>17.308799166409386</c:v>
                </c:pt>
                <c:pt idx="7">
                  <c:v>22.364253550478541</c:v>
                </c:pt>
                <c:pt idx="8">
                  <c:v>29.008627045384376</c:v>
                </c:pt>
                <c:pt idx="9">
                  <c:v>34.716146048163012</c:v>
                </c:pt>
                <c:pt idx="10">
                  <c:v>42.533541247298544</c:v>
                </c:pt>
              </c:numCache>
            </c:numRef>
          </c:xVal>
          <c:yVal>
            <c:numRef>
              <c:f>'NaFLUFA_souhrnné grafy'!$I$27:$I$37</c:f>
              <c:numCache>
                <c:formatCode>General</c:formatCode>
                <c:ptCount val="11"/>
                <c:pt idx="0">
                  <c:v>0</c:v>
                </c:pt>
                <c:pt idx="1">
                  <c:v>24.922645731707316</c:v>
                </c:pt>
                <c:pt idx="2">
                  <c:v>49.23761672970052</c:v>
                </c:pt>
                <c:pt idx="3">
                  <c:v>68.367436735875273</c:v>
                </c:pt>
                <c:pt idx="4">
                  <c:v>89.105820276319847</c:v>
                </c:pt>
                <c:pt idx="5">
                  <c:v>107.0667428218586</c:v>
                </c:pt>
                <c:pt idx="6">
                  <c:v>117.27300208397654</c:v>
                </c:pt>
                <c:pt idx="7">
                  <c:v>131.39186612380362</c:v>
                </c:pt>
                <c:pt idx="8">
                  <c:v>141.53843238653906</c:v>
                </c:pt>
                <c:pt idx="9">
                  <c:v>154.02713487959247</c:v>
                </c:pt>
                <c:pt idx="10">
                  <c:v>161.24114688175362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821-D846-A109-09117B0A7779}"/>
            </c:ext>
          </c:extLst>
        </c:ser>
        <c:ser>
          <c:idx val="3"/>
          <c:order val="3"/>
          <c:tx>
            <c:strRef>
              <c:f>'NaFLUFA_souhrnné grafy'!$L$25:$M$25</c:f>
              <c:strCache>
                <c:ptCount val="1"/>
                <c:pt idx="0">
                  <c:v>PAC</c:v>
                </c:pt>
              </c:strCache>
            </c:strRef>
          </c:tx>
          <c:spPr>
            <a:ln w="19050">
              <a:noFill/>
            </a:ln>
          </c:spPr>
          <c:marker>
            <c:symbol val="x"/>
            <c:size val="9"/>
            <c:spPr>
              <a:noFill/>
              <a:ln w="25400">
                <a:solidFill>
                  <a:schemeClr val="bg1"/>
                </a:solidFill>
              </a:ln>
            </c:spPr>
          </c:marker>
          <c:trendline>
            <c:spPr>
              <a:ln w="12700">
                <a:solidFill>
                  <a:schemeClr val="bg1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'NaFLUFA_souhrnné grafy'!$L$27:$L$37</c:f>
              <c:numCache>
                <c:formatCode>General</c:formatCode>
                <c:ptCount val="11"/>
                <c:pt idx="0">
                  <c:v>0</c:v>
                </c:pt>
                <c:pt idx="1">
                  <c:v>0.1427856545230009</c:v>
                </c:pt>
                <c:pt idx="2">
                  <c:v>0.2237771160852115</c:v>
                </c:pt>
                <c:pt idx="3">
                  <c:v>1.1243990429144799</c:v>
                </c:pt>
                <c:pt idx="4">
                  <c:v>1.8402809046001853</c:v>
                </c:pt>
                <c:pt idx="5">
                  <c:v>2.6525398271071317</c:v>
                </c:pt>
                <c:pt idx="6">
                  <c:v>5.0198556498919427</c:v>
                </c:pt>
                <c:pt idx="7">
                  <c:v>6.2875178913244829</c:v>
                </c:pt>
                <c:pt idx="8">
                  <c:v>9.4479908768138312</c:v>
                </c:pt>
                <c:pt idx="9">
                  <c:v>13.012205603581352</c:v>
                </c:pt>
                <c:pt idx="10">
                  <c:v>16.776988808274158</c:v>
                </c:pt>
              </c:numCache>
            </c:numRef>
          </c:xVal>
          <c:yVal>
            <c:numRef>
              <c:f>'NaFLUFA_souhrnné grafy'!$M$27:$M$37</c:f>
              <c:numCache>
                <c:formatCode>General</c:formatCode>
                <c:ptCount val="11"/>
                <c:pt idx="0">
                  <c:v>0</c:v>
                </c:pt>
                <c:pt idx="1">
                  <c:v>26.400535863692493</c:v>
                </c:pt>
                <c:pt idx="2">
                  <c:v>52.95555720978696</c:v>
                </c:pt>
                <c:pt idx="3">
                  <c:v>77.461502392713797</c:v>
                </c:pt>
                <c:pt idx="4">
                  <c:v>102.42929773849953</c:v>
                </c:pt>
                <c:pt idx="5">
                  <c:v>127.15615043223217</c:v>
                </c:pt>
                <c:pt idx="6">
                  <c:v>147.99536087527014</c:v>
                </c:pt>
                <c:pt idx="7">
                  <c:v>171.58370527168876</c:v>
                </c:pt>
                <c:pt idx="8">
                  <c:v>190.44002280796539</c:v>
                </c:pt>
                <c:pt idx="9">
                  <c:v>208.28698599104661</c:v>
                </c:pt>
                <c:pt idx="10">
                  <c:v>225.6325279793146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6821-D846-A109-09117B0A7779}"/>
            </c:ext>
          </c:extLst>
        </c:ser>
        <c:ser>
          <c:idx val="4"/>
          <c:order val="4"/>
          <c:tx>
            <c:strRef>
              <c:f>'NaFLUFA_souhrnné grafy'!$O$25:$P$25</c:f>
              <c:strCache>
                <c:ptCount val="1"/>
                <c:pt idx="0">
                  <c:v>GAC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9"/>
            <c:spPr>
              <a:noFill/>
              <a:ln w="25400">
                <a:solidFill>
                  <a:schemeClr val="bg1"/>
                </a:solidFill>
              </a:ln>
            </c:spPr>
          </c:marker>
          <c:trendline>
            <c:spPr>
              <a:ln w="12700">
                <a:solidFill>
                  <a:schemeClr val="bg1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'NaFLUFA_souhrnné grafy'!$O$27:$O$37</c:f>
              <c:numCache>
                <c:formatCode>General</c:formatCode>
                <c:ptCount val="11"/>
                <c:pt idx="0">
                  <c:v>0</c:v>
                </c:pt>
                <c:pt idx="1">
                  <c:v>1.1693142263044149</c:v>
                </c:pt>
                <c:pt idx="2">
                  <c:v>1.9563067301636305</c:v>
                </c:pt>
                <c:pt idx="3">
                  <c:v>3.7122360000000003</c:v>
                </c:pt>
                <c:pt idx="4">
                  <c:v>5.6966657301636312</c:v>
                </c:pt>
                <c:pt idx="5">
                  <c:v>7.2239382525470832</c:v>
                </c:pt>
                <c:pt idx="6">
                  <c:v>9.9663431769064523</c:v>
                </c:pt>
                <c:pt idx="7">
                  <c:v>12.911487233714109</c:v>
                </c:pt>
                <c:pt idx="8">
                  <c:v>16.583800555727073</c:v>
                </c:pt>
                <c:pt idx="9">
                  <c:v>24.175447684470516</c:v>
                </c:pt>
                <c:pt idx="10">
                  <c:v>33.42373834516826</c:v>
                </c:pt>
              </c:numCache>
            </c:numRef>
          </c:xVal>
          <c:yVal>
            <c:numRef>
              <c:f>'NaFLUFA_souhrnné grafy'!$P$27:$P$37</c:f>
              <c:numCache>
                <c:formatCode>General</c:formatCode>
                <c:ptCount val="11"/>
                <c:pt idx="0">
                  <c:v>0</c:v>
                </c:pt>
                <c:pt idx="1">
                  <c:v>23.834214434238959</c:v>
                </c:pt>
                <c:pt idx="2">
                  <c:v>48.624233174590913</c:v>
                </c:pt>
                <c:pt idx="3">
                  <c:v>70.991910000000004</c:v>
                </c:pt>
                <c:pt idx="4">
                  <c:v>92.788335674590911</c:v>
                </c:pt>
                <c:pt idx="5">
                  <c:v>115.72765436863229</c:v>
                </c:pt>
                <c:pt idx="6">
                  <c:v>135.62914205773387</c:v>
                </c:pt>
                <c:pt idx="7">
                  <c:v>155.02378191571469</c:v>
                </c:pt>
                <c:pt idx="8">
                  <c:v>172.60049861068231</c:v>
                </c:pt>
                <c:pt idx="9">
                  <c:v>180.37888078882369</c:v>
                </c:pt>
                <c:pt idx="10">
                  <c:v>184.01565413707934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6821-D846-A109-09117B0A7779}"/>
            </c:ext>
          </c:extLst>
        </c:ser>
        <c:ser>
          <c:idx val="5"/>
          <c:order val="5"/>
          <c:tx>
            <c:strRef>
              <c:f>'NaFLUFA_souhrnné grafy'!$R$25:$S$25</c:f>
              <c:strCache>
                <c:ptCount val="1"/>
                <c:pt idx="0">
                  <c:v>Modified biochar-poly(ally2Me2NCl)</c:v>
                </c:pt>
              </c:strCache>
            </c:strRef>
          </c:tx>
          <c:spPr>
            <a:ln w="19050">
              <a:noFill/>
            </a:ln>
          </c:spPr>
          <c:marker>
            <c:symbol val="star"/>
            <c:size val="8"/>
            <c:spPr>
              <a:noFill/>
              <a:ln w="25400">
                <a:solidFill>
                  <a:schemeClr val="bg1"/>
                </a:solidFill>
              </a:ln>
            </c:spPr>
          </c:marker>
          <c:trendline>
            <c:spPr>
              <a:ln w="3175">
                <a:solidFill>
                  <a:schemeClr val="bg1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'NaFLUFA_souhrnné grafy'!$R$27:$R$37</c:f>
              <c:numCache>
                <c:formatCode>General</c:formatCode>
                <c:ptCount val="11"/>
                <c:pt idx="0">
                  <c:v>0</c:v>
                </c:pt>
                <c:pt idx="1">
                  <c:v>0.53561334485952461</c:v>
                </c:pt>
                <c:pt idx="2">
                  <c:v>3.4701211945044768</c:v>
                </c:pt>
                <c:pt idx="3">
                  <c:v>7.7331564384069162</c:v>
                </c:pt>
                <c:pt idx="4">
                  <c:v>14.008970160543376</c:v>
                </c:pt>
                <c:pt idx="5">
                  <c:v>22.70504631058969</c:v>
                </c:pt>
                <c:pt idx="6">
                  <c:v>30.104373448595243</c:v>
                </c:pt>
                <c:pt idx="7">
                  <c:v>38.913757764742201</c:v>
                </c:pt>
                <c:pt idx="8">
                  <c:v>48.594876937326333</c:v>
                </c:pt>
                <c:pt idx="9">
                  <c:v>59.183329700524844</c:v>
                </c:pt>
                <c:pt idx="10">
                  <c:v>71.382408119790057</c:v>
                </c:pt>
              </c:numCache>
            </c:numRef>
          </c:xVal>
          <c:yVal>
            <c:numRef>
              <c:f>'NaFLUFA_souhrnné grafy'!$S$27:$S$37</c:f>
              <c:numCache>
                <c:formatCode>General</c:formatCode>
                <c:ptCount val="11"/>
                <c:pt idx="0">
                  <c:v>0</c:v>
                </c:pt>
                <c:pt idx="1">
                  <c:v>27.568466637851188</c:v>
                </c:pt>
                <c:pt idx="2">
                  <c:v>49.139697013738804</c:v>
                </c:pt>
                <c:pt idx="3">
                  <c:v>67.389608903982705</c:v>
                </c:pt>
                <c:pt idx="4">
                  <c:v>80.607574598641534</c:v>
                </c:pt>
                <c:pt idx="5">
                  <c:v>87.77488422352576</c:v>
                </c:pt>
                <c:pt idx="6">
                  <c:v>98.184066378511901</c:v>
                </c:pt>
                <c:pt idx="7">
                  <c:v>105.06810558814446</c:v>
                </c:pt>
                <c:pt idx="8">
                  <c:v>109.77280765668414</c:v>
                </c:pt>
                <c:pt idx="9">
                  <c:v>112.20917574868787</c:v>
                </c:pt>
                <c:pt idx="10">
                  <c:v>110.61897970052485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6821-D846-A109-09117B0A7779}"/>
            </c:ext>
          </c:extLst>
        </c:ser>
        <c:ser>
          <c:idx val="6"/>
          <c:order val="6"/>
          <c:tx>
            <c:strRef>
              <c:f>'NaFLUFA_souhrnné grafy'!$U$25:$V$25</c:f>
              <c:strCache>
                <c:ptCount val="1"/>
                <c:pt idx="0">
                  <c:v>Modified biochar-AlkMe3NBr</c:v>
                </c:pt>
              </c:strCache>
            </c:strRef>
          </c:tx>
          <c:spPr>
            <a:ln w="19050">
              <a:noFill/>
            </a:ln>
          </c:spPr>
          <c:marker>
            <c:symbol val="plus"/>
            <c:size val="7"/>
            <c:spPr>
              <a:ln w="25400">
                <a:solidFill>
                  <a:schemeClr val="bg1"/>
                </a:solidFill>
              </a:ln>
            </c:spPr>
          </c:marker>
          <c:trendline>
            <c:spPr>
              <a:ln w="3175">
                <a:solidFill>
                  <a:schemeClr val="bg1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'NaFLUFA_souhrnné grafy'!$U$27:$U$37</c:f>
              <c:numCache>
                <c:formatCode>General</c:formatCode>
                <c:ptCount val="11"/>
                <c:pt idx="0">
                  <c:v>0</c:v>
                </c:pt>
                <c:pt idx="1">
                  <c:v>1.3432010188329733</c:v>
                </c:pt>
                <c:pt idx="2">
                  <c:v>5.4513817690645263</c:v>
                </c:pt>
                <c:pt idx="3">
                  <c:v>9.2430810898425442</c:v>
                </c:pt>
                <c:pt idx="4">
                  <c:v>16.10191525162087</c:v>
                </c:pt>
                <c:pt idx="5">
                  <c:v>22.418519913553563</c:v>
                </c:pt>
                <c:pt idx="6">
                  <c:v>30.854551651744366</c:v>
                </c:pt>
                <c:pt idx="7">
                  <c:v>39.487244689719049</c:v>
                </c:pt>
                <c:pt idx="8">
                  <c:v>49.725353812905212</c:v>
                </c:pt>
                <c:pt idx="9">
                  <c:v>59.753777709169491</c:v>
                </c:pt>
                <c:pt idx="10">
                  <c:v>70.17291941957393</c:v>
                </c:pt>
              </c:numCache>
            </c:numRef>
          </c:xVal>
          <c:yVal>
            <c:numRef>
              <c:f>'NaFLUFA_souhrnné grafy'!$V$27:$V$37</c:f>
              <c:numCache>
                <c:formatCode>General</c:formatCode>
                <c:ptCount val="11"/>
                <c:pt idx="0">
                  <c:v>0</c:v>
                </c:pt>
                <c:pt idx="1">
                  <c:v>24.606997452917565</c:v>
                </c:pt>
                <c:pt idx="2">
                  <c:v>42.301545577338686</c:v>
                </c:pt>
                <c:pt idx="3">
                  <c:v>60.787297275393634</c:v>
                </c:pt>
                <c:pt idx="4">
                  <c:v>71.605211870947826</c:v>
                </c:pt>
                <c:pt idx="5">
                  <c:v>83.778700216116093</c:v>
                </c:pt>
                <c:pt idx="6">
                  <c:v>90.653620870639074</c:v>
                </c:pt>
                <c:pt idx="7">
                  <c:v>97.036888275702353</c:v>
                </c:pt>
                <c:pt idx="8">
                  <c:v>99.40661546773697</c:v>
                </c:pt>
                <c:pt idx="9">
                  <c:v>102.30055572707624</c:v>
                </c:pt>
                <c:pt idx="10">
                  <c:v>104.21770145106517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6821-D846-A109-09117B0A7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343936"/>
        <c:axId val="94345856"/>
      </c:scatterChart>
      <c:valAx>
        <c:axId val="94343936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/>
                  <a:t>c / mg (</a:t>
                </a:r>
                <a:r>
                  <a:rPr lang="cs-CZ" dirty="0" err="1"/>
                  <a:t>NaFLUFA</a:t>
                </a:r>
                <a:r>
                  <a:rPr lang="cs-CZ" dirty="0"/>
                  <a:t>) . L</a:t>
                </a:r>
                <a:r>
                  <a:rPr lang="cs-CZ" baseline="30000" dirty="0"/>
                  <a:t>-1</a:t>
                </a:r>
              </a:p>
            </c:rich>
          </c:tx>
          <c:layout>
            <c:manualLayout>
              <c:xMode val="edge"/>
              <c:yMode val="edge"/>
              <c:x val="0.38650760997217692"/>
              <c:y val="0.6988348005146590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94345856"/>
        <c:crosses val="autoZero"/>
        <c:crossBetween val="midCat"/>
      </c:valAx>
      <c:valAx>
        <c:axId val="94345856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dirty="0" err="1"/>
                  <a:t>q</a:t>
                </a:r>
                <a:r>
                  <a:rPr lang="cs-CZ" dirty="0"/>
                  <a:t>  / mg (</a:t>
                </a:r>
                <a:r>
                  <a:rPr lang="cs-CZ" dirty="0" err="1"/>
                  <a:t>NaFLUFA</a:t>
                </a:r>
                <a:r>
                  <a:rPr lang="cs-CZ" dirty="0"/>
                  <a:t>) . g</a:t>
                </a:r>
                <a:r>
                  <a:rPr lang="cs-CZ" baseline="30000" dirty="0"/>
                  <a:t>-1</a:t>
                </a:r>
              </a:p>
            </c:rich>
          </c:tx>
          <c:layout>
            <c:manualLayout>
              <c:xMode val="edge"/>
              <c:yMode val="edge"/>
              <c:x val="1.932972342421161E-2"/>
              <c:y val="0.155093082620362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94343936"/>
        <c:crosses val="autoZero"/>
        <c:crossBetween val="midCat"/>
      </c:valAx>
      <c:spPr>
        <a:ln>
          <a:noFill/>
        </a:ln>
      </c:spPr>
    </c:plotArea>
    <c:legend>
      <c:legendPos val="b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ayout>
        <c:manualLayout>
          <c:xMode val="edge"/>
          <c:yMode val="edge"/>
          <c:x val="0.13213213213213212"/>
          <c:y val="0.76713674203268301"/>
          <c:w val="0.86144254490711181"/>
          <c:h val="0.20862761728286444"/>
        </c:manualLayout>
      </c:layout>
      <c:overlay val="0"/>
      <c:spPr>
        <a:ln>
          <a:noFill/>
        </a:ln>
      </c:spPr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0" i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58962616434127"/>
          <c:y val="4.4506942668926706E-2"/>
          <c:w val="0.8023784890750133"/>
          <c:h val="0.52291706443678554"/>
        </c:manualLayout>
      </c:layout>
      <c:scatterChart>
        <c:scatterStyle val="lineMarker"/>
        <c:varyColors val="0"/>
        <c:ser>
          <c:idx val="0"/>
          <c:order val="0"/>
          <c:tx>
            <c:strRef>
              <c:f>'Adsorpční izotermy'!$B$260:$C$260</c:f>
              <c:strCache>
                <c:ptCount val="1"/>
                <c:pt idx="0">
                  <c:v>Biochar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8"/>
            <c:spPr>
              <a:noFill/>
              <a:ln w="19050">
                <a:solidFill>
                  <a:schemeClr val="bg1"/>
                </a:solidFill>
              </a:ln>
            </c:spPr>
          </c:marker>
          <c:trendline>
            <c:trendlineType val="log"/>
            <c:dispRSqr val="0"/>
            <c:dispEq val="0"/>
          </c:trendline>
          <c:trendline>
            <c:spPr>
              <a:ln>
                <a:solidFill>
                  <a:schemeClr val="bg1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'Adsorpční izotermy'!$C$262:$C$272</c:f>
              <c:numCache>
                <c:formatCode>General</c:formatCode>
                <c:ptCount val="11"/>
                <c:pt idx="0">
                  <c:v>1596.6032278481011</c:v>
                </c:pt>
                <c:pt idx="1">
                  <c:v>1170.9812889780794</c:v>
                </c:pt>
                <c:pt idx="2">
                  <c:v>920.3575177523926</c:v>
                </c:pt>
                <c:pt idx="3">
                  <c:v>687.53311361531348</c:v>
                </c:pt>
                <c:pt idx="6">
                  <c:v>316.72454276011109</c:v>
                </c:pt>
                <c:pt idx="7">
                  <c:v>163.64998579808582</c:v>
                </c:pt>
                <c:pt idx="9">
                  <c:v>45.582008459401052</c:v>
                </c:pt>
                <c:pt idx="10">
                  <c:v>0</c:v>
                </c:pt>
              </c:numCache>
            </c:numRef>
          </c:xVal>
          <c:yVal>
            <c:numRef>
              <c:f>'Adsorpční izotermy'!$B$262:$B$272</c:f>
              <c:numCache>
                <c:formatCode>General</c:formatCode>
                <c:ptCount val="11"/>
                <c:pt idx="0">
                  <c:v>540.33967721518991</c:v>
                </c:pt>
                <c:pt idx="1">
                  <c:v>482.90187110219205</c:v>
                </c:pt>
                <c:pt idx="2">
                  <c:v>407.96424822476075</c:v>
                </c:pt>
                <c:pt idx="3">
                  <c:v>331.24668863846864</c:v>
                </c:pt>
                <c:pt idx="6">
                  <c:v>168.32754572398889</c:v>
                </c:pt>
                <c:pt idx="7">
                  <c:v>83.635001420191415</c:v>
                </c:pt>
                <c:pt idx="9">
                  <c:v>20.441799154059893</c:v>
                </c:pt>
                <c:pt idx="1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8FC-4A54-95B8-F09A42069A54}"/>
            </c:ext>
          </c:extLst>
        </c:ser>
        <c:ser>
          <c:idx val="1"/>
          <c:order val="1"/>
          <c:tx>
            <c:strRef>
              <c:f>'Adsorpční izotermy'!$E$260:$F$260</c:f>
              <c:strCache>
                <c:ptCount val="1"/>
                <c:pt idx="0">
                  <c:v>Biochar + AlkBzMe2NCl with Aliquat 336 (2:3)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noFill/>
              <a:ln w="15875">
                <a:solidFill>
                  <a:srgbClr val="00B0F0"/>
                </a:solidFill>
              </a:ln>
            </c:spPr>
          </c:marker>
          <c:trendline>
            <c:spPr>
              <a:ln w="15875">
                <a:solidFill>
                  <a:srgbClr val="00B0F0"/>
                </a:solidFill>
                <a:prstDash val="solid"/>
              </a:ln>
            </c:spPr>
            <c:trendlineType val="poly"/>
            <c:order val="2"/>
            <c:dispRSqr val="0"/>
            <c:dispEq val="0"/>
          </c:trendline>
          <c:xVal>
            <c:numRef>
              <c:f>'Adsorpční izotermy'!$F$262:$F$272</c:f>
              <c:numCache>
                <c:formatCode>General</c:formatCode>
                <c:ptCount val="11"/>
                <c:pt idx="0">
                  <c:v>422.2617656684161</c:v>
                </c:pt>
                <c:pt idx="1">
                  <c:v>298.10032695276317</c:v>
                </c:pt>
                <c:pt idx="2">
                  <c:v>225.57875933930222</c:v>
                </c:pt>
                <c:pt idx="3">
                  <c:v>192.31999073788205</c:v>
                </c:pt>
                <c:pt idx="4">
                  <c:v>168.20401898734178</c:v>
                </c:pt>
                <c:pt idx="5">
                  <c:v>123.16120111145415</c:v>
                </c:pt>
                <c:pt idx="6">
                  <c:v>78.246017721518967</c:v>
                </c:pt>
                <c:pt idx="7">
                  <c:v>36.947144766903371</c:v>
                </c:pt>
                <c:pt idx="8">
                  <c:v>26.379096156221056</c:v>
                </c:pt>
                <c:pt idx="9">
                  <c:v>6.1585810126582272</c:v>
                </c:pt>
                <c:pt idx="10">
                  <c:v>0</c:v>
                </c:pt>
              </c:numCache>
            </c:numRef>
          </c:xVal>
          <c:yVal>
            <c:numRef>
              <c:f>'Adsorpční izotermy'!$E$262:$E$272</c:f>
              <c:numCache>
                <c:formatCode>General</c:formatCode>
                <c:ptCount val="11"/>
                <c:pt idx="0">
                  <c:v>657.77382343315844</c:v>
                </c:pt>
                <c:pt idx="1">
                  <c:v>570.18996730472372</c:v>
                </c:pt>
                <c:pt idx="2">
                  <c:v>477.44212406606977</c:v>
                </c:pt>
                <c:pt idx="3">
                  <c:v>380.76800092621181</c:v>
                </c:pt>
                <c:pt idx="4">
                  <c:v>333.17959810126581</c:v>
                </c:pt>
                <c:pt idx="5">
                  <c:v>287.68387988885456</c:v>
                </c:pt>
                <c:pt idx="6">
                  <c:v>192.17539822784809</c:v>
                </c:pt>
                <c:pt idx="7">
                  <c:v>96.305285523309664</c:v>
                </c:pt>
                <c:pt idx="8">
                  <c:v>47.362090384377893</c:v>
                </c:pt>
                <c:pt idx="9">
                  <c:v>24.384141898734178</c:v>
                </c:pt>
                <c:pt idx="1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8FC-4A54-95B8-F09A42069A54}"/>
            </c:ext>
          </c:extLst>
        </c:ser>
        <c:ser>
          <c:idx val="3"/>
          <c:order val="2"/>
          <c:tx>
            <c:strRef>
              <c:f>'Adsorpční izotermy'!$K$260:$L$260</c:f>
              <c:strCache>
                <c:ptCount val="1"/>
                <c:pt idx="0">
                  <c:v>Biochar + AlkBzMe2NCl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8"/>
            <c:spPr>
              <a:ln w="19050">
                <a:solidFill>
                  <a:srgbClr val="00B0F0"/>
                </a:solidFill>
              </a:ln>
            </c:spPr>
          </c:marker>
          <c:trendline>
            <c:spPr>
              <a:ln w="15875">
                <a:solidFill>
                  <a:srgbClr val="00B0F0"/>
                </a:solidFill>
                <a:prstDash val="solid"/>
              </a:ln>
            </c:spPr>
            <c:trendlineType val="poly"/>
            <c:order val="2"/>
            <c:dispRSqr val="0"/>
            <c:dispEq val="0"/>
          </c:trendline>
          <c:xVal>
            <c:numRef>
              <c:f>'Adsorpční izotermy'!$L$262:$L$272</c:f>
              <c:numCache>
                <c:formatCode>General</c:formatCode>
                <c:ptCount val="11"/>
                <c:pt idx="0">
                  <c:v>795.70116980549551</c:v>
                </c:pt>
                <c:pt idx="1">
                  <c:v>600.29884964495216</c:v>
                </c:pt>
                <c:pt idx="2">
                  <c:v>419.50503442420501</c:v>
                </c:pt>
                <c:pt idx="3">
                  <c:v>326.06703982710718</c:v>
                </c:pt>
                <c:pt idx="4">
                  <c:v>284.73343640012342</c:v>
                </c:pt>
                <c:pt idx="5">
                  <c:v>221.03644768447052</c:v>
                </c:pt>
                <c:pt idx="7">
                  <c:v>64.119398085828962</c:v>
                </c:pt>
                <c:pt idx="8">
                  <c:v>25.309831738190798</c:v>
                </c:pt>
                <c:pt idx="9">
                  <c:v>12.088809169496759</c:v>
                </c:pt>
                <c:pt idx="10">
                  <c:v>0</c:v>
                </c:pt>
              </c:numCache>
            </c:numRef>
          </c:xVal>
          <c:yVal>
            <c:numRef>
              <c:f>'Adsorpční izotermy'!$K$262:$K$272</c:f>
              <c:numCache>
                <c:formatCode>General</c:formatCode>
                <c:ptCount val="11"/>
                <c:pt idx="0">
                  <c:v>620.42988301945047</c:v>
                </c:pt>
                <c:pt idx="1">
                  <c:v>539.97011503550482</c:v>
                </c:pt>
                <c:pt idx="2">
                  <c:v>458.04949655757952</c:v>
                </c:pt>
                <c:pt idx="3">
                  <c:v>367.39329601728929</c:v>
                </c:pt>
                <c:pt idx="4">
                  <c:v>321.52665635998767</c:v>
                </c:pt>
                <c:pt idx="5">
                  <c:v>277.89635523155295</c:v>
                </c:pt>
                <c:pt idx="7">
                  <c:v>93.5880601914171</c:v>
                </c:pt>
                <c:pt idx="8">
                  <c:v>47.469016826180919</c:v>
                </c:pt>
                <c:pt idx="9">
                  <c:v>23.791119083050326</c:v>
                </c:pt>
                <c:pt idx="1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38FC-4A54-95B8-F09A42069A54}"/>
            </c:ext>
          </c:extLst>
        </c:ser>
        <c:ser>
          <c:idx val="4"/>
          <c:order val="3"/>
          <c:tx>
            <c:v>Modifikovaný biochar AlkMe3NBr</c:v>
          </c:tx>
          <c:spPr>
            <a:ln w="28575">
              <a:noFill/>
            </a:ln>
          </c:spPr>
          <c:marker>
            <c:symbol val="star"/>
            <c:size val="8"/>
            <c:spPr>
              <a:ln w="19050">
                <a:solidFill>
                  <a:schemeClr val="bg1"/>
                </a:solidFill>
              </a:ln>
            </c:spPr>
          </c:marker>
          <c:trendline>
            <c:spPr>
              <a:ln w="12700" cmpd="sng">
                <a:solidFill>
                  <a:schemeClr val="bg1"/>
                </a:solidFill>
                <a:prstDash val="solid"/>
              </a:ln>
            </c:spPr>
            <c:trendlineType val="poly"/>
            <c:order val="2"/>
            <c:dispRSqr val="0"/>
            <c:dispEq val="0"/>
          </c:trendline>
          <c:xVal>
            <c:numRef>
              <c:f>'Adsorpční izotermy'!$F$298:$F$308</c:f>
              <c:numCache>
                <c:formatCode>General</c:formatCode>
                <c:ptCount val="11"/>
                <c:pt idx="0">
                  <c:v>1853.6087233714109</c:v>
                </c:pt>
                <c:pt idx="1">
                  <c:v>1257.1128604507562</c:v>
                </c:pt>
                <c:pt idx="2">
                  <c:v>837.56875424513748</c:v>
                </c:pt>
                <c:pt idx="4">
                  <c:v>457.79103890089527</c:v>
                </c:pt>
                <c:pt idx="6">
                  <c:v>260.46117752392712</c:v>
                </c:pt>
                <c:pt idx="7">
                  <c:v>109.83511886384686</c:v>
                </c:pt>
                <c:pt idx="8">
                  <c:v>31.102440398271071</c:v>
                </c:pt>
                <c:pt idx="9">
                  <c:v>11.848734779252855</c:v>
                </c:pt>
                <c:pt idx="10">
                  <c:v>0</c:v>
                </c:pt>
              </c:numCache>
            </c:numRef>
          </c:xVal>
          <c:yVal>
            <c:numRef>
              <c:f>'Adsorpční izotermy'!$E$298:$E$308</c:f>
              <c:numCache>
                <c:formatCode>General</c:formatCode>
                <c:ptCount val="11"/>
                <c:pt idx="0">
                  <c:v>514.63912766285887</c:v>
                </c:pt>
                <c:pt idx="1">
                  <c:v>474.28871395492439</c:v>
                </c:pt>
                <c:pt idx="2">
                  <c:v>416.24312457548626</c:v>
                </c:pt>
                <c:pt idx="4">
                  <c:v>304.22089610991048</c:v>
                </c:pt>
                <c:pt idx="6">
                  <c:v>173.95388224760728</c:v>
                </c:pt>
                <c:pt idx="7">
                  <c:v>89.01648811361531</c:v>
                </c:pt>
                <c:pt idx="8">
                  <c:v>46.889755960172891</c:v>
                </c:pt>
                <c:pt idx="9">
                  <c:v>23.815126522074713</c:v>
                </c:pt>
                <c:pt idx="1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38FC-4A54-95B8-F09A42069A54}"/>
            </c:ext>
          </c:extLst>
        </c:ser>
        <c:ser>
          <c:idx val="6"/>
          <c:order val="4"/>
          <c:tx>
            <c:v>PAC</c:v>
          </c:tx>
          <c:spPr>
            <a:ln w="28575">
              <a:noFill/>
            </a:ln>
          </c:spPr>
          <c:marker>
            <c:symbol val="plus"/>
            <c:size val="8"/>
            <c:spPr>
              <a:ln w="19050">
                <a:solidFill>
                  <a:schemeClr val="bg1"/>
                </a:solidFill>
              </a:ln>
            </c:spPr>
          </c:marker>
          <c:trendline>
            <c:spPr>
              <a:ln w="12700" cmpd="sng">
                <a:solidFill>
                  <a:schemeClr val="bg1"/>
                </a:solidFill>
                <a:prstDash val="solid"/>
              </a:ln>
            </c:spPr>
            <c:trendlineType val="poly"/>
            <c:order val="2"/>
            <c:dispRSqr val="0"/>
            <c:dispEq val="0"/>
          </c:trendline>
          <c:xVal>
            <c:numRef>
              <c:f>'Adsorpční izotermy'!$AA$282:$AA$292</c:f>
              <c:numCache>
                <c:formatCode>General</c:formatCode>
                <c:ptCount val="11"/>
                <c:pt idx="0">
                  <c:v>162.79908922506948</c:v>
                </c:pt>
                <c:pt idx="1">
                  <c:v>96.520324019759187</c:v>
                </c:pt>
                <c:pt idx="2">
                  <c:v>75.964225686940424</c:v>
                </c:pt>
                <c:pt idx="3">
                  <c:v>54.422650200679215</c:v>
                </c:pt>
                <c:pt idx="4">
                  <c:v>45.525137310898415</c:v>
                </c:pt>
                <c:pt idx="5">
                  <c:v>37.759837820314914</c:v>
                </c:pt>
                <c:pt idx="6">
                  <c:v>22.738908521148502</c:v>
                </c:pt>
                <c:pt idx="7">
                  <c:v>13.999853411546772</c:v>
                </c:pt>
                <c:pt idx="8">
                  <c:v>9.2389568462488452</c:v>
                </c:pt>
                <c:pt idx="9">
                  <c:v>6.5110953071935791</c:v>
                </c:pt>
                <c:pt idx="10">
                  <c:v>0</c:v>
                </c:pt>
              </c:numCache>
            </c:numRef>
          </c:xVal>
          <c:yVal>
            <c:numRef>
              <c:f>'Adsorpční izotermy'!$Z$282:$Z$292</c:f>
              <c:numCache>
                <c:formatCode>General</c:formatCode>
                <c:ptCount val="11"/>
                <c:pt idx="0">
                  <c:v>683.72009107749307</c:v>
                </c:pt>
                <c:pt idx="1">
                  <c:v>590.34796759802407</c:v>
                </c:pt>
                <c:pt idx="2">
                  <c:v>492.40357743130596</c:v>
                </c:pt>
                <c:pt idx="3">
                  <c:v>394.55773497993209</c:v>
                </c:pt>
                <c:pt idx="4">
                  <c:v>345.44748626891015</c:v>
                </c:pt>
                <c:pt idx="5">
                  <c:v>296.22401621796848</c:v>
                </c:pt>
                <c:pt idx="6">
                  <c:v>197.72610914788515</c:v>
                </c:pt>
                <c:pt idx="7">
                  <c:v>98.600014658845325</c:v>
                </c:pt>
                <c:pt idx="8">
                  <c:v>49.076104315375119</c:v>
                </c:pt>
                <c:pt idx="9">
                  <c:v>24.348890469280644</c:v>
                </c:pt>
                <c:pt idx="1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38FC-4A54-95B8-F09A42069A54}"/>
            </c:ext>
          </c:extLst>
        </c:ser>
        <c:ser>
          <c:idx val="7"/>
          <c:order val="5"/>
          <c:tx>
            <c:v>GAC</c:v>
          </c:tx>
          <c:spPr>
            <a:ln w="28575">
              <a:noFill/>
            </a:ln>
          </c:spPr>
          <c:marker>
            <c:symbol val="circle"/>
            <c:size val="8"/>
            <c:spPr>
              <a:noFill/>
              <a:ln w="19050">
                <a:solidFill>
                  <a:schemeClr val="bg1"/>
                </a:solidFill>
              </a:ln>
            </c:spPr>
          </c:marker>
          <c:trendline>
            <c:spPr>
              <a:ln>
                <a:solidFill>
                  <a:schemeClr val="bg1"/>
                </a:solidFill>
                <a:prstDash val="solid"/>
              </a:ln>
            </c:spPr>
            <c:trendlineType val="poly"/>
            <c:order val="2"/>
            <c:dispRSqr val="0"/>
            <c:dispEq val="0"/>
          </c:trendline>
          <c:xVal>
            <c:numRef>
              <c:f>'Adsorpční izotermy'!$AA$298:$AA$308</c:f>
              <c:numCache>
                <c:formatCode>General</c:formatCode>
                <c:ptCount val="11"/>
                <c:pt idx="0">
                  <c:v>728.05489225069459</c:v>
                </c:pt>
                <c:pt idx="1">
                  <c:v>519.42894473602962</c:v>
                </c:pt>
                <c:pt idx="2">
                  <c:v>416.62674652670574</c:v>
                </c:pt>
                <c:pt idx="3">
                  <c:v>319.52034578573631</c:v>
                </c:pt>
                <c:pt idx="4">
                  <c:v>295.43823624575481</c:v>
                </c:pt>
                <c:pt idx="5">
                  <c:v>223.99765458474835</c:v>
                </c:pt>
                <c:pt idx="6">
                  <c:v>157.31514763815997</c:v>
                </c:pt>
                <c:pt idx="7">
                  <c:v>73.336865452300088</c:v>
                </c:pt>
                <c:pt idx="8">
                  <c:v>40.876376758258729</c:v>
                </c:pt>
                <c:pt idx="9">
                  <c:v>19.100370583513431</c:v>
                </c:pt>
                <c:pt idx="10">
                  <c:v>0</c:v>
                </c:pt>
              </c:numCache>
            </c:numRef>
          </c:xVal>
          <c:yVal>
            <c:numRef>
              <c:f>'Adsorpční izotermy'!$Z$298:$Z$308</c:f>
              <c:numCache>
                <c:formatCode>General</c:formatCode>
                <c:ptCount val="11"/>
                <c:pt idx="0">
                  <c:v>627.19451077493056</c:v>
                </c:pt>
                <c:pt idx="1">
                  <c:v>548.05710552639698</c:v>
                </c:pt>
                <c:pt idx="2">
                  <c:v>458.3373253473294</c:v>
                </c:pt>
                <c:pt idx="3">
                  <c:v>368.0479654214264</c:v>
                </c:pt>
                <c:pt idx="4">
                  <c:v>320.45617637542449</c:v>
                </c:pt>
                <c:pt idx="5">
                  <c:v>277.60023454152514</c:v>
                </c:pt>
                <c:pt idx="6">
                  <c:v>184.26848523618401</c:v>
                </c:pt>
                <c:pt idx="7">
                  <c:v>92.666313454769991</c:v>
                </c:pt>
                <c:pt idx="8">
                  <c:v>45.912362324174126</c:v>
                </c:pt>
                <c:pt idx="9">
                  <c:v>23.089962941648658</c:v>
                </c:pt>
                <c:pt idx="1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38FC-4A54-95B8-F09A42069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307264"/>
        <c:axId val="92734208"/>
      </c:scatterChart>
      <c:valAx>
        <c:axId val="97307264"/>
        <c:scaling>
          <c:orientation val="minMax"/>
          <c:max val="19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/>
                  <a:t>c / mg (</a:t>
                </a:r>
                <a:r>
                  <a:rPr lang="cs-CZ" dirty="0" err="1"/>
                  <a:t>NaFLUFA</a:t>
                </a:r>
                <a:r>
                  <a:rPr lang="cs-CZ" dirty="0"/>
                  <a:t>) . L-1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92734208"/>
        <c:crosses val="autoZero"/>
        <c:crossBetween val="midCat"/>
        <c:majorUnit val="200"/>
      </c:valAx>
      <c:valAx>
        <c:axId val="92734208"/>
        <c:scaling>
          <c:orientation val="minMax"/>
          <c:max val="7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dirty="0"/>
                  <a:t>q /   mg (</a:t>
                </a:r>
                <a:r>
                  <a:rPr lang="cs-CZ" dirty="0" err="1"/>
                  <a:t>NaFLUFA</a:t>
                </a:r>
                <a:r>
                  <a:rPr lang="cs-CZ" dirty="0"/>
                  <a:t>) . g-1</a:t>
                </a:r>
              </a:p>
            </c:rich>
          </c:tx>
          <c:layout>
            <c:manualLayout>
              <c:xMode val="edge"/>
              <c:yMode val="edge"/>
              <c:x val="2.3095222316345091E-2"/>
              <c:y val="4.828255760975182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97307264"/>
        <c:crosses val="autoZero"/>
        <c:crossBetween val="midCat"/>
      </c:valAx>
      <c:spPr>
        <a:ln>
          <a:noFill/>
        </a:ln>
      </c:spPr>
    </c:plotArea>
    <c:legend>
      <c:legendPos val="b"/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ayout>
        <c:manualLayout>
          <c:xMode val="edge"/>
          <c:yMode val="edge"/>
          <c:x val="4.0911914387029506E-2"/>
          <c:y val="0.68714897977288292"/>
          <c:w val="0.90308793590152558"/>
          <c:h val="0.31285102022711703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Pseudo-first order</a:t>
            </a:r>
          </a:p>
        </c:rich>
      </c:tx>
      <c:layout>
        <c:manualLayout>
          <c:xMode val="edge"/>
          <c:yMode val="edge"/>
          <c:x val="0.27109037110540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2.6833073045637111E-2"/>
                  <c:y val="-0.2591094252229194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</c:trendlineLbl>
          </c:trendline>
          <c:xVal>
            <c:numRef>
              <c:f>'NaFLUFA 10-100mg.l'!$D$9:$D$14</c:f>
              <c:numCache>
                <c:formatCode>General</c:formatCode>
                <c:ptCount val="6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  <c:pt idx="5">
                  <c:v>60</c:v>
                </c:pt>
              </c:numCache>
            </c:numRef>
          </c:xVal>
          <c:yVal>
            <c:numRef>
              <c:f>'NaFLUFA 10-100mg.l'!$G$9:$G$14</c:f>
              <c:numCache>
                <c:formatCode>0.000</c:formatCode>
                <c:ptCount val="6"/>
                <c:pt idx="0">
                  <c:v>2.0289396205174408</c:v>
                </c:pt>
                <c:pt idx="1">
                  <c:v>1.9320152758680993</c:v>
                </c:pt>
                <c:pt idx="2">
                  <c:v>1.8409732069057443</c:v>
                </c:pt>
                <c:pt idx="3">
                  <c:v>1.623125765331189</c:v>
                </c:pt>
                <c:pt idx="4">
                  <c:v>1.398928214799507</c:v>
                </c:pt>
                <c:pt idx="5">
                  <c:v>1.1380973187300913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07F-4558-8730-B88E7E4AF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4590752"/>
        <c:axId val="875434928"/>
      </c:scatterChart>
      <c:valAx>
        <c:axId val="874590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time / min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75434928"/>
        <c:crosses val="autoZero"/>
        <c:crossBetween val="midCat"/>
      </c:valAx>
      <c:valAx>
        <c:axId val="8754349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log (qe-qt)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745907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Pseudo-second order</a:t>
            </a:r>
          </a:p>
        </c:rich>
      </c:tx>
      <c:layout>
        <c:manualLayout>
          <c:xMode val="edge"/>
          <c:yMode val="edge"/>
          <c:x val="0.29675217119244623"/>
          <c:y val="0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2349246693568853"/>
          <c:y val="8.8025493803826307E-2"/>
          <c:w val="0.67888165427138403"/>
          <c:h val="0.62485357964121213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5929839923594175"/>
                  <c:y val="0.3372661254443078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</c:trendlineLbl>
          </c:trendline>
          <c:xVal>
            <c:numRef>
              <c:f>'NaFLUFA 10-100mg.l'!$D$8:$D$16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  <c:pt idx="6">
                  <c:v>60</c:v>
                </c:pt>
                <c:pt idx="7">
                  <c:v>90</c:v>
                </c:pt>
                <c:pt idx="8">
                  <c:v>120</c:v>
                </c:pt>
              </c:numCache>
            </c:numRef>
          </c:xVal>
          <c:yVal>
            <c:numRef>
              <c:f>'NaFLUFA 10-100mg.l'!$H$8:$H$16</c:f>
              <c:numCache>
                <c:formatCode>0.000</c:formatCode>
                <c:ptCount val="9"/>
                <c:pt idx="0">
                  <c:v>0</c:v>
                </c:pt>
                <c:pt idx="1">
                  <c:v>3.5574558918441135E-2</c:v>
                </c:pt>
                <c:pt idx="2">
                  <c:v>0.10102862675302908</c:v>
                </c:pt>
                <c:pt idx="3">
                  <c:v>0.15229439272522738</c:v>
                </c:pt>
                <c:pt idx="4">
                  <c:v>0.21502475518964442</c:v>
                </c:pt>
                <c:pt idx="5">
                  <c:v>0.27286705113157722</c:v>
                </c:pt>
                <c:pt idx="6">
                  <c:v>0.49481637391480388</c:v>
                </c:pt>
                <c:pt idx="7">
                  <c:v>0.68160691138325102</c:v>
                </c:pt>
                <c:pt idx="8">
                  <c:v>0.88888492461844959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163-4607-A00E-05735A2E5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4590752"/>
        <c:axId val="875434928"/>
      </c:scatterChart>
      <c:valAx>
        <c:axId val="874590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time / min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75434928"/>
        <c:crosses val="autoZero"/>
        <c:crossBetween val="midCat"/>
      </c:valAx>
      <c:valAx>
        <c:axId val="8754349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t/qt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745907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Langmuirova ads</a:t>
            </a:r>
            <a:r>
              <a:rPr lang="cs-CZ"/>
              <a:t>o</a:t>
            </a:r>
            <a:r>
              <a:rPr lang="en-US"/>
              <a:t>rpční izoterma</a:t>
            </a:r>
          </a:p>
        </c:rich>
      </c:tx>
      <c:layout>
        <c:manualLayout>
          <c:xMode val="edge"/>
          <c:yMode val="edge"/>
          <c:x val="0.18422035955183019"/>
          <c:y val="5.5555555555555552E-2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trendline>
            <c:spPr>
              <a:ln>
                <a:solidFill>
                  <a:srgbClr val="FFFFFF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7.7883077947640753E-2"/>
                  <c:y val="0.46252757168638459"/>
                </c:manualLayout>
              </c:layout>
              <c:numFmt formatCode="General" sourceLinked="0"/>
            </c:trendlineLbl>
          </c:trendline>
          <c:xVal>
            <c:numRef>
              <c:f>'NaFLUFA 10-100mg.l'!$T$8:$T$18</c:f>
              <c:numCache>
                <c:formatCode>0.00</c:formatCode>
                <c:ptCount val="11"/>
                <c:pt idx="0" formatCode="General">
                  <c:v>0</c:v>
                </c:pt>
                <c:pt idx="1">
                  <c:v>0.60342459215807354</c:v>
                </c:pt>
                <c:pt idx="2">
                  <c:v>2.4816051247298549</c:v>
                </c:pt>
                <c:pt idx="3">
                  <c:v>6.3019570852114857</c:v>
                </c:pt>
                <c:pt idx="4">
                  <c:v>12.041054769990737</c:v>
                </c:pt>
                <c:pt idx="5">
                  <c:v>18.214830364309972</c:v>
                </c:pt>
                <c:pt idx="6">
                  <c:v>24.733740027786357</c:v>
                </c:pt>
                <c:pt idx="7">
                  <c:v>33.235325532571778</c:v>
                </c:pt>
                <c:pt idx="8">
                  <c:v>41.359651281259652</c:v>
                </c:pt>
                <c:pt idx="9">
                  <c:v>50.665247221364616</c:v>
                </c:pt>
                <c:pt idx="10">
                  <c:v>60.039001713491807</c:v>
                </c:pt>
              </c:numCache>
            </c:numRef>
          </c:xVal>
          <c:yVal>
            <c:numRef>
              <c:f>'NaFLUFA 10-100mg.l'!$X$8:$X$18</c:f>
              <c:numCache>
                <c:formatCode>General</c:formatCode>
                <c:ptCount val="11"/>
                <c:pt idx="0">
                  <c:v>0</c:v>
                </c:pt>
                <c:pt idx="1">
                  <c:v>2.3613760817931456E-2</c:v>
                </c:pt>
                <c:pt idx="2">
                  <c:v>5.1785350643656983E-2</c:v>
                </c:pt>
                <c:pt idx="3">
                  <c:v>9.6312180524499885E-2</c:v>
                </c:pt>
                <c:pt idx="4">
                  <c:v>0.15408139566310208</c:v>
                </c:pt>
                <c:pt idx="5">
                  <c:v>0.20289328119694325</c:v>
                </c:pt>
                <c:pt idx="6">
                  <c:v>0.24600736164800482</c:v>
                </c:pt>
                <c:pt idx="7">
                  <c:v>0.31251132923473041</c:v>
                </c:pt>
                <c:pt idx="8">
                  <c:v>0.36568817396517411</c:v>
                </c:pt>
                <c:pt idx="9">
                  <c:v>0.43340902558846434</c:v>
                </c:pt>
                <c:pt idx="10">
                  <c:v>0.49813531225130159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A1F-4783-99C0-A88B70906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027968"/>
        <c:axId val="95029888"/>
      </c:scatterChart>
      <c:valAx>
        <c:axId val="95027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c (mg/l)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5029888"/>
        <c:crosses val="autoZero"/>
        <c:crossBetween val="midCat"/>
      </c:valAx>
      <c:valAx>
        <c:axId val="950298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/>
                  <a:t>c/q (mg2/l.g)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502796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34F6E-05B8-A945-8A64-32B9411397F6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736EB-5BC6-954B-ABBB-D227DD3D97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944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27110-2461-A842-8846-C4DFE5A4BB05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8C610-6A56-8C41-B3B7-8B423E31C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9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8C610-6A56-8C41-B3B7-8B423E31CA2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129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8C610-6A56-8C41-B3B7-8B423E31CA2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902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8C610-6A56-8C41-B3B7-8B423E31CA2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766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8C610-6A56-8C41-B3B7-8B423E31CA2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708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8C610-6A56-8C41-B3B7-8B423E31CA2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63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9C5A-78F1-514E-89CC-3C6C90F39794}" type="datetime1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69D5-3317-CE40-977B-BD7035168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41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BF8C-5265-1945-8BDC-78DC660C8980}" type="datetime1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69D5-3317-CE40-977B-BD7035168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07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87A5-91F5-FA40-8CBE-01026BA8CCA9}" type="datetime1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69D5-3317-CE40-977B-BD7035168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92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557F-2416-B849-AC2F-B59B1EFDA74E}" type="datetime1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69D5-3317-CE40-977B-BD7035168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42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726B-CBBC-3D4E-8ED6-331BBEB10CAD}" type="datetime1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69D5-3317-CE40-977B-BD7035168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50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3AFD-A11F-F94C-8FD3-61CE0865F113}" type="datetime1">
              <a:rPr lang="cs-CZ" smtClean="0"/>
              <a:t>18.10.2021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69D5-3317-CE40-977B-BD7035168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43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0E37-7700-2340-B111-39AE30536091}" type="datetime1">
              <a:rPr lang="cs-CZ" smtClean="0"/>
              <a:t>18.10.2021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69D5-3317-CE40-977B-BD7035168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4ACA-8691-AF45-AEA7-3F3B357DE20B}" type="datetime1">
              <a:rPr lang="cs-CZ" smtClean="0"/>
              <a:t>18.10.2021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69D5-3317-CE40-977B-BD7035168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89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7D59-37DC-0040-AD9F-FAAD4DF647FE}" type="datetime1">
              <a:rPr lang="cs-CZ" smtClean="0"/>
              <a:t>18.10.2021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69D5-3317-CE40-977B-BD7035168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3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07A7-5665-044C-80A7-C2BA9CE8FF71}" type="datetime1">
              <a:rPr lang="cs-CZ" smtClean="0"/>
              <a:t>18.10.2021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69D5-3317-CE40-977B-BD7035168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17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158-C819-DE47-8720-8A74C7D1A272}" type="datetime1">
              <a:rPr lang="cs-CZ" smtClean="0"/>
              <a:t>18.10.2021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69D5-3317-CE40-977B-BD7035168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5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D60DA-C484-D14D-B068-9B29ED24E476}" type="datetime1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869D5-3317-CE40-977B-BD7035168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38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chart" Target="../charts/char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3378" y="2349991"/>
            <a:ext cx="8894068" cy="1470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/>
            </a:br>
            <a:b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415" y="4237248"/>
            <a:ext cx="9031994" cy="175260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Barbora Kamenická, Tomáš Weidlich a Pavel Matějíček</a:t>
            </a:r>
            <a:endParaRPr lang="cs-CZ" sz="28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9" descr="lista-FC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D:\Data\st26844\Plocha\asdas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33" y="232659"/>
            <a:ext cx="7416823" cy="1785636"/>
          </a:xfrm>
          <a:prstGeom prst="rect">
            <a:avLst/>
          </a:prstGeom>
          <a:noFill/>
          <a:effectLst>
            <a:softEdge rad="635000"/>
          </a:effectLst>
          <a:scene3d>
            <a:camera prst="orthographicFront"/>
            <a:lightRig rig="threePt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 bwMode="auto">
          <a:xfrm>
            <a:off x="57590" y="4764798"/>
            <a:ext cx="9137649" cy="257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cs-CZ" alt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Skupina chemických technologií, Univerzita Pardubice, </a:t>
            </a:r>
            <a:r>
              <a:rPr lang="cs-CZ" altLang="cs-CZ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ÚEnviChI</a:t>
            </a:r>
            <a:endParaRPr lang="cs-CZ" alt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alt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alt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alt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TVIP 2021, Hustopeče</a:t>
            </a:r>
          </a:p>
          <a:p>
            <a:pPr algn="ctr"/>
            <a:endParaRPr lang="cs-CZ" alt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C382D1F-593C-49C2-8ECC-759D48B03B69}"/>
              </a:ext>
            </a:extLst>
          </p:cNvPr>
          <p:cNvSpPr/>
          <p:nvPr/>
        </p:nvSpPr>
        <p:spPr>
          <a:xfrm>
            <a:off x="57590" y="2127564"/>
            <a:ext cx="90864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Odstraňování</a:t>
            </a:r>
            <a:r>
              <a:rPr lang="cs-CZ" sz="2800" b="1" dirty="0">
                <a:solidFill>
                  <a:schemeClr val="bg1"/>
                </a:solidFill>
              </a:rPr>
              <a:t> </a:t>
            </a: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Flufenamové kyseliny jako modelového polyfluorovaného kontaminantu z vod adsorpcí na biochar a vliv impregnace sorbentu iontovými kapalinami na účinnost odstranění 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2052" name="Picture 4" descr="Detail fakulty | GAUDEAMUS SK">
            <a:extLst>
              <a:ext uri="{FF2B5EF4-FFF2-40B4-BE49-F238E27FC236}">
                <a16:creationId xmlns:a16="http://schemas.microsoft.com/office/drawing/2014/main" id="{7739BBC6-2E7A-1841-9B76-25E44CA8B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76" y="5538639"/>
            <a:ext cx="1596325" cy="71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565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138391" y="2685541"/>
            <a:ext cx="3438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cs-CZ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diallyldimethylamonium</a:t>
            </a:r>
            <a:r>
              <a:rPr lang="cs-CZ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)chlorid</a:t>
            </a:r>
          </a:p>
          <a:p>
            <a:pPr algn="ctr"/>
            <a:r>
              <a:rPr lang="cs-CZ" sz="1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cs-CZ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(ally2Md2N)Cl</a:t>
            </a:r>
          </a:p>
        </p:txBody>
      </p:sp>
      <p:pic>
        <p:nvPicPr>
          <p:cNvPr id="8" name="Obrázek 7" descr="https://www.sigmaaldrich.com/content/dam/sigma-aldrich/structure6/156/mfcd00011772.eps/_jcr_content/renditions/mfcd00011772-larg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70" y="714154"/>
            <a:ext cx="2422185" cy="164440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/>
          <p:cNvSpPr txBox="1"/>
          <p:nvPr/>
        </p:nvSpPr>
        <p:spPr>
          <a:xfrm>
            <a:off x="820659" y="2691321"/>
            <a:ext cx="2954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Cetyltrimethylamonium bromid</a:t>
            </a:r>
          </a:p>
          <a:p>
            <a:pPr algn="ctr"/>
            <a:r>
              <a:rPr lang="cs-CZ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cetylMe3NBr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0" y="133340"/>
            <a:ext cx="886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Testované kapalné iontoměniče = kvartérní amoniové soli: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10</a:t>
            </a:fld>
            <a:endParaRPr lang="cs-CZ" dirty="0"/>
          </a:p>
        </p:txBody>
      </p:sp>
      <p:pic>
        <p:nvPicPr>
          <p:cNvPr id="2050" name="Picture 2" descr="Poly(diallyldimethylammonium chloride) solution 20 wt. % in H2O | 26062-79-3">
            <a:extLst>
              <a:ext uri="{FF2B5EF4-FFF2-40B4-BE49-F238E27FC236}">
                <a16:creationId xmlns:a16="http://schemas.microsoft.com/office/drawing/2014/main" id="{7A818A49-C831-2342-8771-C33FEBFC5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526" y="714154"/>
            <a:ext cx="2128492" cy="183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 descr="https://www.sigmaaldrich.com/content/dam/sigma-aldrich/structure8/089/mfcd00011862.eps/_jcr_content/renditions/mfcd00011862-large.png">
            <a:extLst>
              <a:ext uri="{FF2B5EF4-FFF2-40B4-BE49-F238E27FC236}">
                <a16:creationId xmlns:a16="http://schemas.microsoft.com/office/drawing/2014/main" id="{5E1BD884-8A41-41FE-A073-A0A75330287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942" y="3904620"/>
            <a:ext cx="2408358" cy="12103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8DAF160-7525-4869-8275-BD42E0D98B9A}"/>
              </a:ext>
            </a:extLst>
          </p:cNvPr>
          <p:cNvSpPr txBox="1"/>
          <p:nvPr/>
        </p:nvSpPr>
        <p:spPr>
          <a:xfrm>
            <a:off x="6215257" y="5368654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Aliquat 336,</a:t>
            </a:r>
          </a:p>
          <a:p>
            <a:pPr algn="ctr"/>
            <a:r>
              <a:rPr lang="cs-CZ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Oktyl3MeNCl</a:t>
            </a:r>
          </a:p>
        </p:txBody>
      </p:sp>
      <p:pic>
        <p:nvPicPr>
          <p:cNvPr id="15" name="obrázek 8">
            <a:extLst>
              <a:ext uri="{FF2B5EF4-FFF2-40B4-BE49-F238E27FC236}">
                <a16:creationId xmlns:a16="http://schemas.microsoft.com/office/drawing/2014/main" id="{D8D7D0A7-6CF4-42B7-AD1E-3D933650473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78" y="3686359"/>
            <a:ext cx="1984967" cy="135414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9547C7BE-484A-4A00-A48D-F210D69FA601}"/>
              </a:ext>
            </a:extLst>
          </p:cNvPr>
          <p:cNvSpPr txBox="1"/>
          <p:nvPr/>
        </p:nvSpPr>
        <p:spPr>
          <a:xfrm>
            <a:off x="1265734" y="5361593"/>
            <a:ext cx="2130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Benzalkonium</a:t>
            </a:r>
            <a:r>
              <a:rPr lang="cs-CZ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chlorid</a:t>
            </a:r>
          </a:p>
          <a:p>
            <a:pPr algn="ctr"/>
            <a:r>
              <a:rPr lang="cs-CZ" sz="1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BzkoniumCl</a:t>
            </a:r>
            <a:endParaRPr lang="cs-CZ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916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87093A-8AE3-46FE-BD64-877AC04C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0754" y="6492875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11</a:t>
            </a:fld>
            <a:endParaRPr lang="cs-CZ" dirty="0"/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6A68AAD2-22F6-4A72-9D39-DEF2BBE94E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036757"/>
              </p:ext>
            </p:extLst>
          </p:nvPr>
        </p:nvGraphicFramePr>
        <p:xfrm>
          <a:off x="692024" y="865351"/>
          <a:ext cx="7855013" cy="2980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Zástupný symbol pro obsah 4">
            <a:extLst>
              <a:ext uri="{FF2B5EF4-FFF2-40B4-BE49-F238E27FC236}">
                <a16:creationId xmlns:a16="http://schemas.microsoft.com/office/drawing/2014/main" id="{CCFA473F-08EC-4379-ABD0-80D811424D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701815"/>
              </p:ext>
            </p:extLst>
          </p:nvPr>
        </p:nvGraphicFramePr>
        <p:xfrm>
          <a:off x="177674" y="4033731"/>
          <a:ext cx="5642101" cy="237744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895725">
                  <a:extLst>
                    <a:ext uri="{9D8B030D-6E8A-4147-A177-3AD203B41FA5}">
                      <a16:colId xmlns:a16="http://schemas.microsoft.com/office/drawing/2014/main" val="3063093318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332391345"/>
                    </a:ext>
                  </a:extLst>
                </a:gridCol>
                <a:gridCol w="841501">
                  <a:extLst>
                    <a:ext uri="{9D8B030D-6E8A-4147-A177-3AD203B41FA5}">
                      <a16:colId xmlns:a16="http://schemas.microsoft.com/office/drawing/2014/main" val="40964263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Násada sorbentu/200 ml 1mM </a:t>
                      </a:r>
                      <a:r>
                        <a:rPr lang="cs-CZ" sz="1200" dirty="0" err="1">
                          <a:solidFill>
                            <a:schemeClr val="bg1"/>
                          </a:solidFill>
                          <a:effectLst/>
                        </a:rPr>
                        <a:t>NaFLUFA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RE</a:t>
                      </a:r>
                      <a:r>
                        <a:rPr lang="cs-CZ" sz="1200" baseline="-25000" dirty="0">
                          <a:solidFill>
                            <a:schemeClr val="bg1"/>
                          </a:solidFill>
                          <a:effectLst/>
                        </a:rPr>
                        <a:t>FFA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 [%]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Adsorpční kapacita [mg/g]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084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0,5 g AC 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99,5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112,03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009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0,5 g biocharu 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39,9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34,81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982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B0F0"/>
                          </a:solidFill>
                          <a:effectLst/>
                        </a:rPr>
                        <a:t>0,5 g biocharu + 0,248 mmol CetylMe3NBr </a:t>
                      </a:r>
                      <a:endParaRPr lang="cs-CZ" sz="12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B0F0"/>
                          </a:solidFill>
                          <a:effectLst/>
                        </a:rPr>
                        <a:t>59,8</a:t>
                      </a:r>
                      <a:endParaRPr lang="cs-CZ" sz="12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B0F0"/>
                          </a:solidFill>
                          <a:effectLst/>
                        </a:rPr>
                        <a:t>54,22</a:t>
                      </a:r>
                      <a:endParaRPr lang="cs-CZ" sz="12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732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B0F0"/>
                          </a:solidFill>
                          <a:effectLst/>
                        </a:rPr>
                        <a:t>0,5 g biochar + 0,12 g Aliquat 336 </a:t>
                      </a:r>
                      <a:endParaRPr lang="cs-CZ" sz="12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B0F0"/>
                          </a:solidFill>
                          <a:effectLst/>
                        </a:rPr>
                        <a:t>66,6</a:t>
                      </a:r>
                      <a:endParaRPr lang="cs-CZ" sz="12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B0F0"/>
                          </a:solidFill>
                          <a:effectLst/>
                        </a:rPr>
                        <a:t>69,36</a:t>
                      </a:r>
                      <a:endParaRPr lang="cs-CZ" sz="12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686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B0F0"/>
                          </a:solidFill>
                          <a:effectLst/>
                        </a:rPr>
                        <a:t>0,5 g biochar + 0,09 g BzkoniumCl </a:t>
                      </a:r>
                      <a:endParaRPr lang="cs-CZ" sz="12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B0F0"/>
                          </a:solidFill>
                          <a:effectLst/>
                        </a:rPr>
                        <a:t>89,6</a:t>
                      </a:r>
                      <a:endParaRPr lang="cs-CZ" sz="120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B0F0"/>
                          </a:solidFill>
                          <a:effectLst/>
                        </a:rPr>
                        <a:t>98,8</a:t>
                      </a:r>
                      <a:endParaRPr lang="cs-CZ" sz="12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505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B0F0"/>
                          </a:solidFill>
                          <a:effectLst/>
                        </a:rPr>
                        <a:t>0,5 g biochar + 0,12 g směs Aliquat v BzkoniumCl</a:t>
                      </a:r>
                      <a:endParaRPr lang="cs-CZ" sz="12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B0F0"/>
                          </a:solidFill>
                          <a:effectLst/>
                        </a:rPr>
                        <a:t>97,5</a:t>
                      </a:r>
                      <a:endParaRPr lang="cs-CZ" sz="120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B0F0"/>
                          </a:solidFill>
                          <a:effectLst/>
                        </a:rPr>
                        <a:t>105,45</a:t>
                      </a:r>
                      <a:endParaRPr lang="cs-CZ" sz="12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998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1 g biochar modifikovaný BzkoniumCl-biochar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79,1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50,33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733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0,5 g biocharu + 0,5 g modifikovaný CetylMe3NBr-biochar 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63,5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35,71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540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0,50 g biochar + 0,50 g modifikovaný BzkoniumCl-biochar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85,3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52,13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456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0,3 g AC + 0,5 g modifikovaný BzkoniumCl-biochar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97,4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64,96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755433"/>
                  </a:ext>
                </a:extLst>
              </a:tr>
            </a:tbl>
          </a:graphicData>
        </a:graphic>
      </p:graphicFrame>
      <p:sp>
        <p:nvSpPr>
          <p:cNvPr id="13" name="Nadpis 1">
            <a:extLst>
              <a:ext uri="{FF2B5EF4-FFF2-40B4-BE49-F238E27FC236}">
                <a16:creationId xmlns:a16="http://schemas.microsoft.com/office/drawing/2014/main" id="{291C971C-6FEF-410C-8503-C4A77DA7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76" y="98794"/>
            <a:ext cx="7886700" cy="76655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Testovací experimenty – možnosti navýšení sorpční kapacity biocharu s R</a:t>
            </a:r>
            <a:r>
              <a:rPr lang="cs-CZ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NX??? </a:t>
            </a:r>
          </a:p>
        </p:txBody>
      </p:sp>
      <p:sp>
        <p:nvSpPr>
          <p:cNvPr id="14" name="Textové pole 1">
            <a:extLst>
              <a:ext uri="{FF2B5EF4-FFF2-40B4-BE49-F238E27FC236}">
                <a16:creationId xmlns:a16="http://schemas.microsoft.com/office/drawing/2014/main" id="{8E7E32D6-D0D2-48C8-9120-989CF0970CAF}"/>
              </a:ext>
            </a:extLst>
          </p:cNvPr>
          <p:cNvSpPr txBox="1"/>
          <p:nvPr/>
        </p:nvSpPr>
        <p:spPr>
          <a:xfrm>
            <a:off x="2286233" y="1422358"/>
            <a:ext cx="3247792" cy="4191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Experiment:</a:t>
            </a:r>
            <a:r>
              <a:rPr lang="cs-CZ" sz="12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0,5 g sorbentu + ILs/ 200 ml 1mM </a:t>
            </a:r>
            <a:r>
              <a:rPr lang="cs-CZ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NaFLUFA</a:t>
            </a:r>
            <a:endParaRPr lang="cs-CZ" sz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C20B50E-D09D-4B2A-8EA9-8B32E0541BD0}"/>
              </a:ext>
            </a:extLst>
          </p:cNvPr>
          <p:cNvSpPr txBox="1"/>
          <p:nvPr/>
        </p:nvSpPr>
        <p:spPr>
          <a:xfrm>
            <a:off x="7439024" y="3588952"/>
            <a:ext cx="1585304" cy="246221"/>
          </a:xfrm>
          <a:prstGeom prst="rect">
            <a:avLst/>
          </a:prstGeom>
          <a:solidFill>
            <a:srgbClr val="262626"/>
          </a:solidFill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bg1"/>
                </a:solidFill>
              </a:rPr>
              <a:t>BzkoniumCl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263FBC4-C034-42A3-B562-A4009DF54F78}"/>
              </a:ext>
            </a:extLst>
          </p:cNvPr>
          <p:cNvSpPr txBox="1"/>
          <p:nvPr/>
        </p:nvSpPr>
        <p:spPr>
          <a:xfrm>
            <a:off x="6293828" y="4519308"/>
            <a:ext cx="27305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</a:rPr>
              <a:t>Jednoznačně </a:t>
            </a:r>
          </a:p>
          <a:p>
            <a:r>
              <a:rPr lang="cs-CZ" sz="3600" dirty="0">
                <a:solidFill>
                  <a:srgbClr val="00B0F0"/>
                </a:solidFill>
              </a:rPr>
              <a:t>více navyšuje  </a:t>
            </a:r>
          </a:p>
          <a:p>
            <a:r>
              <a:rPr lang="cs-CZ" dirty="0">
                <a:solidFill>
                  <a:schemeClr val="bg1"/>
                </a:solidFill>
              </a:rPr>
              <a:t>sorpční kapacitu biocharu</a:t>
            </a:r>
          </a:p>
          <a:p>
            <a:r>
              <a:rPr lang="cs-CZ" dirty="0">
                <a:solidFill>
                  <a:schemeClr val="bg1"/>
                </a:solidFill>
              </a:rPr>
              <a:t>(ve srovnání s </a:t>
            </a:r>
            <a:r>
              <a:rPr lang="cs-CZ" i="1" dirty="0">
                <a:solidFill>
                  <a:schemeClr val="bg1"/>
                </a:solidFill>
              </a:rPr>
              <a:t>ex situ </a:t>
            </a:r>
            <a:r>
              <a:rPr lang="cs-CZ" dirty="0">
                <a:solidFill>
                  <a:schemeClr val="bg1"/>
                </a:solidFill>
              </a:rPr>
              <a:t>modifikovaným </a:t>
            </a:r>
            <a:r>
              <a:rPr lang="cs-CZ" dirty="0" err="1">
                <a:solidFill>
                  <a:schemeClr val="bg1"/>
                </a:solidFill>
              </a:rPr>
              <a:t>biocharem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  <a:p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5B8E4A91-A5C1-47A3-87BE-0E0B85A46E0B}"/>
              </a:ext>
            </a:extLst>
          </p:cNvPr>
          <p:cNvSpPr/>
          <p:nvPr/>
        </p:nvSpPr>
        <p:spPr>
          <a:xfrm>
            <a:off x="6239841" y="3903072"/>
            <a:ext cx="2619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i="1" dirty="0">
                <a:solidFill>
                  <a:srgbClr val="00B0F0"/>
                </a:solidFill>
              </a:rPr>
              <a:t>In situ </a:t>
            </a:r>
            <a:r>
              <a:rPr lang="cs-CZ" sz="2000" dirty="0">
                <a:solidFill>
                  <a:srgbClr val="00B0F0"/>
                </a:solidFill>
              </a:rPr>
              <a:t>impregnovaný biochar s R</a:t>
            </a:r>
            <a:r>
              <a:rPr lang="cs-CZ" sz="2000" baseline="-25000" dirty="0">
                <a:solidFill>
                  <a:srgbClr val="00B0F0"/>
                </a:solidFill>
              </a:rPr>
              <a:t>4</a:t>
            </a:r>
            <a:r>
              <a:rPr lang="cs-CZ" sz="2000" dirty="0">
                <a:solidFill>
                  <a:srgbClr val="00B0F0"/>
                </a:solidFill>
              </a:rPr>
              <a:t>NX:</a:t>
            </a:r>
          </a:p>
        </p:txBody>
      </p:sp>
    </p:spTree>
    <p:extLst>
      <p:ext uri="{BB962C8B-B14F-4D97-AF65-F5344CB8AC3E}">
        <p14:creationId xmlns:p14="http://schemas.microsoft.com/office/powerpoint/2010/main" val="99741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3AEA16-5261-5A4C-8E82-82B6D224F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9861" y="6505575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12</a:t>
            </a:fld>
            <a:endParaRPr lang="cs-CZ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891943"/>
              </p:ext>
            </p:extLst>
          </p:nvPr>
        </p:nvGraphicFramePr>
        <p:xfrm>
          <a:off x="0" y="914400"/>
          <a:ext cx="6825797" cy="581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4F9ABD4F-D166-3741-B661-A16EEBEF5FD7}"/>
              </a:ext>
            </a:extLst>
          </p:cNvPr>
          <p:cNvSpPr txBox="1"/>
          <p:nvPr/>
        </p:nvSpPr>
        <p:spPr>
          <a:xfrm>
            <a:off x="0" y="139124"/>
            <a:ext cx="6105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Adsorpční kinetika – impregnace s AlkMe3NBr a </a:t>
            </a:r>
            <a:r>
              <a:rPr lang="cs-CZ" sz="24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cs-CZ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(ally2Me2N)Cl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8DE0F37-C981-B540-BAF5-6D7A77BBCDA7}"/>
              </a:ext>
            </a:extLst>
          </p:cNvPr>
          <p:cNvSpPr txBox="1"/>
          <p:nvPr/>
        </p:nvSpPr>
        <p:spPr>
          <a:xfrm>
            <a:off x="6699262" y="896714"/>
            <a:ext cx="27305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</a:rPr>
              <a:t>Až</a:t>
            </a:r>
          </a:p>
          <a:p>
            <a:r>
              <a:rPr lang="cs-CZ" sz="3600" dirty="0">
                <a:solidFill>
                  <a:srgbClr val="00B0F0"/>
                </a:solidFill>
              </a:rPr>
              <a:t>3x </a:t>
            </a:r>
          </a:p>
          <a:p>
            <a:r>
              <a:rPr lang="cs-CZ" dirty="0">
                <a:solidFill>
                  <a:schemeClr val="bg1"/>
                </a:solidFill>
              </a:rPr>
              <a:t>rychlejší sorpce</a:t>
            </a:r>
          </a:p>
          <a:p>
            <a:r>
              <a:rPr lang="cs-CZ" sz="1400" dirty="0">
                <a:solidFill>
                  <a:schemeClr val="bg1"/>
                </a:solidFill>
              </a:rPr>
              <a:t>(ve srovnání s </a:t>
            </a:r>
            <a:r>
              <a:rPr lang="cs-CZ" sz="1400" dirty="0" err="1">
                <a:solidFill>
                  <a:schemeClr val="bg1"/>
                </a:solidFill>
              </a:rPr>
              <a:t>biocharem</a:t>
            </a:r>
            <a:r>
              <a:rPr lang="cs-CZ" sz="1400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A1C468E-7D1B-414D-BCF8-38BAF265D0DD}"/>
              </a:ext>
            </a:extLst>
          </p:cNvPr>
          <p:cNvCxnSpPr/>
          <p:nvPr/>
        </p:nvCxnSpPr>
        <p:spPr>
          <a:xfrm>
            <a:off x="6767519" y="2722226"/>
            <a:ext cx="23749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DD47F50-49BD-0B49-817A-2E351D1C7747}"/>
              </a:ext>
            </a:extLst>
          </p:cNvPr>
          <p:cNvSpPr txBox="1"/>
          <p:nvPr/>
        </p:nvSpPr>
        <p:spPr>
          <a:xfrm>
            <a:off x="6699262" y="2973340"/>
            <a:ext cx="2571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Až</a:t>
            </a:r>
          </a:p>
          <a:p>
            <a:r>
              <a:rPr lang="cs-CZ" sz="3600" dirty="0">
                <a:solidFill>
                  <a:srgbClr val="00B0F0"/>
                </a:solidFill>
              </a:rPr>
              <a:t>2x </a:t>
            </a:r>
          </a:p>
          <a:p>
            <a:r>
              <a:rPr lang="cs-CZ" dirty="0">
                <a:solidFill>
                  <a:schemeClr val="bg1"/>
                </a:solidFill>
              </a:rPr>
              <a:t>rychlejší sorpce</a:t>
            </a:r>
          </a:p>
          <a:p>
            <a:r>
              <a:rPr lang="cs-CZ" sz="1400" dirty="0">
                <a:solidFill>
                  <a:schemeClr val="bg1"/>
                </a:solidFill>
              </a:rPr>
              <a:t>(ve srovnání s AC)</a:t>
            </a:r>
          </a:p>
          <a:p>
            <a:r>
              <a:rPr lang="cs-CZ" dirty="0">
                <a:solidFill>
                  <a:schemeClr val="bg1"/>
                </a:solidFill>
              </a:rPr>
              <a:t> 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998CD161-3F56-AE45-A2CF-591426B8E692}"/>
              </a:ext>
            </a:extLst>
          </p:cNvPr>
          <p:cNvCxnSpPr/>
          <p:nvPr/>
        </p:nvCxnSpPr>
        <p:spPr>
          <a:xfrm>
            <a:off x="6767519" y="4622800"/>
            <a:ext cx="23749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9E88D29-D82B-AF4D-AA51-2565E1C6B193}"/>
              </a:ext>
            </a:extLst>
          </p:cNvPr>
          <p:cNvSpPr txBox="1"/>
          <p:nvPr/>
        </p:nvSpPr>
        <p:spPr>
          <a:xfrm>
            <a:off x="6645275" y="4800717"/>
            <a:ext cx="2686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Téměř</a:t>
            </a:r>
          </a:p>
          <a:p>
            <a:r>
              <a:rPr lang="cs-CZ" sz="3200" dirty="0">
                <a:solidFill>
                  <a:srgbClr val="00B0F0"/>
                </a:solidFill>
              </a:rPr>
              <a:t>porovnatelná</a:t>
            </a:r>
            <a:r>
              <a:rPr lang="cs-CZ" sz="3600" dirty="0">
                <a:solidFill>
                  <a:srgbClr val="A02E8D"/>
                </a:solidFill>
              </a:rPr>
              <a:t> </a:t>
            </a:r>
          </a:p>
          <a:p>
            <a:r>
              <a:rPr lang="cs-CZ" dirty="0">
                <a:solidFill>
                  <a:schemeClr val="bg1"/>
                </a:solidFill>
              </a:rPr>
              <a:t>účinnost sorpce</a:t>
            </a:r>
          </a:p>
          <a:p>
            <a:r>
              <a:rPr lang="cs-CZ" sz="1400" dirty="0">
                <a:solidFill>
                  <a:schemeClr val="bg1"/>
                </a:solidFill>
              </a:rPr>
              <a:t>(ve srovnání s AC)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A262BA61-5731-274E-A779-4A454CD8C37D}"/>
              </a:ext>
            </a:extLst>
          </p:cNvPr>
          <p:cNvSpPr/>
          <p:nvPr/>
        </p:nvSpPr>
        <p:spPr>
          <a:xfrm>
            <a:off x="6645275" y="262235"/>
            <a:ext cx="2619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i="1" dirty="0">
                <a:solidFill>
                  <a:srgbClr val="00B0F0"/>
                </a:solidFill>
              </a:rPr>
              <a:t>In situ </a:t>
            </a:r>
            <a:r>
              <a:rPr lang="cs-CZ" sz="2000" dirty="0">
                <a:solidFill>
                  <a:srgbClr val="00B0F0"/>
                </a:solidFill>
              </a:rPr>
              <a:t>impregnovaný biochar s R</a:t>
            </a:r>
            <a:r>
              <a:rPr lang="cs-CZ" sz="2000" baseline="-25000" dirty="0">
                <a:solidFill>
                  <a:srgbClr val="00B0F0"/>
                </a:solidFill>
              </a:rPr>
              <a:t>4</a:t>
            </a:r>
            <a:r>
              <a:rPr lang="cs-CZ" sz="2000" dirty="0">
                <a:solidFill>
                  <a:srgbClr val="00B0F0"/>
                </a:solidFill>
              </a:rPr>
              <a:t>NX:</a:t>
            </a:r>
          </a:p>
        </p:txBody>
      </p:sp>
      <p:sp>
        <p:nvSpPr>
          <p:cNvPr id="14" name="Textové pole 1">
            <a:extLst>
              <a:ext uri="{FF2B5EF4-FFF2-40B4-BE49-F238E27FC236}">
                <a16:creationId xmlns:a16="http://schemas.microsoft.com/office/drawing/2014/main" id="{BC50121B-BA9B-41B6-A2B6-1C8989E194D6}"/>
              </a:ext>
            </a:extLst>
          </p:cNvPr>
          <p:cNvSpPr txBox="1"/>
          <p:nvPr/>
        </p:nvSpPr>
        <p:spPr>
          <a:xfrm>
            <a:off x="1657350" y="1277347"/>
            <a:ext cx="4447820" cy="4191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Experiment:</a:t>
            </a:r>
            <a:r>
              <a:rPr lang="cs-CZ" sz="12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0,1 g sorbentu + ILs/ 250 ml 100 mg/l </a:t>
            </a:r>
            <a:r>
              <a:rPr lang="cs-CZ" sz="12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NaFLUFA</a:t>
            </a:r>
            <a:endParaRPr lang="cs-CZ" sz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12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3AEA16-5261-5A4C-8E82-82B6D224F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9861" y="6505575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13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F9ABD4F-D166-3741-B661-A16EEBEF5FD7}"/>
              </a:ext>
            </a:extLst>
          </p:cNvPr>
          <p:cNvSpPr txBox="1"/>
          <p:nvPr/>
        </p:nvSpPr>
        <p:spPr>
          <a:xfrm>
            <a:off x="0" y="133340"/>
            <a:ext cx="6105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Adsorpční kinetika – impregnace s BzkoniumCl a  </a:t>
            </a:r>
            <a:r>
              <a:rPr lang="cs-CZ" sz="24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Aliquatem</a:t>
            </a:r>
            <a:r>
              <a:rPr lang="cs-CZ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336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8DE0F37-C981-B540-BAF5-6D7A77BBCDA7}"/>
              </a:ext>
            </a:extLst>
          </p:cNvPr>
          <p:cNvSpPr txBox="1"/>
          <p:nvPr/>
        </p:nvSpPr>
        <p:spPr>
          <a:xfrm>
            <a:off x="6487873" y="896714"/>
            <a:ext cx="27305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</a:rPr>
              <a:t>Až</a:t>
            </a:r>
          </a:p>
          <a:p>
            <a:r>
              <a:rPr lang="cs-CZ" sz="3600" dirty="0">
                <a:solidFill>
                  <a:srgbClr val="00B0F0"/>
                </a:solidFill>
              </a:rPr>
              <a:t>3x </a:t>
            </a:r>
          </a:p>
          <a:p>
            <a:r>
              <a:rPr lang="cs-CZ" dirty="0">
                <a:solidFill>
                  <a:schemeClr val="bg1"/>
                </a:solidFill>
              </a:rPr>
              <a:t>rychlejší sorpce</a:t>
            </a:r>
          </a:p>
          <a:p>
            <a:r>
              <a:rPr lang="cs-CZ" sz="1400" dirty="0">
                <a:solidFill>
                  <a:schemeClr val="bg1"/>
                </a:solidFill>
              </a:rPr>
              <a:t>(ve srovnání s </a:t>
            </a:r>
            <a:r>
              <a:rPr lang="cs-CZ" sz="1400" dirty="0" err="1">
                <a:solidFill>
                  <a:schemeClr val="bg1"/>
                </a:solidFill>
              </a:rPr>
              <a:t>biocharem</a:t>
            </a:r>
            <a:r>
              <a:rPr lang="cs-CZ" sz="1400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A1C468E-7D1B-414D-BCF8-38BAF265D0DD}"/>
              </a:ext>
            </a:extLst>
          </p:cNvPr>
          <p:cNvCxnSpPr/>
          <p:nvPr/>
        </p:nvCxnSpPr>
        <p:spPr>
          <a:xfrm>
            <a:off x="6606955" y="2720302"/>
            <a:ext cx="23749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DD47F50-49BD-0B49-817A-2E351D1C7747}"/>
              </a:ext>
            </a:extLst>
          </p:cNvPr>
          <p:cNvSpPr txBox="1"/>
          <p:nvPr/>
        </p:nvSpPr>
        <p:spPr>
          <a:xfrm>
            <a:off x="6457950" y="2973340"/>
            <a:ext cx="257175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Jednoznačně</a:t>
            </a:r>
          </a:p>
          <a:p>
            <a:r>
              <a:rPr lang="cs-CZ" sz="3600" dirty="0">
                <a:solidFill>
                  <a:srgbClr val="00B0F0"/>
                </a:solidFill>
              </a:rPr>
              <a:t>efektivní </a:t>
            </a:r>
          </a:p>
          <a:p>
            <a:r>
              <a:rPr lang="cs-CZ" dirty="0">
                <a:solidFill>
                  <a:schemeClr val="bg1"/>
                </a:solidFill>
              </a:rPr>
              <a:t>in situ impregnace biocharu</a:t>
            </a:r>
            <a:endParaRPr lang="cs-CZ" sz="1400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 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998CD161-3F56-AE45-A2CF-591426B8E692}"/>
              </a:ext>
            </a:extLst>
          </p:cNvPr>
          <p:cNvCxnSpPr/>
          <p:nvPr/>
        </p:nvCxnSpPr>
        <p:spPr>
          <a:xfrm>
            <a:off x="6556375" y="4622800"/>
            <a:ext cx="23749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9E88D29-D82B-AF4D-AA51-2565E1C6B193}"/>
              </a:ext>
            </a:extLst>
          </p:cNvPr>
          <p:cNvSpPr txBox="1"/>
          <p:nvPr/>
        </p:nvSpPr>
        <p:spPr>
          <a:xfrm>
            <a:off x="6457950" y="4800717"/>
            <a:ext cx="268605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In situ impregnace</a:t>
            </a:r>
          </a:p>
          <a:p>
            <a:r>
              <a:rPr lang="cs-CZ" sz="3200" dirty="0">
                <a:solidFill>
                  <a:srgbClr val="00B0F0"/>
                </a:solidFill>
              </a:rPr>
              <a:t>nejúčinnější</a:t>
            </a:r>
            <a:r>
              <a:rPr lang="cs-CZ" sz="3600" dirty="0">
                <a:solidFill>
                  <a:srgbClr val="A02E8D"/>
                </a:solidFill>
              </a:rPr>
              <a:t> </a:t>
            </a:r>
          </a:p>
          <a:p>
            <a:r>
              <a:rPr lang="cs-CZ" dirty="0">
                <a:solidFill>
                  <a:schemeClr val="bg1"/>
                </a:solidFill>
              </a:rPr>
              <a:t>při využití směsi BzkoniumCl a Aliquatu 336</a:t>
            </a:r>
            <a:endParaRPr lang="cs-CZ" sz="1400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A262BA61-5731-274E-A779-4A454CD8C37D}"/>
              </a:ext>
            </a:extLst>
          </p:cNvPr>
          <p:cNvSpPr/>
          <p:nvPr/>
        </p:nvSpPr>
        <p:spPr>
          <a:xfrm>
            <a:off x="6487873" y="262235"/>
            <a:ext cx="2619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i="1" dirty="0">
                <a:solidFill>
                  <a:srgbClr val="00B0F0"/>
                </a:solidFill>
              </a:rPr>
              <a:t>In situ </a:t>
            </a:r>
            <a:r>
              <a:rPr lang="cs-CZ" sz="2000" dirty="0">
                <a:solidFill>
                  <a:srgbClr val="00B0F0"/>
                </a:solidFill>
              </a:rPr>
              <a:t>impregnovaný biochar s R</a:t>
            </a:r>
            <a:r>
              <a:rPr lang="cs-CZ" sz="2000" baseline="-25000" dirty="0">
                <a:solidFill>
                  <a:srgbClr val="00B0F0"/>
                </a:solidFill>
              </a:rPr>
              <a:t>4</a:t>
            </a:r>
            <a:r>
              <a:rPr lang="cs-CZ" sz="2000" dirty="0">
                <a:solidFill>
                  <a:srgbClr val="00B0F0"/>
                </a:solidFill>
              </a:rPr>
              <a:t>NX:</a:t>
            </a:r>
          </a:p>
        </p:txBody>
      </p:sp>
      <p:graphicFrame>
        <p:nvGraphicFramePr>
          <p:cNvPr id="16" name="Graf 15">
            <a:extLst>
              <a:ext uri="{FF2B5EF4-FFF2-40B4-BE49-F238E27FC236}">
                <a16:creationId xmlns:a16="http://schemas.microsoft.com/office/drawing/2014/main" id="{5F731AC2-D06D-4FD8-B342-4EB2A32B73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918878"/>
              </p:ext>
            </p:extLst>
          </p:nvPr>
        </p:nvGraphicFramePr>
        <p:xfrm>
          <a:off x="348260" y="1476383"/>
          <a:ext cx="5756910" cy="495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ové pole 1">
            <a:extLst>
              <a:ext uri="{FF2B5EF4-FFF2-40B4-BE49-F238E27FC236}">
                <a16:creationId xmlns:a16="http://schemas.microsoft.com/office/drawing/2014/main" id="{06779863-DCF3-4F88-B551-209D4EDF64A2}"/>
              </a:ext>
            </a:extLst>
          </p:cNvPr>
          <p:cNvSpPr txBox="1"/>
          <p:nvPr/>
        </p:nvSpPr>
        <p:spPr>
          <a:xfrm>
            <a:off x="1939705" y="1721096"/>
            <a:ext cx="4667250" cy="4191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Experiment:</a:t>
            </a:r>
            <a:r>
              <a:rPr lang="cs-CZ" sz="12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g sorbentu + ILs/ 100 ml 5 g/l </a:t>
            </a:r>
            <a:r>
              <a:rPr lang="cs-CZ" sz="12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NaFLUFA</a:t>
            </a:r>
            <a:endParaRPr lang="cs-CZ" sz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18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4F0EE3-4B84-1441-AEBE-B92C476E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2625" y="6455429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fld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252699"/>
              </p:ext>
            </p:extLst>
          </p:nvPr>
        </p:nvGraphicFramePr>
        <p:xfrm>
          <a:off x="6369" y="912639"/>
          <a:ext cx="6343650" cy="5819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94B441B3-3F8E-FF4E-AB67-467FAF2A4B15}"/>
              </a:ext>
            </a:extLst>
          </p:cNvPr>
          <p:cNvSpPr txBox="1"/>
          <p:nvPr/>
        </p:nvSpPr>
        <p:spPr>
          <a:xfrm>
            <a:off x="130188" y="113854"/>
            <a:ext cx="6076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Adsorpční izotermy – impregnace s AlkMe3NBr a </a:t>
            </a:r>
            <a:r>
              <a:rPr lang="cs-CZ" sz="24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cs-CZ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(ally2Me2N)Cl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7957AF5-5D10-D74E-90C9-5FEED8A76FC2}"/>
              </a:ext>
            </a:extLst>
          </p:cNvPr>
          <p:cNvSpPr txBox="1"/>
          <p:nvPr/>
        </p:nvSpPr>
        <p:spPr>
          <a:xfrm>
            <a:off x="6597662" y="896714"/>
            <a:ext cx="27305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</a:rPr>
              <a:t>Až</a:t>
            </a:r>
          </a:p>
          <a:p>
            <a:r>
              <a:rPr lang="cs-CZ" sz="3600" dirty="0">
                <a:solidFill>
                  <a:srgbClr val="00B0F0"/>
                </a:solidFill>
              </a:rPr>
              <a:t>2x </a:t>
            </a:r>
          </a:p>
          <a:p>
            <a:r>
              <a:rPr lang="cs-CZ" dirty="0">
                <a:solidFill>
                  <a:schemeClr val="bg1"/>
                </a:solidFill>
              </a:rPr>
              <a:t>účinnější sorpce</a:t>
            </a:r>
          </a:p>
          <a:p>
            <a:r>
              <a:rPr lang="cs-CZ" sz="1400" dirty="0">
                <a:solidFill>
                  <a:schemeClr val="bg1"/>
                </a:solidFill>
              </a:rPr>
              <a:t>(ve srovnání s </a:t>
            </a:r>
            <a:r>
              <a:rPr lang="cs-CZ" sz="1400" dirty="0" err="1">
                <a:solidFill>
                  <a:schemeClr val="bg1"/>
                </a:solidFill>
              </a:rPr>
              <a:t>biocharem</a:t>
            </a:r>
            <a:r>
              <a:rPr lang="cs-CZ" sz="1400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9B13010B-1A38-AD48-AC50-B5EEFF1AC196}"/>
              </a:ext>
            </a:extLst>
          </p:cNvPr>
          <p:cNvCxnSpPr/>
          <p:nvPr/>
        </p:nvCxnSpPr>
        <p:spPr>
          <a:xfrm>
            <a:off x="6665919" y="2722226"/>
            <a:ext cx="23749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590819D2-307E-7B45-8679-606A0E1D2FB6}"/>
              </a:ext>
            </a:extLst>
          </p:cNvPr>
          <p:cNvSpPr txBox="1"/>
          <p:nvPr/>
        </p:nvSpPr>
        <p:spPr>
          <a:xfrm>
            <a:off x="6597662" y="2973340"/>
            <a:ext cx="2571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Až o</a:t>
            </a:r>
          </a:p>
          <a:p>
            <a:r>
              <a:rPr lang="cs-CZ" sz="3600" dirty="0">
                <a:solidFill>
                  <a:srgbClr val="00B0F0"/>
                </a:solidFill>
              </a:rPr>
              <a:t>25 % </a:t>
            </a:r>
          </a:p>
          <a:p>
            <a:r>
              <a:rPr lang="cs-CZ" dirty="0">
                <a:solidFill>
                  <a:schemeClr val="bg1"/>
                </a:solidFill>
              </a:rPr>
              <a:t>vyšší sorpční kapacity</a:t>
            </a:r>
          </a:p>
          <a:p>
            <a:r>
              <a:rPr lang="cs-CZ" sz="1400" dirty="0">
                <a:solidFill>
                  <a:schemeClr val="bg1"/>
                </a:solidFill>
              </a:rPr>
              <a:t>(ve srovnání s </a:t>
            </a:r>
            <a:r>
              <a:rPr lang="cs-CZ" sz="1400" dirty="0" err="1">
                <a:solidFill>
                  <a:schemeClr val="bg1"/>
                </a:solidFill>
              </a:rPr>
              <a:t>biocharem</a:t>
            </a:r>
            <a:r>
              <a:rPr lang="cs-CZ" sz="1400" dirty="0">
                <a:solidFill>
                  <a:schemeClr val="bg1"/>
                </a:solidFill>
              </a:rPr>
              <a:t>)</a:t>
            </a:r>
          </a:p>
          <a:p>
            <a:r>
              <a:rPr lang="cs-CZ" dirty="0">
                <a:solidFill>
                  <a:schemeClr val="bg1"/>
                </a:solidFill>
              </a:rPr>
              <a:t> 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D09DA4C-4553-0041-84C0-7BB6A3629697}"/>
              </a:ext>
            </a:extLst>
          </p:cNvPr>
          <p:cNvCxnSpPr/>
          <p:nvPr/>
        </p:nvCxnSpPr>
        <p:spPr>
          <a:xfrm>
            <a:off x="6665919" y="4622800"/>
            <a:ext cx="23749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6017598-C468-3C42-8AB3-EF348AA093A9}"/>
              </a:ext>
            </a:extLst>
          </p:cNvPr>
          <p:cNvSpPr txBox="1"/>
          <p:nvPr/>
        </p:nvSpPr>
        <p:spPr>
          <a:xfrm>
            <a:off x="6553225" y="4878994"/>
            <a:ext cx="2686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Téměř</a:t>
            </a:r>
          </a:p>
          <a:p>
            <a:r>
              <a:rPr lang="cs-CZ" sz="3200" dirty="0">
                <a:solidFill>
                  <a:srgbClr val="00B0F0"/>
                </a:solidFill>
              </a:rPr>
              <a:t>porovnatelné</a:t>
            </a:r>
            <a:r>
              <a:rPr lang="cs-CZ" sz="3600" dirty="0">
                <a:solidFill>
                  <a:srgbClr val="A02E8D"/>
                </a:solidFill>
              </a:rPr>
              <a:t> </a:t>
            </a:r>
          </a:p>
          <a:p>
            <a:r>
              <a:rPr lang="cs-CZ" dirty="0">
                <a:solidFill>
                  <a:schemeClr val="bg1"/>
                </a:solidFill>
              </a:rPr>
              <a:t>sorpční kapacity </a:t>
            </a:r>
          </a:p>
          <a:p>
            <a:r>
              <a:rPr lang="cs-CZ" sz="1400" dirty="0">
                <a:solidFill>
                  <a:schemeClr val="bg1"/>
                </a:solidFill>
              </a:rPr>
              <a:t>(ve srovnání s AC)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8B60963-6F4B-BB45-B3C1-9329B04258C7}"/>
              </a:ext>
            </a:extLst>
          </p:cNvPr>
          <p:cNvSpPr/>
          <p:nvPr/>
        </p:nvSpPr>
        <p:spPr>
          <a:xfrm>
            <a:off x="6543675" y="262235"/>
            <a:ext cx="2619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i="1" dirty="0">
                <a:solidFill>
                  <a:srgbClr val="00B0F0"/>
                </a:solidFill>
              </a:rPr>
              <a:t>In situ </a:t>
            </a:r>
            <a:r>
              <a:rPr lang="cs-CZ" sz="2000" dirty="0">
                <a:solidFill>
                  <a:srgbClr val="00B0F0"/>
                </a:solidFill>
              </a:rPr>
              <a:t>impregnovaný biochar s R</a:t>
            </a:r>
            <a:r>
              <a:rPr lang="cs-CZ" sz="2000" baseline="-25000" dirty="0">
                <a:solidFill>
                  <a:srgbClr val="00B0F0"/>
                </a:solidFill>
              </a:rPr>
              <a:t>4</a:t>
            </a:r>
            <a:r>
              <a:rPr lang="cs-CZ" sz="2000" dirty="0">
                <a:solidFill>
                  <a:srgbClr val="00B0F0"/>
                </a:solidFill>
              </a:rPr>
              <a:t>NX:</a:t>
            </a:r>
          </a:p>
        </p:txBody>
      </p:sp>
      <p:sp>
        <p:nvSpPr>
          <p:cNvPr id="11" name="Textové pole 1">
            <a:extLst>
              <a:ext uri="{FF2B5EF4-FFF2-40B4-BE49-F238E27FC236}">
                <a16:creationId xmlns:a16="http://schemas.microsoft.com/office/drawing/2014/main" id="{BAC43E82-7345-4FCC-B242-B8DB68B0FD94}"/>
              </a:ext>
            </a:extLst>
          </p:cNvPr>
          <p:cNvSpPr txBox="1"/>
          <p:nvPr/>
        </p:nvSpPr>
        <p:spPr>
          <a:xfrm>
            <a:off x="1779597" y="1173569"/>
            <a:ext cx="4667250" cy="4191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Experiment:</a:t>
            </a:r>
            <a:r>
              <a:rPr lang="cs-CZ" sz="12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0,1 g sorbentu + ILs/ 250 ml 10-100 mg/l </a:t>
            </a:r>
            <a:r>
              <a:rPr lang="cs-CZ" sz="12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NaFLUFA</a:t>
            </a:r>
            <a:endParaRPr lang="cs-CZ" sz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1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4F0EE3-4B84-1441-AEBE-B92C476E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2625" y="6455429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fld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4B441B3-3F8E-FF4E-AB67-467FAF2A4B15}"/>
              </a:ext>
            </a:extLst>
          </p:cNvPr>
          <p:cNvSpPr txBox="1"/>
          <p:nvPr/>
        </p:nvSpPr>
        <p:spPr>
          <a:xfrm>
            <a:off x="6369" y="124802"/>
            <a:ext cx="6235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Adsorpční izotermy – impregnace s BzkoniumCl a </a:t>
            </a:r>
            <a:r>
              <a:rPr lang="cs-CZ" sz="24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Aliquatem</a:t>
            </a:r>
            <a:r>
              <a:rPr lang="cs-CZ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336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7957AF5-5D10-D74E-90C9-5FEED8A76FC2}"/>
              </a:ext>
            </a:extLst>
          </p:cNvPr>
          <p:cNvSpPr txBox="1"/>
          <p:nvPr/>
        </p:nvSpPr>
        <p:spPr>
          <a:xfrm>
            <a:off x="6597662" y="896714"/>
            <a:ext cx="27305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</a:rPr>
              <a:t>Až</a:t>
            </a:r>
          </a:p>
          <a:p>
            <a:r>
              <a:rPr lang="cs-CZ" sz="3600" dirty="0">
                <a:solidFill>
                  <a:srgbClr val="00B0F0"/>
                </a:solidFill>
              </a:rPr>
              <a:t>2x </a:t>
            </a:r>
          </a:p>
          <a:p>
            <a:r>
              <a:rPr lang="cs-CZ" dirty="0">
                <a:solidFill>
                  <a:schemeClr val="bg1"/>
                </a:solidFill>
              </a:rPr>
              <a:t>účinnější sorpce</a:t>
            </a:r>
          </a:p>
          <a:p>
            <a:r>
              <a:rPr lang="cs-CZ" sz="1400" dirty="0">
                <a:solidFill>
                  <a:schemeClr val="bg1"/>
                </a:solidFill>
              </a:rPr>
              <a:t>(ve srovnání s </a:t>
            </a:r>
            <a:r>
              <a:rPr lang="cs-CZ" sz="1400" dirty="0" err="1">
                <a:solidFill>
                  <a:schemeClr val="bg1"/>
                </a:solidFill>
              </a:rPr>
              <a:t>biocharem</a:t>
            </a:r>
            <a:r>
              <a:rPr lang="cs-CZ" sz="1400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9B13010B-1A38-AD48-AC50-B5EEFF1AC196}"/>
              </a:ext>
            </a:extLst>
          </p:cNvPr>
          <p:cNvCxnSpPr/>
          <p:nvPr/>
        </p:nvCxnSpPr>
        <p:spPr>
          <a:xfrm>
            <a:off x="6665919" y="2722226"/>
            <a:ext cx="23749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590819D2-307E-7B45-8679-606A0E1D2FB6}"/>
              </a:ext>
            </a:extLst>
          </p:cNvPr>
          <p:cNvSpPr txBox="1"/>
          <p:nvPr/>
        </p:nvSpPr>
        <p:spPr>
          <a:xfrm>
            <a:off x="6597662" y="2973340"/>
            <a:ext cx="2571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Až o</a:t>
            </a:r>
          </a:p>
          <a:p>
            <a:r>
              <a:rPr lang="cs-CZ" sz="3600" dirty="0">
                <a:solidFill>
                  <a:srgbClr val="00B0F0"/>
                </a:solidFill>
              </a:rPr>
              <a:t> 22 % </a:t>
            </a:r>
          </a:p>
          <a:p>
            <a:r>
              <a:rPr lang="cs-CZ" dirty="0">
                <a:solidFill>
                  <a:schemeClr val="bg1"/>
                </a:solidFill>
              </a:rPr>
              <a:t>vyšší sorpční kapacity</a:t>
            </a:r>
          </a:p>
          <a:p>
            <a:r>
              <a:rPr lang="cs-CZ" sz="1400" dirty="0">
                <a:solidFill>
                  <a:schemeClr val="bg1"/>
                </a:solidFill>
              </a:rPr>
              <a:t>(ve srovnání s </a:t>
            </a:r>
            <a:r>
              <a:rPr lang="cs-CZ" sz="1400" dirty="0" err="1">
                <a:solidFill>
                  <a:schemeClr val="bg1"/>
                </a:solidFill>
              </a:rPr>
              <a:t>biocharem</a:t>
            </a:r>
            <a:r>
              <a:rPr lang="cs-CZ" sz="1400" dirty="0">
                <a:solidFill>
                  <a:schemeClr val="bg1"/>
                </a:solidFill>
              </a:rPr>
              <a:t>)</a:t>
            </a:r>
          </a:p>
          <a:p>
            <a:r>
              <a:rPr lang="cs-CZ" dirty="0">
                <a:solidFill>
                  <a:schemeClr val="bg1"/>
                </a:solidFill>
              </a:rPr>
              <a:t> 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D09DA4C-4553-0041-84C0-7BB6A3629697}"/>
              </a:ext>
            </a:extLst>
          </p:cNvPr>
          <p:cNvCxnSpPr/>
          <p:nvPr/>
        </p:nvCxnSpPr>
        <p:spPr>
          <a:xfrm>
            <a:off x="6665919" y="4622800"/>
            <a:ext cx="23749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6017598-C468-3C42-8AB3-EF348AA093A9}"/>
              </a:ext>
            </a:extLst>
          </p:cNvPr>
          <p:cNvSpPr txBox="1"/>
          <p:nvPr/>
        </p:nvSpPr>
        <p:spPr>
          <a:xfrm>
            <a:off x="6553225" y="4878994"/>
            <a:ext cx="2686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Téměř</a:t>
            </a:r>
          </a:p>
          <a:p>
            <a:r>
              <a:rPr lang="cs-CZ" sz="3200" dirty="0">
                <a:solidFill>
                  <a:srgbClr val="00B0F0"/>
                </a:solidFill>
              </a:rPr>
              <a:t>porovnatelné</a:t>
            </a:r>
            <a:r>
              <a:rPr lang="cs-CZ" sz="3600" dirty="0">
                <a:solidFill>
                  <a:srgbClr val="A02E8D"/>
                </a:solidFill>
              </a:rPr>
              <a:t> </a:t>
            </a:r>
          </a:p>
          <a:p>
            <a:r>
              <a:rPr lang="cs-CZ" dirty="0">
                <a:solidFill>
                  <a:schemeClr val="bg1"/>
                </a:solidFill>
              </a:rPr>
              <a:t>sorpční kapacity </a:t>
            </a:r>
          </a:p>
          <a:p>
            <a:r>
              <a:rPr lang="cs-CZ" sz="1400" dirty="0">
                <a:solidFill>
                  <a:schemeClr val="bg1"/>
                </a:solidFill>
              </a:rPr>
              <a:t>(ve srovnání s AC)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8B60963-6F4B-BB45-B3C1-9329B04258C7}"/>
              </a:ext>
            </a:extLst>
          </p:cNvPr>
          <p:cNvSpPr/>
          <p:nvPr/>
        </p:nvSpPr>
        <p:spPr>
          <a:xfrm>
            <a:off x="6543675" y="262235"/>
            <a:ext cx="2619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i="1" dirty="0">
                <a:solidFill>
                  <a:srgbClr val="00B0F0"/>
                </a:solidFill>
              </a:rPr>
              <a:t>In situ </a:t>
            </a:r>
            <a:r>
              <a:rPr lang="cs-CZ" sz="2000" dirty="0">
                <a:solidFill>
                  <a:srgbClr val="00B0F0"/>
                </a:solidFill>
              </a:rPr>
              <a:t>impregnovaný biochar s R</a:t>
            </a:r>
            <a:r>
              <a:rPr lang="cs-CZ" sz="2000" baseline="-25000" dirty="0">
                <a:solidFill>
                  <a:srgbClr val="00B0F0"/>
                </a:solidFill>
              </a:rPr>
              <a:t>4</a:t>
            </a:r>
            <a:r>
              <a:rPr lang="cs-CZ" sz="2000" dirty="0">
                <a:solidFill>
                  <a:srgbClr val="00B0F0"/>
                </a:solidFill>
              </a:rPr>
              <a:t>NX:</a:t>
            </a:r>
          </a:p>
        </p:txBody>
      </p:sp>
      <p:sp>
        <p:nvSpPr>
          <p:cNvPr id="12" name="Textové pole 1">
            <a:extLst>
              <a:ext uri="{FF2B5EF4-FFF2-40B4-BE49-F238E27FC236}">
                <a16:creationId xmlns:a16="http://schemas.microsoft.com/office/drawing/2014/main" id="{200901D4-98F0-4784-BFC5-48DBDD9DC7F7}"/>
              </a:ext>
            </a:extLst>
          </p:cNvPr>
          <p:cNvSpPr txBox="1"/>
          <p:nvPr/>
        </p:nvSpPr>
        <p:spPr>
          <a:xfrm>
            <a:off x="1524000" y="1068794"/>
            <a:ext cx="4667250" cy="4191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Experiment:</a:t>
            </a:r>
            <a:r>
              <a:rPr lang="cs-CZ" sz="12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g sorbentu + ILs/ 100 ml 0,25-7 g/l </a:t>
            </a:r>
            <a:r>
              <a:rPr lang="cs-CZ" sz="12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NaFLUFA</a:t>
            </a:r>
            <a:endParaRPr lang="cs-CZ" sz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2C43E777-A827-498A-8DF7-752DCE06A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9408149"/>
              </p:ext>
            </p:extLst>
          </p:nvPr>
        </p:nvGraphicFramePr>
        <p:xfrm>
          <a:off x="366712" y="1598958"/>
          <a:ext cx="5824538" cy="4813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Obdélník 14">
            <a:extLst>
              <a:ext uri="{FF2B5EF4-FFF2-40B4-BE49-F238E27FC236}">
                <a16:creationId xmlns:a16="http://schemas.microsoft.com/office/drawing/2014/main" id="{060E29E3-514C-4BBB-8ADC-BF4F2549FDCB}"/>
              </a:ext>
            </a:extLst>
          </p:cNvPr>
          <p:cNvSpPr/>
          <p:nvPr/>
        </p:nvSpPr>
        <p:spPr>
          <a:xfrm>
            <a:off x="4781550" y="5067300"/>
            <a:ext cx="428625" cy="504825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97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40EA1E-BBA0-DB4A-841C-C897EA2C7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16</a:t>
            </a:fld>
            <a:endParaRPr lang="cs-CZ" dirty="0"/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E11BDC5B-5CA7-474F-860B-035F29952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94010"/>
              </p:ext>
            </p:extLst>
          </p:nvPr>
        </p:nvGraphicFramePr>
        <p:xfrm>
          <a:off x="260350" y="1283218"/>
          <a:ext cx="5822950" cy="2519914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3575050">
                  <a:extLst>
                    <a:ext uri="{9D8B030D-6E8A-4147-A177-3AD203B41FA5}">
                      <a16:colId xmlns:a16="http://schemas.microsoft.com/office/drawing/2014/main" val="3178535384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3871264497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1664083981"/>
                    </a:ext>
                  </a:extLst>
                </a:gridCol>
              </a:tblGrid>
              <a:tr h="5947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Sorbent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cs-CZ" sz="1600" b="1" u="none" strike="noStrike" baseline="-25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cs-CZ" sz="1600" b="1" u="none" strike="noStrike" baseline="-25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(mg/g)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Poměr kapacity (</a:t>
                      </a:r>
                      <a:r>
                        <a:rPr lang="cs-CZ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cs-CZ" sz="1600" b="1" u="none" strike="noStrike" baseline="-25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cs-CZ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cs-CZ" sz="1600" b="1" u="none" strike="noStrike" baseline="-25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cs-CZ" sz="16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871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Biochar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125*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7148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Biochar + AlkMe3NBr</a:t>
                      </a:r>
                      <a:endParaRPr lang="cs-CZ" sz="16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172.41</a:t>
                      </a:r>
                      <a:endParaRPr lang="cs-CZ" sz="16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1.38</a:t>
                      </a:r>
                      <a:endParaRPr lang="cs-CZ" sz="16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69671"/>
                  </a:ext>
                </a:extLst>
              </a:tr>
              <a:tr h="35837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Biochar + </a:t>
                      </a:r>
                      <a:r>
                        <a:rPr lang="cs-CZ" sz="1600" u="none" strike="noStrike" dirty="0" err="1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</a:t>
                      </a:r>
                      <a:r>
                        <a:rPr lang="cs-CZ" sz="160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(ally2Me2NCl)</a:t>
                      </a:r>
                      <a:endParaRPr lang="cs-CZ" sz="16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185.19</a:t>
                      </a:r>
                      <a:endParaRPr lang="cs-CZ" sz="16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1.48</a:t>
                      </a:r>
                      <a:endParaRPr lang="cs-CZ" sz="16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89009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 situ </a:t>
                      </a:r>
                      <a:r>
                        <a:rPr lang="cs-CZ" sz="160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modified</a:t>
                      </a:r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biochar-</a:t>
                      </a:r>
                      <a:r>
                        <a:rPr lang="cs-CZ" sz="160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</a:t>
                      </a:r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(allyl2Me2NCl)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116.28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95413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 situ </a:t>
                      </a:r>
                      <a:r>
                        <a:rPr lang="cs-CZ" sz="160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modified</a:t>
                      </a:r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biochar-AlkMe3NBr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111.11</a:t>
                      </a:r>
                      <a:endParaRPr lang="cs-CZ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231606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D9D2C705-C912-4447-9324-BC7882125B0D}"/>
              </a:ext>
            </a:extLst>
          </p:cNvPr>
          <p:cNvSpPr txBox="1"/>
          <p:nvPr/>
        </p:nvSpPr>
        <p:spPr>
          <a:xfrm>
            <a:off x="-98142" y="626699"/>
            <a:ext cx="6511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Srovnání </a:t>
            </a:r>
            <a:r>
              <a:rPr lang="cs-CZ" sz="24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situ </a:t>
            </a:r>
            <a:r>
              <a:rPr lang="cs-CZ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 </a:t>
            </a:r>
            <a:r>
              <a:rPr lang="cs-CZ" sz="24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situ </a:t>
            </a:r>
            <a:r>
              <a:rPr lang="cs-CZ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modifikace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19C64C7-4DB9-3541-92DD-FFFF951BE181}"/>
              </a:ext>
            </a:extLst>
          </p:cNvPr>
          <p:cNvSpPr txBox="1"/>
          <p:nvPr/>
        </p:nvSpPr>
        <p:spPr>
          <a:xfrm>
            <a:off x="6413500" y="2102181"/>
            <a:ext cx="27305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</a:rPr>
              <a:t>Jednoznačně</a:t>
            </a:r>
          </a:p>
          <a:p>
            <a:r>
              <a:rPr lang="cs-CZ" sz="3600" dirty="0">
                <a:solidFill>
                  <a:srgbClr val="00B0F0"/>
                </a:solidFill>
              </a:rPr>
              <a:t>účinnější </a:t>
            </a:r>
          </a:p>
          <a:p>
            <a:r>
              <a:rPr lang="cs-CZ" dirty="0">
                <a:solidFill>
                  <a:schemeClr val="bg1"/>
                </a:solidFill>
              </a:rPr>
              <a:t>sorpce s </a:t>
            </a:r>
            <a:r>
              <a:rPr lang="cs-CZ" i="1" dirty="0">
                <a:solidFill>
                  <a:schemeClr val="bg1"/>
                </a:solidFill>
              </a:rPr>
              <a:t>in situ </a:t>
            </a:r>
            <a:r>
              <a:rPr lang="cs-CZ" dirty="0">
                <a:solidFill>
                  <a:schemeClr val="bg1"/>
                </a:solidFill>
              </a:rPr>
              <a:t>impregnovaným </a:t>
            </a:r>
            <a:r>
              <a:rPr lang="cs-CZ" dirty="0" err="1">
                <a:solidFill>
                  <a:schemeClr val="bg1"/>
                </a:solidFill>
              </a:rPr>
              <a:t>biocharem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sz="1400" dirty="0">
                <a:solidFill>
                  <a:schemeClr val="bg1"/>
                </a:solidFill>
              </a:rPr>
              <a:t>(ve srovnání  s </a:t>
            </a:r>
            <a:r>
              <a:rPr lang="cs-CZ" sz="1400" i="1" dirty="0">
                <a:solidFill>
                  <a:schemeClr val="bg1"/>
                </a:solidFill>
              </a:rPr>
              <a:t>ex situ </a:t>
            </a:r>
            <a:r>
              <a:rPr lang="cs-CZ" sz="1400" dirty="0">
                <a:solidFill>
                  <a:schemeClr val="bg1"/>
                </a:solidFill>
              </a:rPr>
              <a:t>modifikací)</a:t>
            </a:r>
          </a:p>
        </p:txBody>
      </p:sp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CD273118-BC36-4B44-9F8E-4313D258D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529504"/>
              </p:ext>
            </p:extLst>
          </p:nvPr>
        </p:nvGraphicFramePr>
        <p:xfrm>
          <a:off x="260350" y="3994888"/>
          <a:ext cx="5822950" cy="1326114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3575050">
                  <a:extLst>
                    <a:ext uri="{9D8B030D-6E8A-4147-A177-3AD203B41FA5}">
                      <a16:colId xmlns:a16="http://schemas.microsoft.com/office/drawing/2014/main" val="590406878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3250991352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12413881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Biochar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540,3*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51132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Biochar + BzkoniumCl</a:t>
                      </a:r>
                      <a:endParaRPr lang="cs-CZ" sz="16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620,4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674961"/>
                  </a:ext>
                </a:extLst>
              </a:tr>
              <a:tr h="35837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Biochar + A336/BzkoniumCl</a:t>
                      </a:r>
                      <a:endParaRPr lang="cs-CZ" sz="16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657,8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77642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 situ </a:t>
                      </a:r>
                      <a:r>
                        <a:rPr lang="cs-CZ" sz="160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modified</a:t>
                      </a:r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biochar-BzkoniumCl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514,6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553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1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42876"/>
            <a:ext cx="7886700" cy="665559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808435"/>
            <a:ext cx="9029700" cy="4441751"/>
          </a:xfrm>
        </p:spPr>
        <p:txBody>
          <a:bodyPr>
            <a:noAutofit/>
          </a:bodyPr>
          <a:lstStyle/>
          <a:p>
            <a:pPr algn="just"/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Využití biocharu za současného přídavku iontových kapalin (R</a:t>
            </a:r>
            <a:r>
              <a:rPr lang="cs-CZ" sz="2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NX) je téměř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stejně účinné 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 konvenční sorpce na AC</a:t>
            </a:r>
          </a:p>
          <a:p>
            <a:pPr algn="just"/>
            <a:r>
              <a:rPr lang="cs-CZ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situ 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modifikace téměř neúčinná = nízká koncentrace kationtů R</a:t>
            </a:r>
            <a:r>
              <a:rPr lang="cs-CZ" sz="2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imobilizovaných na povrchu </a:t>
            </a:r>
            <a:r>
              <a:rPr lang="cs-CZ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biocharu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4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situ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modifikace 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biocharu: </a:t>
            </a:r>
          </a:p>
          <a:p>
            <a:pPr algn="just">
              <a:buFont typeface="Wingdings" pitchFamily="2" charset="2"/>
              <a:buChar char="Ø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Až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 rychlejší 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sorpce </a:t>
            </a:r>
            <a:r>
              <a:rPr lang="cs-CZ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NaFLUFA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než u AC</a:t>
            </a:r>
          </a:p>
          <a:p>
            <a:pPr algn="just">
              <a:buFont typeface="Wingdings" pitchFamily="2" charset="2"/>
              <a:buChar char="Ø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Až o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25 % vyšší sorpční kapacity 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než samotný biochar</a:t>
            </a:r>
          </a:p>
          <a:p>
            <a:pPr algn="just">
              <a:buFont typeface="Wingdings" pitchFamily="2" charset="2"/>
              <a:buChar char="Ø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Srovnatelné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sorpční kapacity 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 konvenční AC</a:t>
            </a:r>
          </a:p>
          <a:p>
            <a:pPr marL="0" indent="0" algn="just">
              <a:buNone/>
            </a:pPr>
            <a:endParaRPr lang="cs-CZ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Průmyslové využití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snížení ekonomických nákladů na účinné odstraňování léčiv a dalších kontaminantů z vod</a:t>
            </a:r>
          </a:p>
          <a:p>
            <a:pPr algn="just"/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17</a:t>
            </a:fld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25290D4-9C25-A340-97F4-DAD61BBBF461}"/>
              </a:ext>
            </a:extLst>
          </p:cNvPr>
          <p:cNvSpPr txBox="1"/>
          <p:nvPr/>
        </p:nvSpPr>
        <p:spPr>
          <a:xfrm>
            <a:off x="-2984500" y="88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1374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6785" y="2150269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VÁM ZA POZORNOST !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18</a:t>
            </a:fld>
            <a:endParaRPr lang="cs-CZ" dirty="0"/>
          </a:p>
        </p:txBody>
      </p:sp>
      <p:pic>
        <p:nvPicPr>
          <p:cNvPr id="4" name="Picture 9" descr="lista-FC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04E5990A-5051-44A0-AF7A-FFD241EE4D7B}"/>
              </a:ext>
            </a:extLst>
          </p:cNvPr>
          <p:cNvSpPr/>
          <p:nvPr/>
        </p:nvSpPr>
        <p:spPr>
          <a:xfrm>
            <a:off x="267286" y="755534"/>
            <a:ext cx="86656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Poděkování: Studentské Grantové Soutěži, projekt č. SGS_2021_003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9209EB1-5082-7F49-A4D2-934A85EF3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0" b="90000" l="10000" r="90000">
                        <a14:foregroundMark x1="32937" y1="33521" x2="27879" y2="34951"/>
                        <a14:foregroundMark x1="25840" y1="36293" x2="30659" y2="39625"/>
                        <a14:foregroundMark x1="32105" y1="39125" x2="33627" y2="38599"/>
                        <a14:foregroundMark x1="30659" y1="39625" x2="32105" y2="39125"/>
                        <a14:foregroundMark x1="22527" y1="40000" x2="27253" y2="39750"/>
                        <a14:foregroundMark x1="29560" y1="30750" x2="30110" y2="33750"/>
                        <a14:foregroundMark x1="53846" y1="12875" x2="58022" y2="7500"/>
                        <a14:foregroundMark x1="58022" y1="7500" x2="63516" y2="4500"/>
                        <a14:foregroundMark x1="63516" y1="4500" x2="70000" y2="6500"/>
                        <a14:foregroundMark x1="74095" y1="10112" x2="75385" y2="11250"/>
                        <a14:foregroundMark x1="70000" y1="6500" x2="72799" y2="8969"/>
                        <a14:foregroundMark x1="75385" y1="11250" x2="77482" y2="16540"/>
                        <a14:foregroundMark x1="32967" y1="35625" x2="45275" y2="32250"/>
                        <a14:foregroundMark x1="45275" y1="32250" x2="45385" y2="32250"/>
                        <a14:foregroundMark x1="64615" y1="80750" x2="64615" y2="80750"/>
                        <a14:foregroundMark x1="24505" y1="38000" x2="22857" y2="37875"/>
                        <a14:foregroundMark x1="27363" y1="35375" x2="23297" y2="35750"/>
                        <a14:backgroundMark x1="32967" y1="40000" x2="42418" y2="36750"/>
                        <a14:backgroundMark x1="34066" y1="39125" x2="34066" y2="39125"/>
                        <a14:backgroundMark x1="31648" y1="31500" x2="38352" y2="32250"/>
                        <a14:backgroundMark x1="38352" y1="32250" x2="48571" y2="27625"/>
                        <a14:backgroundMark x1="55604" y1="6750" x2="59451" y2="4250"/>
                        <a14:backgroundMark x1="71429" y1="4250" x2="75385" y2="9000"/>
                        <a14:backgroundMark x1="79011" y1="16625" x2="78791" y2="21750"/>
                        <a14:backgroundMark x1="60330" y1="75250" x2="67253" y2="77250"/>
                        <a14:backgroundMark x1="67253" y1="77250" x2="70110" y2="79750"/>
                        <a14:backgroundMark x1="54615" y1="82250" x2="62418" y2="84000"/>
                        <a14:backgroundMark x1="54835" y1="81625" x2="63956" y2="83375"/>
                        <a14:backgroundMark x1="54505" y1="81000" x2="53187" y2="83625"/>
                        <a14:backgroundMark x1="63516" y1="77000" x2="66154" y2="77750"/>
                        <a14:backgroundMark x1="21941" y1="36169" x2="21099" y2="37750"/>
                        <a14:backgroundMark x1="22702" y1="34742" x2="21994" y2="36069"/>
                        <a14:backgroundMark x1="23297" y1="33625" x2="23149" y2="33903"/>
                        <a14:backgroundMark x1="26846" y1="34500" x2="28132" y2="34500"/>
                        <a14:backgroundMark x1="32088" y1="32125" x2="32088" y2="32125"/>
                        <a14:backgroundMark x1="33736" y1="38625" x2="34066" y2="38625"/>
                        <a14:backgroundMark x1="23846" y1="34500" x2="23846" y2="34500"/>
                        <a14:backgroundMark x1="25165" y1="33875" x2="25165" y2="338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7085" y="3282908"/>
            <a:ext cx="3103783" cy="27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27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9E63A0-5428-4B55-B693-2148310E0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66392"/>
            <a:ext cx="7886700" cy="766557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Vstup a transport léčiv v ŽP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9E5A41-C771-4390-A78E-24922068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35290"/>
            <a:ext cx="2057400" cy="365125"/>
          </a:xfrm>
          <a:ln>
            <a:noFill/>
          </a:ln>
        </p:spPr>
        <p:txBody>
          <a:bodyPr/>
          <a:lstStyle/>
          <a:p>
            <a:fld id="{AA1869D5-3317-CE40-977B-BD7035168F63}" type="slidenum">
              <a:rPr lang="cs-CZ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</a:t>
            </a:fld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3101487-AC35-D641-8CAE-AFA81C9AE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977" y="549645"/>
            <a:ext cx="1879845" cy="1216370"/>
          </a:xfrm>
          <a:prstGeom prst="ellipse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BE18970-028F-2443-9527-02EC34CD4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94" y="2435965"/>
            <a:ext cx="1447939" cy="766556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30D950B-26A3-F34A-867D-7C2F32806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324" y="2414255"/>
            <a:ext cx="1295399" cy="685799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45BE36B-3102-1E4E-B43F-B670268DE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862" y="2398844"/>
            <a:ext cx="1397000" cy="762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2407B9B-AD21-2A49-925C-81BA346A0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3806" y="5937601"/>
            <a:ext cx="813885" cy="851449"/>
          </a:xfrm>
          <a:prstGeom prst="ellipse">
            <a:avLst/>
          </a:prstGeom>
          <a:ln w="28575">
            <a:solidFill>
              <a:srgbClr val="00B0F0"/>
            </a:solidFill>
          </a:ln>
        </p:spPr>
      </p:pic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1B21859-9ECF-D645-A7E9-65B846409ED1}"/>
              </a:ext>
            </a:extLst>
          </p:cNvPr>
          <p:cNvCxnSpPr/>
          <p:nvPr/>
        </p:nvCxnSpPr>
        <p:spPr>
          <a:xfrm>
            <a:off x="1442212" y="1855075"/>
            <a:ext cx="60261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>
            <a:extLst>
              <a:ext uri="{FF2B5EF4-FFF2-40B4-BE49-F238E27FC236}">
                <a16:creationId xmlns:a16="http://schemas.microsoft.com/office/drawing/2014/main" id="{4DEBF9D7-41CB-0E43-B3EE-5DFC7D672426}"/>
              </a:ext>
            </a:extLst>
          </p:cNvPr>
          <p:cNvCxnSpPr/>
          <p:nvPr/>
        </p:nvCxnSpPr>
        <p:spPr>
          <a:xfrm>
            <a:off x="1442212" y="1855075"/>
            <a:ext cx="0" cy="48260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1D0A5AE3-9E03-F542-88EE-0681E5268F0B}"/>
              </a:ext>
            </a:extLst>
          </p:cNvPr>
          <p:cNvCxnSpPr/>
          <p:nvPr/>
        </p:nvCxnSpPr>
        <p:spPr>
          <a:xfrm>
            <a:off x="4407722" y="1855075"/>
            <a:ext cx="0" cy="48260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>
            <a:extLst>
              <a:ext uri="{FF2B5EF4-FFF2-40B4-BE49-F238E27FC236}">
                <a16:creationId xmlns:a16="http://schemas.microsoft.com/office/drawing/2014/main" id="{0F300F85-78EC-6043-865A-F1B099C102E3}"/>
              </a:ext>
            </a:extLst>
          </p:cNvPr>
          <p:cNvCxnSpPr/>
          <p:nvPr/>
        </p:nvCxnSpPr>
        <p:spPr>
          <a:xfrm>
            <a:off x="7468362" y="1855075"/>
            <a:ext cx="0" cy="48260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>
            <a:extLst>
              <a:ext uri="{FF2B5EF4-FFF2-40B4-BE49-F238E27FC236}">
                <a16:creationId xmlns:a16="http://schemas.microsoft.com/office/drawing/2014/main" id="{EE94AC53-0F4F-E84B-B2F1-52A376DEC4C9}"/>
              </a:ext>
            </a:extLst>
          </p:cNvPr>
          <p:cNvCxnSpPr/>
          <p:nvPr/>
        </p:nvCxnSpPr>
        <p:spPr>
          <a:xfrm>
            <a:off x="1518920" y="3202521"/>
            <a:ext cx="0" cy="48260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>
            <a:extLst>
              <a:ext uri="{FF2B5EF4-FFF2-40B4-BE49-F238E27FC236}">
                <a16:creationId xmlns:a16="http://schemas.microsoft.com/office/drawing/2014/main" id="{EBD3FA79-8F3D-0D49-918A-1643181CCDBE}"/>
              </a:ext>
            </a:extLst>
          </p:cNvPr>
          <p:cNvCxnSpPr/>
          <p:nvPr/>
        </p:nvCxnSpPr>
        <p:spPr>
          <a:xfrm>
            <a:off x="4407722" y="3160844"/>
            <a:ext cx="0" cy="48260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>
            <a:extLst>
              <a:ext uri="{FF2B5EF4-FFF2-40B4-BE49-F238E27FC236}">
                <a16:creationId xmlns:a16="http://schemas.microsoft.com/office/drawing/2014/main" id="{7533D4BA-021F-0F49-9EBF-B9C5A77A5484}"/>
              </a:ext>
            </a:extLst>
          </p:cNvPr>
          <p:cNvCxnSpPr/>
          <p:nvPr/>
        </p:nvCxnSpPr>
        <p:spPr>
          <a:xfrm>
            <a:off x="7435342" y="3100054"/>
            <a:ext cx="0" cy="48260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aoblený obdélník 19">
            <a:extLst>
              <a:ext uri="{FF2B5EF4-FFF2-40B4-BE49-F238E27FC236}">
                <a16:creationId xmlns:a16="http://schemas.microsoft.com/office/drawing/2014/main" id="{C3EB3831-AA16-964C-BF0D-771420AF7E52}"/>
              </a:ext>
            </a:extLst>
          </p:cNvPr>
          <p:cNvSpPr/>
          <p:nvPr/>
        </p:nvSpPr>
        <p:spPr>
          <a:xfrm>
            <a:off x="628650" y="3783410"/>
            <a:ext cx="4498848" cy="475488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0EC37E1-1515-6245-9D6D-C6148871EE8B}"/>
              </a:ext>
            </a:extLst>
          </p:cNvPr>
          <p:cNvSpPr txBox="1"/>
          <p:nvPr/>
        </p:nvSpPr>
        <p:spPr>
          <a:xfrm>
            <a:off x="2291901" y="3855001"/>
            <a:ext cx="24861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Exkrece</a:t>
            </a:r>
          </a:p>
        </p:txBody>
      </p:sp>
      <p:sp>
        <p:nvSpPr>
          <p:cNvPr id="22" name="Zaoblený obdélník 21">
            <a:extLst>
              <a:ext uri="{FF2B5EF4-FFF2-40B4-BE49-F238E27FC236}">
                <a16:creationId xmlns:a16="http://schemas.microsoft.com/office/drawing/2014/main" id="{9A83F0CF-8CE3-BD48-9FC4-262C7590856E}"/>
              </a:ext>
            </a:extLst>
          </p:cNvPr>
          <p:cNvSpPr/>
          <p:nvPr/>
        </p:nvSpPr>
        <p:spPr>
          <a:xfrm>
            <a:off x="628650" y="4602043"/>
            <a:ext cx="1145286" cy="475488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23" name="Zaoblený obdélník 22">
            <a:extLst>
              <a:ext uri="{FF2B5EF4-FFF2-40B4-BE49-F238E27FC236}">
                <a16:creationId xmlns:a16="http://schemas.microsoft.com/office/drawing/2014/main" id="{C0FB9701-8FDC-A344-8060-4CE29D916E59}"/>
              </a:ext>
            </a:extLst>
          </p:cNvPr>
          <p:cNvSpPr/>
          <p:nvPr/>
        </p:nvSpPr>
        <p:spPr>
          <a:xfrm>
            <a:off x="628842" y="5420676"/>
            <a:ext cx="1840038" cy="475488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24" name="Zaoblený obdélník 23">
            <a:extLst>
              <a:ext uri="{FF2B5EF4-FFF2-40B4-BE49-F238E27FC236}">
                <a16:creationId xmlns:a16="http://schemas.microsoft.com/office/drawing/2014/main" id="{E54CD7EB-0EE4-0848-B595-DDAC0AF9DC1E}"/>
              </a:ext>
            </a:extLst>
          </p:cNvPr>
          <p:cNvSpPr/>
          <p:nvPr/>
        </p:nvSpPr>
        <p:spPr>
          <a:xfrm>
            <a:off x="628650" y="6300061"/>
            <a:ext cx="4498848" cy="475488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B91C026A-D921-7B44-AD0F-EAD47BB785E2}"/>
              </a:ext>
            </a:extLst>
          </p:cNvPr>
          <p:cNvSpPr txBox="1"/>
          <p:nvPr/>
        </p:nvSpPr>
        <p:spPr>
          <a:xfrm>
            <a:off x="2250124" y="6363326"/>
            <a:ext cx="24861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Pitná voda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AFCD1B30-E3C0-854A-BDE6-C716E26FF967}"/>
              </a:ext>
            </a:extLst>
          </p:cNvPr>
          <p:cNvSpPr txBox="1"/>
          <p:nvPr/>
        </p:nvSpPr>
        <p:spPr>
          <a:xfrm>
            <a:off x="807194" y="4662795"/>
            <a:ext cx="24861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ČOV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174E77DE-DAFC-C643-AB3C-96375CAF93BE}"/>
              </a:ext>
            </a:extLst>
          </p:cNvPr>
          <p:cNvSpPr txBox="1"/>
          <p:nvPr/>
        </p:nvSpPr>
        <p:spPr>
          <a:xfrm>
            <a:off x="766863" y="5470394"/>
            <a:ext cx="24861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Povrchová voda</a:t>
            </a:r>
          </a:p>
        </p:txBody>
      </p:sp>
      <p:sp>
        <p:nvSpPr>
          <p:cNvPr id="28" name="Zaoblený obdélník 27">
            <a:extLst>
              <a:ext uri="{FF2B5EF4-FFF2-40B4-BE49-F238E27FC236}">
                <a16:creationId xmlns:a16="http://schemas.microsoft.com/office/drawing/2014/main" id="{480D4688-8D3D-FC46-B0A6-837A3571EB88}"/>
              </a:ext>
            </a:extLst>
          </p:cNvPr>
          <p:cNvSpPr/>
          <p:nvPr/>
        </p:nvSpPr>
        <p:spPr>
          <a:xfrm>
            <a:off x="3249737" y="4566247"/>
            <a:ext cx="1145286" cy="475488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29" name="Zaoblený obdélník 28">
            <a:extLst>
              <a:ext uri="{FF2B5EF4-FFF2-40B4-BE49-F238E27FC236}">
                <a16:creationId xmlns:a16="http://schemas.microsoft.com/office/drawing/2014/main" id="{57626EF1-1CD1-FB4A-ABD3-0D2873267657}"/>
              </a:ext>
            </a:extLst>
          </p:cNvPr>
          <p:cNvSpPr/>
          <p:nvPr/>
        </p:nvSpPr>
        <p:spPr>
          <a:xfrm>
            <a:off x="3218653" y="5395945"/>
            <a:ext cx="1515617" cy="475488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9767CC58-C72A-7F49-A2C6-B43AB271F75E}"/>
              </a:ext>
            </a:extLst>
          </p:cNvPr>
          <p:cNvSpPr txBox="1"/>
          <p:nvPr/>
        </p:nvSpPr>
        <p:spPr>
          <a:xfrm>
            <a:off x="3190046" y="5459604"/>
            <a:ext cx="24861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Podzemní voda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149AEF7D-5859-5F43-91DE-2BA4246E97DF}"/>
              </a:ext>
            </a:extLst>
          </p:cNvPr>
          <p:cNvSpPr txBox="1"/>
          <p:nvPr/>
        </p:nvSpPr>
        <p:spPr>
          <a:xfrm>
            <a:off x="3491194" y="4614949"/>
            <a:ext cx="24861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Půda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ECF00E41-083F-C145-91C7-069F3AEE11A3}"/>
              </a:ext>
            </a:extLst>
          </p:cNvPr>
          <p:cNvSpPr txBox="1"/>
          <p:nvPr/>
        </p:nvSpPr>
        <p:spPr>
          <a:xfrm>
            <a:off x="6790749" y="3888605"/>
            <a:ext cx="24861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Sedimenty</a:t>
            </a:r>
          </a:p>
        </p:txBody>
      </p:sp>
      <p:sp>
        <p:nvSpPr>
          <p:cNvPr id="34" name="Zaoblený obdélník 33">
            <a:extLst>
              <a:ext uri="{FF2B5EF4-FFF2-40B4-BE49-F238E27FC236}">
                <a16:creationId xmlns:a16="http://schemas.microsoft.com/office/drawing/2014/main" id="{8568F5B2-F4F1-5149-91EA-541BFB11DDAD}"/>
              </a:ext>
            </a:extLst>
          </p:cNvPr>
          <p:cNvSpPr/>
          <p:nvPr/>
        </p:nvSpPr>
        <p:spPr>
          <a:xfrm>
            <a:off x="6548343" y="3835527"/>
            <a:ext cx="1840038" cy="475488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cxnSp>
        <p:nvCxnSpPr>
          <p:cNvPr id="35" name="Přímá spojovací šipka 34">
            <a:extLst>
              <a:ext uri="{FF2B5EF4-FFF2-40B4-BE49-F238E27FC236}">
                <a16:creationId xmlns:a16="http://schemas.microsoft.com/office/drawing/2014/main" id="{716C78EB-8474-EB4F-BA50-5D157058FDB5}"/>
              </a:ext>
            </a:extLst>
          </p:cNvPr>
          <p:cNvCxnSpPr>
            <a:cxnSpLocks/>
          </p:cNvCxnSpPr>
          <p:nvPr/>
        </p:nvCxnSpPr>
        <p:spPr>
          <a:xfrm>
            <a:off x="1263269" y="4257937"/>
            <a:ext cx="0" cy="30831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>
            <a:extLst>
              <a:ext uri="{FF2B5EF4-FFF2-40B4-BE49-F238E27FC236}">
                <a16:creationId xmlns:a16="http://schemas.microsoft.com/office/drawing/2014/main" id="{DB7A3CC1-050B-2243-96E5-6E30C696DDCA}"/>
              </a:ext>
            </a:extLst>
          </p:cNvPr>
          <p:cNvCxnSpPr>
            <a:cxnSpLocks/>
          </p:cNvCxnSpPr>
          <p:nvPr/>
        </p:nvCxnSpPr>
        <p:spPr>
          <a:xfrm>
            <a:off x="1263269" y="5089476"/>
            <a:ext cx="0" cy="30831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>
            <a:extLst>
              <a:ext uri="{FF2B5EF4-FFF2-40B4-BE49-F238E27FC236}">
                <a16:creationId xmlns:a16="http://schemas.microsoft.com/office/drawing/2014/main" id="{85478FB3-5CD3-4847-92C6-648FAFBE1564}"/>
              </a:ext>
            </a:extLst>
          </p:cNvPr>
          <p:cNvCxnSpPr>
            <a:cxnSpLocks/>
          </p:cNvCxnSpPr>
          <p:nvPr/>
        </p:nvCxnSpPr>
        <p:spPr>
          <a:xfrm>
            <a:off x="1270762" y="5896164"/>
            <a:ext cx="0" cy="30831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šipka 39">
            <a:extLst>
              <a:ext uri="{FF2B5EF4-FFF2-40B4-BE49-F238E27FC236}">
                <a16:creationId xmlns:a16="http://schemas.microsoft.com/office/drawing/2014/main" id="{BFDF95DB-62AB-F645-B5AA-CD59DD0E8A51}"/>
              </a:ext>
            </a:extLst>
          </p:cNvPr>
          <p:cNvCxnSpPr>
            <a:cxnSpLocks/>
          </p:cNvCxnSpPr>
          <p:nvPr/>
        </p:nvCxnSpPr>
        <p:spPr>
          <a:xfrm>
            <a:off x="3811585" y="4257937"/>
            <a:ext cx="0" cy="30831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>
            <a:extLst>
              <a:ext uri="{FF2B5EF4-FFF2-40B4-BE49-F238E27FC236}">
                <a16:creationId xmlns:a16="http://schemas.microsoft.com/office/drawing/2014/main" id="{EA00F4DB-6559-944B-9B64-A190FAC56EF0}"/>
              </a:ext>
            </a:extLst>
          </p:cNvPr>
          <p:cNvCxnSpPr>
            <a:cxnSpLocks/>
          </p:cNvCxnSpPr>
          <p:nvPr/>
        </p:nvCxnSpPr>
        <p:spPr>
          <a:xfrm>
            <a:off x="3817869" y="5041735"/>
            <a:ext cx="0" cy="30831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šipka 42">
            <a:extLst>
              <a:ext uri="{FF2B5EF4-FFF2-40B4-BE49-F238E27FC236}">
                <a16:creationId xmlns:a16="http://schemas.microsoft.com/office/drawing/2014/main" id="{45BCDAD8-897B-384B-96D2-F0DC25CEA048}"/>
              </a:ext>
            </a:extLst>
          </p:cNvPr>
          <p:cNvCxnSpPr>
            <a:cxnSpLocks/>
          </p:cNvCxnSpPr>
          <p:nvPr/>
        </p:nvCxnSpPr>
        <p:spPr>
          <a:xfrm>
            <a:off x="3822380" y="5896164"/>
            <a:ext cx="0" cy="30831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šipka 45">
            <a:extLst>
              <a:ext uri="{FF2B5EF4-FFF2-40B4-BE49-F238E27FC236}">
                <a16:creationId xmlns:a16="http://schemas.microsoft.com/office/drawing/2014/main" id="{7FB8DD76-4824-5F45-8EF1-F687F40AEC87}"/>
              </a:ext>
            </a:extLst>
          </p:cNvPr>
          <p:cNvCxnSpPr>
            <a:stCxn id="28" idx="1"/>
          </p:cNvCxnSpPr>
          <p:nvPr/>
        </p:nvCxnSpPr>
        <p:spPr>
          <a:xfrm flipH="1">
            <a:off x="2468880" y="4803991"/>
            <a:ext cx="780857" cy="666403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šipka 49">
            <a:extLst>
              <a:ext uri="{FF2B5EF4-FFF2-40B4-BE49-F238E27FC236}">
                <a16:creationId xmlns:a16="http://schemas.microsoft.com/office/drawing/2014/main" id="{A3CAF911-03E3-2644-A657-A4AFDCBCB088}"/>
              </a:ext>
            </a:extLst>
          </p:cNvPr>
          <p:cNvCxnSpPr>
            <a:cxnSpLocks/>
          </p:cNvCxnSpPr>
          <p:nvPr/>
        </p:nvCxnSpPr>
        <p:spPr>
          <a:xfrm>
            <a:off x="5127498" y="6449085"/>
            <a:ext cx="1256308" cy="1018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>
            <a:extLst>
              <a:ext uri="{FF2B5EF4-FFF2-40B4-BE49-F238E27FC236}">
                <a16:creationId xmlns:a16="http://schemas.microsoft.com/office/drawing/2014/main" id="{C611B532-FAF3-2D40-B18A-B5D24D51108D}"/>
              </a:ext>
            </a:extLst>
          </p:cNvPr>
          <p:cNvCxnSpPr>
            <a:cxnSpLocks/>
          </p:cNvCxnSpPr>
          <p:nvPr/>
        </p:nvCxnSpPr>
        <p:spPr>
          <a:xfrm>
            <a:off x="7486650" y="4388602"/>
            <a:ext cx="0" cy="35178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šipka 53">
            <a:extLst>
              <a:ext uri="{FF2B5EF4-FFF2-40B4-BE49-F238E27FC236}">
                <a16:creationId xmlns:a16="http://schemas.microsoft.com/office/drawing/2014/main" id="{125E102A-A810-3845-A122-96E68706305E}"/>
              </a:ext>
            </a:extLst>
          </p:cNvPr>
          <p:cNvCxnSpPr/>
          <p:nvPr/>
        </p:nvCxnSpPr>
        <p:spPr>
          <a:xfrm flipH="1">
            <a:off x="4455287" y="4718647"/>
            <a:ext cx="3031363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28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18682D-CB1C-6A48-B3EF-DF31E03A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00" y="755534"/>
            <a:ext cx="6891826" cy="63430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Léčiva = problematické polutanty</a:t>
            </a:r>
          </a:p>
        </p:txBody>
      </p:sp>
      <p:sp>
        <p:nvSpPr>
          <p:cNvPr id="7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FBEFBBF-9535-CD43-B949-E11CB669801E}"/>
              </a:ext>
            </a:extLst>
          </p:cNvPr>
          <p:cNvSpPr/>
          <p:nvPr/>
        </p:nvSpPr>
        <p:spPr>
          <a:xfrm>
            <a:off x="415331" y="1828881"/>
            <a:ext cx="8311051" cy="349494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Ve </a:t>
            </a:r>
            <a:r>
              <a:rPr lang="cs-CZ" sz="2400" b="1" dirty="0">
                <a:solidFill>
                  <a:schemeClr val="bg1"/>
                </a:solidFill>
              </a:rPr>
              <a:t>vodách </a:t>
            </a:r>
            <a:r>
              <a:rPr lang="cs-CZ" sz="2400" dirty="0">
                <a:solidFill>
                  <a:schemeClr val="bg1"/>
                </a:solidFill>
              </a:rPr>
              <a:t>široké spektrum </a:t>
            </a:r>
            <a:r>
              <a:rPr lang="cs-CZ" sz="2400" b="1" dirty="0">
                <a:solidFill>
                  <a:schemeClr val="bg1"/>
                </a:solidFill>
              </a:rPr>
              <a:t>léčiv</a:t>
            </a:r>
            <a:r>
              <a:rPr lang="cs-CZ" sz="2400" dirty="0">
                <a:solidFill>
                  <a:schemeClr val="bg1"/>
                </a:solidFill>
              </a:rPr>
              <a:t> (hormony, protizánětlivé látky, </a:t>
            </a:r>
            <a:r>
              <a:rPr lang="cs-CZ" sz="2400" dirty="0" err="1">
                <a:solidFill>
                  <a:schemeClr val="bg1"/>
                </a:solidFill>
              </a:rPr>
              <a:t>statiny</a:t>
            </a:r>
            <a:r>
              <a:rPr lang="cs-CZ" sz="2400" dirty="0">
                <a:solidFill>
                  <a:schemeClr val="bg1"/>
                </a:solidFill>
              </a:rPr>
              <a:t> a cytotoxiny, antibiotika,…)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</a:rPr>
              <a:t>NSAID</a:t>
            </a:r>
            <a:r>
              <a:rPr lang="cs-CZ" sz="2400" dirty="0">
                <a:solidFill>
                  <a:schemeClr val="bg1"/>
                </a:solidFill>
              </a:rPr>
              <a:t> = Nesteroidní antiflogistika; </a:t>
            </a:r>
            <a:r>
              <a:rPr lang="cs-CZ" sz="2400" dirty="0" err="1">
                <a:solidFill>
                  <a:schemeClr val="bg1"/>
                </a:solidFill>
              </a:rPr>
              <a:t>protibolestivý</a:t>
            </a:r>
            <a:r>
              <a:rPr lang="cs-CZ" sz="2400" dirty="0">
                <a:solidFill>
                  <a:schemeClr val="bg1"/>
                </a:solidFill>
              </a:rPr>
              <a:t>, protihorečnatý             a protizánětlivý účinek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Např. kyselina acetylsalicylová, Paracetamol, Ibuprofen, Diklofenak, </a:t>
            </a:r>
            <a:r>
              <a:rPr lang="cs-CZ" sz="2400" b="1" dirty="0">
                <a:solidFill>
                  <a:schemeClr val="bg1"/>
                </a:solidFill>
              </a:rPr>
              <a:t>Flufenamová kyselina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</a:rPr>
              <a:t>Látky biologicky aktivní, perzistentní, </a:t>
            </a:r>
            <a:r>
              <a:rPr lang="cs-CZ" sz="2400" b="1" dirty="0" err="1">
                <a:solidFill>
                  <a:schemeClr val="bg1"/>
                </a:solidFill>
              </a:rPr>
              <a:t>bioakumulace</a:t>
            </a:r>
            <a:endParaRPr lang="cs-CZ" sz="2400" b="1" dirty="0">
              <a:solidFill>
                <a:srgbClr val="00B0F0"/>
              </a:solidFill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bg1"/>
                </a:solidFill>
              </a:rPr>
              <a:t>U halogenovaných aromatických sloučenin problém s vysokou stabilitou vazeb C-X, a tak jsou velmi špatně </a:t>
            </a:r>
            <a:r>
              <a:rPr lang="cs-CZ" altLang="cs-CZ" sz="2400" dirty="0" err="1">
                <a:solidFill>
                  <a:schemeClr val="bg1"/>
                </a:solidFill>
              </a:rPr>
              <a:t>biodegradovatelné</a:t>
            </a: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= </a:t>
            </a:r>
            <a:r>
              <a:rPr lang="cs-CZ" sz="2400" b="1" dirty="0">
                <a:solidFill>
                  <a:schemeClr val="bg1"/>
                </a:solidFill>
              </a:rPr>
              <a:t>na BČOV nedochází k jejich odstranění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CA9174C-0A1E-1242-8A57-472C57EE4A58}"/>
              </a:ext>
            </a:extLst>
          </p:cNvPr>
          <p:cNvSpPr/>
          <p:nvPr/>
        </p:nvSpPr>
        <p:spPr>
          <a:xfrm>
            <a:off x="423617" y="5843424"/>
            <a:ext cx="7991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Speciální izolační techniky pro odstranění z vod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6B8E3A-7ABB-7946-A94F-FD5DADF30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856" y="6442031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A1869D5-3317-CE40-977B-BD7035168F63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B1C9AAFD-27F0-4C45-A17A-66BC1EFD0B45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7058026" y="270979"/>
            <a:ext cx="16256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32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20</a:t>
            </a:fld>
            <a:endParaRPr lang="cs-CZ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83B56B-F406-4E0E-8B08-BD753B55A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2" y="3283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56058206-41FF-5641-9EC4-454D9863B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08" y="1778779"/>
            <a:ext cx="2330357" cy="273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1D8299AF-175F-4700-AB2E-C734B869B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053" y="1163303"/>
            <a:ext cx="4133904" cy="453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Nadpis 1">
            <a:extLst>
              <a:ext uri="{FF2B5EF4-FFF2-40B4-BE49-F238E27FC236}">
                <a16:creationId xmlns:a16="http://schemas.microsoft.com/office/drawing/2014/main" id="{B387B528-95D0-42C4-8041-7379E701D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5471"/>
            <a:ext cx="7886700" cy="766557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Adsorpční kolony na AC</a:t>
            </a:r>
          </a:p>
        </p:txBody>
      </p:sp>
    </p:spTree>
    <p:extLst>
      <p:ext uri="{BB962C8B-B14F-4D97-AF65-F5344CB8AC3E}">
        <p14:creationId xmlns:p14="http://schemas.microsoft.com/office/powerpoint/2010/main" val="1545943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7687"/>
            <a:ext cx="9144000" cy="656568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Provedení adsorpčních experimentů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571" y="975692"/>
            <a:ext cx="8860858" cy="5192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ADSORPČNÍ KINETIKA</a:t>
            </a:r>
          </a:p>
          <a:p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Experimenty provedeny na elektromagnetickém míchadle v uzavřené 500ml nádobě</a:t>
            </a:r>
          </a:p>
          <a:p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nadávkování 250 ml vodného roztoku </a:t>
            </a:r>
            <a:r>
              <a:rPr lang="cs-CZ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NaFLUFA</a:t>
            </a:r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(100 mg </a:t>
            </a:r>
            <a:r>
              <a:rPr lang="cs-CZ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NaFLUFA</a:t>
            </a:r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200 mg/l </a:t>
            </a:r>
            <a:r>
              <a:rPr lang="cs-CZ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 daného sorbentu (0,4 g/l) / R</a:t>
            </a:r>
            <a:r>
              <a:rPr lang="cs-CZ" sz="1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 (0,2 g/l) odebírány v čase vzorky 10 ml </a:t>
            </a:r>
          </a:p>
          <a:p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Filtrace vzorků a elektroanalytické stanovení </a:t>
            </a:r>
            <a:r>
              <a:rPr lang="cs-CZ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NaFLUFA</a:t>
            </a:r>
            <a:endParaRPr lang="cs-CZ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86600" y="6487208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21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7412052-F454-8943-B568-9DEC5A582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385" y="3305761"/>
            <a:ext cx="1861457" cy="2719444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C1536-3D8E-314E-8F25-7209EDD5BB93}"/>
              </a:ext>
            </a:extLst>
          </p:cNvPr>
          <p:cNvSpPr/>
          <p:nvPr/>
        </p:nvSpPr>
        <p:spPr>
          <a:xfrm>
            <a:off x="141571" y="3305761"/>
            <a:ext cx="63191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ADSORČPNÍ IZOTERMY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Experimenty provedeny na elektromagnetickém míchadle na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StarFish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nástavci v uzavřené 250ml kulatých baňkách uzavřených GAC uzávěrem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nadávkování 250 ml vodného roztoku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NaFLUFA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(10-100 mg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NaFLUFA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200 mg/l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 daného sorbentu (0,4 g/l) / R</a:t>
            </a:r>
            <a:r>
              <a:rPr lang="cs-CZ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 (0,2 g/l) adsorpce do dosažení rovnovážného stavu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Filtrace reakčních směsí a elektroanalytické stanovení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NaFLUFA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09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https://www.sigmaaldrich.com/content/dam/sigma-aldrich/structure6/156/mfcd00011772.eps/_jcr_content/renditions/mfcd00011772-larg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844" y="2508092"/>
            <a:ext cx="1923724" cy="10637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656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Elektroanalytické stanovení Flufenamové kyseliny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2284" y="656567"/>
            <a:ext cx="7886700" cy="6132191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Tříelektrodové zapojení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pomocná, </a:t>
            </a:r>
            <a:r>
              <a:rPr lang="cs-CZ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AgCl</a:t>
            </a:r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referentní</a:t>
            </a:r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 pracovní):</a:t>
            </a:r>
          </a:p>
          <a:p>
            <a:endParaRPr lang="cs-CZ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 z uhlíkového prášku CR-5 + parafinový olej</a:t>
            </a:r>
          </a:p>
          <a:p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Modifikace CPE pomocí in-situ modifikátoru AlkMe3NBr:</a:t>
            </a:r>
          </a:p>
          <a:p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DPV, prostředí 0,1M fosfátového pufru pH=7</a:t>
            </a:r>
          </a:p>
          <a:p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Povrch CPE obnovován otřením po každém měření</a:t>
            </a:r>
          </a:p>
          <a:p>
            <a:endParaRPr lang="cs-CZ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86600" y="6487208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22</a:t>
            </a:fld>
            <a:endParaRPr lang="cs-CZ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098" y="653604"/>
            <a:ext cx="1307401" cy="17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929" y="4035607"/>
            <a:ext cx="2780141" cy="27340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TextovéPole 12"/>
          <p:cNvSpPr txBox="1"/>
          <p:nvPr/>
        </p:nvSpPr>
        <p:spPr>
          <a:xfrm>
            <a:off x="1547295" y="4501757"/>
            <a:ext cx="1634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 </a:t>
            </a:r>
          </a:p>
          <a:p>
            <a:pPr algn="r"/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graf:</a:t>
            </a:r>
          </a:p>
        </p:txBody>
      </p:sp>
    </p:spTree>
    <p:extLst>
      <p:ext uri="{BB962C8B-B14F-4D97-AF65-F5344CB8AC3E}">
        <p14:creationId xmlns:p14="http://schemas.microsoft.com/office/powerpoint/2010/main" val="342021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89821"/>
            <a:ext cx="9144000" cy="656568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Vyhodnocení adsorpční kapacity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57539" y="1731408"/>
                <a:ext cx="8592565" cy="613219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cs-CZ" dirty="0">
                    <a:solidFill>
                      <a:schemeClr val="bg1"/>
                    </a:solidFill>
                  </a:rPr>
                  <a:t>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cs-CZ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0−</m:t>
                            </m:r>
                            <m:r>
                              <a:rPr lang="cs-CZ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cs-CZ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cs-CZ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cs-CZ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cs-CZ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cs-CZ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cs-CZ" sz="1800" dirty="0">
                    <a:solidFill>
                      <a:schemeClr val="bg1"/>
                    </a:solidFill>
                  </a:rPr>
                  <a:t>kde (</a:t>
                </a:r>
                <a:r>
                  <a:rPr lang="cs-CZ" sz="1800" i="1" dirty="0">
                    <a:solidFill>
                      <a:schemeClr val="bg1"/>
                    </a:solidFill>
                  </a:rPr>
                  <a:t>c</a:t>
                </a:r>
                <a:r>
                  <a:rPr lang="cs-CZ" sz="1800" i="1" baseline="-25000" dirty="0">
                    <a:solidFill>
                      <a:schemeClr val="bg1"/>
                    </a:solidFill>
                  </a:rPr>
                  <a:t>0</a:t>
                </a:r>
                <a:r>
                  <a:rPr lang="cs-CZ" sz="1800" dirty="0">
                    <a:solidFill>
                      <a:schemeClr val="bg1"/>
                    </a:solidFill>
                  </a:rPr>
                  <a:t>)</a:t>
                </a:r>
                <a:r>
                  <a:rPr lang="cs-CZ" sz="1800" i="1" dirty="0">
                    <a:solidFill>
                      <a:schemeClr val="bg1"/>
                    </a:solidFill>
                  </a:rPr>
                  <a:t> </a:t>
                </a:r>
                <a:r>
                  <a:rPr lang="cs-CZ" sz="1800" dirty="0">
                    <a:solidFill>
                      <a:schemeClr val="bg1"/>
                    </a:solidFill>
                  </a:rPr>
                  <a:t>je počáteční koncentrace kontaminantu [mg/l]; (</a:t>
                </a:r>
                <a:r>
                  <a:rPr lang="cs-CZ" sz="1800" i="1" dirty="0">
                    <a:solidFill>
                      <a:schemeClr val="bg1"/>
                    </a:solidFill>
                  </a:rPr>
                  <a:t>c</a:t>
                </a:r>
                <a:r>
                  <a:rPr lang="cs-CZ" sz="1800" dirty="0">
                    <a:solidFill>
                      <a:schemeClr val="bg1"/>
                    </a:solidFill>
                  </a:rPr>
                  <a:t>)</a:t>
                </a:r>
                <a:r>
                  <a:rPr lang="cs-CZ" sz="1800" i="1" dirty="0">
                    <a:solidFill>
                      <a:schemeClr val="bg1"/>
                    </a:solidFill>
                  </a:rPr>
                  <a:t> </a:t>
                </a:r>
                <a:r>
                  <a:rPr lang="cs-CZ" sz="1800" dirty="0">
                    <a:solidFill>
                      <a:schemeClr val="bg1"/>
                    </a:solidFill>
                  </a:rPr>
                  <a:t>je rovnovážná koncentrace kontaminantu [mg/l]; (</a:t>
                </a:r>
                <a:r>
                  <a:rPr lang="cs-CZ" sz="1800" i="1" dirty="0">
                    <a:solidFill>
                      <a:schemeClr val="bg1"/>
                    </a:solidFill>
                  </a:rPr>
                  <a:t>V</a:t>
                </a:r>
                <a:r>
                  <a:rPr lang="cs-CZ" sz="1800" dirty="0">
                    <a:solidFill>
                      <a:schemeClr val="bg1"/>
                    </a:solidFill>
                  </a:rPr>
                  <a:t>)</a:t>
                </a:r>
                <a:r>
                  <a:rPr lang="cs-CZ" sz="1800" i="1" dirty="0">
                    <a:solidFill>
                      <a:schemeClr val="bg1"/>
                    </a:solidFill>
                  </a:rPr>
                  <a:t> </a:t>
                </a:r>
                <a:r>
                  <a:rPr lang="cs-CZ" sz="1800" dirty="0">
                    <a:solidFill>
                      <a:schemeClr val="bg1"/>
                    </a:solidFill>
                  </a:rPr>
                  <a:t>je objem roztoku kontaminantu [l]; (</a:t>
                </a:r>
                <a:r>
                  <a:rPr lang="cs-CZ" sz="1800" i="1" dirty="0">
                    <a:solidFill>
                      <a:schemeClr val="bg1"/>
                    </a:solidFill>
                  </a:rPr>
                  <a:t>m</a:t>
                </a:r>
                <a:r>
                  <a:rPr lang="cs-CZ" sz="1800" dirty="0">
                    <a:solidFill>
                      <a:schemeClr val="bg1"/>
                    </a:solidFill>
                  </a:rPr>
                  <a:t>) je množství adsorbentu [g]; (</a:t>
                </a:r>
                <a:r>
                  <a:rPr lang="cs-CZ" sz="1800" i="1" dirty="0">
                    <a:solidFill>
                      <a:schemeClr val="bg1"/>
                    </a:solidFill>
                  </a:rPr>
                  <a:t>q)</a:t>
                </a:r>
                <a:r>
                  <a:rPr lang="cs-CZ" sz="1800" dirty="0">
                    <a:solidFill>
                      <a:schemeClr val="bg1"/>
                    </a:solidFill>
                  </a:rPr>
                  <a:t> je </a:t>
                </a:r>
                <a:r>
                  <a:rPr lang="cs-CZ" sz="1800" dirty="0" err="1">
                    <a:solidFill>
                      <a:schemeClr val="bg1"/>
                    </a:solidFill>
                  </a:rPr>
                  <a:t>naadsorbované</a:t>
                </a:r>
                <a:r>
                  <a:rPr lang="cs-CZ" sz="1800" dirty="0">
                    <a:solidFill>
                      <a:schemeClr val="bg1"/>
                    </a:solidFill>
                  </a:rPr>
                  <a:t> množství kontaminantu na 1 g sorbentu [mg/g]</a:t>
                </a:r>
              </a:p>
              <a:p>
                <a:pPr marL="0" indent="0" algn="just">
                  <a:buNone/>
                </a:pPr>
                <a:endParaRPr lang="cs-CZ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7539" y="1731408"/>
                <a:ext cx="8592565" cy="6132191"/>
              </a:xfrm>
              <a:blipFill>
                <a:blip r:embed="rId2"/>
                <a:stretch>
                  <a:fillRect l="-639" r="-5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86600" y="6487208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1193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3574"/>
            <a:ext cx="9144000" cy="656568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Vyhodnocení adsorpčních kinetik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662888"/>
                <a:ext cx="8648114" cy="61321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Pseudo-první kinetický řád = </a:t>
                </a:r>
                <a:r>
                  <a:rPr lang="cs-CZ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fyzikální vícevrstvá adsorpce, reverzibilní</a:t>
                </a:r>
              </a:p>
              <a:p>
                <a:pPr marL="0" indent="0">
                  <a:buNone/>
                </a:pPr>
                <a:r>
                  <a:rPr lang="cs-CZ" sz="1800" dirty="0" err="1">
                    <a:solidFill>
                      <a:schemeClr val="bg1"/>
                    </a:solidFill>
                  </a:rPr>
                  <a:t>Lagergrenova</a:t>
                </a:r>
                <a:r>
                  <a:rPr lang="cs-CZ" sz="1800" dirty="0">
                    <a:solidFill>
                      <a:schemeClr val="bg1"/>
                    </a:solidFill>
                  </a:rPr>
                  <a:t> rovnice:</a:t>
                </a:r>
                <a:endParaRPr lang="cs-CZ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cs-CZ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unc>
                          <m:funcPr>
                            <m:ctrlPr>
                              <a:rPr lang="cs-CZ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cs-CZ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fName>
                          <m:e>
                            <m:f>
                              <m:fPr>
                                <m:ctrlPr>
                                  <a:rPr lang="cs-CZ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cs-CZ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cs-CZ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cs-CZ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cs-CZ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e>
                    </m:func>
                    <m:r>
                      <a:rPr lang="cs-CZ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cs-CZ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cs-CZ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.</m:t>
                    </m:r>
                    <m:r>
                      <a:rPr lang="cs-CZ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cs-CZ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>
                    <a:solidFill>
                      <a:schemeClr val="bg1"/>
                    </a:solidFill>
                  </a:rPr>
                  <a:t> 	</a:t>
                </a:r>
                <a:endParaRPr lang="cs-CZ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Lineární tvar:</a:t>
                </a:r>
              </a:p>
              <a:p>
                <a:pPr marL="0" indent="0">
                  <a:buNone/>
                </a:pPr>
                <a:endParaRPr lang="cs-CZ" sz="16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cs-CZ" sz="1600" dirty="0">
                    <a:solidFill>
                      <a:schemeClr val="bg1"/>
                    </a:solidFill>
                  </a:rPr>
                  <a:t>kde k</a:t>
                </a:r>
                <a:r>
                  <a:rPr lang="cs-CZ" sz="1600" baseline="-25000" dirty="0">
                    <a:solidFill>
                      <a:schemeClr val="bg1"/>
                    </a:solidFill>
                  </a:rPr>
                  <a:t>1</a:t>
                </a:r>
                <a:r>
                  <a:rPr lang="cs-CZ" sz="1600" dirty="0">
                    <a:solidFill>
                      <a:schemeClr val="bg1"/>
                    </a:solidFill>
                  </a:rPr>
                  <a:t> je rychlostní konstanta </a:t>
                </a:r>
                <a:r>
                  <a:rPr lang="cs-CZ" sz="1600" dirty="0" err="1">
                    <a:solidFill>
                      <a:schemeClr val="bg1"/>
                    </a:solidFill>
                  </a:rPr>
                  <a:t>psudoprvního</a:t>
                </a:r>
                <a:r>
                  <a:rPr lang="cs-CZ" sz="1600" dirty="0">
                    <a:solidFill>
                      <a:schemeClr val="bg1"/>
                    </a:solidFill>
                  </a:rPr>
                  <a:t> řádu [min</a:t>
                </a:r>
                <a:r>
                  <a:rPr lang="cs-CZ" sz="1600" baseline="30000" dirty="0">
                    <a:solidFill>
                      <a:schemeClr val="bg1"/>
                    </a:solidFill>
                  </a:rPr>
                  <a:t>-1</a:t>
                </a:r>
                <a:r>
                  <a:rPr lang="cs-CZ" sz="1600" dirty="0">
                    <a:solidFill>
                      <a:schemeClr val="bg1"/>
                    </a:solidFill>
                  </a:rPr>
                  <a:t>]</a:t>
                </a:r>
              </a:p>
              <a:p>
                <a:pPr marL="0" indent="0">
                  <a:buNone/>
                </a:pPr>
                <a:r>
                  <a:rPr lang="cs-CZ" sz="1600" dirty="0">
                    <a:solidFill>
                      <a:schemeClr val="bg1"/>
                    </a:solidFill>
                  </a:rPr>
                  <a:t>Zdroj: QIU, </a:t>
                </a:r>
                <a:r>
                  <a:rPr lang="cs-CZ" sz="1600" dirty="0" err="1">
                    <a:solidFill>
                      <a:schemeClr val="bg1"/>
                    </a:solidFill>
                  </a:rPr>
                  <a:t>Hui</a:t>
                </a:r>
                <a:r>
                  <a:rPr lang="cs-CZ" sz="1600" dirty="0">
                    <a:solidFill>
                      <a:schemeClr val="bg1"/>
                    </a:solidFill>
                  </a:rPr>
                  <a:t>, </a:t>
                </a:r>
                <a:r>
                  <a:rPr lang="cs-CZ" sz="1600" dirty="0" err="1">
                    <a:solidFill>
                      <a:schemeClr val="bg1"/>
                    </a:solidFill>
                  </a:rPr>
                  <a:t>Lu</a:t>
                </a:r>
                <a:r>
                  <a:rPr lang="cs-CZ" sz="1600" dirty="0">
                    <a:solidFill>
                      <a:schemeClr val="bg1"/>
                    </a:solidFill>
                  </a:rPr>
                  <a:t> LV, Bing-</a:t>
                </a:r>
                <a:r>
                  <a:rPr lang="cs-CZ" sz="1600" dirty="0" err="1">
                    <a:solidFill>
                      <a:schemeClr val="bg1"/>
                    </a:solidFill>
                  </a:rPr>
                  <a:t>cai</a:t>
                </a:r>
                <a:r>
                  <a:rPr lang="cs-CZ" sz="1600" dirty="0">
                    <a:solidFill>
                      <a:schemeClr val="bg1"/>
                    </a:solidFill>
                  </a:rPr>
                  <a:t> PAN, </a:t>
                </a:r>
                <a:r>
                  <a:rPr lang="cs-CZ" sz="1600" dirty="0" err="1">
                    <a:solidFill>
                      <a:schemeClr val="bg1"/>
                    </a:solidFill>
                  </a:rPr>
                  <a:t>Qing-jian</a:t>
                </a:r>
                <a:r>
                  <a:rPr lang="cs-CZ" sz="1600" dirty="0">
                    <a:solidFill>
                      <a:schemeClr val="bg1"/>
                    </a:solidFill>
                  </a:rPr>
                  <a:t> ZHANG, </a:t>
                </a:r>
                <a:r>
                  <a:rPr lang="cs-CZ" sz="1600" dirty="0" err="1">
                    <a:solidFill>
                      <a:schemeClr val="bg1"/>
                    </a:solidFill>
                  </a:rPr>
                  <a:t>Wei-ming</a:t>
                </a:r>
                <a:r>
                  <a:rPr lang="cs-CZ" sz="1600" dirty="0">
                    <a:solidFill>
                      <a:schemeClr val="bg1"/>
                    </a:solidFill>
                  </a:rPr>
                  <a:t> ZHANG a </a:t>
                </a:r>
                <a:r>
                  <a:rPr lang="cs-CZ" sz="1600" dirty="0" err="1">
                    <a:solidFill>
                      <a:schemeClr val="bg1"/>
                    </a:solidFill>
                  </a:rPr>
                  <a:t>Quan-xing</a:t>
                </a:r>
                <a:r>
                  <a:rPr lang="cs-CZ" sz="1600" dirty="0">
                    <a:solidFill>
                      <a:schemeClr val="bg1"/>
                    </a:solidFill>
                  </a:rPr>
                  <a:t> ZHANG. </a:t>
                </a:r>
                <a:r>
                  <a:rPr lang="cs-CZ" sz="1600" dirty="0" err="1">
                    <a:solidFill>
                      <a:schemeClr val="bg1"/>
                    </a:solidFill>
                  </a:rPr>
                  <a:t>Critical</a:t>
                </a:r>
                <a:r>
                  <a:rPr lang="cs-CZ" sz="1600" dirty="0">
                    <a:solidFill>
                      <a:schemeClr val="bg1"/>
                    </a:solidFill>
                  </a:rPr>
                  <a:t> </a:t>
                </a:r>
                <a:r>
                  <a:rPr lang="cs-CZ" sz="1600" dirty="0" err="1">
                    <a:solidFill>
                      <a:schemeClr val="bg1"/>
                    </a:solidFill>
                  </a:rPr>
                  <a:t>review</a:t>
                </a:r>
                <a:r>
                  <a:rPr lang="cs-CZ" sz="1600" dirty="0">
                    <a:solidFill>
                      <a:schemeClr val="bg1"/>
                    </a:solidFill>
                  </a:rPr>
                  <a:t> in </a:t>
                </a:r>
                <a:r>
                  <a:rPr lang="cs-CZ" sz="1600" dirty="0" err="1">
                    <a:solidFill>
                      <a:schemeClr val="bg1"/>
                    </a:solidFill>
                  </a:rPr>
                  <a:t>adsorption</a:t>
                </a:r>
                <a:r>
                  <a:rPr lang="cs-CZ" sz="1600" dirty="0">
                    <a:solidFill>
                      <a:schemeClr val="bg1"/>
                    </a:solidFill>
                  </a:rPr>
                  <a:t> </a:t>
                </a:r>
                <a:r>
                  <a:rPr lang="cs-CZ" sz="1600" dirty="0" err="1">
                    <a:solidFill>
                      <a:schemeClr val="bg1"/>
                    </a:solidFill>
                  </a:rPr>
                  <a:t>kinetic</a:t>
                </a:r>
                <a:r>
                  <a:rPr lang="cs-CZ" sz="1600" dirty="0">
                    <a:solidFill>
                      <a:schemeClr val="bg1"/>
                    </a:solidFill>
                  </a:rPr>
                  <a:t> </a:t>
                </a:r>
                <a:r>
                  <a:rPr lang="cs-CZ" sz="1600" dirty="0" err="1">
                    <a:solidFill>
                      <a:schemeClr val="bg1"/>
                    </a:solidFill>
                  </a:rPr>
                  <a:t>models</a:t>
                </a:r>
                <a:r>
                  <a:rPr lang="cs-CZ" sz="1600" dirty="0">
                    <a:solidFill>
                      <a:schemeClr val="bg1"/>
                    </a:solidFill>
                  </a:rPr>
                  <a:t>. </a:t>
                </a:r>
                <a:r>
                  <a:rPr lang="cs-CZ" sz="1600" dirty="0" err="1">
                    <a:solidFill>
                      <a:schemeClr val="bg1"/>
                    </a:solidFill>
                  </a:rPr>
                  <a:t>Journal</a:t>
                </a:r>
                <a:r>
                  <a:rPr lang="cs-CZ" sz="1600" dirty="0">
                    <a:solidFill>
                      <a:schemeClr val="bg1"/>
                    </a:solidFill>
                  </a:rPr>
                  <a:t> </a:t>
                </a:r>
                <a:r>
                  <a:rPr lang="cs-CZ" sz="1600" dirty="0" err="1">
                    <a:solidFill>
                      <a:schemeClr val="bg1"/>
                    </a:solidFill>
                  </a:rPr>
                  <a:t>of</a:t>
                </a:r>
                <a:r>
                  <a:rPr lang="cs-CZ" sz="1600" dirty="0">
                    <a:solidFill>
                      <a:schemeClr val="bg1"/>
                    </a:solidFill>
                  </a:rPr>
                  <a:t> </a:t>
                </a:r>
                <a:r>
                  <a:rPr lang="cs-CZ" sz="1600" dirty="0" err="1">
                    <a:solidFill>
                      <a:schemeClr val="bg1"/>
                    </a:solidFill>
                  </a:rPr>
                  <a:t>Zhejiang</a:t>
                </a:r>
                <a:r>
                  <a:rPr lang="cs-CZ" sz="1600" dirty="0">
                    <a:solidFill>
                      <a:schemeClr val="bg1"/>
                    </a:solidFill>
                  </a:rPr>
                  <a:t> University- SCIENCE A. 2009, 10(5), 716-724. DOI: 10.1631/jzus.A0820524.</a:t>
                </a:r>
                <a:endParaRPr lang="cs-CZ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cs-CZ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Pseudo</a:t>
                </a:r>
                <a:r>
                  <a:rPr lang="cs-CZ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-druhý kinetický řád = </a:t>
                </a:r>
                <a:r>
                  <a:rPr lang="cs-CZ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chemická adsorpce v jedné vrstvě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cs-CZ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cs-CZ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cs-CZ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cs-CZ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cs-CZ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cs-CZ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1+ </m:t>
                        </m:r>
                        <m:sSub>
                          <m:sSubPr>
                            <m:ctrlPr>
                              <a:rPr lang="cs-CZ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cs-CZ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cs-CZ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cs-CZ" dirty="0">
                    <a:solidFill>
                      <a:schemeClr val="bg1"/>
                    </a:solidFill>
                  </a:rPr>
                  <a:t> 	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Lineární tvar:</a:t>
                </a:r>
              </a:p>
              <a:p>
                <a:pPr marL="0" indent="0">
                  <a:buNone/>
                </a:pPr>
                <a:endParaRPr lang="cs-CZ" sz="16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cs-CZ" sz="1600" dirty="0">
                    <a:solidFill>
                      <a:schemeClr val="bg1"/>
                    </a:solidFill>
                  </a:rPr>
                  <a:t>kde k</a:t>
                </a:r>
                <a:r>
                  <a:rPr lang="cs-CZ" sz="1600" baseline="-25000" dirty="0">
                    <a:solidFill>
                      <a:schemeClr val="bg1"/>
                    </a:solidFill>
                  </a:rPr>
                  <a:t>2</a:t>
                </a:r>
                <a:r>
                  <a:rPr lang="cs-CZ" sz="1600" dirty="0">
                    <a:solidFill>
                      <a:schemeClr val="bg1"/>
                    </a:solidFill>
                  </a:rPr>
                  <a:t> je rychlostní konstanta </a:t>
                </a:r>
                <a:r>
                  <a:rPr lang="cs-CZ" sz="1600" dirty="0" err="1">
                    <a:solidFill>
                      <a:schemeClr val="bg1"/>
                    </a:solidFill>
                  </a:rPr>
                  <a:t>psudodruhého</a:t>
                </a:r>
                <a:r>
                  <a:rPr lang="cs-CZ" sz="1600" dirty="0">
                    <a:solidFill>
                      <a:schemeClr val="bg1"/>
                    </a:solidFill>
                  </a:rPr>
                  <a:t> řádu  [g/</a:t>
                </a:r>
                <a:r>
                  <a:rPr lang="cs-CZ" sz="1600" dirty="0" err="1">
                    <a:solidFill>
                      <a:schemeClr val="bg1"/>
                    </a:solidFill>
                  </a:rPr>
                  <a:t>mg.min</a:t>
                </a:r>
                <a:r>
                  <a:rPr lang="cs-CZ" sz="1600" dirty="0">
                    <a:solidFill>
                      <a:schemeClr val="bg1"/>
                    </a:solidFill>
                  </a:rPr>
                  <a:t>] </a:t>
                </a:r>
              </a:p>
              <a:p>
                <a:pPr marL="0" indent="0">
                  <a:buNone/>
                </a:pPr>
                <a:r>
                  <a:rPr lang="cs-CZ" sz="1600" dirty="0">
                    <a:solidFill>
                      <a:schemeClr val="bg1"/>
                    </a:solidFill>
                  </a:rPr>
                  <a:t>Zdroj: HO, </a:t>
                </a:r>
                <a:r>
                  <a:rPr lang="cs-CZ" sz="1600" dirty="0" err="1">
                    <a:solidFill>
                      <a:schemeClr val="bg1"/>
                    </a:solidFill>
                  </a:rPr>
                  <a:t>Yuh-Shan</a:t>
                </a:r>
                <a:r>
                  <a:rPr lang="cs-CZ" sz="1600" dirty="0">
                    <a:solidFill>
                      <a:schemeClr val="bg1"/>
                    </a:solidFill>
                  </a:rPr>
                  <a:t>; MCKAY, </a:t>
                </a:r>
                <a:r>
                  <a:rPr lang="cs-CZ" sz="1600" dirty="0" err="1">
                    <a:solidFill>
                      <a:schemeClr val="bg1"/>
                    </a:solidFill>
                  </a:rPr>
                  <a:t>Gordon</a:t>
                </a:r>
                <a:r>
                  <a:rPr lang="cs-CZ" sz="1600" dirty="0">
                    <a:solidFill>
                      <a:schemeClr val="bg1"/>
                    </a:solidFill>
                  </a:rPr>
                  <a:t>. </a:t>
                </a:r>
                <a:r>
                  <a:rPr lang="cs-CZ" sz="1600" dirty="0" err="1">
                    <a:solidFill>
                      <a:schemeClr val="bg1"/>
                    </a:solidFill>
                  </a:rPr>
                  <a:t>Pseudo</a:t>
                </a:r>
                <a:r>
                  <a:rPr lang="cs-CZ" sz="1600" dirty="0">
                    <a:solidFill>
                      <a:schemeClr val="bg1"/>
                    </a:solidFill>
                  </a:rPr>
                  <a:t>-second </a:t>
                </a:r>
                <a:r>
                  <a:rPr lang="cs-CZ" sz="1600" dirty="0" err="1">
                    <a:solidFill>
                      <a:schemeClr val="bg1"/>
                    </a:solidFill>
                  </a:rPr>
                  <a:t>order</a:t>
                </a:r>
                <a:r>
                  <a:rPr lang="cs-CZ" sz="1600" dirty="0">
                    <a:solidFill>
                      <a:schemeClr val="bg1"/>
                    </a:solidFill>
                  </a:rPr>
                  <a:t> model </a:t>
                </a:r>
                <a:r>
                  <a:rPr lang="cs-CZ" sz="1600" dirty="0" err="1">
                    <a:solidFill>
                      <a:schemeClr val="bg1"/>
                    </a:solidFill>
                  </a:rPr>
                  <a:t>for</a:t>
                </a:r>
                <a:r>
                  <a:rPr lang="cs-CZ" sz="1600" dirty="0">
                    <a:solidFill>
                      <a:schemeClr val="bg1"/>
                    </a:solidFill>
                  </a:rPr>
                  <a:t> </a:t>
                </a:r>
                <a:r>
                  <a:rPr lang="cs-CZ" sz="1600" dirty="0" err="1">
                    <a:solidFill>
                      <a:schemeClr val="bg1"/>
                    </a:solidFill>
                  </a:rPr>
                  <a:t>sorption</a:t>
                </a:r>
                <a:r>
                  <a:rPr lang="cs-CZ" sz="1600" dirty="0">
                    <a:solidFill>
                      <a:schemeClr val="bg1"/>
                    </a:solidFill>
                  </a:rPr>
                  <a:t> </a:t>
                </a:r>
                <a:r>
                  <a:rPr lang="cs-CZ" sz="1600" dirty="0" err="1">
                    <a:solidFill>
                      <a:schemeClr val="bg1"/>
                    </a:solidFill>
                  </a:rPr>
                  <a:t>processes</a:t>
                </a:r>
                <a:r>
                  <a:rPr lang="cs-CZ" sz="1600" dirty="0">
                    <a:solidFill>
                      <a:schemeClr val="bg1"/>
                    </a:solidFill>
                  </a:rPr>
                  <a:t>. </a:t>
                </a:r>
                <a:r>
                  <a:rPr lang="cs-CZ" sz="1600" dirty="0" err="1">
                    <a:solidFill>
                      <a:schemeClr val="bg1"/>
                    </a:solidFill>
                  </a:rPr>
                  <a:t>Process</a:t>
                </a:r>
                <a:r>
                  <a:rPr lang="cs-CZ" sz="1600" dirty="0">
                    <a:solidFill>
                      <a:schemeClr val="bg1"/>
                    </a:solidFill>
                  </a:rPr>
                  <a:t> </a:t>
                </a:r>
                <a:r>
                  <a:rPr lang="cs-CZ" sz="1600" dirty="0" err="1">
                    <a:solidFill>
                      <a:schemeClr val="bg1"/>
                    </a:solidFill>
                  </a:rPr>
                  <a:t>biochemistry</a:t>
                </a:r>
                <a:r>
                  <a:rPr lang="cs-CZ" sz="1600" dirty="0">
                    <a:solidFill>
                      <a:schemeClr val="bg1"/>
                    </a:solidFill>
                  </a:rPr>
                  <a:t>, 1999, 34.5: 451-465. </a:t>
                </a:r>
              </a:p>
              <a:p>
                <a:pPr marL="0" indent="0">
                  <a:buNone/>
                </a:pPr>
                <a:endParaRPr lang="cs-CZ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cs-CZ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662888"/>
                <a:ext cx="8648114" cy="6132191"/>
              </a:xfrm>
              <a:blipFill>
                <a:blip r:embed="rId2"/>
                <a:stretch>
                  <a:fillRect l="-635" t="-9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86600" y="6487208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24</a:t>
            </a:fld>
            <a:endParaRPr lang="cs-CZ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639857"/>
              </p:ext>
            </p:extLst>
          </p:nvPr>
        </p:nvGraphicFramePr>
        <p:xfrm>
          <a:off x="5369899" y="1105193"/>
          <a:ext cx="3007178" cy="2076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541053"/>
              </p:ext>
            </p:extLst>
          </p:nvPr>
        </p:nvGraphicFramePr>
        <p:xfrm>
          <a:off x="5583011" y="4223892"/>
          <a:ext cx="2580955" cy="1672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DB2749AD-5841-40F0-81E2-A0C78E1FA63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856999" y="2113492"/>
            <a:ext cx="2333625" cy="4857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7D3420B-326C-4CE3-B3B9-0AADD41E4CC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013196" y="5159895"/>
            <a:ext cx="1362075" cy="5334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86248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57878"/>
            <a:ext cx="9144000" cy="656568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Vyhodnocení adsorpčních izoterem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12284" y="561100"/>
                <a:ext cx="7886700" cy="613219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cs-CZ" sz="1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Freundlichova</a:t>
                </a:r>
                <a:r>
                  <a:rPr lang="cs-CZ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izoterma </a:t>
                </a:r>
                <a:r>
                  <a:rPr lang="cs-CZ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fyzikální adsorpce ve více vrstvách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cs-CZ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	 </a:t>
                </a:r>
                <a:endParaRPr lang="cs-CZ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cs-CZ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cs-CZ" sz="1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Langmuirova</a:t>
                </a:r>
                <a:r>
                  <a:rPr lang="cs-CZ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izoterma </a:t>
                </a:r>
                <a:r>
                  <a:rPr lang="cs-CZ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chemická adsorpce v jedné vrstvě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sSub>
                          <m:sSubPr>
                            <m:ctrlPr>
                              <a:rPr lang="cs-CZ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1+ </m:t>
                        </m:r>
                        <m:sSub>
                          <m:sSubPr>
                            <m:ctrlPr>
                              <a:rPr lang="cs-CZ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endParaRPr lang="cs-CZ" dirty="0">
                  <a:solidFill>
                    <a:schemeClr val="bg1"/>
                  </a:solidFill>
                </a:endParaRPr>
              </a:p>
              <a:p>
                <a:pPr marL="0" indent="0" algn="just">
                  <a:buNone/>
                </a:pPr>
                <a:endParaRPr lang="cs-CZ" sz="1600" dirty="0">
                  <a:solidFill>
                    <a:schemeClr val="bg1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1600" dirty="0">
                    <a:solidFill>
                      <a:schemeClr val="bg1"/>
                    </a:solidFill>
                  </a:rPr>
                  <a:t>kde </a:t>
                </a:r>
                <a:r>
                  <a:rPr lang="cs-CZ" sz="1600" i="1" dirty="0">
                    <a:solidFill>
                      <a:schemeClr val="bg1"/>
                    </a:solidFill>
                  </a:rPr>
                  <a:t>(q)</a:t>
                </a:r>
                <a:r>
                  <a:rPr lang="cs-CZ" sz="1600" dirty="0">
                    <a:solidFill>
                      <a:schemeClr val="bg1"/>
                    </a:solidFill>
                  </a:rPr>
                  <a:t> je množství </a:t>
                </a:r>
                <a:r>
                  <a:rPr lang="cs-CZ" sz="1600" dirty="0" err="1">
                    <a:solidFill>
                      <a:schemeClr val="bg1"/>
                    </a:solidFill>
                  </a:rPr>
                  <a:t>naadsorbovaného</a:t>
                </a:r>
                <a:r>
                  <a:rPr lang="cs-CZ" sz="1600" dirty="0">
                    <a:solidFill>
                      <a:schemeClr val="bg1"/>
                    </a:solidFill>
                  </a:rPr>
                  <a:t> kontaminantu na 1 g adsorbentu, </a:t>
                </a:r>
                <a:r>
                  <a:rPr lang="cs-CZ" sz="1600" i="1" dirty="0">
                    <a:solidFill>
                      <a:schemeClr val="bg1"/>
                    </a:solidFill>
                  </a:rPr>
                  <a:t>(c)</a:t>
                </a:r>
                <a:r>
                  <a:rPr lang="cs-CZ" sz="1600" dirty="0">
                    <a:solidFill>
                      <a:schemeClr val="bg1"/>
                    </a:solidFill>
                  </a:rPr>
                  <a:t> je rovnovážná koncentrace kontaminantu, </a:t>
                </a:r>
                <a:r>
                  <a:rPr lang="cs-CZ" sz="1600" i="1" dirty="0">
                    <a:solidFill>
                      <a:schemeClr val="bg1"/>
                    </a:solidFill>
                  </a:rPr>
                  <a:t>(K</a:t>
                </a:r>
                <a:r>
                  <a:rPr lang="cs-CZ" sz="1600" i="1" baseline="-25000" dirty="0">
                    <a:solidFill>
                      <a:schemeClr val="bg1"/>
                    </a:solidFill>
                  </a:rPr>
                  <a:t>L</a:t>
                </a:r>
                <a:r>
                  <a:rPr lang="cs-CZ" sz="1600" i="1" dirty="0">
                    <a:solidFill>
                      <a:schemeClr val="bg1"/>
                    </a:solidFill>
                  </a:rPr>
                  <a:t>)</a:t>
                </a:r>
                <a:r>
                  <a:rPr lang="cs-CZ" sz="1600" dirty="0">
                    <a:solidFill>
                      <a:schemeClr val="bg1"/>
                    </a:solidFill>
                  </a:rPr>
                  <a:t> je </a:t>
                </a:r>
                <a:r>
                  <a:rPr lang="cs-CZ" sz="1600" dirty="0" err="1">
                    <a:solidFill>
                      <a:schemeClr val="bg1"/>
                    </a:solidFill>
                  </a:rPr>
                  <a:t>Langmuirova</a:t>
                </a:r>
                <a:r>
                  <a:rPr lang="cs-CZ" sz="1600" dirty="0">
                    <a:solidFill>
                      <a:schemeClr val="bg1"/>
                    </a:solidFill>
                  </a:rPr>
                  <a:t> konstanta [l/mg],</a:t>
                </a:r>
                <a:r>
                  <a:rPr lang="cs-CZ" sz="1600" i="1" dirty="0">
                    <a:solidFill>
                      <a:schemeClr val="bg1"/>
                    </a:solidFill>
                  </a:rPr>
                  <a:t> (K</a:t>
                </a:r>
                <a:r>
                  <a:rPr lang="cs-CZ" sz="1600" i="1" baseline="-25000" dirty="0">
                    <a:solidFill>
                      <a:schemeClr val="bg1"/>
                    </a:solidFill>
                  </a:rPr>
                  <a:t>F</a:t>
                </a:r>
                <a:r>
                  <a:rPr lang="cs-CZ" sz="1600" i="1" dirty="0">
                    <a:solidFill>
                      <a:schemeClr val="bg1"/>
                    </a:solidFill>
                  </a:rPr>
                  <a:t>) </a:t>
                </a:r>
                <a:r>
                  <a:rPr lang="cs-CZ" sz="1600" dirty="0">
                    <a:solidFill>
                      <a:schemeClr val="bg1"/>
                    </a:solidFill>
                  </a:rPr>
                  <a:t>je </a:t>
                </a:r>
                <a:r>
                  <a:rPr lang="cs-CZ" sz="1600" dirty="0" err="1">
                    <a:solidFill>
                      <a:schemeClr val="bg1"/>
                    </a:solidFill>
                  </a:rPr>
                  <a:t>Freundlichova</a:t>
                </a:r>
                <a:r>
                  <a:rPr lang="cs-CZ" sz="1600" dirty="0">
                    <a:solidFill>
                      <a:schemeClr val="bg1"/>
                    </a:solidFill>
                  </a:rPr>
                  <a:t> konstanta </a:t>
                </a:r>
                <a:r>
                  <a:rPr lang="pt-BR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[(mg</a:t>
                </a:r>
                <a:r>
                  <a:rPr lang="pt-BR" sz="1600" baseline="30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1-1/n</a:t>
                </a:r>
                <a:r>
                  <a:rPr lang="pt-BR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.(L)</a:t>
                </a:r>
                <a:r>
                  <a:rPr lang="pt-BR" sz="1600" baseline="30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1/n</a:t>
                </a:r>
                <a:r>
                  <a:rPr lang="pt-BR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cs-CZ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pt-BR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g]</a:t>
                </a:r>
                <a:r>
                  <a:rPr lang="cs-CZ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dirty="0">
                    <a:solidFill>
                      <a:schemeClr val="bg1"/>
                    </a:solidFill>
                  </a:rPr>
                  <a:t>a </a:t>
                </a:r>
                <a:r>
                  <a:rPr lang="cs-CZ" sz="1600" i="1" dirty="0">
                    <a:solidFill>
                      <a:schemeClr val="bg1"/>
                    </a:solidFill>
                  </a:rPr>
                  <a:t>(</a:t>
                </a:r>
                <a:r>
                  <a:rPr lang="cs-CZ" sz="1600" i="1" dirty="0" err="1">
                    <a:solidFill>
                      <a:schemeClr val="bg1"/>
                    </a:solidFill>
                  </a:rPr>
                  <a:t>q</a:t>
                </a:r>
                <a:r>
                  <a:rPr lang="cs-CZ" sz="1600" i="1" baseline="-25000" dirty="0" err="1">
                    <a:solidFill>
                      <a:schemeClr val="bg1"/>
                    </a:solidFill>
                  </a:rPr>
                  <a:t>max</a:t>
                </a:r>
                <a:r>
                  <a:rPr lang="cs-CZ" sz="1600" i="1" dirty="0">
                    <a:solidFill>
                      <a:schemeClr val="bg1"/>
                    </a:solidFill>
                  </a:rPr>
                  <a:t>)</a:t>
                </a:r>
                <a:r>
                  <a:rPr lang="cs-CZ" sz="1600" dirty="0">
                    <a:solidFill>
                      <a:schemeClr val="bg1"/>
                    </a:solidFill>
                  </a:rPr>
                  <a:t> je maximální množství adsorbátu [mg/l]</a:t>
                </a:r>
              </a:p>
              <a:p>
                <a:pPr marL="0" indent="0">
                  <a:buNone/>
                </a:pPr>
                <a:endParaRPr lang="cs-CZ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2284" y="561100"/>
                <a:ext cx="7886700" cy="6132191"/>
              </a:xfrm>
              <a:blipFill>
                <a:blip r:embed="rId2"/>
                <a:stretch>
                  <a:fillRect l="-618" t="-895" r="-4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86600" y="6487208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25</a:t>
            </a:fld>
            <a:endParaRPr lang="cs-CZ" dirty="0"/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348695"/>
              </p:ext>
            </p:extLst>
          </p:nvPr>
        </p:nvGraphicFramePr>
        <p:xfrm>
          <a:off x="4255634" y="4220478"/>
          <a:ext cx="4041489" cy="2642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00000000-0008-0000-04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168228"/>
              </p:ext>
            </p:extLst>
          </p:nvPr>
        </p:nvGraphicFramePr>
        <p:xfrm>
          <a:off x="312284" y="4220478"/>
          <a:ext cx="4023098" cy="2637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09580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3AEA16-5261-5A4C-8E82-82B6D224F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26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F9ABD4F-D166-3741-B661-A16EEBEF5FD7}"/>
              </a:ext>
            </a:extLst>
          </p:cNvPr>
          <p:cNvSpPr txBox="1"/>
          <p:nvPr/>
        </p:nvSpPr>
        <p:spPr>
          <a:xfrm>
            <a:off x="0" y="134292"/>
            <a:ext cx="547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Adsorpční kinetika - parametry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1FF5EA79-53F6-9445-BE56-D464E3EF9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079939"/>
              </p:ext>
            </p:extLst>
          </p:nvPr>
        </p:nvGraphicFramePr>
        <p:xfrm>
          <a:off x="250444" y="1291044"/>
          <a:ext cx="8643111" cy="2773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8537">
                  <a:extLst>
                    <a:ext uri="{9D8B030D-6E8A-4147-A177-3AD203B41FA5}">
                      <a16:colId xmlns:a16="http://schemas.microsoft.com/office/drawing/2014/main" val="3470735083"/>
                    </a:ext>
                  </a:extLst>
                </a:gridCol>
                <a:gridCol w="723040">
                  <a:extLst>
                    <a:ext uri="{9D8B030D-6E8A-4147-A177-3AD203B41FA5}">
                      <a16:colId xmlns:a16="http://schemas.microsoft.com/office/drawing/2014/main" val="2984357809"/>
                    </a:ext>
                  </a:extLst>
                </a:gridCol>
                <a:gridCol w="926035">
                  <a:extLst>
                    <a:ext uri="{9D8B030D-6E8A-4147-A177-3AD203B41FA5}">
                      <a16:colId xmlns:a16="http://schemas.microsoft.com/office/drawing/2014/main" val="277223392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031678683"/>
                    </a:ext>
                  </a:extLst>
                </a:gridCol>
                <a:gridCol w="822767">
                  <a:extLst>
                    <a:ext uri="{9D8B030D-6E8A-4147-A177-3AD203B41FA5}">
                      <a16:colId xmlns:a16="http://schemas.microsoft.com/office/drawing/2014/main" val="3767554302"/>
                    </a:ext>
                  </a:extLst>
                </a:gridCol>
                <a:gridCol w="1069532">
                  <a:extLst>
                    <a:ext uri="{9D8B030D-6E8A-4147-A177-3AD203B41FA5}">
                      <a16:colId xmlns:a16="http://schemas.microsoft.com/office/drawing/2014/main" val="3478817377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330988822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55243922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Sorbent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</a:t>
                      </a: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-první řád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</a:t>
                      </a: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-druhý řád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Rovnovážný stav (min)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984615"/>
                  </a:ext>
                </a:extLst>
              </a:tr>
              <a:tr h="3301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cs-CZ" sz="1400" b="1" baseline="-25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(mg/g)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cs-CZ" sz="1400" b="1" baseline="-25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(min</a:t>
                      </a:r>
                      <a:r>
                        <a:rPr lang="cs-CZ" sz="1400" b="1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cs-CZ" sz="1400" b="1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400" b="1" baseline="30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cs-CZ" sz="1400" b="1" baseline="-25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(mg/g)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cs-CZ" sz="1400" b="1" baseline="-25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(g/</a:t>
                      </a:r>
                      <a:r>
                        <a:rPr lang="cs-CZ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mg.min</a:t>
                      </a: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cs-CZ" sz="1400" b="1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400" b="1" baseline="30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559277"/>
                  </a:ext>
                </a:extLst>
              </a:tr>
              <a:tr h="16507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Biochar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132.04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0.0387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0.9511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140.85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0.00074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0.9929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343873"/>
                  </a:ext>
                </a:extLst>
              </a:tr>
              <a:tr h="16507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Biochar + CTAB</a:t>
                      </a:r>
                      <a:endParaRPr lang="cs-CZ" sz="14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194.13</a:t>
                      </a:r>
                      <a:endParaRPr lang="cs-CZ" sz="14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0.1168</a:t>
                      </a:r>
                      <a:endParaRPr lang="cs-CZ" sz="140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0.9808</a:t>
                      </a:r>
                      <a:endParaRPr lang="cs-CZ" sz="140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196.08</a:t>
                      </a:r>
                      <a:endParaRPr lang="cs-CZ" sz="14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0.00177</a:t>
                      </a:r>
                      <a:endParaRPr lang="cs-CZ" sz="14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0.9995</a:t>
                      </a:r>
                      <a:endParaRPr lang="cs-CZ" sz="140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cs-CZ" sz="14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76911"/>
                  </a:ext>
                </a:extLst>
              </a:tr>
              <a:tr h="16507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Biochar + </a:t>
                      </a:r>
                      <a:r>
                        <a:rPr lang="cs-CZ" sz="1400" dirty="0" err="1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</a:t>
                      </a:r>
                      <a:r>
                        <a:rPr lang="cs-CZ" sz="14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(allyl2Me2N)Cl</a:t>
                      </a:r>
                      <a:endParaRPr lang="cs-CZ" sz="14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183.97</a:t>
                      </a:r>
                      <a:endParaRPr lang="cs-CZ" sz="14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0.1598</a:t>
                      </a:r>
                      <a:endParaRPr lang="cs-CZ" sz="140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0.9161</a:t>
                      </a:r>
                      <a:endParaRPr lang="cs-CZ" sz="140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181.82</a:t>
                      </a:r>
                      <a:endParaRPr lang="cs-CZ" sz="140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0.00206</a:t>
                      </a:r>
                      <a:endParaRPr lang="cs-CZ" sz="14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0.9931</a:t>
                      </a:r>
                      <a:endParaRPr lang="cs-CZ" sz="14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cs-CZ" sz="14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645476"/>
                  </a:ext>
                </a:extLst>
              </a:tr>
              <a:tr h="16507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214.11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0.0295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0.8059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217.39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0.00167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0.9979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152110"/>
                  </a:ext>
                </a:extLst>
              </a:tr>
              <a:tr h="165070"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GAC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193.60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0.0737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0.9955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204.08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0.00126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0.9979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895445"/>
                  </a:ext>
                </a:extLst>
              </a:tr>
              <a:tr h="330141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0" i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 situ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modified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biochar-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(ally2Me2NCl)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100.71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0.0304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0.9741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105.26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0.0095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0.9769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817348"/>
                  </a:ext>
                </a:extLst>
              </a:tr>
              <a:tr h="165070">
                <a:tc>
                  <a:txBody>
                    <a:bodyPr/>
                    <a:lstStyle/>
                    <a:p>
                      <a:pPr algn="ctr"/>
                      <a:r>
                        <a:rPr lang="cs-CZ" sz="1400" b="0" i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 situ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modified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biochar-AlkMe3NBr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119.70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0.0601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0.9211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120.48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0.0083</a:t>
                      </a:r>
                      <a:endParaRPr lang="cs-CZ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0.9824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01" marR="61901" marT="0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313787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741A5554-DD0F-1649-8DBD-83BAFF8910E5}"/>
              </a:ext>
            </a:extLst>
          </p:cNvPr>
          <p:cNvSpPr txBox="1"/>
          <p:nvPr/>
        </p:nvSpPr>
        <p:spPr>
          <a:xfrm>
            <a:off x="654062" y="5036789"/>
            <a:ext cx="2730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chemeClr val="bg1"/>
                </a:solidFill>
              </a:rPr>
              <a:t>Pseudo</a:t>
            </a:r>
            <a:r>
              <a:rPr lang="cs-CZ" sz="1600" dirty="0">
                <a:solidFill>
                  <a:schemeClr val="bg1"/>
                </a:solidFill>
              </a:rPr>
              <a:t>-druhý řád =</a:t>
            </a:r>
          </a:p>
          <a:p>
            <a:r>
              <a:rPr lang="cs-CZ" sz="3600" dirty="0">
                <a:solidFill>
                  <a:srgbClr val="00B0F0"/>
                </a:solidFill>
              </a:rPr>
              <a:t>chemická </a:t>
            </a:r>
          </a:p>
          <a:p>
            <a:r>
              <a:rPr lang="cs-CZ" dirty="0">
                <a:solidFill>
                  <a:schemeClr val="bg1"/>
                </a:solidFill>
              </a:rPr>
              <a:t>adsorpce</a:t>
            </a:r>
          </a:p>
          <a:p>
            <a:r>
              <a:rPr lang="cs-CZ" sz="1400" dirty="0">
                <a:solidFill>
                  <a:schemeClr val="bg1"/>
                </a:solidFill>
              </a:rPr>
              <a:t>(všechny sorbenty)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DBE6506-576F-BD49-BD09-2F322890C834}"/>
              </a:ext>
            </a:extLst>
          </p:cNvPr>
          <p:cNvSpPr txBox="1"/>
          <p:nvPr/>
        </p:nvSpPr>
        <p:spPr>
          <a:xfrm>
            <a:off x="3124199" y="4924633"/>
            <a:ext cx="25717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Pouze o</a:t>
            </a:r>
          </a:p>
          <a:p>
            <a:r>
              <a:rPr lang="cs-CZ" sz="3600" dirty="0">
                <a:solidFill>
                  <a:srgbClr val="00B0F0"/>
                </a:solidFill>
              </a:rPr>
              <a:t>9,6 % </a:t>
            </a:r>
          </a:p>
          <a:p>
            <a:r>
              <a:rPr lang="cs-CZ" dirty="0">
                <a:solidFill>
                  <a:schemeClr val="bg1"/>
                </a:solidFill>
              </a:rPr>
              <a:t>nižší </a:t>
            </a:r>
            <a:r>
              <a:rPr lang="cs-CZ" dirty="0" err="1">
                <a:solidFill>
                  <a:schemeClr val="bg1"/>
                </a:solidFill>
              </a:rPr>
              <a:t>q</a:t>
            </a:r>
            <a:r>
              <a:rPr lang="cs-CZ" baseline="-25000" dirty="0" err="1">
                <a:solidFill>
                  <a:schemeClr val="bg1"/>
                </a:solidFill>
              </a:rPr>
              <a:t>e</a:t>
            </a:r>
            <a:r>
              <a:rPr lang="cs-CZ" dirty="0">
                <a:solidFill>
                  <a:schemeClr val="bg1"/>
                </a:solidFill>
              </a:rPr>
              <a:t> pro </a:t>
            </a:r>
            <a:r>
              <a:rPr lang="cs-CZ" i="1" dirty="0">
                <a:solidFill>
                  <a:schemeClr val="bg1"/>
                </a:solidFill>
              </a:rPr>
              <a:t>in situ </a:t>
            </a:r>
            <a:r>
              <a:rPr lang="cs-CZ" dirty="0">
                <a:solidFill>
                  <a:schemeClr val="bg1"/>
                </a:solidFill>
              </a:rPr>
              <a:t>impregnovaný biochar</a:t>
            </a:r>
            <a:endParaRPr lang="cs-CZ" baseline="-25000" dirty="0">
              <a:solidFill>
                <a:schemeClr val="bg1"/>
              </a:solidFill>
            </a:endParaRPr>
          </a:p>
          <a:p>
            <a:r>
              <a:rPr lang="cs-CZ" sz="1400" dirty="0">
                <a:solidFill>
                  <a:schemeClr val="bg1"/>
                </a:solidFill>
              </a:rPr>
              <a:t>(ve srovnání s AC)</a:t>
            </a:r>
          </a:p>
          <a:p>
            <a:r>
              <a:rPr lang="cs-CZ" dirty="0">
                <a:solidFill>
                  <a:schemeClr val="bg1"/>
                </a:solidFill>
              </a:rPr>
              <a:t> 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4F45351-437F-6140-9EF2-0CDB91A4575B}"/>
              </a:ext>
            </a:extLst>
          </p:cNvPr>
          <p:cNvSpPr txBox="1"/>
          <p:nvPr/>
        </p:nvSpPr>
        <p:spPr>
          <a:xfrm>
            <a:off x="5743575" y="4924632"/>
            <a:ext cx="26860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Jednoznačně</a:t>
            </a:r>
          </a:p>
          <a:p>
            <a:r>
              <a:rPr lang="cs-CZ" sz="3200" dirty="0">
                <a:solidFill>
                  <a:srgbClr val="00B0F0"/>
                </a:solidFill>
              </a:rPr>
              <a:t>nejrychlejší</a:t>
            </a:r>
            <a:r>
              <a:rPr lang="cs-CZ" sz="3600" dirty="0">
                <a:solidFill>
                  <a:srgbClr val="A02E8D"/>
                </a:solidFill>
              </a:rPr>
              <a:t> </a:t>
            </a:r>
          </a:p>
          <a:p>
            <a:r>
              <a:rPr lang="cs-CZ" dirty="0">
                <a:solidFill>
                  <a:schemeClr val="bg1"/>
                </a:solidFill>
              </a:rPr>
              <a:t>sorpce pro </a:t>
            </a:r>
            <a:r>
              <a:rPr lang="cs-CZ" i="1" dirty="0">
                <a:solidFill>
                  <a:schemeClr val="bg1"/>
                </a:solidFill>
              </a:rPr>
              <a:t>in situ </a:t>
            </a:r>
            <a:r>
              <a:rPr lang="cs-CZ" dirty="0">
                <a:solidFill>
                  <a:schemeClr val="bg1"/>
                </a:solidFill>
              </a:rPr>
              <a:t>impregnovaný biochar</a:t>
            </a:r>
          </a:p>
          <a:p>
            <a:r>
              <a:rPr lang="cs-CZ" sz="1400" dirty="0">
                <a:solidFill>
                  <a:schemeClr val="bg1"/>
                </a:solidFill>
              </a:rPr>
              <a:t>(ve srovnání s AC)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19B7556D-4CBC-1D4C-874C-5E530CC63A77}"/>
              </a:ext>
            </a:extLst>
          </p:cNvPr>
          <p:cNvCxnSpPr/>
          <p:nvPr/>
        </p:nvCxnSpPr>
        <p:spPr>
          <a:xfrm>
            <a:off x="654062" y="4783564"/>
            <a:ext cx="746123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087AE544-AA35-2147-A36A-24E386F1AE5B}"/>
              </a:ext>
            </a:extLst>
          </p:cNvPr>
          <p:cNvCxnSpPr/>
          <p:nvPr/>
        </p:nvCxnSpPr>
        <p:spPr>
          <a:xfrm>
            <a:off x="2895600" y="4965700"/>
            <a:ext cx="0" cy="15271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885C257E-8A37-084F-BB3F-1C63C2F26EB6}"/>
              </a:ext>
            </a:extLst>
          </p:cNvPr>
          <p:cNvCxnSpPr/>
          <p:nvPr/>
        </p:nvCxnSpPr>
        <p:spPr>
          <a:xfrm>
            <a:off x="5473700" y="5019685"/>
            <a:ext cx="0" cy="15271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70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4F0EE3-4B84-1441-AEBE-B92C476E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2625" y="6455429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27</a:t>
            </a:fld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4B441B3-3F8E-FF4E-AB67-467FAF2A4B15}"/>
              </a:ext>
            </a:extLst>
          </p:cNvPr>
          <p:cNvSpPr txBox="1"/>
          <p:nvPr/>
        </p:nvSpPr>
        <p:spPr>
          <a:xfrm>
            <a:off x="139700" y="246659"/>
            <a:ext cx="492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Adsorpční izotermy - parametry</a:t>
            </a: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5037F4FA-B718-F346-AAF2-5AA7491C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884362"/>
              </p:ext>
            </p:extLst>
          </p:nvPr>
        </p:nvGraphicFramePr>
        <p:xfrm>
          <a:off x="393700" y="1159878"/>
          <a:ext cx="8137658" cy="2663468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2349500">
                  <a:extLst>
                    <a:ext uri="{9D8B030D-6E8A-4147-A177-3AD203B41FA5}">
                      <a16:colId xmlns:a16="http://schemas.microsoft.com/office/drawing/2014/main" val="184706363"/>
                    </a:ext>
                  </a:extLst>
                </a:gridCol>
                <a:gridCol w="661182">
                  <a:extLst>
                    <a:ext uri="{9D8B030D-6E8A-4147-A177-3AD203B41FA5}">
                      <a16:colId xmlns:a16="http://schemas.microsoft.com/office/drawing/2014/main" val="2062972077"/>
                    </a:ext>
                  </a:extLst>
                </a:gridCol>
                <a:gridCol w="1434318">
                  <a:extLst>
                    <a:ext uri="{9D8B030D-6E8A-4147-A177-3AD203B41FA5}">
                      <a16:colId xmlns:a16="http://schemas.microsoft.com/office/drawing/2014/main" val="2935348756"/>
                    </a:ext>
                  </a:extLst>
                </a:gridCol>
                <a:gridCol w="609759">
                  <a:extLst>
                    <a:ext uri="{9D8B030D-6E8A-4147-A177-3AD203B41FA5}">
                      <a16:colId xmlns:a16="http://schemas.microsoft.com/office/drawing/2014/main" val="3753485711"/>
                    </a:ext>
                  </a:extLst>
                </a:gridCol>
                <a:gridCol w="993890">
                  <a:extLst>
                    <a:ext uri="{9D8B030D-6E8A-4147-A177-3AD203B41FA5}">
                      <a16:colId xmlns:a16="http://schemas.microsoft.com/office/drawing/2014/main" val="3011097772"/>
                    </a:ext>
                  </a:extLst>
                </a:gridCol>
                <a:gridCol w="1266551">
                  <a:extLst>
                    <a:ext uri="{9D8B030D-6E8A-4147-A177-3AD203B41FA5}">
                      <a16:colId xmlns:a16="http://schemas.microsoft.com/office/drawing/2014/main" val="1045367755"/>
                    </a:ext>
                  </a:extLst>
                </a:gridCol>
                <a:gridCol w="822458">
                  <a:extLst>
                    <a:ext uri="{9D8B030D-6E8A-4147-A177-3AD203B41FA5}">
                      <a16:colId xmlns:a16="http://schemas.microsoft.com/office/drawing/2014/main" val="2822633717"/>
                    </a:ext>
                  </a:extLst>
                </a:gridCol>
              </a:tblGrid>
              <a:tr h="196248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Sorbent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Freundlichova</a:t>
                      </a:r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izoterma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Langmuirova</a:t>
                      </a:r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izoterma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715861"/>
                  </a:ext>
                </a:extLst>
              </a:tr>
              <a:tr h="5298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</a:t>
                      </a:r>
                      <a:r>
                        <a:rPr lang="cs-CZ" sz="1400" b="1" kern="1200" baseline="-25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</a:t>
                      </a:r>
                      <a:r>
                        <a:rPr lang="cs-CZ" sz="1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[(mg</a:t>
                      </a:r>
                      <a:r>
                        <a:rPr lang="pt-BR" sz="1400" b="1" kern="120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1-1/n</a:t>
                      </a:r>
                      <a:r>
                        <a:rPr lang="pt-BR" sz="1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.(L)</a:t>
                      </a:r>
                      <a:r>
                        <a:rPr lang="pt-BR" sz="1400" b="1" kern="120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1/n</a:t>
                      </a:r>
                      <a:r>
                        <a:rPr lang="pt-BR" sz="1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r>
                        <a:rPr lang="cs-CZ" sz="1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pt-BR" sz="1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g]</a:t>
                      </a:r>
                      <a:endParaRPr lang="cs-CZ" sz="14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cs-CZ" sz="1400" b="1" kern="120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</a:t>
                      </a:r>
                      <a:r>
                        <a:rPr lang="cs-CZ" sz="1400" b="1" kern="1200" baseline="-25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cs-CZ" sz="1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[mg/g]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</a:t>
                      </a:r>
                      <a:r>
                        <a:rPr lang="cs-CZ" sz="1400" b="1" kern="1200" baseline="-25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r>
                        <a:rPr lang="cs-CZ" sz="1400" b="1" kern="1200" baseline="-25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[L/mg]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535521"/>
                  </a:ext>
                </a:extLst>
              </a:tr>
              <a:tr h="1839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Biochar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0.987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125.00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0.989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967321"/>
                  </a:ext>
                </a:extLst>
              </a:tr>
              <a:tr h="1839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Biochar + CTAB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34.25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0.974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172.41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0.975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341423"/>
                  </a:ext>
                </a:extLst>
              </a:tr>
              <a:tr h="1839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Biochar + </a:t>
                      </a:r>
                      <a:r>
                        <a:rPr lang="cs-CZ" sz="1400" b="0" kern="1200" dirty="0" err="1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poly</a:t>
                      </a:r>
                      <a:r>
                        <a:rPr lang="cs-CZ" sz="1400" b="0" kern="12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(allyl2Me2N)Cl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32.79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0.943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185.19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0.983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50235"/>
                  </a:ext>
                </a:extLst>
              </a:tr>
              <a:tr h="1839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76.59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0.963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232.56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0.975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470491"/>
                  </a:ext>
                </a:extLst>
              </a:tr>
              <a:tr h="1839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222.22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0.948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779702"/>
                  </a:ext>
                </a:extLst>
              </a:tr>
              <a:tr h="1839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 situ </a:t>
                      </a:r>
                      <a:r>
                        <a:rPr lang="cs-CZ" sz="1400" b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modified</a:t>
                      </a:r>
                      <a:r>
                        <a:rPr lang="cs-CZ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biochar-</a:t>
                      </a:r>
                      <a:r>
                        <a:rPr lang="cs-CZ" sz="1400" b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poly</a:t>
                      </a:r>
                      <a:r>
                        <a:rPr lang="cs-CZ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(ally2Me2NCl)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3.39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34.72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0.987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116.28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0.992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633311"/>
                  </a:ext>
                </a:extLst>
              </a:tr>
              <a:tr h="1839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0" i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 situ </a:t>
                      </a:r>
                      <a:r>
                        <a:rPr lang="cs-CZ" sz="1400" b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modified</a:t>
                      </a:r>
                      <a:r>
                        <a:rPr lang="cs-CZ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biochar-AlkMe3NBr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23.81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0.972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111.11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0.990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829021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876CE595-673B-BB40-8510-106F6F724A22}"/>
              </a:ext>
            </a:extLst>
          </p:cNvPr>
          <p:cNvSpPr txBox="1"/>
          <p:nvPr/>
        </p:nvSpPr>
        <p:spPr>
          <a:xfrm>
            <a:off x="609732" y="4645631"/>
            <a:ext cx="2730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chemeClr val="bg1"/>
                </a:solidFill>
              </a:rPr>
              <a:t>Langmuirova</a:t>
            </a:r>
            <a:r>
              <a:rPr lang="cs-CZ" sz="1600" dirty="0">
                <a:solidFill>
                  <a:schemeClr val="bg1"/>
                </a:solidFill>
              </a:rPr>
              <a:t> izoterma =</a:t>
            </a:r>
          </a:p>
          <a:p>
            <a:r>
              <a:rPr lang="cs-CZ" sz="3600" dirty="0">
                <a:solidFill>
                  <a:srgbClr val="00B0F0"/>
                </a:solidFill>
              </a:rPr>
              <a:t>chemická </a:t>
            </a:r>
          </a:p>
          <a:p>
            <a:r>
              <a:rPr lang="cs-CZ" dirty="0">
                <a:solidFill>
                  <a:schemeClr val="bg1"/>
                </a:solidFill>
              </a:rPr>
              <a:t>adsorpce v jedné vrstvě</a:t>
            </a:r>
          </a:p>
          <a:p>
            <a:r>
              <a:rPr lang="cs-CZ" sz="1400" dirty="0">
                <a:solidFill>
                  <a:schemeClr val="bg1"/>
                </a:solidFill>
              </a:rPr>
              <a:t>(všechny sorbenty)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FFA7E66-2409-AF48-9F10-8296CB83CAF9}"/>
              </a:ext>
            </a:extLst>
          </p:cNvPr>
          <p:cNvSpPr txBox="1"/>
          <p:nvPr/>
        </p:nvSpPr>
        <p:spPr>
          <a:xfrm>
            <a:off x="3340232" y="4604564"/>
            <a:ext cx="25717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Pouze o</a:t>
            </a:r>
          </a:p>
          <a:p>
            <a:r>
              <a:rPr lang="cs-CZ" sz="3600" dirty="0">
                <a:solidFill>
                  <a:srgbClr val="00B0F0"/>
                </a:solidFill>
              </a:rPr>
              <a:t>16,6 % </a:t>
            </a:r>
          </a:p>
          <a:p>
            <a:r>
              <a:rPr lang="cs-CZ" dirty="0">
                <a:solidFill>
                  <a:schemeClr val="bg1"/>
                </a:solidFill>
              </a:rPr>
              <a:t>nižší </a:t>
            </a:r>
            <a:r>
              <a:rPr lang="cs-CZ" dirty="0" err="1">
                <a:solidFill>
                  <a:schemeClr val="bg1"/>
                </a:solidFill>
              </a:rPr>
              <a:t>q</a:t>
            </a:r>
            <a:r>
              <a:rPr lang="cs-CZ" baseline="-25000" dirty="0" err="1">
                <a:solidFill>
                  <a:schemeClr val="bg1"/>
                </a:solidFill>
              </a:rPr>
              <a:t>max</a:t>
            </a:r>
            <a:r>
              <a:rPr lang="cs-CZ" dirty="0">
                <a:solidFill>
                  <a:schemeClr val="bg1"/>
                </a:solidFill>
              </a:rPr>
              <a:t> pro </a:t>
            </a:r>
            <a:r>
              <a:rPr lang="cs-CZ" i="1" dirty="0">
                <a:solidFill>
                  <a:schemeClr val="bg1"/>
                </a:solidFill>
              </a:rPr>
              <a:t>in situ </a:t>
            </a:r>
            <a:r>
              <a:rPr lang="cs-CZ" dirty="0">
                <a:solidFill>
                  <a:schemeClr val="bg1"/>
                </a:solidFill>
              </a:rPr>
              <a:t>impregnovaný biochar</a:t>
            </a:r>
            <a:endParaRPr lang="cs-CZ" baseline="-25000" dirty="0">
              <a:solidFill>
                <a:schemeClr val="bg1"/>
              </a:solidFill>
            </a:endParaRPr>
          </a:p>
          <a:p>
            <a:r>
              <a:rPr lang="cs-CZ" sz="1400" dirty="0">
                <a:solidFill>
                  <a:schemeClr val="bg1"/>
                </a:solidFill>
              </a:rPr>
              <a:t>(ve srovnání s AC)</a:t>
            </a:r>
          </a:p>
          <a:p>
            <a:r>
              <a:rPr lang="cs-CZ" dirty="0">
                <a:solidFill>
                  <a:schemeClr val="bg1"/>
                </a:solidFill>
              </a:rPr>
              <a:t> 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5B8BD4D-E985-7E44-BE13-BF6E24F8F679}"/>
              </a:ext>
            </a:extLst>
          </p:cNvPr>
          <p:cNvSpPr txBox="1"/>
          <p:nvPr/>
        </p:nvSpPr>
        <p:spPr>
          <a:xfrm>
            <a:off x="5959608" y="4604563"/>
            <a:ext cx="26860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Téměř</a:t>
            </a:r>
          </a:p>
          <a:p>
            <a:r>
              <a:rPr lang="cs-CZ" sz="3200" dirty="0">
                <a:solidFill>
                  <a:srgbClr val="00B0F0"/>
                </a:solidFill>
              </a:rPr>
              <a:t>porovnatelná</a:t>
            </a:r>
            <a:r>
              <a:rPr lang="cs-CZ" sz="3600" dirty="0">
                <a:solidFill>
                  <a:srgbClr val="A02E8D"/>
                </a:solidFill>
              </a:rPr>
              <a:t> </a:t>
            </a:r>
          </a:p>
          <a:p>
            <a:r>
              <a:rPr lang="cs-CZ" dirty="0">
                <a:solidFill>
                  <a:schemeClr val="bg1"/>
                </a:solidFill>
              </a:rPr>
              <a:t>sorpce pro </a:t>
            </a:r>
            <a:r>
              <a:rPr lang="cs-CZ" i="1" dirty="0">
                <a:solidFill>
                  <a:schemeClr val="bg1"/>
                </a:solidFill>
              </a:rPr>
              <a:t>in situ </a:t>
            </a:r>
            <a:r>
              <a:rPr lang="cs-CZ" dirty="0">
                <a:solidFill>
                  <a:schemeClr val="bg1"/>
                </a:solidFill>
              </a:rPr>
              <a:t>impregnovaný biochar</a:t>
            </a:r>
          </a:p>
          <a:p>
            <a:r>
              <a:rPr lang="cs-CZ" sz="1400" dirty="0">
                <a:solidFill>
                  <a:schemeClr val="bg1"/>
                </a:solidFill>
              </a:rPr>
              <a:t>(ve srovnání s AC)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A5BE3E30-64CF-8E45-B877-0B43773B2836}"/>
              </a:ext>
            </a:extLst>
          </p:cNvPr>
          <p:cNvCxnSpPr/>
          <p:nvPr/>
        </p:nvCxnSpPr>
        <p:spPr>
          <a:xfrm>
            <a:off x="870095" y="4463495"/>
            <a:ext cx="746123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F479442A-BA7B-5240-87CF-4AFA46B68490}"/>
              </a:ext>
            </a:extLst>
          </p:cNvPr>
          <p:cNvCxnSpPr/>
          <p:nvPr/>
        </p:nvCxnSpPr>
        <p:spPr>
          <a:xfrm>
            <a:off x="3111633" y="4645631"/>
            <a:ext cx="0" cy="15271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5232862F-84DE-954B-8771-E1B41064C3B7}"/>
              </a:ext>
            </a:extLst>
          </p:cNvPr>
          <p:cNvCxnSpPr/>
          <p:nvPr/>
        </p:nvCxnSpPr>
        <p:spPr>
          <a:xfrm>
            <a:off x="5689733" y="4699616"/>
            <a:ext cx="0" cy="15271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7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3</a:t>
            </a:fld>
            <a:endParaRPr lang="cs-CZ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95179"/>
            <a:ext cx="8229600" cy="851309"/>
          </a:xfrm>
        </p:spPr>
        <p:txBody>
          <a:bodyPr/>
          <a:lstStyle/>
          <a:p>
            <a:pPr algn="ctr"/>
            <a:r>
              <a:rPr lang="en-US" alt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ODSTRA</a:t>
            </a:r>
            <a:r>
              <a:rPr lang="cs-CZ" alt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ŇOVÁNÍ LÉČIV Z VOD?</a:t>
            </a:r>
            <a:r>
              <a:rPr lang="en-US" alt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cs-CZ" alt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49283" y="745310"/>
            <a:ext cx="8410575" cy="4957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NEJČASTĚJŠÍ SEPARACE LÉČIV Z VOD = ADSORPCE</a:t>
            </a:r>
          </a:p>
          <a:p>
            <a:pPr algn="just"/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Adsorpce na aktivní uhlí</a:t>
            </a:r>
            <a:endParaRPr lang="cs-CZ" alt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Malá účinnost díky vysoké polaritě AOX kontaminantů, účinnost velmi závislá na pH - nejúčinnější v kyselé oblasti pH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Problematické nakládání s nasyceným sorbentem v případě, že sorbovaný kontaminant není VOC =&gt; odstraňování / regenerace: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alt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ODSTRAŇOVÁNÍ </a:t>
            </a: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spalování nebezpečného odpadu a náhrada sorpční náplně čerstvým sorbentem</a:t>
            </a:r>
            <a:r>
              <a:rPr lang="cs-CZ" alt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DRAHÉ</a:t>
            </a:r>
          </a:p>
          <a:p>
            <a:pPr marL="457200" indent="-457200" algn="just">
              <a:buAutoNum type="arabicPeriod"/>
            </a:pPr>
            <a:endParaRPr lang="cs-CZ" alt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REGENERACE = </a:t>
            </a: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využití desorpce/pyrolýzy </a:t>
            </a:r>
            <a:r>
              <a:rPr lang="cs-CZ" alt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DRAHÉ + NUTNOST SPÁLIT DESORBOVANÉ AOX + </a:t>
            </a:r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ČR není desorpční jednotka na regeneraci AC pyrolýzou </a:t>
            </a:r>
          </a:p>
          <a:p>
            <a:pPr algn="just"/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83B56B-F406-4E0E-8B08-BD753B55A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2" y="3283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5D72874-7679-4589-A90D-7D15E8CE8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317" y="5272261"/>
            <a:ext cx="1159366" cy="1271305"/>
          </a:xfrm>
          <a:prstGeom prst="rect">
            <a:avLst/>
          </a:prstGeom>
        </p:spPr>
      </p:pic>
      <p:pic>
        <p:nvPicPr>
          <p:cNvPr id="12" name="Picture 2" descr="Výsledek obrázku pro aktivní uhlí">
            <a:extLst>
              <a:ext uri="{FF2B5EF4-FFF2-40B4-BE49-F238E27FC236}">
                <a16:creationId xmlns:a16="http://schemas.microsoft.com/office/drawing/2014/main" id="{81EEEFBE-7C55-4CDF-B45C-7458C28C8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229" y="5235301"/>
            <a:ext cx="1803859" cy="137906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DE4EA358-904C-4DEE-9888-E05A51874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52" y="5442344"/>
            <a:ext cx="2285719" cy="105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32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078133" y="6489309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4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19496" y="1010297"/>
            <a:ext cx="8510154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 indent="-257175" algn="just">
              <a:lnSpc>
                <a:spcPct val="120000"/>
              </a:lnSpc>
              <a:spcBef>
                <a:spcPts val="450"/>
              </a:spcBef>
            </a:pPr>
            <a:r>
              <a:rPr lang="cs-CZ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Využíván převážně v zemědělství díky sekvestraci uhlíku</a:t>
            </a:r>
          </a:p>
          <a:p>
            <a:pPr marL="257175" lvl="1" indent="-257175" algn="just">
              <a:lnSpc>
                <a:spcPct val="120000"/>
              </a:lnSpc>
              <a:spcBef>
                <a:spcPts val="450"/>
              </a:spcBef>
            </a:pPr>
            <a:r>
              <a:rPr lang="cs-CZ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 i jako ekonomicky přijatelný alternativní sorbent</a:t>
            </a:r>
          </a:p>
          <a:p>
            <a:pPr marL="257175" lvl="1" indent="-257175" algn="just">
              <a:lnSpc>
                <a:spcPct val="120000"/>
              </a:lnSpc>
              <a:spcBef>
                <a:spcPts val="450"/>
              </a:spcBef>
            </a:pPr>
            <a:r>
              <a:rPr lang="cs-CZ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cca 1000 dolarů/tunu levnější než komerční aktivní uhlí</a:t>
            </a:r>
          </a:p>
          <a:p>
            <a:pPr marL="257175" lvl="1" indent="-257175" algn="just">
              <a:lnSpc>
                <a:spcPct val="120000"/>
              </a:lnSpc>
              <a:spcBef>
                <a:spcPts val="450"/>
              </a:spcBef>
            </a:pPr>
            <a:r>
              <a:rPr lang="cs-CZ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Liší se typem surovin (borovicové dřevo, třešňové pecky, zemědělský odpad,…) a způsobem přípravy (pyrolýza při 400 °C, 500 °C,…)</a:t>
            </a:r>
          </a:p>
          <a:p>
            <a:pPr algn="just"/>
            <a:r>
              <a:rPr lang="cs-CZ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Využití biocharu jako sorbentu v současnosti studováno v řadě odborných publikací, např. Web </a:t>
            </a:r>
            <a:r>
              <a:rPr lang="cs-CZ" sz="1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Science: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57175" lvl="1" indent="-257175" algn="just">
              <a:lnSpc>
                <a:spcPct val="120000"/>
              </a:lnSpc>
              <a:spcBef>
                <a:spcPts val="450"/>
              </a:spcBef>
            </a:pPr>
            <a:endParaRPr lang="cs-CZ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799" y="973765"/>
            <a:ext cx="1187650" cy="1187650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-76200" y="3566"/>
            <a:ext cx="92202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snížení nákladů –  využití alternativních uhlíkatých sorbentů např. biochar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064E49FD-AA58-F344-B1DF-602F3E25E5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6850730"/>
              </p:ext>
            </p:extLst>
          </p:nvPr>
        </p:nvGraphicFramePr>
        <p:xfrm>
          <a:off x="1407007" y="3879107"/>
          <a:ext cx="5671126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5003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95DEA9-9DAA-426E-8378-90017738A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948"/>
            <a:ext cx="9144000" cy="866774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Zvýšení sorpčních kapacit biocharu ???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253F98-7412-40BA-A5F4-6CAA8EE9E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0111"/>
            <a:ext cx="8750300" cy="5530851"/>
          </a:xfrm>
        </p:spPr>
        <p:txBody>
          <a:bodyPr>
            <a:normAutofit fontScale="92500" lnSpcReduction="10000"/>
          </a:bodyPr>
          <a:lstStyle/>
          <a:p>
            <a:pPr lvl="1" algn="just"/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Samotný biochar vykazuje nižší sorpční kapacity pro organické polutanty = nižší účinnost sorpce</a:t>
            </a:r>
          </a:p>
          <a:p>
            <a:pPr lvl="1" algn="just"/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Testovány možnosti navýšení sorpční kapacity biocharu = </a:t>
            </a: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impregnace </a:t>
            </a:r>
          </a:p>
          <a:p>
            <a:pPr marL="457200" lvl="1" indent="0" algn="just">
              <a:buNone/>
            </a:pP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cenově dostupnými iontovými kapalinami (R</a:t>
            </a:r>
            <a:r>
              <a:rPr lang="cs-CZ" sz="2000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NX)</a:t>
            </a:r>
          </a:p>
          <a:p>
            <a:pPr marL="0" indent="0" algn="just">
              <a:buNone/>
            </a:pP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450"/>
              </a:spcBef>
              <a:buNone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INOVATIVNÍ MOŽNOST ODSTRAŇOVÁNÍ HALOGENOVANÝCH ORGANICKÝCH KYSELIN = IONTOVÁ VÝMĚNA </a:t>
            </a:r>
          </a:p>
          <a:p>
            <a:pPr lvl="1" algn="just">
              <a:lnSpc>
                <a:spcPct val="120000"/>
              </a:lnSpc>
              <a:spcBef>
                <a:spcPts val="450"/>
              </a:spcBef>
            </a:pPr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využití levných iontových kapalin (R</a:t>
            </a:r>
            <a:r>
              <a:rPr lang="cs-CZ" sz="2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 roli kapalných iontoměničů pro separaci ve vodě rozpuštěných biocidů ve formě iontových párů:</a:t>
            </a:r>
          </a:p>
          <a:p>
            <a:pPr marL="342900" lvl="1" indent="0" algn="ctr">
              <a:lnSpc>
                <a:spcPct val="120000"/>
              </a:lnSpc>
              <a:spcBef>
                <a:spcPts val="450"/>
              </a:spcBef>
              <a:buNone/>
            </a:pPr>
            <a:r>
              <a:rPr lang="cs-CZ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22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+ léčivo-COO</a:t>
            </a:r>
            <a:r>
              <a:rPr lang="cs-CZ" sz="2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cs-CZ" sz="2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léčivo-COO</a:t>
            </a:r>
            <a:r>
              <a:rPr lang="cs-CZ" sz="2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cs-CZ" sz="22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NaX</a:t>
            </a:r>
            <a:endParaRPr lang="cs-CZ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  <a:spcBef>
                <a:spcPts val="450"/>
              </a:spcBef>
            </a:pPr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Schopnost výměny aniontu R</a:t>
            </a:r>
            <a:r>
              <a:rPr lang="cs-CZ" sz="2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halogenovaný organický anion      léčivo-COO</a:t>
            </a:r>
            <a:r>
              <a:rPr lang="cs-CZ" sz="2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cs-CZ" sz="2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pokles polarity a rozpustnosti </a:t>
            </a:r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možnost separace biocidů z vod s použitím jednoduchých separačních metod</a:t>
            </a:r>
          </a:p>
          <a:p>
            <a:pPr algn="just"/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F8D8628-A8E8-404C-8E4F-E06DFD16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9224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4955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E9DDA7-49BD-4048-AE16-C4A8CD85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06" y="402107"/>
            <a:ext cx="5510794" cy="53116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Flufenamová kyselina (NaFLUFA) jako modelový kontaminant</a:t>
            </a:r>
            <a:endParaRPr lang="cs-CZ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2DEBE4-1CB5-4BBE-972B-E43082C4D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754" y="1537406"/>
            <a:ext cx="8082190" cy="4351338"/>
          </a:xfrm>
        </p:spPr>
        <p:txBody>
          <a:bodyPr/>
          <a:lstStyle/>
          <a:p>
            <a:r>
              <a:rPr lang="cs-CZ">
                <a:solidFill>
                  <a:schemeClr val="bg1"/>
                </a:solidFill>
              </a:rPr>
              <a:t>NSAID léčivo, polyfluorovaná sloučenina</a:t>
            </a:r>
          </a:p>
          <a:p>
            <a:r>
              <a:rPr lang="cs-CZ">
                <a:solidFill>
                  <a:schemeClr val="bg1"/>
                </a:solidFill>
              </a:rPr>
              <a:t>Nepoužívá se u lidí s náchylností ke gastrointestinálním vedlejším účinkům</a:t>
            </a:r>
          </a:p>
          <a:p>
            <a:r>
              <a:rPr lang="cs-CZ">
                <a:solidFill>
                  <a:schemeClr val="bg1"/>
                </a:solidFill>
              </a:rPr>
              <a:t>K dispozici v některých asijských a evropských (D, Fr)  zemích, nepoužívá se v USA</a:t>
            </a:r>
          </a:p>
          <a:p>
            <a:r>
              <a:rPr lang="cs-CZ">
                <a:solidFill>
                  <a:schemeClr val="bg1"/>
                </a:solidFill>
              </a:rPr>
              <a:t>Komerční léčiva např. MERALEN®, ANSATIN®, PARAFLU®, RISTOGEN®, Flufenaminsaeure®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87093A-8AE3-46FE-BD64-877AC04C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0754" y="6492875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6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6FAD549-E990-4E92-963D-38A4C567A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294" y="5181576"/>
            <a:ext cx="2597109" cy="117992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E2F0898-6043-4414-B2A1-C00F912FC9D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7628" y="185737"/>
            <a:ext cx="18954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11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CCD4A1-F415-E24E-A5D1-46B7594A8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7</a:t>
            </a:fld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8762F5E-F568-AB49-B562-36A87BC77145}"/>
              </a:ext>
            </a:extLst>
          </p:cNvPr>
          <p:cNvSpPr txBox="1"/>
          <p:nvPr/>
        </p:nvSpPr>
        <p:spPr>
          <a:xfrm>
            <a:off x="-2" y="123437"/>
            <a:ext cx="886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Možnosti adsorpce Flufenamové kyseliny na biochar a navýšení jeho sorpční kapacity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6ED6F179-84FD-334B-BC07-74A9CC591C27}"/>
              </a:ext>
            </a:extLst>
          </p:cNvPr>
          <p:cNvSpPr txBox="1">
            <a:spLocks/>
          </p:cNvSpPr>
          <p:nvPr/>
        </p:nvSpPr>
        <p:spPr>
          <a:xfrm>
            <a:off x="138502" y="1730050"/>
            <a:ext cx="8591551" cy="2629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20000"/>
              </a:lnSpc>
              <a:spcBef>
                <a:spcPts val="450"/>
              </a:spcBef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lnSpc>
                <a:spcPct val="120000"/>
              </a:lnSpc>
              <a:spcBef>
                <a:spcPts val="450"/>
              </a:spcBef>
              <a:buNone/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  <a:spcBef>
                <a:spcPts val="450"/>
              </a:spcBef>
              <a:buFontTx/>
              <a:buChar char="-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GAC a PAC = konvenční metody sorpce</a:t>
            </a:r>
          </a:p>
          <a:p>
            <a:pPr lvl="1" algn="just">
              <a:lnSpc>
                <a:spcPct val="120000"/>
              </a:lnSpc>
              <a:spcBef>
                <a:spcPts val="450"/>
              </a:spcBef>
              <a:buFontTx/>
              <a:buChar char="-"/>
            </a:pP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Biochar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alternativní levnější sorbent</a:t>
            </a:r>
          </a:p>
          <a:p>
            <a:pPr lvl="1" algn="just">
              <a:lnSpc>
                <a:spcPct val="120000"/>
              </a:lnSpc>
              <a:spcBef>
                <a:spcPts val="450"/>
              </a:spcBef>
              <a:buFontTx/>
              <a:buChar char="-"/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  <a:spcBef>
                <a:spcPts val="450"/>
              </a:spcBef>
              <a:buFontTx/>
              <a:buChar char="-"/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  <a:spcBef>
                <a:spcPts val="450"/>
              </a:spcBef>
              <a:buFontTx/>
              <a:buChar char="-"/>
            </a:pPr>
            <a:r>
              <a:rPr lang="cs-CZ" sz="20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situ </a:t>
            </a: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impregnovaný biochar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současný přídavek biocharu a R</a:t>
            </a:r>
            <a:r>
              <a:rPr lang="cs-CZ" sz="20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 k roztoku </a:t>
            </a:r>
            <a:r>
              <a:rPr lang="cs-CZ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NaFLUFA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inovativní řešení</a:t>
            </a:r>
          </a:p>
          <a:p>
            <a:pPr lvl="1" algn="just">
              <a:lnSpc>
                <a:spcPct val="120000"/>
              </a:lnSpc>
              <a:spcBef>
                <a:spcPts val="450"/>
              </a:spcBef>
              <a:buFontTx/>
              <a:buChar char="-"/>
            </a:pPr>
            <a:r>
              <a:rPr lang="cs-CZ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situ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impregnovaný biochar = impregnace biocharu s R</a:t>
            </a:r>
            <a:r>
              <a:rPr lang="cs-CZ" sz="20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          a následná sorpce modifikovaným </a:t>
            </a:r>
            <a:r>
              <a:rPr lang="cs-CZ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biocharem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NaFLUFA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just">
              <a:lnSpc>
                <a:spcPct val="120000"/>
              </a:lnSpc>
              <a:spcBef>
                <a:spcPts val="450"/>
              </a:spcBef>
              <a:buFontTx/>
              <a:buChar char="-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Iontová výměna </a:t>
            </a:r>
            <a:r>
              <a:rPr lang="cs-CZ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NaFLUFA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R</a:t>
            </a:r>
            <a:r>
              <a:rPr lang="cs-CZ" sz="20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2F2F238-A388-0543-BB89-2521D19615C4}"/>
              </a:ext>
            </a:extLst>
          </p:cNvPr>
          <p:cNvSpPr/>
          <p:nvPr/>
        </p:nvSpPr>
        <p:spPr>
          <a:xfrm>
            <a:off x="73245" y="1449944"/>
            <a:ext cx="6500423" cy="9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20000"/>
              </a:lnSpc>
              <a:spcBef>
                <a:spcPts val="450"/>
              </a:spcBef>
            </a:pPr>
            <a:r>
              <a:rPr lang="cs-CZ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Srovnávána sorpce Flufenamové kyseliny                             na: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235B9E4-EAA5-6344-B640-2858AE6D7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79" y="3239724"/>
            <a:ext cx="1230140" cy="101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ranular activated carbon [39]. | Download Scientific Diagram">
            <a:extLst>
              <a:ext uri="{FF2B5EF4-FFF2-40B4-BE49-F238E27FC236}">
                <a16:creationId xmlns:a16="http://schemas.microsoft.com/office/drawing/2014/main" id="{2096E51F-6947-1442-A752-DB40ED7DC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60" y="2411424"/>
            <a:ext cx="1156378" cy="58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ctivated Carbon, Powder (PAC), 40 Kg HDPE Bag, for water purification, Rs  20 /kg | ID: 7592083533">
            <a:extLst>
              <a:ext uri="{FF2B5EF4-FFF2-40B4-BE49-F238E27FC236}">
                <a16:creationId xmlns:a16="http://schemas.microsoft.com/office/drawing/2014/main" id="{A54A6441-14DC-764E-85AF-48EE5DB27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176" y="2269435"/>
            <a:ext cx="1007369" cy="10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B310C49-3EA7-46D9-AB5B-B92B5652CF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6600" y="568840"/>
            <a:ext cx="1424521" cy="162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69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9E63A0-5428-4B55-B693-2148310E0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76" y="98794"/>
            <a:ext cx="7886700" cy="76655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situ </a:t>
            </a: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impregnace biocharu pomocí R</a:t>
            </a:r>
            <a:r>
              <a:rPr lang="cs-CZ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 a sorpce </a:t>
            </a:r>
            <a:r>
              <a:rPr lang="cs-CZ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NaFLUFA</a:t>
            </a:r>
            <a:endParaRPr lang="cs-CZ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9E5A41-C771-4390-A78E-24922068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35290"/>
            <a:ext cx="2057400" cy="365125"/>
          </a:xfrm>
          <a:ln>
            <a:noFill/>
          </a:ln>
        </p:spPr>
        <p:txBody>
          <a:bodyPr/>
          <a:lstStyle/>
          <a:p>
            <a:fld id="{AA1869D5-3317-CE40-977B-BD7035168F63}" type="slidenum">
              <a:rPr lang="cs-CZ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fld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36ACDD6C-6FF8-487E-A79D-5DCE595177DF}"/>
              </a:ext>
            </a:extLst>
          </p:cNvPr>
          <p:cNvSpPr/>
          <p:nvPr/>
        </p:nvSpPr>
        <p:spPr>
          <a:xfrm>
            <a:off x="4055952" y="2592686"/>
            <a:ext cx="624690" cy="3406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E0EDB3-A70A-460F-927A-234C09454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77" y="1355640"/>
            <a:ext cx="3473257" cy="398855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1E0985A-E09D-4314-8310-ADDB27E8C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12374" y="886695"/>
            <a:ext cx="1907397" cy="1038225"/>
          </a:xfrm>
          <a:prstGeom prst="rect">
            <a:avLst/>
          </a:prstGeom>
        </p:spPr>
      </p:pic>
      <p:pic>
        <p:nvPicPr>
          <p:cNvPr id="11" name="Obrázek 10" descr="https://www.sigmaaldrich.com/content/dam/sigma-aldrich/structure6/156/mfcd00011772.eps/_jcr_content/renditions/mfcd00011772-large.png">
            <a:extLst>
              <a:ext uri="{FF2B5EF4-FFF2-40B4-BE49-F238E27FC236}">
                <a16:creationId xmlns:a16="http://schemas.microsoft.com/office/drawing/2014/main" id="{06C13B52-7718-4FD3-B7D6-FDB52AE25BD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55" y="969001"/>
            <a:ext cx="1498750" cy="100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06AB6CC-BF5F-419D-BA66-F84D361A50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8472" y="2960702"/>
            <a:ext cx="1247775" cy="1552575"/>
          </a:xfrm>
          <a:prstGeom prst="rect">
            <a:avLst/>
          </a:prstGeom>
        </p:spPr>
      </p:pic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244C89D9-B076-4EEC-B99E-37360795CEF7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>
            <a:off x="7281630" y="1978190"/>
            <a:ext cx="273" cy="36082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C717823D-E0EE-4359-ACA3-04BCAE54FB81}"/>
              </a:ext>
            </a:extLst>
          </p:cNvPr>
          <p:cNvSpPr txBox="1"/>
          <p:nvPr/>
        </p:nvSpPr>
        <p:spPr>
          <a:xfrm>
            <a:off x="6145619" y="3398581"/>
            <a:ext cx="1881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Předem naimpregnovaný biochar: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127AD55-3FC1-46AD-AE1C-2CA2FF83F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833" y="2339012"/>
            <a:ext cx="1230140" cy="101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71333DC1-E35E-4616-B35B-63C260BC950A}"/>
              </a:ext>
            </a:extLst>
          </p:cNvPr>
          <p:cNvSpPr/>
          <p:nvPr/>
        </p:nvSpPr>
        <p:spPr>
          <a:xfrm>
            <a:off x="550328" y="945150"/>
            <a:ext cx="8524091" cy="5583678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A46C6A0E-8A36-45C4-80AC-21F1BB64E2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051" y="1870256"/>
            <a:ext cx="3524250" cy="3848100"/>
          </a:xfrm>
          <a:prstGeom prst="rect">
            <a:avLst/>
          </a:prstGeom>
        </p:spPr>
      </p:pic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1476D01F-32DB-4E81-96FD-9CD789FB8F24}"/>
              </a:ext>
            </a:extLst>
          </p:cNvPr>
          <p:cNvCxnSpPr>
            <a:cxnSpLocks/>
          </p:cNvCxnSpPr>
          <p:nvPr/>
        </p:nvCxnSpPr>
        <p:spPr>
          <a:xfrm flipV="1">
            <a:off x="2950995" y="3378501"/>
            <a:ext cx="2045554" cy="83161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933F983A-658F-4B2B-9407-F5C614A6C666}"/>
              </a:ext>
            </a:extLst>
          </p:cNvPr>
          <p:cNvCxnSpPr>
            <a:cxnSpLocks/>
          </p:cNvCxnSpPr>
          <p:nvPr/>
        </p:nvCxnSpPr>
        <p:spPr>
          <a:xfrm flipV="1">
            <a:off x="3249426" y="3378501"/>
            <a:ext cx="1734418" cy="1138586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FCF27C96-0BA7-4820-BDEC-DDB7854DF56E}"/>
              </a:ext>
            </a:extLst>
          </p:cNvPr>
          <p:cNvSpPr txBox="1"/>
          <p:nvPr/>
        </p:nvSpPr>
        <p:spPr>
          <a:xfrm>
            <a:off x="5959737" y="1011931"/>
            <a:ext cx="1881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Sorpce </a:t>
            </a:r>
            <a:r>
              <a:rPr lang="cs-CZ" b="1" dirty="0" err="1">
                <a:solidFill>
                  <a:schemeClr val="bg1"/>
                </a:solidFill>
              </a:rPr>
              <a:t>NaFLUFA</a:t>
            </a:r>
            <a:r>
              <a:rPr lang="cs-CZ" b="1" dirty="0">
                <a:solidFill>
                  <a:schemeClr val="bg1"/>
                </a:solidFill>
              </a:rPr>
              <a:t> na impregnovaný biochar: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48450BC-C692-4730-87E3-81343DC160C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12482" y="2028570"/>
            <a:ext cx="3917243" cy="155257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4207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9E63A0-5428-4B55-B693-2148310E0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76" y="98794"/>
            <a:ext cx="7886700" cy="76655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situ </a:t>
            </a: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impregnace biocharu pomocí R</a:t>
            </a:r>
            <a:r>
              <a:rPr lang="cs-CZ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 a sorpce </a:t>
            </a:r>
            <a:r>
              <a:rPr lang="cs-CZ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NaFLUFA</a:t>
            </a:r>
            <a:endParaRPr lang="cs-CZ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9E5A41-C771-4390-A78E-24922068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2654" y="6488334"/>
            <a:ext cx="2057400" cy="365125"/>
          </a:xfrm>
          <a:ln>
            <a:noFill/>
          </a:ln>
        </p:spPr>
        <p:txBody>
          <a:bodyPr/>
          <a:lstStyle/>
          <a:p>
            <a:fld id="{AA1869D5-3317-CE40-977B-BD7035168F63}" type="slidenum">
              <a:rPr lang="cs-CZ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fld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36ACDD6C-6FF8-487E-A79D-5DCE595177DF}"/>
              </a:ext>
            </a:extLst>
          </p:cNvPr>
          <p:cNvSpPr/>
          <p:nvPr/>
        </p:nvSpPr>
        <p:spPr>
          <a:xfrm>
            <a:off x="4055952" y="2592686"/>
            <a:ext cx="624690" cy="3406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F8B6175-1CB3-4D3F-8515-18082BE801AB}"/>
              </a:ext>
            </a:extLst>
          </p:cNvPr>
          <p:cNvSpPr/>
          <p:nvPr/>
        </p:nvSpPr>
        <p:spPr>
          <a:xfrm rot="6023826">
            <a:off x="1277893" y="1790178"/>
            <a:ext cx="2806575" cy="158265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002E1035-FDD5-43D7-B801-A9A54D42C73E}"/>
              </a:ext>
            </a:extLst>
          </p:cNvPr>
          <p:cNvSpPr/>
          <p:nvPr/>
        </p:nvSpPr>
        <p:spPr>
          <a:xfrm>
            <a:off x="5035982" y="1006531"/>
            <a:ext cx="3679412" cy="1727335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5" name="Obrázek 54">
            <a:extLst>
              <a:ext uri="{FF2B5EF4-FFF2-40B4-BE49-F238E27FC236}">
                <a16:creationId xmlns:a16="http://schemas.microsoft.com/office/drawing/2014/main" id="{63E746F7-BE51-45FE-9B01-58DA7F627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045829" y="1266731"/>
            <a:ext cx="1907397" cy="1038225"/>
          </a:xfrm>
          <a:prstGeom prst="rect">
            <a:avLst/>
          </a:prstGeom>
        </p:spPr>
      </p:pic>
      <p:pic>
        <p:nvPicPr>
          <p:cNvPr id="56" name="Obrázek 55" descr="https://www.sigmaaldrich.com/content/dam/sigma-aldrich/structure6/156/mfcd00011772.eps/_jcr_content/renditions/mfcd00011772-large.png">
            <a:extLst>
              <a:ext uri="{FF2B5EF4-FFF2-40B4-BE49-F238E27FC236}">
                <a16:creationId xmlns:a16="http://schemas.microsoft.com/office/drawing/2014/main" id="{BF64A6EC-5D49-4909-8456-AAABFC1F727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710" y="1120129"/>
            <a:ext cx="1498750" cy="100918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Ovál 64">
            <a:extLst>
              <a:ext uri="{FF2B5EF4-FFF2-40B4-BE49-F238E27FC236}">
                <a16:creationId xmlns:a16="http://schemas.microsoft.com/office/drawing/2014/main" id="{03CB273A-C659-4FE1-AB13-27B8120F8CFD}"/>
              </a:ext>
            </a:extLst>
          </p:cNvPr>
          <p:cNvSpPr/>
          <p:nvPr/>
        </p:nvSpPr>
        <p:spPr>
          <a:xfrm>
            <a:off x="3733694" y="4730091"/>
            <a:ext cx="66675" cy="91287"/>
          </a:xfrm>
          <a:prstGeom prst="ellipse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vál 65">
            <a:extLst>
              <a:ext uri="{FF2B5EF4-FFF2-40B4-BE49-F238E27FC236}">
                <a16:creationId xmlns:a16="http://schemas.microsoft.com/office/drawing/2014/main" id="{C3EE58E6-620B-4C9E-A3A9-9B8DA4A0BDF4}"/>
              </a:ext>
            </a:extLst>
          </p:cNvPr>
          <p:cNvSpPr/>
          <p:nvPr/>
        </p:nvSpPr>
        <p:spPr>
          <a:xfrm>
            <a:off x="3705225" y="4476750"/>
            <a:ext cx="66675" cy="91287"/>
          </a:xfrm>
          <a:prstGeom prst="ellipse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Ovál 66">
            <a:extLst>
              <a:ext uri="{FF2B5EF4-FFF2-40B4-BE49-F238E27FC236}">
                <a16:creationId xmlns:a16="http://schemas.microsoft.com/office/drawing/2014/main" id="{F5D7A70B-3C6A-48DD-A27D-1B3EF9281301}"/>
              </a:ext>
            </a:extLst>
          </p:cNvPr>
          <p:cNvSpPr/>
          <p:nvPr/>
        </p:nvSpPr>
        <p:spPr>
          <a:xfrm>
            <a:off x="3562428" y="4920253"/>
            <a:ext cx="47566" cy="45720"/>
          </a:xfrm>
          <a:prstGeom prst="ellipse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Ovál 67">
            <a:extLst>
              <a:ext uri="{FF2B5EF4-FFF2-40B4-BE49-F238E27FC236}">
                <a16:creationId xmlns:a16="http://schemas.microsoft.com/office/drawing/2014/main" id="{E978305D-CC9C-4D2B-80E4-A9FAC64EC68B}"/>
              </a:ext>
            </a:extLst>
          </p:cNvPr>
          <p:cNvSpPr/>
          <p:nvPr/>
        </p:nvSpPr>
        <p:spPr>
          <a:xfrm>
            <a:off x="4260466" y="4790623"/>
            <a:ext cx="66675" cy="45720"/>
          </a:xfrm>
          <a:prstGeom prst="ellipse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Ovál 68">
            <a:extLst>
              <a:ext uri="{FF2B5EF4-FFF2-40B4-BE49-F238E27FC236}">
                <a16:creationId xmlns:a16="http://schemas.microsoft.com/office/drawing/2014/main" id="{1176D791-ABC2-46EF-9A22-A2173B062E52}"/>
              </a:ext>
            </a:extLst>
          </p:cNvPr>
          <p:cNvSpPr/>
          <p:nvPr/>
        </p:nvSpPr>
        <p:spPr>
          <a:xfrm>
            <a:off x="3709911" y="5678695"/>
            <a:ext cx="66675" cy="91287"/>
          </a:xfrm>
          <a:prstGeom prst="ellipse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Ovál 69">
            <a:extLst>
              <a:ext uri="{FF2B5EF4-FFF2-40B4-BE49-F238E27FC236}">
                <a16:creationId xmlns:a16="http://schemas.microsoft.com/office/drawing/2014/main" id="{D3BEA1DA-473B-4E6D-BE5F-324F0096554E}"/>
              </a:ext>
            </a:extLst>
          </p:cNvPr>
          <p:cNvSpPr/>
          <p:nvPr/>
        </p:nvSpPr>
        <p:spPr>
          <a:xfrm>
            <a:off x="4105299" y="5589193"/>
            <a:ext cx="66675" cy="91287"/>
          </a:xfrm>
          <a:prstGeom prst="ellipse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Ovál 70">
            <a:extLst>
              <a:ext uri="{FF2B5EF4-FFF2-40B4-BE49-F238E27FC236}">
                <a16:creationId xmlns:a16="http://schemas.microsoft.com/office/drawing/2014/main" id="{84190E7B-9B25-4B01-8771-FE6F5F9636DD}"/>
              </a:ext>
            </a:extLst>
          </p:cNvPr>
          <p:cNvSpPr/>
          <p:nvPr/>
        </p:nvSpPr>
        <p:spPr>
          <a:xfrm>
            <a:off x="4610107" y="4983194"/>
            <a:ext cx="66675" cy="91287"/>
          </a:xfrm>
          <a:prstGeom prst="ellipse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Ovál 71">
            <a:extLst>
              <a:ext uri="{FF2B5EF4-FFF2-40B4-BE49-F238E27FC236}">
                <a16:creationId xmlns:a16="http://schemas.microsoft.com/office/drawing/2014/main" id="{3ED213ED-4E8B-4724-89D9-64EB993A192D}"/>
              </a:ext>
            </a:extLst>
          </p:cNvPr>
          <p:cNvSpPr/>
          <p:nvPr/>
        </p:nvSpPr>
        <p:spPr>
          <a:xfrm>
            <a:off x="5190139" y="5391150"/>
            <a:ext cx="66675" cy="91287"/>
          </a:xfrm>
          <a:prstGeom prst="ellipse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Ovál 72">
            <a:extLst>
              <a:ext uri="{FF2B5EF4-FFF2-40B4-BE49-F238E27FC236}">
                <a16:creationId xmlns:a16="http://schemas.microsoft.com/office/drawing/2014/main" id="{5F91D191-DCA9-4E27-B304-D893DF0F4CD8}"/>
              </a:ext>
            </a:extLst>
          </p:cNvPr>
          <p:cNvSpPr/>
          <p:nvPr/>
        </p:nvSpPr>
        <p:spPr>
          <a:xfrm>
            <a:off x="4772025" y="5543550"/>
            <a:ext cx="66675" cy="91287"/>
          </a:xfrm>
          <a:prstGeom prst="ellipse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Ovál 79">
            <a:extLst>
              <a:ext uri="{FF2B5EF4-FFF2-40B4-BE49-F238E27FC236}">
                <a16:creationId xmlns:a16="http://schemas.microsoft.com/office/drawing/2014/main" id="{E9534380-4ECA-425E-A475-DE70B9ABE66A}"/>
              </a:ext>
            </a:extLst>
          </p:cNvPr>
          <p:cNvSpPr/>
          <p:nvPr/>
        </p:nvSpPr>
        <p:spPr>
          <a:xfrm>
            <a:off x="5029200" y="4554931"/>
            <a:ext cx="66675" cy="91287"/>
          </a:xfrm>
          <a:prstGeom prst="ellipse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Ovál 82">
            <a:extLst>
              <a:ext uri="{FF2B5EF4-FFF2-40B4-BE49-F238E27FC236}">
                <a16:creationId xmlns:a16="http://schemas.microsoft.com/office/drawing/2014/main" id="{9F2270FB-C9AA-40C2-AB50-D4BF5E978540}"/>
              </a:ext>
            </a:extLst>
          </p:cNvPr>
          <p:cNvSpPr/>
          <p:nvPr/>
        </p:nvSpPr>
        <p:spPr>
          <a:xfrm>
            <a:off x="5500687" y="4431106"/>
            <a:ext cx="66675" cy="91287"/>
          </a:xfrm>
          <a:prstGeom prst="ellipse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Ovál 84">
            <a:extLst>
              <a:ext uri="{FF2B5EF4-FFF2-40B4-BE49-F238E27FC236}">
                <a16:creationId xmlns:a16="http://schemas.microsoft.com/office/drawing/2014/main" id="{42F1EEA0-2B30-41BA-AF98-5E092B978475}"/>
              </a:ext>
            </a:extLst>
          </p:cNvPr>
          <p:cNvSpPr/>
          <p:nvPr/>
        </p:nvSpPr>
        <p:spPr>
          <a:xfrm>
            <a:off x="5381625" y="6153150"/>
            <a:ext cx="66675" cy="91287"/>
          </a:xfrm>
          <a:prstGeom prst="ellipse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Ovál 85">
            <a:extLst>
              <a:ext uri="{FF2B5EF4-FFF2-40B4-BE49-F238E27FC236}">
                <a16:creationId xmlns:a16="http://schemas.microsoft.com/office/drawing/2014/main" id="{520A5901-BDAC-4CEA-83A7-D0ABA5E10D0B}"/>
              </a:ext>
            </a:extLst>
          </p:cNvPr>
          <p:cNvSpPr/>
          <p:nvPr/>
        </p:nvSpPr>
        <p:spPr>
          <a:xfrm>
            <a:off x="5534025" y="6305550"/>
            <a:ext cx="66675" cy="91287"/>
          </a:xfrm>
          <a:prstGeom prst="ellipse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Ovál 87">
            <a:extLst>
              <a:ext uri="{FF2B5EF4-FFF2-40B4-BE49-F238E27FC236}">
                <a16:creationId xmlns:a16="http://schemas.microsoft.com/office/drawing/2014/main" id="{3A0C6116-1C6C-464F-A9B2-C8B86A891428}"/>
              </a:ext>
            </a:extLst>
          </p:cNvPr>
          <p:cNvSpPr/>
          <p:nvPr/>
        </p:nvSpPr>
        <p:spPr>
          <a:xfrm>
            <a:off x="5095875" y="4367270"/>
            <a:ext cx="66675" cy="91287"/>
          </a:xfrm>
          <a:prstGeom prst="ellipse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Ovál 88">
            <a:extLst>
              <a:ext uri="{FF2B5EF4-FFF2-40B4-BE49-F238E27FC236}">
                <a16:creationId xmlns:a16="http://schemas.microsoft.com/office/drawing/2014/main" id="{40E47804-BDF5-4F81-AFF7-AB457F2BC36D}"/>
              </a:ext>
            </a:extLst>
          </p:cNvPr>
          <p:cNvSpPr/>
          <p:nvPr/>
        </p:nvSpPr>
        <p:spPr>
          <a:xfrm>
            <a:off x="5490164" y="5410353"/>
            <a:ext cx="66675" cy="91287"/>
          </a:xfrm>
          <a:prstGeom prst="ellipse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Ovál 89">
            <a:extLst>
              <a:ext uri="{FF2B5EF4-FFF2-40B4-BE49-F238E27FC236}">
                <a16:creationId xmlns:a16="http://schemas.microsoft.com/office/drawing/2014/main" id="{2B4F48C7-4B50-48B0-86D3-D60F2436573A}"/>
              </a:ext>
            </a:extLst>
          </p:cNvPr>
          <p:cNvSpPr/>
          <p:nvPr/>
        </p:nvSpPr>
        <p:spPr>
          <a:xfrm>
            <a:off x="4314825" y="5086350"/>
            <a:ext cx="66675" cy="91287"/>
          </a:xfrm>
          <a:prstGeom prst="ellipse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Ovál 90">
            <a:extLst>
              <a:ext uri="{FF2B5EF4-FFF2-40B4-BE49-F238E27FC236}">
                <a16:creationId xmlns:a16="http://schemas.microsoft.com/office/drawing/2014/main" id="{133167BB-2C96-4D5C-A05E-125AB702A6A7}"/>
              </a:ext>
            </a:extLst>
          </p:cNvPr>
          <p:cNvSpPr/>
          <p:nvPr/>
        </p:nvSpPr>
        <p:spPr>
          <a:xfrm>
            <a:off x="4467225" y="5238750"/>
            <a:ext cx="66675" cy="91287"/>
          </a:xfrm>
          <a:prstGeom prst="ellipse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Rectangle 8">
            <a:extLst>
              <a:ext uri="{FF2B5EF4-FFF2-40B4-BE49-F238E27FC236}">
                <a16:creationId xmlns:a16="http://schemas.microsoft.com/office/drawing/2014/main" id="{BA5BDC09-A8E3-4A51-838C-25BF69C2C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00" y="106744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37F0E5B-4F75-4DE1-BB6A-807F0E8DE4A6}"/>
              </a:ext>
            </a:extLst>
          </p:cNvPr>
          <p:cNvSpPr/>
          <p:nvPr/>
        </p:nvSpPr>
        <p:spPr>
          <a:xfrm>
            <a:off x="417427" y="2284467"/>
            <a:ext cx="4115612" cy="1669301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6EBD528E-19F2-4370-AB4E-9D7146CBF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34" y="1096857"/>
            <a:ext cx="1230140" cy="101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Obrázek 52">
            <a:extLst>
              <a:ext uri="{FF2B5EF4-FFF2-40B4-BE49-F238E27FC236}">
                <a16:creationId xmlns:a16="http://schemas.microsoft.com/office/drawing/2014/main" id="{F96FA8D8-083F-47B5-B759-2D7628E8E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900" y="1126265"/>
            <a:ext cx="1914525" cy="1038225"/>
          </a:xfrm>
          <a:prstGeom prst="rect">
            <a:avLst/>
          </a:prstGeom>
        </p:spPr>
      </p:pic>
      <p:sp>
        <p:nvSpPr>
          <p:cNvPr id="59" name="Ovál 58">
            <a:extLst>
              <a:ext uri="{FF2B5EF4-FFF2-40B4-BE49-F238E27FC236}">
                <a16:creationId xmlns:a16="http://schemas.microsoft.com/office/drawing/2014/main" id="{DE0E4426-8C23-45FB-827B-A193B35AA1EE}"/>
              </a:ext>
            </a:extLst>
          </p:cNvPr>
          <p:cNvSpPr/>
          <p:nvPr/>
        </p:nvSpPr>
        <p:spPr>
          <a:xfrm>
            <a:off x="3528161" y="4545177"/>
            <a:ext cx="47566" cy="45720"/>
          </a:xfrm>
          <a:prstGeom prst="ellipse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vál 59">
            <a:extLst>
              <a:ext uri="{FF2B5EF4-FFF2-40B4-BE49-F238E27FC236}">
                <a16:creationId xmlns:a16="http://schemas.microsoft.com/office/drawing/2014/main" id="{7A82ADCD-1D3A-4656-8803-EB2DF338EBEC}"/>
              </a:ext>
            </a:extLst>
          </p:cNvPr>
          <p:cNvSpPr/>
          <p:nvPr/>
        </p:nvSpPr>
        <p:spPr>
          <a:xfrm>
            <a:off x="3714780" y="4478639"/>
            <a:ext cx="47566" cy="45720"/>
          </a:xfrm>
          <a:prstGeom prst="ellipse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vál 60">
            <a:extLst>
              <a:ext uri="{FF2B5EF4-FFF2-40B4-BE49-F238E27FC236}">
                <a16:creationId xmlns:a16="http://schemas.microsoft.com/office/drawing/2014/main" id="{7CDE710D-E0B7-4889-A92E-2251EB06DBFF}"/>
              </a:ext>
            </a:extLst>
          </p:cNvPr>
          <p:cNvSpPr/>
          <p:nvPr/>
        </p:nvSpPr>
        <p:spPr>
          <a:xfrm>
            <a:off x="3719466" y="5680584"/>
            <a:ext cx="47566" cy="45720"/>
          </a:xfrm>
          <a:prstGeom prst="ellipse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vál 61">
            <a:extLst>
              <a:ext uri="{FF2B5EF4-FFF2-40B4-BE49-F238E27FC236}">
                <a16:creationId xmlns:a16="http://schemas.microsoft.com/office/drawing/2014/main" id="{21673A4E-922A-4B4F-8BE8-5AE5EFC35415}"/>
              </a:ext>
            </a:extLst>
          </p:cNvPr>
          <p:cNvSpPr/>
          <p:nvPr/>
        </p:nvSpPr>
        <p:spPr>
          <a:xfrm>
            <a:off x="4114854" y="5591082"/>
            <a:ext cx="47566" cy="45720"/>
          </a:xfrm>
          <a:prstGeom prst="ellipse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vál 62">
            <a:extLst>
              <a:ext uri="{FF2B5EF4-FFF2-40B4-BE49-F238E27FC236}">
                <a16:creationId xmlns:a16="http://schemas.microsoft.com/office/drawing/2014/main" id="{DB2BDE64-E802-42D3-97E4-CA82C2EBB60F}"/>
              </a:ext>
            </a:extLst>
          </p:cNvPr>
          <p:cNvSpPr/>
          <p:nvPr/>
        </p:nvSpPr>
        <p:spPr>
          <a:xfrm>
            <a:off x="4619662" y="4985083"/>
            <a:ext cx="47566" cy="45720"/>
          </a:xfrm>
          <a:prstGeom prst="ellipse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vál 63">
            <a:extLst>
              <a:ext uri="{FF2B5EF4-FFF2-40B4-BE49-F238E27FC236}">
                <a16:creationId xmlns:a16="http://schemas.microsoft.com/office/drawing/2014/main" id="{32F4574B-3D15-475A-8889-0B9BDF1F3F84}"/>
              </a:ext>
            </a:extLst>
          </p:cNvPr>
          <p:cNvSpPr/>
          <p:nvPr/>
        </p:nvSpPr>
        <p:spPr>
          <a:xfrm>
            <a:off x="5199694" y="5393039"/>
            <a:ext cx="47566" cy="45720"/>
          </a:xfrm>
          <a:prstGeom prst="ellipse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Ovál 73">
            <a:extLst>
              <a:ext uri="{FF2B5EF4-FFF2-40B4-BE49-F238E27FC236}">
                <a16:creationId xmlns:a16="http://schemas.microsoft.com/office/drawing/2014/main" id="{F35A191B-56A0-4582-9DE1-73CD61C1DE76}"/>
              </a:ext>
            </a:extLst>
          </p:cNvPr>
          <p:cNvSpPr/>
          <p:nvPr/>
        </p:nvSpPr>
        <p:spPr>
          <a:xfrm>
            <a:off x="4781580" y="5545439"/>
            <a:ext cx="47566" cy="45720"/>
          </a:xfrm>
          <a:prstGeom prst="ellipse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Ovál 74">
            <a:extLst>
              <a:ext uri="{FF2B5EF4-FFF2-40B4-BE49-F238E27FC236}">
                <a16:creationId xmlns:a16="http://schemas.microsoft.com/office/drawing/2014/main" id="{F9EB6A82-B4FB-4B44-8DAA-321748D0FCA4}"/>
              </a:ext>
            </a:extLst>
          </p:cNvPr>
          <p:cNvSpPr/>
          <p:nvPr/>
        </p:nvSpPr>
        <p:spPr>
          <a:xfrm>
            <a:off x="5038755" y="4556820"/>
            <a:ext cx="47566" cy="45720"/>
          </a:xfrm>
          <a:prstGeom prst="ellipse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Ovál 75">
            <a:extLst>
              <a:ext uri="{FF2B5EF4-FFF2-40B4-BE49-F238E27FC236}">
                <a16:creationId xmlns:a16="http://schemas.microsoft.com/office/drawing/2014/main" id="{739A1494-3CD8-417B-A2B6-4BB6C6EFFE93}"/>
              </a:ext>
            </a:extLst>
          </p:cNvPr>
          <p:cNvSpPr/>
          <p:nvPr/>
        </p:nvSpPr>
        <p:spPr>
          <a:xfrm>
            <a:off x="5105430" y="4369159"/>
            <a:ext cx="47566" cy="45720"/>
          </a:xfrm>
          <a:prstGeom prst="ellipse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Ovál 76">
            <a:extLst>
              <a:ext uri="{FF2B5EF4-FFF2-40B4-BE49-F238E27FC236}">
                <a16:creationId xmlns:a16="http://schemas.microsoft.com/office/drawing/2014/main" id="{FED33406-A148-459B-B43E-517249F84599}"/>
              </a:ext>
            </a:extLst>
          </p:cNvPr>
          <p:cNvSpPr/>
          <p:nvPr/>
        </p:nvSpPr>
        <p:spPr>
          <a:xfrm>
            <a:off x="5499719" y="5412242"/>
            <a:ext cx="47566" cy="45720"/>
          </a:xfrm>
          <a:prstGeom prst="ellipse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Ovál 77">
            <a:extLst>
              <a:ext uri="{FF2B5EF4-FFF2-40B4-BE49-F238E27FC236}">
                <a16:creationId xmlns:a16="http://schemas.microsoft.com/office/drawing/2014/main" id="{CB3BF0C0-B808-4F19-ACAE-FDC5198C1153}"/>
              </a:ext>
            </a:extLst>
          </p:cNvPr>
          <p:cNvSpPr/>
          <p:nvPr/>
        </p:nvSpPr>
        <p:spPr>
          <a:xfrm>
            <a:off x="4324380" y="5088239"/>
            <a:ext cx="47566" cy="45720"/>
          </a:xfrm>
          <a:prstGeom prst="ellipse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Ovál 78">
            <a:extLst>
              <a:ext uri="{FF2B5EF4-FFF2-40B4-BE49-F238E27FC236}">
                <a16:creationId xmlns:a16="http://schemas.microsoft.com/office/drawing/2014/main" id="{01DD0984-B079-40D7-AD07-9C932124AC6E}"/>
              </a:ext>
            </a:extLst>
          </p:cNvPr>
          <p:cNvSpPr/>
          <p:nvPr/>
        </p:nvSpPr>
        <p:spPr>
          <a:xfrm>
            <a:off x="4476780" y="5240639"/>
            <a:ext cx="47566" cy="45720"/>
          </a:xfrm>
          <a:prstGeom prst="ellipse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6" name="Obdélník 105">
            <a:extLst>
              <a:ext uri="{FF2B5EF4-FFF2-40B4-BE49-F238E27FC236}">
                <a16:creationId xmlns:a16="http://schemas.microsoft.com/office/drawing/2014/main" id="{DF6E225E-9760-4C93-96CF-B8A78588F40F}"/>
              </a:ext>
            </a:extLst>
          </p:cNvPr>
          <p:cNvSpPr/>
          <p:nvPr/>
        </p:nvSpPr>
        <p:spPr>
          <a:xfrm>
            <a:off x="463033" y="865655"/>
            <a:ext cx="8446883" cy="5909134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2637F50-B694-4EAA-8BF2-647E9AFEBD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5160" y="2146442"/>
            <a:ext cx="3473257" cy="398855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E1F905B-26B9-4960-9E25-AF5FB41C0C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4707" y="2242819"/>
            <a:ext cx="3524250" cy="38481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7AF9DA2-298E-470A-92BB-1A4F9AB036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0720" y="2388382"/>
            <a:ext cx="3657600" cy="39909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577DB6E-41C0-4BCC-87B5-CAE53BE4E8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07862" y="2207259"/>
            <a:ext cx="3390900" cy="3990975"/>
          </a:xfrm>
          <a:prstGeom prst="rect">
            <a:avLst/>
          </a:prstGeom>
        </p:spPr>
      </p:pic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F8CCBFBD-F02D-4B4D-B234-397844CE4A94}"/>
              </a:ext>
            </a:extLst>
          </p:cNvPr>
          <p:cNvCxnSpPr/>
          <p:nvPr/>
        </p:nvCxnSpPr>
        <p:spPr>
          <a:xfrm flipV="1">
            <a:off x="5600700" y="3303037"/>
            <a:ext cx="1565210" cy="1221322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Přímá spojnice 136">
            <a:extLst>
              <a:ext uri="{FF2B5EF4-FFF2-40B4-BE49-F238E27FC236}">
                <a16:creationId xmlns:a16="http://schemas.microsoft.com/office/drawing/2014/main" id="{19AE29E2-49E1-4DBF-8249-6B1729B04C7B}"/>
              </a:ext>
            </a:extLst>
          </p:cNvPr>
          <p:cNvCxnSpPr>
            <a:cxnSpLocks/>
          </p:cNvCxnSpPr>
          <p:nvPr/>
        </p:nvCxnSpPr>
        <p:spPr>
          <a:xfrm flipV="1">
            <a:off x="5398385" y="3327002"/>
            <a:ext cx="1767525" cy="2405915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ál 12">
            <a:extLst>
              <a:ext uri="{FF2B5EF4-FFF2-40B4-BE49-F238E27FC236}">
                <a16:creationId xmlns:a16="http://schemas.microsoft.com/office/drawing/2014/main" id="{4461025B-00AF-47D9-8587-744D321DFD44}"/>
              </a:ext>
            </a:extLst>
          </p:cNvPr>
          <p:cNvSpPr/>
          <p:nvPr/>
        </p:nvSpPr>
        <p:spPr>
          <a:xfrm>
            <a:off x="6320010" y="1434522"/>
            <a:ext cx="2483774" cy="1959652"/>
          </a:xfrm>
          <a:prstGeom prst="ellipse">
            <a:avLst/>
          </a:prstGeom>
          <a:solidFill>
            <a:srgbClr val="99D9E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DD16071-ADC7-4CC2-BA4F-EE686A1BA405}"/>
              </a:ext>
            </a:extLst>
          </p:cNvPr>
          <p:cNvSpPr txBox="1"/>
          <p:nvPr/>
        </p:nvSpPr>
        <p:spPr>
          <a:xfrm>
            <a:off x="3998007" y="1417109"/>
            <a:ext cx="2576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Sorpce méně polárních iontových párů (IP) na biochar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56A6C238-4937-4267-9AF0-414E7B7116D4}"/>
              </a:ext>
            </a:extLst>
          </p:cNvPr>
          <p:cNvSpPr/>
          <p:nvPr/>
        </p:nvSpPr>
        <p:spPr>
          <a:xfrm>
            <a:off x="6895727" y="2146442"/>
            <a:ext cx="187516" cy="1511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88142F91-ED2A-4ADB-9F3E-E14BC058E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6429" y="1861127"/>
            <a:ext cx="67791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9966E726-0DFE-4CCF-BCCF-68E3AA348E50}"/>
              </a:ext>
            </a:extLst>
          </p:cNvPr>
          <p:cNvCxnSpPr/>
          <p:nvPr/>
        </p:nvCxnSpPr>
        <p:spPr>
          <a:xfrm>
            <a:off x="7086600" y="2241780"/>
            <a:ext cx="2752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E7CEFB3-C3DC-4409-99C0-F1C510D95E44}"/>
              </a:ext>
            </a:extLst>
          </p:cNvPr>
          <p:cNvSpPr txBox="1"/>
          <p:nvPr/>
        </p:nvSpPr>
        <p:spPr>
          <a:xfrm>
            <a:off x="7295423" y="2045016"/>
            <a:ext cx="42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IP</a:t>
            </a:r>
          </a:p>
        </p:txBody>
      </p:sp>
      <p:sp>
        <p:nvSpPr>
          <p:cNvPr id="142" name="Ovál 141">
            <a:extLst>
              <a:ext uri="{FF2B5EF4-FFF2-40B4-BE49-F238E27FC236}">
                <a16:creationId xmlns:a16="http://schemas.microsoft.com/office/drawing/2014/main" id="{C37F8A0F-98CA-407B-A980-4560EE970EBB}"/>
              </a:ext>
            </a:extLst>
          </p:cNvPr>
          <p:cNvSpPr/>
          <p:nvPr/>
        </p:nvSpPr>
        <p:spPr>
          <a:xfrm>
            <a:off x="7568417" y="2373837"/>
            <a:ext cx="187516" cy="1511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3" name="Přímá spojnice 142">
            <a:extLst>
              <a:ext uri="{FF2B5EF4-FFF2-40B4-BE49-F238E27FC236}">
                <a16:creationId xmlns:a16="http://schemas.microsoft.com/office/drawing/2014/main" id="{B14ECC1A-826A-423D-8183-CEBA7D60BE6A}"/>
              </a:ext>
            </a:extLst>
          </p:cNvPr>
          <p:cNvCxnSpPr/>
          <p:nvPr/>
        </p:nvCxnSpPr>
        <p:spPr>
          <a:xfrm>
            <a:off x="7759290" y="2469175"/>
            <a:ext cx="2752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ovéPole 143">
            <a:extLst>
              <a:ext uri="{FF2B5EF4-FFF2-40B4-BE49-F238E27FC236}">
                <a16:creationId xmlns:a16="http://schemas.microsoft.com/office/drawing/2014/main" id="{8F96D130-1C98-4429-A7FC-52A0E97D3642}"/>
              </a:ext>
            </a:extLst>
          </p:cNvPr>
          <p:cNvSpPr txBox="1"/>
          <p:nvPr/>
        </p:nvSpPr>
        <p:spPr>
          <a:xfrm>
            <a:off x="7968113" y="2272411"/>
            <a:ext cx="42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IP</a:t>
            </a:r>
          </a:p>
        </p:txBody>
      </p:sp>
      <p:sp>
        <p:nvSpPr>
          <p:cNvPr id="145" name="Ovál 144">
            <a:extLst>
              <a:ext uri="{FF2B5EF4-FFF2-40B4-BE49-F238E27FC236}">
                <a16:creationId xmlns:a16="http://schemas.microsoft.com/office/drawing/2014/main" id="{CFC956FC-9375-489F-8418-2C33902A5C0B}"/>
              </a:ext>
            </a:extLst>
          </p:cNvPr>
          <p:cNvSpPr/>
          <p:nvPr/>
        </p:nvSpPr>
        <p:spPr>
          <a:xfrm>
            <a:off x="6794850" y="2753017"/>
            <a:ext cx="187516" cy="1511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6" name="Přímá spojnice 145">
            <a:extLst>
              <a:ext uri="{FF2B5EF4-FFF2-40B4-BE49-F238E27FC236}">
                <a16:creationId xmlns:a16="http://schemas.microsoft.com/office/drawing/2014/main" id="{04250938-5A63-442A-9A13-84F2B4955F25}"/>
              </a:ext>
            </a:extLst>
          </p:cNvPr>
          <p:cNvCxnSpPr/>
          <p:nvPr/>
        </p:nvCxnSpPr>
        <p:spPr>
          <a:xfrm>
            <a:off x="6985723" y="2848355"/>
            <a:ext cx="2752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ovéPole 146">
            <a:extLst>
              <a:ext uri="{FF2B5EF4-FFF2-40B4-BE49-F238E27FC236}">
                <a16:creationId xmlns:a16="http://schemas.microsoft.com/office/drawing/2014/main" id="{47C74B40-EB4F-42C6-A068-539F6789758F}"/>
              </a:ext>
            </a:extLst>
          </p:cNvPr>
          <p:cNvSpPr txBox="1"/>
          <p:nvPr/>
        </p:nvSpPr>
        <p:spPr>
          <a:xfrm>
            <a:off x="7194546" y="2651591"/>
            <a:ext cx="42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IP</a:t>
            </a:r>
          </a:p>
        </p:txBody>
      </p:sp>
      <p:sp>
        <p:nvSpPr>
          <p:cNvPr id="148" name="Ovál 147">
            <a:extLst>
              <a:ext uri="{FF2B5EF4-FFF2-40B4-BE49-F238E27FC236}">
                <a16:creationId xmlns:a16="http://schemas.microsoft.com/office/drawing/2014/main" id="{72E249CF-630E-4599-854B-35A39918757B}"/>
              </a:ext>
            </a:extLst>
          </p:cNvPr>
          <p:cNvSpPr/>
          <p:nvPr/>
        </p:nvSpPr>
        <p:spPr>
          <a:xfrm>
            <a:off x="7412617" y="1852180"/>
            <a:ext cx="187516" cy="1511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9" name="Přímá spojnice 148">
            <a:extLst>
              <a:ext uri="{FF2B5EF4-FFF2-40B4-BE49-F238E27FC236}">
                <a16:creationId xmlns:a16="http://schemas.microsoft.com/office/drawing/2014/main" id="{C8F76B35-DA7B-4FA4-8A7D-5F27F356B80F}"/>
              </a:ext>
            </a:extLst>
          </p:cNvPr>
          <p:cNvCxnSpPr/>
          <p:nvPr/>
        </p:nvCxnSpPr>
        <p:spPr>
          <a:xfrm>
            <a:off x="7603490" y="1947518"/>
            <a:ext cx="2752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ovéPole 149">
            <a:extLst>
              <a:ext uri="{FF2B5EF4-FFF2-40B4-BE49-F238E27FC236}">
                <a16:creationId xmlns:a16="http://schemas.microsoft.com/office/drawing/2014/main" id="{B514B11C-F70D-4887-AF7B-11D5CB9BCE7B}"/>
              </a:ext>
            </a:extLst>
          </p:cNvPr>
          <p:cNvSpPr txBox="1"/>
          <p:nvPr/>
        </p:nvSpPr>
        <p:spPr>
          <a:xfrm>
            <a:off x="7812313" y="1750754"/>
            <a:ext cx="42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IP</a:t>
            </a:r>
          </a:p>
        </p:txBody>
      </p:sp>
      <p:sp>
        <p:nvSpPr>
          <p:cNvPr id="151" name="Ovál 150">
            <a:extLst>
              <a:ext uri="{FF2B5EF4-FFF2-40B4-BE49-F238E27FC236}">
                <a16:creationId xmlns:a16="http://schemas.microsoft.com/office/drawing/2014/main" id="{96ECCC85-8555-4A2E-A655-F998A7388BD9}"/>
              </a:ext>
            </a:extLst>
          </p:cNvPr>
          <p:cNvSpPr/>
          <p:nvPr/>
        </p:nvSpPr>
        <p:spPr>
          <a:xfrm>
            <a:off x="7701658" y="2896200"/>
            <a:ext cx="187516" cy="1511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2" name="Přímá spojnice 151">
            <a:extLst>
              <a:ext uri="{FF2B5EF4-FFF2-40B4-BE49-F238E27FC236}">
                <a16:creationId xmlns:a16="http://schemas.microsoft.com/office/drawing/2014/main" id="{662511D5-0DEA-4182-839C-E25EEBEE440A}"/>
              </a:ext>
            </a:extLst>
          </p:cNvPr>
          <p:cNvCxnSpPr/>
          <p:nvPr/>
        </p:nvCxnSpPr>
        <p:spPr>
          <a:xfrm>
            <a:off x="7892531" y="2991538"/>
            <a:ext cx="2752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ovéPole 152">
            <a:extLst>
              <a:ext uri="{FF2B5EF4-FFF2-40B4-BE49-F238E27FC236}">
                <a16:creationId xmlns:a16="http://schemas.microsoft.com/office/drawing/2014/main" id="{ACAC55BE-9C62-46CF-A518-0C9D5FCFB216}"/>
              </a:ext>
            </a:extLst>
          </p:cNvPr>
          <p:cNvSpPr txBox="1"/>
          <p:nvPr/>
        </p:nvSpPr>
        <p:spPr>
          <a:xfrm>
            <a:off x="8101354" y="2794774"/>
            <a:ext cx="42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IP</a:t>
            </a: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4131BCC1-8910-43E3-A364-FC847B9DD03F}"/>
              </a:ext>
            </a:extLst>
          </p:cNvPr>
          <p:cNvCxnSpPr>
            <a:cxnSpLocks/>
          </p:cNvCxnSpPr>
          <p:nvPr/>
        </p:nvCxnSpPr>
        <p:spPr>
          <a:xfrm flipH="1" flipV="1">
            <a:off x="1874962" y="4387414"/>
            <a:ext cx="1735032" cy="2588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Přímá spojnice 155">
            <a:extLst>
              <a:ext uri="{FF2B5EF4-FFF2-40B4-BE49-F238E27FC236}">
                <a16:creationId xmlns:a16="http://schemas.microsoft.com/office/drawing/2014/main" id="{828DB9A4-FFB0-4902-9956-F534554A4626}"/>
              </a:ext>
            </a:extLst>
          </p:cNvPr>
          <p:cNvCxnSpPr>
            <a:cxnSpLocks/>
          </p:cNvCxnSpPr>
          <p:nvPr/>
        </p:nvCxnSpPr>
        <p:spPr>
          <a:xfrm flipH="1" flipV="1">
            <a:off x="1843852" y="4396229"/>
            <a:ext cx="2842623" cy="109401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ál 25">
            <a:extLst>
              <a:ext uri="{FF2B5EF4-FFF2-40B4-BE49-F238E27FC236}">
                <a16:creationId xmlns:a16="http://schemas.microsoft.com/office/drawing/2014/main" id="{AE0E2460-F6F8-4D2E-A8BB-4ED709D6D378}"/>
              </a:ext>
            </a:extLst>
          </p:cNvPr>
          <p:cNvSpPr/>
          <p:nvPr/>
        </p:nvSpPr>
        <p:spPr>
          <a:xfrm>
            <a:off x="131841" y="2719670"/>
            <a:ext cx="3025319" cy="1859018"/>
          </a:xfrm>
          <a:prstGeom prst="ellipse">
            <a:avLst/>
          </a:prstGeom>
          <a:solidFill>
            <a:srgbClr val="99D9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7D2EFC01-42F2-4E1E-BCF9-340781B0F2D1}"/>
              </a:ext>
            </a:extLst>
          </p:cNvPr>
          <p:cNvSpPr txBox="1"/>
          <p:nvPr/>
        </p:nvSpPr>
        <p:spPr>
          <a:xfrm>
            <a:off x="722593" y="1363213"/>
            <a:ext cx="1988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Iontová výměna </a:t>
            </a:r>
            <a:r>
              <a:rPr lang="cs-CZ" b="1" dirty="0" err="1">
                <a:solidFill>
                  <a:schemeClr val="bg1"/>
                </a:solidFill>
              </a:rPr>
              <a:t>NaFLUFA</a:t>
            </a:r>
            <a:r>
              <a:rPr lang="cs-CZ" b="1" dirty="0">
                <a:solidFill>
                  <a:schemeClr val="bg1"/>
                </a:solidFill>
              </a:rPr>
              <a:t> s R</a:t>
            </a:r>
            <a:r>
              <a:rPr lang="cs-CZ" b="1" baseline="-25000" dirty="0">
                <a:solidFill>
                  <a:schemeClr val="bg1"/>
                </a:solidFill>
              </a:rPr>
              <a:t>4</a:t>
            </a:r>
            <a:r>
              <a:rPr lang="cs-CZ" b="1" dirty="0">
                <a:solidFill>
                  <a:schemeClr val="bg1"/>
                </a:solidFill>
              </a:rPr>
              <a:t>NX = tvorba iontových párů (IP):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0285819A-66C8-47D1-9307-030DC87F6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27" y="5586617"/>
            <a:ext cx="66773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29" name="Objekt 28">
            <a:extLst>
              <a:ext uri="{FF2B5EF4-FFF2-40B4-BE49-F238E27FC236}">
                <a16:creationId xmlns:a16="http://schemas.microsoft.com/office/drawing/2014/main" id="{86F7673E-D07C-4307-BC3D-7A4A887D4C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2606" y="3244483"/>
          <a:ext cx="3387388" cy="702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hemSketch" r:id="rId11" imgW="4639056" imgH="960120" progId="ACD.ChemSketch.20">
                  <p:embed/>
                </p:oleObj>
              </mc:Choice>
              <mc:Fallback>
                <p:oleObj name="ChemSketch" r:id="rId11" imgW="4639056" imgH="960120" progId="ACD.ChemSketch.20">
                  <p:embed/>
                  <p:pic>
                    <p:nvPicPr>
                      <p:cNvPr id="29" name="Objekt 28">
                        <a:extLst>
                          <a:ext uri="{FF2B5EF4-FFF2-40B4-BE49-F238E27FC236}">
                            <a16:creationId xmlns:a16="http://schemas.microsoft.com/office/drawing/2014/main" id="{86F7673E-D07C-4307-BC3D-7A4A887D4C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606" y="3244483"/>
                        <a:ext cx="3387388" cy="7025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274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6" grpId="0" animBg="1"/>
      <p:bldP spid="13" grpId="0" animBg="1"/>
      <p:bldP spid="14" grpId="0"/>
      <p:bldP spid="15" grpId="0" animBg="1"/>
      <p:bldP spid="20" grpId="0"/>
      <p:bldP spid="142" grpId="0" animBg="1"/>
      <p:bldP spid="144" grpId="0"/>
      <p:bldP spid="145" grpId="0" animBg="1"/>
      <p:bldP spid="147" grpId="0"/>
      <p:bldP spid="148" grpId="0" animBg="1"/>
      <p:bldP spid="150" grpId="0"/>
      <p:bldP spid="151" grpId="0" animBg="1"/>
      <p:bldP spid="153" grpId="0"/>
      <p:bldP spid="26" grpId="0" animBg="1"/>
      <p:bldP spid="27" grpId="0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3201</TotalTime>
  <Words>2173</Words>
  <Application>Microsoft Macintosh PowerPoint</Application>
  <PresentationFormat>Předvádění na obrazovce (4:3)</PresentationFormat>
  <Paragraphs>496</Paragraphs>
  <Slides>27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Times New Roman</vt:lpstr>
      <vt:lpstr>Wingdings</vt:lpstr>
      <vt:lpstr>Motiv Office</vt:lpstr>
      <vt:lpstr>ChemSketch</vt:lpstr>
      <vt:lpstr>   </vt:lpstr>
      <vt:lpstr>Léčiva = problematické polutanty</vt:lpstr>
      <vt:lpstr>ODSTRAŇOVÁNÍ LÉČIV Z VOD? </vt:lpstr>
      <vt:lpstr>Prezentace aplikace PowerPoint</vt:lpstr>
      <vt:lpstr>Zvýšení sorpčních kapacit biocharu ???</vt:lpstr>
      <vt:lpstr>Flufenamová kyselina (NaFLUFA) jako modelový kontaminant</vt:lpstr>
      <vt:lpstr>Prezentace aplikace PowerPoint</vt:lpstr>
      <vt:lpstr>Ex situ impregnace biocharu pomocí R4NX a sorpce NaFLUFA</vt:lpstr>
      <vt:lpstr>In situ impregnace biocharu pomocí R4NX a sorpce NaFLUFA</vt:lpstr>
      <vt:lpstr>Prezentace aplikace PowerPoint</vt:lpstr>
      <vt:lpstr>1) Testovací experimenty – možnosti navýšení sorpční kapacity biocharu s R4NX???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Závěry</vt:lpstr>
      <vt:lpstr>DĚKUJI VÁM ZA POZORNOST !</vt:lpstr>
      <vt:lpstr>Vstup a transport léčiv v ŽP</vt:lpstr>
      <vt:lpstr>Adsorpční kolony na AC</vt:lpstr>
      <vt:lpstr>Provedení adsorpčních experimentů</vt:lpstr>
      <vt:lpstr>Elektroanalytické stanovení Flufenamové kyseliny</vt:lpstr>
      <vt:lpstr>Vyhodnocení adsorpční kapacity</vt:lpstr>
      <vt:lpstr>Vyhodnocení adsorpčních kinetik</vt:lpstr>
      <vt:lpstr>Vyhodnocení adsorpčních izoterem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kationaktivních tenzidů pro separaci chlorovaných biocidních kyselin a jejich solí z odpadních vod</dc:title>
  <dc:creator>Barbora Kamenická</dc:creator>
  <cp:lastModifiedBy>Barbora Kamenická</cp:lastModifiedBy>
  <cp:revision>1038</cp:revision>
  <cp:lastPrinted>2018-05-27T13:59:32Z</cp:lastPrinted>
  <dcterms:created xsi:type="dcterms:W3CDTF">2018-04-30T11:48:12Z</dcterms:created>
  <dcterms:modified xsi:type="dcterms:W3CDTF">2021-10-18T14:14:48Z</dcterms:modified>
</cp:coreProperties>
</file>