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317" r:id="rId3"/>
    <p:sldId id="316" r:id="rId4"/>
    <p:sldId id="309" r:id="rId5"/>
    <p:sldId id="311" r:id="rId6"/>
    <p:sldId id="279" r:id="rId7"/>
    <p:sldId id="276" r:id="rId8"/>
    <p:sldId id="280" r:id="rId9"/>
    <p:sldId id="268" r:id="rId10"/>
    <p:sldId id="269" r:id="rId11"/>
    <p:sldId id="270" r:id="rId12"/>
    <p:sldId id="283" r:id="rId13"/>
    <p:sldId id="272" r:id="rId14"/>
    <p:sldId id="273" r:id="rId15"/>
    <p:sldId id="274" r:id="rId16"/>
    <p:sldId id="260" r:id="rId17"/>
  </p:sldIdLst>
  <p:sldSz cx="12192000" cy="6858000"/>
  <p:notesSz cx="6858000" cy="9144000"/>
  <p:embeddedFontLst>
    <p:embeddedFont>
      <p:font typeface="Bahnschrift" panose="020B0502040204020203" pitchFamily="34" charset="0"/>
      <p:regular r:id="rId19"/>
      <p:bold r:id="rId20"/>
    </p:embeddedFont>
    <p:embeddedFont>
      <p:font typeface="Bebas Neue" panose="020B0604020202020204" charset="-18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31023D6-6803-4F00-B8A0-58D191778F5A}">
          <p14:sldIdLst>
            <p14:sldId id="256"/>
            <p14:sldId id="317"/>
            <p14:sldId id="316"/>
            <p14:sldId id="309"/>
            <p14:sldId id="311"/>
            <p14:sldId id="279"/>
            <p14:sldId id="276"/>
            <p14:sldId id="280"/>
            <p14:sldId id="268"/>
            <p14:sldId id="269"/>
            <p14:sldId id="270"/>
            <p14:sldId id="283"/>
            <p14:sldId id="272"/>
            <p14:sldId id="273"/>
            <p14:sldId id="274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  <a:srgbClr val="9CA7B6"/>
    <a:srgbClr val="44A390"/>
    <a:srgbClr val="FFC000"/>
    <a:srgbClr val="FF2800"/>
    <a:srgbClr val="20242D"/>
    <a:srgbClr val="2E353F"/>
    <a:srgbClr val="FFFFFE"/>
    <a:srgbClr val="43A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++vitek\++vitek\Vysok&#225;%20&#353;kola\Diplomka\Tabulky\Vzor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++vitek\++vitek\Vysok&#225;%20&#353;kola\Diplomka\Tabulky\Vzork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++vitek\++vitek\vysok&#225;%20&#353;kola\diplomka\tabulky\Vzork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0042772431224"/>
          <c:y val="9.5096567631661785E-2"/>
          <c:w val="0.83273975462628602"/>
          <c:h val="0.67838203548462273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43A39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3A3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BF-4F5C-849B-7DB22E76D977}"/>
              </c:ext>
            </c:extLst>
          </c:dPt>
          <c:dPt>
            <c:idx val="1"/>
            <c:invertIfNegative val="0"/>
            <c:bubble3D val="0"/>
            <c:spPr>
              <a:solidFill>
                <a:srgbClr val="43A3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F-4F5C-849B-7DB22E76D977}"/>
              </c:ext>
            </c:extLst>
          </c:dPt>
          <c:dPt>
            <c:idx val="2"/>
            <c:invertIfNegative val="0"/>
            <c:bubble3D val="0"/>
            <c:spPr>
              <a:solidFill>
                <a:srgbClr val="43A3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BF-4F5C-849B-7DB22E76D977}"/>
              </c:ext>
            </c:extLst>
          </c:dPt>
          <c:dPt>
            <c:idx val="3"/>
            <c:invertIfNegative val="0"/>
            <c:bubble3D val="0"/>
            <c:spPr>
              <a:solidFill>
                <a:srgbClr val="43A3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BF-4F5C-849B-7DB22E76D977}"/>
              </c:ext>
            </c:extLst>
          </c:dPt>
          <c:dPt>
            <c:idx val="4"/>
            <c:invertIfNegative val="0"/>
            <c:bubble3D val="0"/>
            <c:spPr>
              <a:solidFill>
                <a:srgbClr val="43A3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BF-4F5C-849B-7DB22E76D977}"/>
              </c:ext>
            </c:extLst>
          </c:dPt>
          <c:dPt>
            <c:idx val="5"/>
            <c:invertIfNegative val="0"/>
            <c:bubble3D val="0"/>
            <c:spPr>
              <a:solidFill>
                <a:srgbClr val="43A3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BF-4F5C-849B-7DB22E76D977}"/>
              </c:ext>
            </c:extLst>
          </c:dPt>
          <c:dPt>
            <c:idx val="6"/>
            <c:invertIfNegative val="0"/>
            <c:bubble3D val="0"/>
            <c:spPr>
              <a:solidFill>
                <a:srgbClr val="43A3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BF-4F5C-849B-7DB22E76D977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'Souhrn - TFMA'!$D$16:$D$22</c:f>
              <c:strCache>
                <c:ptCount val="7"/>
                <c:pt idx="0">
                  <c:v>5,68 g Al-Ni, 20 g NaOH, 25°C</c:v>
                </c:pt>
                <c:pt idx="1">
                  <c:v>5,68 g Al-Ni, 20 g NaOH, 25°C</c:v>
                </c:pt>
                <c:pt idx="2">
                  <c:v>5,68 g Al-Ni, 15 g NaOH, 25°C</c:v>
                </c:pt>
                <c:pt idx="3">
                  <c:v>4,13 g Al-Ni, 15 g NaOH, 25°C</c:v>
                </c:pt>
                <c:pt idx="4">
                  <c:v>3,25 g Al-Ni, 12 g NaOH, 25°C</c:v>
                </c:pt>
                <c:pt idx="5">
                  <c:v>2,5 g Al-Ni, 9 g NaOH, 25°C</c:v>
                </c:pt>
                <c:pt idx="6">
                  <c:v>2,5 g Al-Ni, 9 g NaOH, 35°C</c:v>
                </c:pt>
              </c:strCache>
            </c:strRef>
          </c:cat>
          <c:val>
            <c:numRef>
              <c:f>'Souhrn - TFMA'!$F$16:$F$22</c:f>
              <c:numCache>
                <c:formatCode>0.00</c:formatCode>
                <c:ptCount val="7"/>
                <c:pt idx="0">
                  <c:v>100</c:v>
                </c:pt>
                <c:pt idx="1">
                  <c:v>98.401977628124769</c:v>
                </c:pt>
                <c:pt idx="2">
                  <c:v>97.385756986652822</c:v>
                </c:pt>
                <c:pt idx="3">
                  <c:v>84.0780987170467</c:v>
                </c:pt>
                <c:pt idx="4">
                  <c:v>72.052124395343895</c:v>
                </c:pt>
                <c:pt idx="5">
                  <c:v>63.295000000000002</c:v>
                </c:pt>
                <c:pt idx="6">
                  <c:v>91.74275245482275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7BF-4F5C-849B-7DB22E76D9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47776"/>
        <c:axId val="40929792"/>
      </c:barChart>
      <c:catAx>
        <c:axId val="3634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20242D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929792"/>
        <c:crosses val="autoZero"/>
        <c:auto val="1"/>
        <c:lblAlgn val="ctr"/>
        <c:lblOffset val="100"/>
        <c:noMultiLvlLbl val="0"/>
      </c:catAx>
      <c:valAx>
        <c:axId val="4092979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err="1">
                    <a:solidFill>
                      <a:srgbClr val="43A390"/>
                    </a:solidFill>
                  </a:rPr>
                  <a:t>Hydrodefluorinovaného</a:t>
                </a:r>
                <a:r>
                  <a:rPr lang="cs-CZ" sz="2400" dirty="0">
                    <a:solidFill>
                      <a:srgbClr val="43A390"/>
                    </a:solidFill>
                  </a:rPr>
                  <a:t> </a:t>
                </a:r>
                <a:r>
                  <a:rPr lang="en-US" sz="2400" dirty="0">
                    <a:solidFill>
                      <a:srgbClr val="43A390"/>
                    </a:solidFill>
                  </a:rPr>
                  <a:t>M</a:t>
                </a:r>
                <a:r>
                  <a:rPr lang="cs-CZ" sz="2400" dirty="0">
                    <a:solidFill>
                      <a:srgbClr val="43A390"/>
                    </a:solidFill>
                  </a:rPr>
                  <a:t>-TFMA [%]</a:t>
                </a:r>
              </a:p>
            </c:rich>
          </c:tx>
          <c:layout>
            <c:manualLayout>
              <c:xMode val="edge"/>
              <c:yMode val="edge"/>
              <c:x val="2.5676581197326302E-2"/>
              <c:y val="5.261850378219972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43A39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3477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31505475055045"/>
          <c:y val="3.2746113989637303E-2"/>
          <c:w val="0.86053794026900554"/>
          <c:h val="0.73910064868834402"/>
        </c:manualLayout>
      </c:layout>
      <c:scatterChart>
        <c:scatterStyle val="smoothMarker"/>
        <c:varyColors val="0"/>
        <c:ser>
          <c:idx val="0"/>
          <c:order val="0"/>
          <c:tx>
            <c:v>FLUFA [2111VN] line</c:v>
          </c:tx>
          <c:spPr>
            <a:ln w="50800" cap="rnd">
              <a:solidFill>
                <a:srgbClr val="43A390"/>
              </a:solidFill>
              <a:round/>
            </a:ln>
            <a:effectLst/>
          </c:spPr>
          <c:marker>
            <c:symbol val="none"/>
          </c:marker>
          <c:xVal>
            <c:numRef>
              <c:f>'FLUFA 2111VN K'!$G$39:$G$329</c:f>
              <c:numCache>
                <c:formatCode>General</c:formatCode>
                <c:ptCount val="2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</c:numCache>
            </c:numRef>
          </c:xVal>
          <c:yVal>
            <c:numRef>
              <c:f>'FLUFA 2111VN K'!$O$39:$O$329</c:f>
              <c:numCache>
                <c:formatCode>General</c:formatCode>
                <c:ptCount val="291"/>
                <c:pt idx="0">
                  <c:v>100</c:v>
                </c:pt>
                <c:pt idx="1">
                  <c:v>99.891789847675099</c:v>
                </c:pt>
                <c:pt idx="2">
                  <c:v>99.776132233431497</c:v>
                </c:pt>
                <c:pt idx="3">
                  <c:v>99.645579695350307</c:v>
                </c:pt>
                <c:pt idx="4">
                  <c:v>99.4926847715127</c:v>
                </c:pt>
                <c:pt idx="5">
                  <c:v>99.31</c:v>
                </c:pt>
                <c:pt idx="6">
                  <c:v>99.092805380812194</c:v>
                </c:pt>
                <c:pt idx="7">
                  <c:v>98.847290761624393</c:v>
                </c:pt>
                <c:pt idx="8">
                  <c:v>98.582373452030396</c:v>
                </c:pt>
                <c:pt idx="9">
                  <c:v>98.306970761624299</c:v>
                </c:pt>
                <c:pt idx="10">
                  <c:v>98.03</c:v>
                </c:pt>
                <c:pt idx="11">
                  <c:v>97.758134887529394</c:v>
                </c:pt>
                <c:pt idx="12">
                  <c:v>97.489074787697007</c:v>
                </c:pt>
                <c:pt idx="13">
                  <c:v>97.218275474765306</c:v>
                </c:pt>
                <c:pt idx="14">
                  <c:v>96.941192722996902</c:v>
                </c:pt>
                <c:pt idx="15">
                  <c:v>96.653282306654305</c:v>
                </c:pt>
                <c:pt idx="16">
                  <c:v>96.35</c:v>
                </c:pt>
                <c:pt idx="17">
                  <c:v>96.028407967008505</c:v>
                </c:pt>
                <c:pt idx="18">
                  <c:v>95.691993930501596</c:v>
                </c:pt>
                <c:pt idx="19">
                  <c:v>95.345852003013505</c:v>
                </c:pt>
                <c:pt idx="20">
                  <c:v>94.995076297077901</c:v>
                </c:pt>
                <c:pt idx="21">
                  <c:v>94.644760925228795</c:v>
                </c:pt>
                <c:pt idx="22">
                  <c:v>94.3</c:v>
                </c:pt>
                <c:pt idx="23">
                  <c:v>93.964957200396796</c:v>
                </c:pt>
                <c:pt idx="24">
                  <c:v>93.640074471309504</c:v>
                </c:pt>
                <c:pt idx="25">
                  <c:v>93.324863324099795</c:v>
                </c:pt>
                <c:pt idx="26">
                  <c:v>93.0188352701296</c:v>
                </c:pt>
                <c:pt idx="27">
                  <c:v>92.721501820760395</c:v>
                </c:pt>
                <c:pt idx="28">
                  <c:v>92.432374487353997</c:v>
                </c:pt>
                <c:pt idx="29">
                  <c:v>92.150964781272094</c:v>
                </c:pt>
                <c:pt idx="30">
                  <c:v>91.876784213876405</c:v>
                </c:pt>
                <c:pt idx="31">
                  <c:v>91.609344296528604</c:v>
                </c:pt>
                <c:pt idx="32">
                  <c:v>91.348156540590395</c:v>
                </c:pt>
                <c:pt idx="33">
                  <c:v>91.092732457423494</c:v>
                </c:pt>
                <c:pt idx="34">
                  <c:v>90.842583558389606</c:v>
                </c:pt>
                <c:pt idx="35">
                  <c:v>90.597221354850504</c:v>
                </c:pt>
                <c:pt idx="36">
                  <c:v>90.356157358167806</c:v>
                </c:pt>
                <c:pt idx="37">
                  <c:v>90.118903079703301</c:v>
                </c:pt>
                <c:pt idx="38">
                  <c:v>89.884970030818593</c:v>
                </c:pt>
                <c:pt idx="39">
                  <c:v>89.653869722875498</c:v>
                </c:pt>
                <c:pt idx="40">
                  <c:v>89.425113667235706</c:v>
                </c:pt>
                <c:pt idx="41">
                  <c:v>89.198213375260806</c:v>
                </c:pt>
                <c:pt idx="42">
                  <c:v>88.972680358312601</c:v>
                </c:pt>
                <c:pt idx="43">
                  <c:v>88.748026127752794</c:v>
                </c:pt>
                <c:pt idx="44">
                  <c:v>88.523762194943103</c:v>
                </c:pt>
                <c:pt idx="45">
                  <c:v>88.299400071245202</c:v>
                </c:pt>
                <c:pt idx="46">
                  <c:v>88.074451268020894</c:v>
                </c:pt>
                <c:pt idx="47">
                  <c:v>87.848427296631698</c:v>
                </c:pt>
                <c:pt idx="48">
                  <c:v>87.620839668439501</c:v>
                </c:pt>
                <c:pt idx="49">
                  <c:v>87.391199894805894</c:v>
                </c:pt>
                <c:pt idx="50">
                  <c:v>87.159019487092607</c:v>
                </c:pt>
                <c:pt idx="51">
                  <c:v>86.923809956661401</c:v>
                </c:pt>
                <c:pt idx="52">
                  <c:v>86.685082814873894</c:v>
                </c:pt>
                <c:pt idx="53">
                  <c:v>86.442349573092002</c:v>
                </c:pt>
                <c:pt idx="54">
                  <c:v>86.195121742677102</c:v>
                </c:pt>
                <c:pt idx="55">
                  <c:v>85.942910834991196</c:v>
                </c:pt>
                <c:pt idx="56">
                  <c:v>85.685228361395801</c:v>
                </c:pt>
                <c:pt idx="57">
                  <c:v>85.421585833252706</c:v>
                </c:pt>
                <c:pt idx="58">
                  <c:v>85.151494761923701</c:v>
                </c:pt>
                <c:pt idx="59">
                  <c:v>84.874466658770302</c:v>
                </c:pt>
                <c:pt idx="60">
                  <c:v>84.590013035154399</c:v>
                </c:pt>
                <c:pt idx="61">
                  <c:v>84.297645402437595</c:v>
                </c:pt>
                <c:pt idx="62">
                  <c:v>83.996875271981594</c:v>
                </c:pt>
                <c:pt idx="63">
                  <c:v>83.687214155148098</c:v>
                </c:pt>
                <c:pt idx="64">
                  <c:v>83.368173563298896</c:v>
                </c:pt>
                <c:pt idx="65">
                  <c:v>83.039265007795606</c:v>
                </c:pt>
                <c:pt idx="66">
                  <c:v>82.7</c:v>
                </c:pt>
                <c:pt idx="67">
                  <c:v>82.350086057100697</c:v>
                </c:pt>
                <c:pt idx="68">
                  <c:v>81.990014719593802</c:v>
                </c:pt>
                <c:pt idx="69">
                  <c:v>81.620473533802496</c:v>
                </c:pt>
                <c:pt idx="70">
                  <c:v>81.2421500460499</c:v>
                </c:pt>
                <c:pt idx="71">
                  <c:v>80.855731802659093</c:v>
                </c:pt>
                <c:pt idx="72">
                  <c:v>80.461906349953196</c:v>
                </c:pt>
                <c:pt idx="73">
                  <c:v>80.061361234255401</c:v>
                </c:pt>
                <c:pt idx="74">
                  <c:v>79.654784001888601</c:v>
                </c:pt>
                <c:pt idx="75">
                  <c:v>79.242862199176201</c:v>
                </c:pt>
                <c:pt idx="76">
                  <c:v>78.826283372440997</c:v>
                </c:pt>
                <c:pt idx="77">
                  <c:v>78.405735068006393</c:v>
                </c:pt>
                <c:pt idx="78">
                  <c:v>77.981904832195298</c:v>
                </c:pt>
                <c:pt idx="79">
                  <c:v>77.555480211330902</c:v>
                </c:pt>
                <c:pt idx="80">
                  <c:v>77.1271487517363</c:v>
                </c:pt>
                <c:pt idx="81">
                  <c:v>76.697597999734597</c:v>
                </c:pt>
                <c:pt idx="82">
                  <c:v>76.267515501648901</c:v>
                </c:pt>
                <c:pt idx="83">
                  <c:v>75.837588803802305</c:v>
                </c:pt>
                <c:pt idx="84">
                  <c:v>75.408505452518</c:v>
                </c:pt>
                <c:pt idx="85">
                  <c:v>74.980952994118994</c:v>
                </c:pt>
                <c:pt idx="86">
                  <c:v>74.555618974928507</c:v>
                </c:pt>
                <c:pt idx="87">
                  <c:v>74.133190941269504</c:v>
                </c:pt>
                <c:pt idx="88">
                  <c:v>73.714356439465206</c:v>
                </c:pt>
                <c:pt idx="89">
                  <c:v>73.299803015838705</c:v>
                </c:pt>
                <c:pt idx="90">
                  <c:v>72.890218216713095</c:v>
                </c:pt>
                <c:pt idx="91">
                  <c:v>72.486289588411495</c:v>
                </c:pt>
                <c:pt idx="92">
                  <c:v>72.088704677256999</c:v>
                </c:pt>
                <c:pt idx="93">
                  <c:v>71.698151029572699</c:v>
                </c:pt>
                <c:pt idx="94">
                  <c:v>71.315316191681703</c:v>
                </c:pt>
                <c:pt idx="95">
                  <c:v>70.940887709907201</c:v>
                </c:pt>
                <c:pt idx="96">
                  <c:v>70.575553130572303</c:v>
                </c:pt>
                <c:pt idx="97">
                  <c:v>70.22</c:v>
                </c:pt>
                <c:pt idx="98">
                  <c:v>69.874741962856007</c:v>
                </c:pt>
                <c:pt idx="99">
                  <c:v>69.539597057176195</c:v>
                </c:pt>
                <c:pt idx="100">
                  <c:v>69.2142094193388</c:v>
                </c:pt>
                <c:pt idx="101">
                  <c:v>68.898223185722202</c:v>
                </c:pt>
                <c:pt idx="102">
                  <c:v>68.591282492704707</c:v>
                </c:pt>
                <c:pt idx="103">
                  <c:v>68.293031476664794</c:v>
                </c:pt>
                <c:pt idx="104">
                  <c:v>68.0031142739806</c:v>
                </c:pt>
                <c:pt idx="105">
                  <c:v>67.721175021030604</c:v>
                </c:pt>
                <c:pt idx="106">
                  <c:v>67.446857854193198</c:v>
                </c:pt>
                <c:pt idx="107">
                  <c:v>67.179806909846604</c:v>
                </c:pt>
                <c:pt idx="108">
                  <c:v>66.919666324369203</c:v>
                </c:pt>
                <c:pt idx="109">
                  <c:v>66.666080234139301</c:v>
                </c:pt>
                <c:pt idx="110">
                  <c:v>66.418692775535305</c:v>
                </c:pt>
                <c:pt idx="111">
                  <c:v>66.177148084935595</c:v>
                </c:pt>
                <c:pt idx="112">
                  <c:v>65.941090298718393</c:v>
                </c:pt>
                <c:pt idx="113">
                  <c:v>65.710163553262106</c:v>
                </c:pt>
                <c:pt idx="114">
                  <c:v>65.484011984945099</c:v>
                </c:pt>
                <c:pt idx="115">
                  <c:v>65.262279730145707</c:v>
                </c:pt>
                <c:pt idx="116">
                  <c:v>65.044610925242196</c:v>
                </c:pt>
                <c:pt idx="117">
                  <c:v>64.830649706612903</c:v>
                </c:pt>
                <c:pt idx="118">
                  <c:v>64.620040210636304</c:v>
                </c:pt>
                <c:pt idx="119">
                  <c:v>64.412426573690695</c:v>
                </c:pt>
                <c:pt idx="120">
                  <c:v>64.207452932154396</c:v>
                </c:pt>
                <c:pt idx="121">
                  <c:v>64.004763422405702</c:v>
                </c:pt>
                <c:pt idx="122">
                  <c:v>63.804002180822998</c:v>
                </c:pt>
                <c:pt idx="123">
                  <c:v>63.604813343784699</c:v>
                </c:pt>
                <c:pt idx="124">
                  <c:v>63.406841047668998</c:v>
                </c:pt>
                <c:pt idx="125">
                  <c:v>63.209729428854402</c:v>
                </c:pt>
                <c:pt idx="126">
                  <c:v>63.013122623719099</c:v>
                </c:pt>
                <c:pt idx="127">
                  <c:v>62.816664768641502</c:v>
                </c:pt>
                <c:pt idx="128">
                  <c:v>62.62</c:v>
                </c:pt>
                <c:pt idx="129">
                  <c:v>62.422833105572401</c:v>
                </c:pt>
                <c:pt idx="130">
                  <c:v>62.225111478734597</c:v>
                </c:pt>
                <c:pt idx="131">
                  <c:v>62.026843164262303</c:v>
                </c:pt>
                <c:pt idx="132">
                  <c:v>61.828036206930904</c:v>
                </c:pt>
                <c:pt idx="133">
                  <c:v>61.628698651515897</c:v>
                </c:pt>
                <c:pt idx="134">
                  <c:v>61.428838542792697</c:v>
                </c:pt>
                <c:pt idx="135">
                  <c:v>61.228463925537</c:v>
                </c:pt>
                <c:pt idx="136">
                  <c:v>61.027582844524197</c:v>
                </c:pt>
                <c:pt idx="137">
                  <c:v>60.826203344529802</c:v>
                </c:pt>
                <c:pt idx="138">
                  <c:v>60.624333470329198</c:v>
                </c:pt>
                <c:pt idx="139">
                  <c:v>60.421981266698197</c:v>
                </c:pt>
                <c:pt idx="140">
                  <c:v>60.219154778411998</c:v>
                </c:pt>
                <c:pt idx="141">
                  <c:v>60.015862050246199</c:v>
                </c:pt>
                <c:pt idx="142">
                  <c:v>59.812111126976397</c:v>
                </c:pt>
                <c:pt idx="143">
                  <c:v>59.607910053377999</c:v>
                </c:pt>
                <c:pt idx="144">
                  <c:v>59.403266874226503</c:v>
                </c:pt>
                <c:pt idx="145">
                  <c:v>59.198189634297499</c:v>
                </c:pt>
                <c:pt idx="146">
                  <c:v>58.9926863783664</c:v>
                </c:pt>
                <c:pt idx="147">
                  <c:v>58.786765151208698</c:v>
                </c:pt>
                <c:pt idx="148">
                  <c:v>58.580433997599897</c:v>
                </c:pt>
                <c:pt idx="149">
                  <c:v>58.373700962315603</c:v>
                </c:pt>
                <c:pt idx="150">
                  <c:v>58.166574090131199</c:v>
                </c:pt>
                <c:pt idx="151">
                  <c:v>57.959061425822298</c:v>
                </c:pt>
                <c:pt idx="152">
                  <c:v>57.751171014164399</c:v>
                </c:pt>
                <c:pt idx="153">
                  <c:v>57.542910899932799</c:v>
                </c:pt>
                <c:pt idx="154">
                  <c:v>57.334289127903297</c:v>
                </c:pt>
                <c:pt idx="155">
                  <c:v>57.125313742851098</c:v>
                </c:pt>
                <c:pt idx="156">
                  <c:v>56.915992789552</c:v>
                </c:pt>
                <c:pt idx="157">
                  <c:v>56.706334312781301</c:v>
                </c:pt>
                <c:pt idx="158">
                  <c:v>56.496346357314501</c:v>
                </c:pt>
                <c:pt idx="159">
                  <c:v>56.286036967927203</c:v>
                </c:pt>
                <c:pt idx="160">
                  <c:v>56.075414189394898</c:v>
                </c:pt>
                <c:pt idx="161">
                  <c:v>55.8644860664931</c:v>
                </c:pt>
                <c:pt idx="162">
                  <c:v>55.6532606439972</c:v>
                </c:pt>
                <c:pt idx="163">
                  <c:v>55.441745966682802</c:v>
                </c:pt>
                <c:pt idx="164">
                  <c:v>55.229950079325398</c:v>
                </c:pt>
                <c:pt idx="165">
                  <c:v>55.017881026700501</c:v>
                </c:pt>
                <c:pt idx="166">
                  <c:v>54.8055468535835</c:v>
                </c:pt>
                <c:pt idx="167">
                  <c:v>54.592955604750003</c:v>
                </c:pt>
                <c:pt idx="168">
                  <c:v>54.380115324975499</c:v>
                </c:pt>
                <c:pt idx="169">
                  <c:v>54.167034059035501</c:v>
                </c:pt>
                <c:pt idx="170">
                  <c:v>53.9537198517055</c:v>
                </c:pt>
                <c:pt idx="171">
                  <c:v>53.740180747761002</c:v>
                </c:pt>
                <c:pt idx="172">
                  <c:v>53.526424791977497</c:v>
                </c:pt>
                <c:pt idx="173">
                  <c:v>53.312460029130499</c:v>
                </c:pt>
                <c:pt idx="174">
                  <c:v>53.098294503995398</c:v>
                </c:pt>
                <c:pt idx="175">
                  <c:v>52.883936261347898</c:v>
                </c:pt>
                <c:pt idx="176">
                  <c:v>52.6693933459634</c:v>
                </c:pt>
                <c:pt idx="177">
                  <c:v>52.4546738026174</c:v>
                </c:pt>
                <c:pt idx="178">
                  <c:v>52.239785676085397</c:v>
                </c:pt>
                <c:pt idx="179">
                  <c:v>52.024737011143003</c:v>
                </c:pt>
                <c:pt idx="180">
                  <c:v>51.809535852565503</c:v>
                </c:pt>
                <c:pt idx="181">
                  <c:v>51.594190245128601</c:v>
                </c:pt>
                <c:pt idx="182">
                  <c:v>51.378708233607703</c:v>
                </c:pt>
                <c:pt idx="183">
                  <c:v>51.163097862778301</c:v>
                </c:pt>
                <c:pt idx="184">
                  <c:v>50.947367177415899</c:v>
                </c:pt>
                <c:pt idx="185">
                  <c:v>50.731524222296102</c:v>
                </c:pt>
                <c:pt idx="186">
                  <c:v>50.515577042194302</c:v>
                </c:pt>
                <c:pt idx="187">
                  <c:v>50.299533681885997</c:v>
                </c:pt>
                <c:pt idx="188">
                  <c:v>50.083402186146699</c:v>
                </c:pt>
                <c:pt idx="189">
                  <c:v>49.867190599752099</c:v>
                </c:pt>
                <c:pt idx="190">
                  <c:v>49.650906967477397</c:v>
                </c:pt>
                <c:pt idx="191">
                  <c:v>49.434559334098303</c:v>
                </c:pt>
                <c:pt idx="192">
                  <c:v>49.218155744390202</c:v>
                </c:pt>
                <c:pt idx="193">
                  <c:v>49.0017042431287</c:v>
                </c:pt>
                <c:pt idx="194">
                  <c:v>48.7852128750893</c:v>
                </c:pt>
                <c:pt idx="195">
                  <c:v>48.568689685047303</c:v>
                </c:pt>
                <c:pt idx="196">
                  <c:v>48.352142717778499</c:v>
                </c:pt>
                <c:pt idx="197">
                  <c:v>48.135580018058199</c:v>
                </c:pt>
                <c:pt idx="198">
                  <c:v>47.919009630662003</c:v>
                </c:pt>
                <c:pt idx="199">
                  <c:v>47.702439600365302</c:v>
                </c:pt>
                <c:pt idx="200">
                  <c:v>47.485877971943701</c:v>
                </c:pt>
                <c:pt idx="201">
                  <c:v>47.269332790172697</c:v>
                </c:pt>
                <c:pt idx="202">
                  <c:v>47.052812099827698</c:v>
                </c:pt>
                <c:pt idx="203">
                  <c:v>46.836323945684299</c:v>
                </c:pt>
                <c:pt idx="204">
                  <c:v>46.619876372518</c:v>
                </c:pt>
                <c:pt idx="205">
                  <c:v>46.403477425104299</c:v>
                </c:pt>
                <c:pt idx="206">
                  <c:v>46.187135148218601</c:v>
                </c:pt>
                <c:pt idx="207">
                  <c:v>45.970857586636598</c:v>
                </c:pt>
                <c:pt idx="208">
                  <c:v>45.754652785133601</c:v>
                </c:pt>
                <c:pt idx="209">
                  <c:v>45.538528788485202</c:v>
                </c:pt>
                <c:pt idx="210">
                  <c:v>45.322493641466899</c:v>
                </c:pt>
                <c:pt idx="211">
                  <c:v>45.106555388854197</c:v>
                </c:pt>
                <c:pt idx="212">
                  <c:v>44.890722075422602</c:v>
                </c:pt>
                <c:pt idx="213">
                  <c:v>44.675001745947597</c:v>
                </c:pt>
                <c:pt idx="214">
                  <c:v>44.459402445204603</c:v>
                </c:pt>
                <c:pt idx="215">
                  <c:v>44.243932217969302</c:v>
                </c:pt>
                <c:pt idx="216">
                  <c:v>44.028599109017101</c:v>
                </c:pt>
                <c:pt idx="217">
                  <c:v>43.813411163123597</c:v>
                </c:pt>
                <c:pt idx="218">
                  <c:v>43.598376425064103</c:v>
                </c:pt>
                <c:pt idx="219">
                  <c:v>43.383502939614203</c:v>
                </c:pt>
                <c:pt idx="220">
                  <c:v>43.168798751549502</c:v>
                </c:pt>
                <c:pt idx="221">
                  <c:v>42.9542719056453</c:v>
                </c:pt>
                <c:pt idx="222">
                  <c:v>42.739930446677299</c:v>
                </c:pt>
                <c:pt idx="223">
                  <c:v>42.525782419420899</c:v>
                </c:pt>
                <c:pt idx="224">
                  <c:v>42.311835868651698</c:v>
                </c:pt>
                <c:pt idx="225">
                  <c:v>42.098098839145003</c:v>
                </c:pt>
                <c:pt idx="226">
                  <c:v>41.884579375676601</c:v>
                </c:pt>
                <c:pt idx="227">
                  <c:v>41.671285523021702</c:v>
                </c:pt>
                <c:pt idx="228">
                  <c:v>41.458225325956001</c:v>
                </c:pt>
                <c:pt idx="229">
                  <c:v>41.245406829254897</c:v>
                </c:pt>
                <c:pt idx="230">
                  <c:v>41.032838077693903</c:v>
                </c:pt>
                <c:pt idx="231">
                  <c:v>40.820527116048602</c:v>
                </c:pt>
                <c:pt idx="232">
                  <c:v>40.6084819890945</c:v>
                </c:pt>
                <c:pt idx="233">
                  <c:v>40.396710741606903</c:v>
                </c:pt>
                <c:pt idx="234">
                  <c:v>40.1852214183616</c:v>
                </c:pt>
                <c:pt idx="235">
                  <c:v>39.974022064133898</c:v>
                </c:pt>
                <c:pt idx="236">
                  <c:v>39.763120723699302</c:v>
                </c:pt>
                <c:pt idx="237">
                  <c:v>39.552525441833403</c:v>
                </c:pt>
                <c:pt idx="238">
                  <c:v>39.342244263311699</c:v>
                </c:pt>
                <c:pt idx="239">
                  <c:v>39.132285232909702</c:v>
                </c:pt>
                <c:pt idx="240">
                  <c:v>38.922656395402797</c:v>
                </c:pt>
                <c:pt idx="241">
                  <c:v>38.713365795566503</c:v>
                </c:pt>
                <c:pt idx="242">
                  <c:v>38.504421478176504</c:v>
                </c:pt>
                <c:pt idx="243">
                  <c:v>38.295831488008098</c:v>
                </c:pt>
                <c:pt idx="244">
                  <c:v>38.087603869836897</c:v>
                </c:pt>
                <c:pt idx="245">
                  <c:v>37.879746668438401</c:v>
                </c:pt>
                <c:pt idx="246">
                  <c:v>37.672267928587999</c:v>
                </c:pt>
                <c:pt idx="247">
                  <c:v>37.465175695061298</c:v>
                </c:pt>
                <c:pt idx="248">
                  <c:v>37.258478012633901</c:v>
                </c:pt>
                <c:pt idx="249">
                  <c:v>37.052182926081102</c:v>
                </c:pt>
                <c:pt idx="250">
                  <c:v>36.846298480178497</c:v>
                </c:pt>
                <c:pt idx="251">
                  <c:v>36.640832719701599</c:v>
                </c:pt>
                <c:pt idx="252">
                  <c:v>36.4357936894259</c:v>
                </c:pt>
                <c:pt idx="253">
                  <c:v>36.231189434126797</c:v>
                </c:pt>
                <c:pt idx="254">
                  <c:v>36.027027998580003</c:v>
                </c:pt>
                <c:pt idx="255">
                  <c:v>35.823317427560902</c:v>
                </c:pt>
                <c:pt idx="256">
                  <c:v>35.620065765844998</c:v>
                </c:pt>
                <c:pt idx="257">
                  <c:v>35.417281058207799</c:v>
                </c:pt>
                <c:pt idx="258">
                  <c:v>35.2149713494249</c:v>
                </c:pt>
                <c:pt idx="259">
                  <c:v>35.013144684271602</c:v>
                </c:pt>
                <c:pt idx="260">
                  <c:v>34.811809107523601</c:v>
                </c:pt>
                <c:pt idx="261">
                  <c:v>34.610972663956197</c:v>
                </c:pt>
                <c:pt idx="262">
                  <c:v>34.410643398345101</c:v>
                </c:pt>
                <c:pt idx="263">
                  <c:v>34.210829355465698</c:v>
                </c:pt>
                <c:pt idx="264">
                  <c:v>34.0115385800936</c:v>
                </c:pt>
                <c:pt idx="265">
                  <c:v>33.812779117004098</c:v>
                </c:pt>
                <c:pt idx="266">
                  <c:v>33.614559010972897</c:v>
                </c:pt>
                <c:pt idx="267">
                  <c:v>33.416886306775503</c:v>
                </c:pt>
                <c:pt idx="268">
                  <c:v>33.2197690491872</c:v>
                </c:pt>
                <c:pt idx="269">
                  <c:v>33.023215282983799</c:v>
                </c:pt>
                <c:pt idx="270">
                  <c:v>32.8272330529405</c:v>
                </c:pt>
                <c:pt idx="271">
                  <c:v>32.631830403833</c:v>
                </c:pt>
                <c:pt idx="272">
                  <c:v>32.437015380436698</c:v>
                </c:pt>
                <c:pt idx="273">
                  <c:v>32.242796027527199</c:v>
                </c:pt>
                <c:pt idx="274">
                  <c:v>32.04918038988</c:v>
                </c:pt>
                <c:pt idx="275">
                  <c:v>31.856176512270501</c:v>
                </c:pt>
                <c:pt idx="276">
                  <c:v>31.6637924394742</c:v>
                </c:pt>
                <c:pt idx="277">
                  <c:v>31.472036216266702</c:v>
                </c:pt>
                <c:pt idx="278">
                  <c:v>31.2809158874235</c:v>
                </c:pt>
                <c:pt idx="279">
                  <c:v>31.090439497719998</c:v>
                </c:pt>
                <c:pt idx="280">
                  <c:v>30.900615091931801</c:v>
                </c:pt>
                <c:pt idx="281">
                  <c:v>30.711450714834399</c:v>
                </c:pt>
                <c:pt idx="282">
                  <c:v>30.522954411203202</c:v>
                </c:pt>
                <c:pt idx="283">
                  <c:v>30.3351342258138</c:v>
                </c:pt>
                <c:pt idx="284">
                  <c:v>30.147998203441698</c:v>
                </c:pt>
                <c:pt idx="285">
                  <c:v>29.9615543888624</c:v>
                </c:pt>
                <c:pt idx="286">
                  <c:v>29.775810826851298</c:v>
                </c:pt>
                <c:pt idx="287">
                  <c:v>29.590775562184099</c:v>
                </c:pt>
                <c:pt idx="288">
                  <c:v>29.406456639636101</c:v>
                </c:pt>
                <c:pt idx="289">
                  <c:v>29.222862103982902</c:v>
                </c:pt>
                <c:pt idx="290">
                  <c:v>29.04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9AD-4727-ABC0-5CC15914A520}"/>
            </c:ext>
          </c:extLst>
        </c:ser>
        <c:ser>
          <c:idx val="1"/>
          <c:order val="1"/>
          <c:tx>
            <c:v>m-TFMA [0104VN]</c:v>
          </c:tx>
          <c:spPr>
            <a:ln w="50800" cap="rnd">
              <a:solidFill>
                <a:srgbClr val="FFFFFE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63500">
                <a:solidFill>
                  <a:srgbClr val="FFFFFF"/>
                </a:solidFill>
              </a:ln>
              <a:effectLst/>
            </c:spPr>
          </c:marker>
          <c:xVal>
            <c:numRef>
              <c:f>'TFMA 0104VN K'!$E$8:$E$12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22</c:v>
                </c:pt>
                <c:pt idx="4">
                  <c:v>42</c:v>
                </c:pt>
              </c:numCache>
            </c:numRef>
          </c:xVal>
          <c:yVal>
            <c:numRef>
              <c:f>'TFMA 0104VN K'!$G$8:$G$12</c:f>
              <c:numCache>
                <c:formatCode>0.00</c:formatCode>
                <c:ptCount val="5"/>
                <c:pt idx="0">
                  <c:v>100</c:v>
                </c:pt>
                <c:pt idx="1">
                  <c:v>77.188999999999993</c:v>
                </c:pt>
                <c:pt idx="2">
                  <c:v>52.587000000000003</c:v>
                </c:pt>
                <c:pt idx="3">
                  <c:v>17.847999999999999</c:v>
                </c:pt>
                <c:pt idx="4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9AD-4727-ABC0-5CC15914A520}"/>
            </c:ext>
          </c:extLst>
        </c:ser>
        <c:ser>
          <c:idx val="2"/>
          <c:order val="2"/>
          <c:tx>
            <c:v>FLUFA [2111VN]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rgbClr val="43A390"/>
                </a:solidFill>
              </a:ln>
              <a:effectLst/>
            </c:spPr>
          </c:marker>
          <c:xVal>
            <c:numRef>
              <c:f>'FLUFA 2111VN K'!$E$8:$E$23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16</c:v>
                </c:pt>
                <c:pt idx="4">
                  <c:v>22</c:v>
                </c:pt>
                <c:pt idx="5">
                  <c:v>33</c:v>
                </c:pt>
                <c:pt idx="6">
                  <c:v>44</c:v>
                </c:pt>
                <c:pt idx="7">
                  <c:v>55</c:v>
                </c:pt>
                <c:pt idx="8">
                  <c:v>66</c:v>
                </c:pt>
                <c:pt idx="9">
                  <c:v>97</c:v>
                </c:pt>
                <c:pt idx="10">
                  <c:v>128</c:v>
                </c:pt>
                <c:pt idx="11">
                  <c:v>159</c:v>
                </c:pt>
                <c:pt idx="12">
                  <c:v>251</c:v>
                </c:pt>
                <c:pt idx="13">
                  <c:v>290</c:v>
                </c:pt>
                <c:pt idx="14">
                  <c:v>465</c:v>
                </c:pt>
                <c:pt idx="15">
                  <c:v>1395</c:v>
                </c:pt>
              </c:numCache>
            </c:numRef>
          </c:xVal>
          <c:yVal>
            <c:numRef>
              <c:f>'FLUFA 2111VN K'!$G$8:$G$23</c:f>
              <c:numCache>
                <c:formatCode>General</c:formatCode>
                <c:ptCount val="16"/>
                <c:pt idx="0">
                  <c:v>100</c:v>
                </c:pt>
                <c:pt idx="1">
                  <c:v>99.31</c:v>
                </c:pt>
                <c:pt idx="2">
                  <c:v>98.03</c:v>
                </c:pt>
                <c:pt idx="3">
                  <c:v>96.35</c:v>
                </c:pt>
                <c:pt idx="4">
                  <c:v>94.3</c:v>
                </c:pt>
                <c:pt idx="5">
                  <c:v>86.12</c:v>
                </c:pt>
                <c:pt idx="6">
                  <c:v>86.98</c:v>
                </c:pt>
                <c:pt idx="7">
                  <c:v>86.7</c:v>
                </c:pt>
                <c:pt idx="8">
                  <c:v>82.7</c:v>
                </c:pt>
                <c:pt idx="9">
                  <c:v>70.22</c:v>
                </c:pt>
                <c:pt idx="10">
                  <c:v>62.62</c:v>
                </c:pt>
                <c:pt idx="11">
                  <c:v>62.62</c:v>
                </c:pt>
                <c:pt idx="12">
                  <c:v>48.43</c:v>
                </c:pt>
                <c:pt idx="13">
                  <c:v>29.04</c:v>
                </c:pt>
                <c:pt idx="14">
                  <c:v>6.09</c:v>
                </c:pt>
                <c:pt idx="1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9AD-4727-ABC0-5CC15914A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0295472"/>
        <c:axId val="1310355152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tx>
                  <c:v>m-TFMA [0104VN] line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'TFMA 0104VN K'!$F$82:$F$163</c15:sqref>
                        </c15:formulaRef>
                      </c:ext>
                    </c:extLst>
                    <c:numCache>
                      <c:formatCode>General</c:formatCode>
                      <c:ptCount val="82"/>
                      <c:pt idx="0">
                        <c:v>42</c:v>
                      </c:pt>
                      <c:pt idx="1">
                        <c:v>43</c:v>
                      </c:pt>
                      <c:pt idx="2">
                        <c:v>44</c:v>
                      </c:pt>
                      <c:pt idx="3">
                        <c:v>45</c:v>
                      </c:pt>
                      <c:pt idx="4">
                        <c:v>46</c:v>
                      </c:pt>
                      <c:pt idx="5">
                        <c:v>47</c:v>
                      </c:pt>
                      <c:pt idx="6">
                        <c:v>48</c:v>
                      </c:pt>
                      <c:pt idx="7">
                        <c:v>49</c:v>
                      </c:pt>
                      <c:pt idx="8">
                        <c:v>50</c:v>
                      </c:pt>
                      <c:pt idx="9">
                        <c:v>51</c:v>
                      </c:pt>
                      <c:pt idx="10">
                        <c:v>52</c:v>
                      </c:pt>
                      <c:pt idx="11">
                        <c:v>53</c:v>
                      </c:pt>
                      <c:pt idx="12">
                        <c:v>54</c:v>
                      </c:pt>
                      <c:pt idx="13">
                        <c:v>55</c:v>
                      </c:pt>
                      <c:pt idx="14">
                        <c:v>56</c:v>
                      </c:pt>
                      <c:pt idx="15">
                        <c:v>57</c:v>
                      </c:pt>
                      <c:pt idx="16">
                        <c:v>58</c:v>
                      </c:pt>
                      <c:pt idx="17">
                        <c:v>59</c:v>
                      </c:pt>
                      <c:pt idx="18">
                        <c:v>60</c:v>
                      </c:pt>
                      <c:pt idx="19">
                        <c:v>61</c:v>
                      </c:pt>
                      <c:pt idx="20">
                        <c:v>62</c:v>
                      </c:pt>
                      <c:pt idx="21">
                        <c:v>63</c:v>
                      </c:pt>
                      <c:pt idx="22">
                        <c:v>64</c:v>
                      </c:pt>
                      <c:pt idx="23">
                        <c:v>65</c:v>
                      </c:pt>
                      <c:pt idx="24">
                        <c:v>66</c:v>
                      </c:pt>
                      <c:pt idx="25">
                        <c:v>67</c:v>
                      </c:pt>
                      <c:pt idx="26">
                        <c:v>68</c:v>
                      </c:pt>
                      <c:pt idx="27">
                        <c:v>69</c:v>
                      </c:pt>
                      <c:pt idx="28">
                        <c:v>70</c:v>
                      </c:pt>
                      <c:pt idx="29">
                        <c:v>71</c:v>
                      </c:pt>
                      <c:pt idx="30">
                        <c:v>72</c:v>
                      </c:pt>
                      <c:pt idx="31">
                        <c:v>73</c:v>
                      </c:pt>
                      <c:pt idx="32">
                        <c:v>74</c:v>
                      </c:pt>
                      <c:pt idx="33">
                        <c:v>75</c:v>
                      </c:pt>
                      <c:pt idx="34">
                        <c:v>76</c:v>
                      </c:pt>
                      <c:pt idx="35">
                        <c:v>77</c:v>
                      </c:pt>
                      <c:pt idx="36">
                        <c:v>78</c:v>
                      </c:pt>
                      <c:pt idx="37">
                        <c:v>79</c:v>
                      </c:pt>
                      <c:pt idx="38">
                        <c:v>80</c:v>
                      </c:pt>
                      <c:pt idx="39">
                        <c:v>81</c:v>
                      </c:pt>
                      <c:pt idx="40">
                        <c:v>82</c:v>
                      </c:pt>
                      <c:pt idx="41">
                        <c:v>83</c:v>
                      </c:pt>
                      <c:pt idx="42">
                        <c:v>84</c:v>
                      </c:pt>
                      <c:pt idx="43">
                        <c:v>85</c:v>
                      </c:pt>
                      <c:pt idx="44">
                        <c:v>86</c:v>
                      </c:pt>
                      <c:pt idx="45">
                        <c:v>87</c:v>
                      </c:pt>
                      <c:pt idx="46">
                        <c:v>88</c:v>
                      </c:pt>
                      <c:pt idx="47">
                        <c:v>89</c:v>
                      </c:pt>
                      <c:pt idx="48">
                        <c:v>90</c:v>
                      </c:pt>
                      <c:pt idx="49">
                        <c:v>91</c:v>
                      </c:pt>
                      <c:pt idx="50">
                        <c:v>92</c:v>
                      </c:pt>
                      <c:pt idx="51">
                        <c:v>93</c:v>
                      </c:pt>
                      <c:pt idx="52">
                        <c:v>94</c:v>
                      </c:pt>
                      <c:pt idx="53">
                        <c:v>95</c:v>
                      </c:pt>
                      <c:pt idx="54">
                        <c:v>96</c:v>
                      </c:pt>
                      <c:pt idx="55">
                        <c:v>97</c:v>
                      </c:pt>
                      <c:pt idx="56">
                        <c:v>98</c:v>
                      </c:pt>
                      <c:pt idx="57">
                        <c:v>99</c:v>
                      </c:pt>
                      <c:pt idx="58">
                        <c:v>100</c:v>
                      </c:pt>
                      <c:pt idx="59">
                        <c:v>101</c:v>
                      </c:pt>
                      <c:pt idx="60">
                        <c:v>102</c:v>
                      </c:pt>
                      <c:pt idx="61">
                        <c:v>103</c:v>
                      </c:pt>
                      <c:pt idx="62">
                        <c:v>104</c:v>
                      </c:pt>
                      <c:pt idx="63">
                        <c:v>105</c:v>
                      </c:pt>
                      <c:pt idx="64">
                        <c:v>106</c:v>
                      </c:pt>
                      <c:pt idx="65">
                        <c:v>107</c:v>
                      </c:pt>
                      <c:pt idx="66">
                        <c:v>108</c:v>
                      </c:pt>
                      <c:pt idx="67">
                        <c:v>109</c:v>
                      </c:pt>
                      <c:pt idx="68">
                        <c:v>110</c:v>
                      </c:pt>
                      <c:pt idx="69">
                        <c:v>111</c:v>
                      </c:pt>
                      <c:pt idx="70">
                        <c:v>112</c:v>
                      </c:pt>
                      <c:pt idx="71">
                        <c:v>113</c:v>
                      </c:pt>
                      <c:pt idx="72">
                        <c:v>114</c:v>
                      </c:pt>
                      <c:pt idx="73">
                        <c:v>115</c:v>
                      </c:pt>
                      <c:pt idx="74">
                        <c:v>116</c:v>
                      </c:pt>
                      <c:pt idx="75">
                        <c:v>117</c:v>
                      </c:pt>
                      <c:pt idx="76">
                        <c:v>118</c:v>
                      </c:pt>
                      <c:pt idx="77">
                        <c:v>119</c:v>
                      </c:pt>
                      <c:pt idx="78">
                        <c:v>120</c:v>
                      </c:pt>
                      <c:pt idx="79">
                        <c:v>121</c:v>
                      </c:pt>
                      <c:pt idx="80">
                        <c:v>122</c:v>
                      </c:pt>
                      <c:pt idx="81">
                        <c:v>1395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'TFMA 0104VN K'!$G$82:$G$163</c15:sqref>
                        </c15:formulaRef>
                      </c:ext>
                    </c:extLst>
                    <c:numCache>
                      <c:formatCode>General</c:formatCode>
                      <c:ptCount val="8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29AD-4727-ABC0-5CC15914A520}"/>
                  </c:ext>
                </c:extLst>
              </c15:ser>
            </c15:filteredScatterSeries>
          </c:ext>
        </c:extLst>
      </c:scatterChart>
      <c:valAx>
        <c:axId val="1310295472"/>
        <c:scaling>
          <c:orientation val="minMax"/>
          <c:max val="3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cs-CZ" sz="2400" b="0" i="0" u="none" strike="noStrike" kern="1200" baseline="0">
                    <a:solidFill>
                      <a:srgbClr val="43A39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2400" b="0" i="0" u="none" strike="noStrike" kern="1200" baseline="0" dirty="0">
                    <a:solidFill>
                      <a:srgbClr val="43A390"/>
                    </a:solidFill>
                    <a:latin typeface="+mj-lt"/>
                    <a:ea typeface="+mn-ea"/>
                    <a:cs typeface="+mn-cs"/>
                  </a:rPr>
                  <a:t>Degradation time</a:t>
                </a:r>
                <a:r>
                  <a:rPr lang="cs-CZ" sz="2400" b="0" i="0" u="none" strike="noStrike" kern="1200" baseline="0" dirty="0">
                    <a:solidFill>
                      <a:srgbClr val="43A390"/>
                    </a:solidFill>
                    <a:latin typeface="+mj-lt"/>
                    <a:ea typeface="+mn-ea"/>
                    <a:cs typeface="+mn-cs"/>
                  </a:rPr>
                  <a:t> [min]</a:t>
                </a:r>
              </a:p>
            </c:rich>
          </c:tx>
          <c:layout>
            <c:manualLayout>
              <c:xMode val="edge"/>
              <c:yMode val="edge"/>
              <c:x val="0.42633971186363739"/>
              <c:y val="0.883556607237566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cs-CZ" sz="2400" b="0" i="0" u="none" strike="noStrike" kern="1200" baseline="0">
                  <a:solidFill>
                    <a:srgbClr val="43A390"/>
                  </a:solidFill>
                  <a:latin typeface="+mj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43A39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10355152"/>
        <c:crosses val="autoZero"/>
        <c:crossBetween val="midCat"/>
      </c:valAx>
      <c:valAx>
        <c:axId val="131035515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cs-CZ" sz="2400" b="0" i="0" u="none" strike="noStrike" kern="1200" baseline="0">
                    <a:solidFill>
                      <a:srgbClr val="43A39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2400" b="0" i="0" u="none" strike="noStrike" baseline="0" dirty="0">
                    <a:effectLst/>
                  </a:rPr>
                  <a:t>Residual content of </a:t>
                </a:r>
                <a:r>
                  <a:rPr lang="cs-CZ" sz="2400" b="0" i="0" u="none" strike="noStrike" kern="1200" baseline="0" dirty="0">
                    <a:solidFill>
                      <a:srgbClr val="43A390"/>
                    </a:solidFill>
                    <a:latin typeface="+mj-lt"/>
                    <a:ea typeface="+mn-ea"/>
                    <a:cs typeface="+mn-cs"/>
                  </a:rPr>
                  <a:t>FLUFA a </a:t>
                </a:r>
                <a:r>
                  <a:rPr lang="en-US" sz="2400" b="0" i="0" u="none" strike="noStrike" kern="1200" baseline="0" dirty="0">
                    <a:solidFill>
                      <a:srgbClr val="43A390"/>
                    </a:solidFill>
                    <a:latin typeface="+mj-lt"/>
                    <a:ea typeface="+mn-ea"/>
                    <a:cs typeface="+mn-cs"/>
                  </a:rPr>
                  <a:t>M</a:t>
                </a:r>
                <a:r>
                  <a:rPr lang="cs-CZ" sz="2400" b="0" i="0" u="none" strike="noStrike" kern="1200" baseline="0" dirty="0">
                    <a:solidFill>
                      <a:srgbClr val="43A390"/>
                    </a:solidFill>
                    <a:latin typeface="+mj-lt"/>
                    <a:ea typeface="+mn-ea"/>
                    <a:cs typeface="+mn-cs"/>
                  </a:rPr>
                  <a:t>-TFMA [%]</a:t>
                </a:r>
              </a:p>
            </c:rich>
          </c:tx>
          <c:layout>
            <c:manualLayout>
              <c:xMode val="edge"/>
              <c:yMode val="edge"/>
              <c:x val="2.0800981835149519E-2"/>
              <c:y val="8.4659132634327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cs-CZ" sz="2400" b="0" i="0" u="none" strike="noStrike" kern="1200" baseline="0">
                  <a:solidFill>
                    <a:srgbClr val="43A390"/>
                  </a:solidFill>
                  <a:latin typeface="+mj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43A39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10295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543957438834856"/>
          <c:y val="7.2140997919301536E-2"/>
          <c:w val="0.41371695427019339"/>
          <c:h val="0.14858439068173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cs-CZ" sz="18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33294004618615"/>
          <c:y val="9.0618292739642503E-2"/>
          <c:w val="0.87066693079791113"/>
          <c:h val="0.70833861579028845"/>
        </c:manualLayout>
      </c:layout>
      <c:scatterChart>
        <c:scatterStyle val="smoothMarker"/>
        <c:varyColors val="0"/>
        <c:ser>
          <c:idx val="2"/>
          <c:order val="0"/>
          <c:tx>
            <c:v>20 °C [2811VN]</c:v>
          </c:tx>
          <c:spPr>
            <a:ln w="50800" cap="rnd">
              <a:solidFill>
                <a:schemeClr val="bg1"/>
              </a:solidFill>
              <a:prstDash val="dash"/>
              <a:round/>
            </a:ln>
            <a:effectLst/>
          </c:spPr>
          <c:marker>
            <c:symbol val="star"/>
            <c:size val="5"/>
            <c:spPr>
              <a:solidFill>
                <a:schemeClr val="bg1"/>
              </a:solidFill>
              <a:ln w="50800" cap="rnd">
                <a:solidFill>
                  <a:schemeClr val="bg1"/>
                </a:solidFill>
              </a:ln>
              <a:effectLst/>
            </c:spPr>
          </c:marker>
          <c:xVal>
            <c:numRef>
              <c:f>'FLUFA 2811VN K'!$E$9:$E$22</c:f>
              <c:numCache>
                <c:formatCode>General</c:formatCode>
                <c:ptCount val="14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35</c:v>
                </c:pt>
                <c:pt idx="6">
                  <c:v>45</c:v>
                </c:pt>
                <c:pt idx="7">
                  <c:v>56</c:v>
                </c:pt>
                <c:pt idx="8">
                  <c:v>67</c:v>
                </c:pt>
                <c:pt idx="9">
                  <c:v>98</c:v>
                </c:pt>
                <c:pt idx="10">
                  <c:v>130</c:v>
                </c:pt>
                <c:pt idx="11">
                  <c:v>190</c:v>
                </c:pt>
                <c:pt idx="12">
                  <c:v>252</c:v>
                </c:pt>
                <c:pt idx="13">
                  <c:v>450</c:v>
                </c:pt>
              </c:numCache>
            </c:numRef>
          </c:xVal>
          <c:yVal>
            <c:numRef>
              <c:f>'FLUFA 2811VN K'!$G$9:$G$22</c:f>
              <c:numCache>
                <c:formatCode>General</c:formatCode>
                <c:ptCount val="14"/>
                <c:pt idx="0">
                  <c:v>99.99</c:v>
                </c:pt>
                <c:pt idx="1">
                  <c:v>97.23</c:v>
                </c:pt>
                <c:pt idx="2">
                  <c:v>93.03</c:v>
                </c:pt>
                <c:pt idx="3">
                  <c:v>88.05</c:v>
                </c:pt>
                <c:pt idx="4">
                  <c:v>83.75</c:v>
                </c:pt>
                <c:pt idx="5">
                  <c:v>77.599999999999994</c:v>
                </c:pt>
                <c:pt idx="6">
                  <c:v>72.66</c:v>
                </c:pt>
                <c:pt idx="7">
                  <c:v>68.28</c:v>
                </c:pt>
                <c:pt idx="8">
                  <c:v>65.31</c:v>
                </c:pt>
                <c:pt idx="9">
                  <c:v>54.48</c:v>
                </c:pt>
                <c:pt idx="10">
                  <c:v>43.83</c:v>
                </c:pt>
                <c:pt idx="11">
                  <c:v>26.15</c:v>
                </c:pt>
                <c:pt idx="12">
                  <c:v>15.23</c:v>
                </c:pt>
                <c:pt idx="13">
                  <c:v>0.36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A37-4185-B414-137185F4AAA4}"/>
            </c:ext>
          </c:extLst>
        </c:ser>
        <c:ser>
          <c:idx val="3"/>
          <c:order val="1"/>
          <c:tx>
            <c:v>30 °C [1606VN]</c:v>
          </c:tx>
          <c:spPr>
            <a:ln w="50800" cap="rnd">
              <a:solidFill>
                <a:srgbClr val="44A390"/>
              </a:solidFill>
              <a:prstDash val="lgDashDotDot"/>
              <a:round/>
            </a:ln>
            <a:effectLst/>
          </c:spPr>
          <c:marker>
            <c:symbol val="circle"/>
            <c:size val="5"/>
            <c:spPr>
              <a:solidFill>
                <a:srgbClr val="44A390"/>
              </a:solidFill>
              <a:ln w="50800">
                <a:solidFill>
                  <a:srgbClr val="44A390"/>
                </a:solidFill>
              </a:ln>
              <a:effectLst/>
            </c:spPr>
          </c:marker>
          <c:xVal>
            <c:numRef>
              <c:f>'FLUFA 1606VN K'!$D$6:$D$20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31</c:v>
                </c:pt>
                <c:pt idx="6">
                  <c:v>41</c:v>
                </c:pt>
                <c:pt idx="7">
                  <c:v>51</c:v>
                </c:pt>
                <c:pt idx="8">
                  <c:v>61</c:v>
                </c:pt>
                <c:pt idx="9">
                  <c:v>91</c:v>
                </c:pt>
                <c:pt idx="10">
                  <c:v>121</c:v>
                </c:pt>
                <c:pt idx="11">
                  <c:v>185</c:v>
                </c:pt>
                <c:pt idx="12">
                  <c:v>245</c:v>
                </c:pt>
                <c:pt idx="13">
                  <c:v>305</c:v>
                </c:pt>
                <c:pt idx="14">
                  <c:v>365</c:v>
                </c:pt>
              </c:numCache>
            </c:numRef>
          </c:xVal>
          <c:yVal>
            <c:numRef>
              <c:f>'FLUFA 1606VN K'!$F$6:$F$20</c:f>
              <c:numCache>
                <c:formatCode>0.00</c:formatCode>
                <c:ptCount val="15"/>
                <c:pt idx="0">
                  <c:v>100</c:v>
                </c:pt>
                <c:pt idx="1">
                  <c:v>93.653000000000006</c:v>
                </c:pt>
                <c:pt idx="2">
                  <c:v>87.465999999999994</c:v>
                </c:pt>
                <c:pt idx="3">
                  <c:v>82.56</c:v>
                </c:pt>
                <c:pt idx="4">
                  <c:v>77.662999999999997</c:v>
                </c:pt>
                <c:pt idx="5">
                  <c:v>70.153000000000006</c:v>
                </c:pt>
                <c:pt idx="6">
                  <c:v>63.204999999999998</c:v>
                </c:pt>
                <c:pt idx="7">
                  <c:v>57.673999999999999</c:v>
                </c:pt>
                <c:pt idx="8">
                  <c:v>52.786999999999999</c:v>
                </c:pt>
                <c:pt idx="9">
                  <c:v>38.857999999999997</c:v>
                </c:pt>
                <c:pt idx="10">
                  <c:v>28.260999999999999</c:v>
                </c:pt>
                <c:pt idx="11">
                  <c:v>11.396000000000001</c:v>
                </c:pt>
                <c:pt idx="12">
                  <c:v>3.79</c:v>
                </c:pt>
                <c:pt idx="13">
                  <c:v>0.73699999999999999</c:v>
                </c:pt>
                <c:pt idx="14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A37-4185-B414-137185F4AAA4}"/>
            </c:ext>
          </c:extLst>
        </c:ser>
        <c:ser>
          <c:idx val="1"/>
          <c:order val="2"/>
          <c:tx>
            <c:v>40 °C [1912VN]</c:v>
          </c:tx>
          <c:spPr>
            <a:ln w="50800" cap="rnd">
              <a:solidFill>
                <a:srgbClr val="FFFFFF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FFFFFF"/>
              </a:solidFill>
              <a:ln w="50800">
                <a:solidFill>
                  <a:srgbClr val="FFFFFF"/>
                </a:solidFill>
              </a:ln>
              <a:effectLst/>
            </c:spPr>
          </c:marker>
          <c:xVal>
            <c:numRef>
              <c:f>'FLUFA 1912VN K'!$E$9:$E$21</c:f>
              <c:numCache>
                <c:formatCode>General</c:formatCode>
                <c:ptCount val="13"/>
                <c:pt idx="0">
                  <c:v>0</c:v>
                </c:pt>
                <c:pt idx="1">
                  <c:v>6</c:v>
                </c:pt>
                <c:pt idx="2">
                  <c:v>11</c:v>
                </c:pt>
                <c:pt idx="3">
                  <c:v>17</c:v>
                </c:pt>
                <c:pt idx="4">
                  <c:v>23</c:v>
                </c:pt>
                <c:pt idx="5">
                  <c:v>34</c:v>
                </c:pt>
                <c:pt idx="6">
                  <c:v>45</c:v>
                </c:pt>
                <c:pt idx="7">
                  <c:v>56</c:v>
                </c:pt>
                <c:pt idx="8">
                  <c:v>67</c:v>
                </c:pt>
                <c:pt idx="9">
                  <c:v>99</c:v>
                </c:pt>
                <c:pt idx="10">
                  <c:v>130</c:v>
                </c:pt>
                <c:pt idx="11">
                  <c:v>191</c:v>
                </c:pt>
                <c:pt idx="12">
                  <c:v>455</c:v>
                </c:pt>
              </c:numCache>
            </c:numRef>
          </c:xVal>
          <c:yVal>
            <c:numRef>
              <c:f>'FLUFA 1912VN K'!$G$9:$G$21</c:f>
              <c:numCache>
                <c:formatCode>General</c:formatCode>
                <c:ptCount val="13"/>
                <c:pt idx="0">
                  <c:v>100</c:v>
                </c:pt>
                <c:pt idx="1">
                  <c:v>92.44</c:v>
                </c:pt>
                <c:pt idx="2">
                  <c:v>82.09</c:v>
                </c:pt>
                <c:pt idx="3">
                  <c:v>72.510000000000005</c:v>
                </c:pt>
                <c:pt idx="4">
                  <c:v>63.88</c:v>
                </c:pt>
                <c:pt idx="5">
                  <c:v>49.72</c:v>
                </c:pt>
                <c:pt idx="6">
                  <c:v>37.39</c:v>
                </c:pt>
                <c:pt idx="7">
                  <c:v>26.79</c:v>
                </c:pt>
                <c:pt idx="8">
                  <c:v>18.260000000000002</c:v>
                </c:pt>
                <c:pt idx="9">
                  <c:v>4.45</c:v>
                </c:pt>
                <c:pt idx="10">
                  <c:v>0.52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A37-4185-B414-137185F4AAA4}"/>
            </c:ext>
          </c:extLst>
        </c:ser>
        <c:ser>
          <c:idx val="4"/>
          <c:order val="3"/>
          <c:tx>
            <c:v>50 °C [2605VN]</c:v>
          </c:tx>
          <c:spPr>
            <a:ln w="50800" cap="rnd">
              <a:solidFill>
                <a:srgbClr val="44A390"/>
              </a:solidFill>
              <a:prstDash val="dashDot"/>
              <a:round/>
            </a:ln>
            <a:effectLst/>
          </c:spPr>
          <c:marker>
            <c:symbol val="diamond"/>
            <c:size val="5"/>
            <c:spPr>
              <a:solidFill>
                <a:srgbClr val="44A390"/>
              </a:solidFill>
              <a:ln w="50800">
                <a:solidFill>
                  <a:srgbClr val="44A390"/>
                </a:solidFill>
              </a:ln>
              <a:effectLst/>
            </c:spPr>
          </c:marker>
          <c:xVal>
            <c:numRef>
              <c:f>'FLUFA 2605VN K '!$D$6:$D$23</c:f>
              <c:numCache>
                <c:formatCode>General</c:formatCode>
                <c:ptCount val="18"/>
                <c:pt idx="0">
                  <c:v>0</c:v>
                </c:pt>
                <c:pt idx="1">
                  <c:v>6</c:v>
                </c:pt>
                <c:pt idx="2">
                  <c:v>11</c:v>
                </c:pt>
                <c:pt idx="3">
                  <c:v>17</c:v>
                </c:pt>
                <c:pt idx="4">
                  <c:v>22</c:v>
                </c:pt>
                <c:pt idx="5">
                  <c:v>33</c:v>
                </c:pt>
                <c:pt idx="6">
                  <c:v>43</c:v>
                </c:pt>
                <c:pt idx="7">
                  <c:v>53</c:v>
                </c:pt>
                <c:pt idx="8">
                  <c:v>63</c:v>
                </c:pt>
                <c:pt idx="9">
                  <c:v>74</c:v>
                </c:pt>
                <c:pt idx="10">
                  <c:v>85</c:v>
                </c:pt>
                <c:pt idx="11">
                  <c:v>95</c:v>
                </c:pt>
                <c:pt idx="12">
                  <c:v>105</c:v>
                </c:pt>
                <c:pt idx="13">
                  <c:v>126</c:v>
                </c:pt>
                <c:pt idx="14">
                  <c:v>146</c:v>
                </c:pt>
                <c:pt idx="15">
                  <c:v>166</c:v>
                </c:pt>
                <c:pt idx="16">
                  <c:v>187</c:v>
                </c:pt>
                <c:pt idx="17">
                  <c:v>255</c:v>
                </c:pt>
              </c:numCache>
            </c:numRef>
          </c:xVal>
          <c:yVal>
            <c:numRef>
              <c:f>'FLUFA 2605VN K '!$F$6:$F$23</c:f>
              <c:numCache>
                <c:formatCode>0.00</c:formatCode>
                <c:ptCount val="18"/>
                <c:pt idx="0">
                  <c:v>100</c:v>
                </c:pt>
                <c:pt idx="1">
                  <c:v>81.400000000000006</c:v>
                </c:pt>
                <c:pt idx="2">
                  <c:v>59.58</c:v>
                </c:pt>
                <c:pt idx="3">
                  <c:v>47.19</c:v>
                </c:pt>
                <c:pt idx="4">
                  <c:v>35.1</c:v>
                </c:pt>
                <c:pt idx="5">
                  <c:v>20.39</c:v>
                </c:pt>
                <c:pt idx="6">
                  <c:v>10.99</c:v>
                </c:pt>
                <c:pt idx="7">
                  <c:v>5.38</c:v>
                </c:pt>
                <c:pt idx="8">
                  <c:v>2.2599999999999998</c:v>
                </c:pt>
                <c:pt idx="9">
                  <c:v>0.85</c:v>
                </c:pt>
                <c:pt idx="10">
                  <c:v>0.2</c:v>
                </c:pt>
                <c:pt idx="11">
                  <c:v>0.06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A37-4185-B414-137185F4AAA4}"/>
            </c:ext>
          </c:extLst>
        </c:ser>
        <c:ser>
          <c:idx val="0"/>
          <c:order val="4"/>
          <c:tx>
            <c:v>60 °C [2906VN]</c:v>
          </c:tx>
          <c:spPr>
            <a:ln w="50800" cap="rnd">
              <a:solidFill>
                <a:srgbClr val="FFFFFF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FFFFFF"/>
              </a:solidFill>
              <a:ln w="50800">
                <a:solidFill>
                  <a:srgbClr val="FFFFFF"/>
                </a:solidFill>
              </a:ln>
              <a:effectLst/>
            </c:spPr>
          </c:marker>
          <c:xVal>
            <c:numRef>
              <c:f>'FLUFA 2906VN K'!$D$6:$D$21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  <c:pt idx="9">
                  <c:v>70</c:v>
                </c:pt>
                <c:pt idx="10">
                  <c:v>80</c:v>
                </c:pt>
                <c:pt idx="11">
                  <c:v>90</c:v>
                </c:pt>
                <c:pt idx="12">
                  <c:v>101</c:v>
                </c:pt>
                <c:pt idx="13">
                  <c:v>121</c:v>
                </c:pt>
                <c:pt idx="14">
                  <c:v>181</c:v>
                </c:pt>
                <c:pt idx="15">
                  <c:v>242</c:v>
                </c:pt>
              </c:numCache>
            </c:numRef>
          </c:xVal>
          <c:yVal>
            <c:numRef>
              <c:f>'FLUFA 2906VN K'!$F$6:$F$21</c:f>
              <c:numCache>
                <c:formatCode>0.00</c:formatCode>
                <c:ptCount val="16"/>
                <c:pt idx="0">
                  <c:v>100</c:v>
                </c:pt>
                <c:pt idx="1">
                  <c:v>67.12</c:v>
                </c:pt>
                <c:pt idx="2">
                  <c:v>43.49</c:v>
                </c:pt>
                <c:pt idx="3">
                  <c:v>27.53</c:v>
                </c:pt>
                <c:pt idx="4">
                  <c:v>16.28</c:v>
                </c:pt>
                <c:pt idx="5">
                  <c:v>5.03</c:v>
                </c:pt>
                <c:pt idx="6">
                  <c:v>1.1299999999999999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4-7A37-4185-B414-137185F4A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0295472"/>
        <c:axId val="1310355152"/>
        <c:extLst/>
      </c:scatterChart>
      <c:valAx>
        <c:axId val="1310295472"/>
        <c:scaling>
          <c:orientation val="minMax"/>
          <c:max val="46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cs-CZ" sz="2400" b="0" i="0" u="none" strike="noStrike" kern="1200" baseline="0">
                    <a:solidFill>
                      <a:srgbClr val="43A39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2400" b="0" i="0" u="none" strike="noStrike" kern="1200" baseline="0">
                    <a:solidFill>
                      <a:srgbClr val="43A390"/>
                    </a:solidFill>
                    <a:latin typeface="+mn-lt"/>
                    <a:ea typeface="+mn-ea"/>
                    <a:cs typeface="+mn-cs"/>
                  </a:rPr>
                  <a:t>Doba degradace [min]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cs-CZ" sz="2400" b="0" i="0" u="none" strike="noStrike" kern="1200" baseline="0">
                  <a:solidFill>
                    <a:srgbClr val="43A39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800" b="0" i="0" u="none" strike="noStrike" kern="1200" baseline="0">
                <a:solidFill>
                  <a:srgbClr val="43A39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10355152"/>
        <c:crosses val="autoZero"/>
        <c:crossBetween val="midCat"/>
      </c:valAx>
      <c:valAx>
        <c:axId val="131035515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cs-CZ" sz="2400" b="0" i="0" u="none" strike="noStrike" kern="1200" baseline="0">
                    <a:solidFill>
                      <a:srgbClr val="43A39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2400" b="0" i="0" u="none" strike="noStrike" kern="1200" baseline="0">
                    <a:solidFill>
                      <a:srgbClr val="43A390"/>
                    </a:solidFill>
                    <a:latin typeface="+mn-lt"/>
                    <a:ea typeface="+mn-ea"/>
                    <a:cs typeface="+mn-cs"/>
                  </a:rPr>
                  <a:t>Zbytkový obsah FLUFA [%]</a:t>
                </a:r>
              </a:p>
            </c:rich>
          </c:tx>
          <c:layout>
            <c:manualLayout>
              <c:xMode val="edge"/>
              <c:yMode val="edge"/>
              <c:x val="3.5405641280435575E-3"/>
              <c:y val="0.232795329692207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cs-CZ" sz="2400" b="0" i="0" u="none" strike="noStrike" kern="1200" baseline="0">
                  <a:solidFill>
                    <a:srgbClr val="43A39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800" b="0" i="0" u="none" strike="noStrike" kern="1200" baseline="0">
                <a:solidFill>
                  <a:srgbClr val="43A39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10295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15907981140034"/>
          <c:y val="0.11599335780146158"/>
          <c:w val="0.3308514616261779"/>
          <c:h val="0.203765972397861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101FB-E536-48AE-868F-5EE18F66BD0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5F8A8-A68C-4DF3-A3BA-1534EC4B2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84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chronometer-clock-duration-minute-152905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pile-sand-powder-white-grains-576572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vectors/chemistry-flask-glass-test-science-1300412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manuscript-newspaper-article-paper-149606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vectors/hard-disk-drive-head-storage-30576/" TargetMode="External"/><Relationship Id="rId13" Type="http://schemas.openxmlformats.org/officeDocument/2006/relationships/hyperlink" Target="https://pixabay.com/vectors/computer-printer-paper-hardware-159836/" TargetMode="External"/><Relationship Id="rId3" Type="http://schemas.openxmlformats.org/officeDocument/2006/relationships/hyperlink" Target="https://pixabay.com/illustrations/silhouette-extinguisher-fire-3267864/" TargetMode="External"/><Relationship Id="rId7" Type="http://schemas.openxmlformats.org/officeDocument/2006/relationships/hyperlink" Target="https://pixabay.com/vectors/pill-capsule-red-blue-medicine-311237/" TargetMode="External"/><Relationship Id="rId12" Type="http://schemas.openxmlformats.org/officeDocument/2006/relationships/hyperlink" Target="https://pixabay.com/vectors/film-strip-35mm-frame-camera-30008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vectors/jacket-winter-clothing-cold-wear-32714/" TargetMode="External"/><Relationship Id="rId11" Type="http://schemas.openxmlformats.org/officeDocument/2006/relationships/hyperlink" Target="https://pixabay.com/vectors/cpu-processor-electronics-chip-30273/" TargetMode="External"/><Relationship Id="rId5" Type="http://schemas.openxmlformats.org/officeDocument/2006/relationships/hyperlink" Target="https://pixabay.com/vectors/coffee-cup-takeaway-plastic-drink-154503/" TargetMode="External"/><Relationship Id="rId10" Type="http://schemas.openxmlformats.org/officeDocument/2006/relationships/hyperlink" Target="https://pixabay.com/vectors/oil-garage-service-engine-99220/" TargetMode="External"/><Relationship Id="rId4" Type="http://schemas.openxmlformats.org/officeDocument/2006/relationships/hyperlink" Target="https://pixabay.com/vectors/frying-pan-cooking-kitchen-dinner-3298005/" TargetMode="External"/><Relationship Id="rId9" Type="http://schemas.openxmlformats.org/officeDocument/2006/relationships/hyperlink" Target="https://pixabay.com/vectors/cold-cool-hot-icon-measure-1293305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University: http://www.upce.cz/deska/dokumenty/jvs/manual.pdf</a:t>
            </a:r>
          </a:p>
          <a:p>
            <a:r>
              <a:rPr lang="en-US" dirty="0"/>
              <a:t>Horse: https://www.historickasidla.cz/dr-cs/373-pardubice.html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5F8A8-A68C-4DF3-A3BA-1534EC4B28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3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Dandelion: https://pixabay.com/images/id-33298/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5F8A8-A68C-4DF3-A3BA-1534EC4B28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0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5F8A8-A68C-4DF3-A3BA-1534EC4B28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62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Reactor - This picture has been designed by </a:t>
            </a:r>
            <a:r>
              <a:rPr lang="en-US" dirty="0" err="1"/>
              <a:t>surang</a:t>
            </a:r>
            <a:r>
              <a:rPr lang="en-US" dirty="0"/>
              <a:t> from www.flaticon.com/authors/surang</a:t>
            </a:r>
          </a:p>
          <a:p>
            <a:r>
              <a:rPr lang="en-US" dirty="0"/>
              <a:t>Heating flat - This picture has been designed using resources from Freepik.com</a:t>
            </a:r>
          </a:p>
          <a:p>
            <a:r>
              <a:rPr lang="en-US" dirty="0"/>
              <a:t>Fan - This picture has been designed using resources from Freepik.com</a:t>
            </a:r>
          </a:p>
          <a:p>
            <a:r>
              <a:rPr lang="en-US" dirty="0"/>
              <a:t>pH meter - This picture has been designed using resources from Freepik.com</a:t>
            </a:r>
          </a:p>
          <a:p>
            <a:r>
              <a:rPr lang="en-US" dirty="0"/>
              <a:t>Washing - This picture has been designed using resources from Freepik.com</a:t>
            </a:r>
          </a:p>
          <a:p>
            <a:r>
              <a:rPr lang="en-US" dirty="0"/>
              <a:t>Centrifuge - This picture has been designed by </a:t>
            </a:r>
            <a:r>
              <a:rPr lang="en-US" dirty="0" err="1"/>
              <a:t>Smashicons</a:t>
            </a:r>
            <a:r>
              <a:rPr lang="en-US" dirty="0"/>
              <a:t> from smashicons.com</a:t>
            </a:r>
          </a:p>
          <a:p>
            <a:r>
              <a:rPr lang="en-US" dirty="0"/>
              <a:t>Tank - This picture has been designed using resources from Freepik.com</a:t>
            </a:r>
          </a:p>
          <a:p>
            <a:r>
              <a:rPr lang="en-US" dirty="0" err="1"/>
              <a:t>Filtr</a:t>
            </a:r>
            <a:r>
              <a:rPr lang="en-US" dirty="0"/>
              <a:t> - This picture has been designed by Nikita </a:t>
            </a:r>
            <a:r>
              <a:rPr lang="en-US" dirty="0" err="1"/>
              <a:t>Golubev</a:t>
            </a:r>
            <a:r>
              <a:rPr lang="en-US" dirty="0"/>
              <a:t> from www.flaticon.com/authors/nikita-golubev</a:t>
            </a:r>
          </a:p>
          <a:p>
            <a:r>
              <a:rPr lang="en-US" dirty="0"/>
              <a:t>Mineral - This picture has been designed by </a:t>
            </a:r>
            <a:r>
              <a:rPr lang="en-US" dirty="0" err="1"/>
              <a:t>Becris</a:t>
            </a:r>
            <a:r>
              <a:rPr lang="en-US" dirty="0"/>
              <a:t> from www.flaticon.com/authors/becris</a:t>
            </a:r>
          </a:p>
          <a:p>
            <a:r>
              <a:rPr lang="en-US" dirty="0"/>
              <a:t>Dryer - This picture has been designed by </a:t>
            </a:r>
            <a:r>
              <a:rPr lang="en-US" dirty="0" err="1"/>
              <a:t>Smashicons</a:t>
            </a:r>
            <a:r>
              <a:rPr lang="en-US" dirty="0"/>
              <a:t> from smashicons.com</a:t>
            </a:r>
          </a:p>
          <a:p>
            <a:r>
              <a:rPr lang="en-US"/>
              <a:t>Medicine - This picture has been designed using resources from Freepik.com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5F8A8-A68C-4DF3-A3BA-1534EC4B28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65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Chronometr - </a:t>
            </a:r>
            <a:r>
              <a:rPr lang="cs-CZ" dirty="0">
                <a:hlinkClick r:id="rId3"/>
              </a:rPr>
              <a:t>https://pixabay.com/vectors/chronometer-clock-duration-minute-152905/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5F8A8-A68C-4DF3-A3BA-1534EC4B28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986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Sand</a:t>
            </a:r>
            <a:r>
              <a:rPr lang="cs-CZ" dirty="0"/>
              <a:t> - </a:t>
            </a:r>
            <a:r>
              <a:rPr lang="cs-CZ" dirty="0">
                <a:hlinkClick r:id="rId3"/>
              </a:rPr>
              <a:t>https://pixabay.com/vectors/pile-sand-powder-white-grains-576572/</a:t>
            </a:r>
            <a:endParaRPr lang="cs-CZ" dirty="0"/>
          </a:p>
          <a:p>
            <a:r>
              <a:rPr lang="cs-CZ" dirty="0" err="1"/>
              <a:t>Flask</a:t>
            </a:r>
            <a:r>
              <a:rPr lang="cs-CZ" dirty="0"/>
              <a:t> - </a:t>
            </a:r>
            <a:r>
              <a:rPr lang="cs-CZ" dirty="0">
                <a:hlinkClick r:id="rId4"/>
              </a:rPr>
              <a:t>https://pixabay.com/vectors/chemistry-flask-glass-test-science-1300412/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5F8A8-A68C-4DF3-A3BA-1534EC4B28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731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5F8A8-A68C-4DF3-A3BA-1534EC4B28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73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Article</a:t>
            </a:r>
            <a:r>
              <a:rPr lang="cs-CZ" dirty="0"/>
              <a:t> - </a:t>
            </a:r>
            <a:r>
              <a:rPr lang="cs-CZ" dirty="0">
                <a:hlinkClick r:id="rId3"/>
              </a:rPr>
              <a:t>https://pixabay.com/vectors/manuscript-newspaper-article-paper-149606/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5F8A8-A68C-4DF3-A3BA-1534EC4B28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957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Minimax</a:t>
            </a:r>
            <a:r>
              <a:rPr lang="cs-CZ" dirty="0"/>
              <a:t> - </a:t>
            </a:r>
            <a:r>
              <a:rPr lang="cs-CZ" dirty="0">
                <a:hlinkClick r:id="rId3"/>
              </a:rPr>
              <a:t>https://pixabay.com/illustrations/silhouette-extinguisher-fire-3267864/</a:t>
            </a:r>
            <a:endParaRPr lang="cs-CZ" dirty="0"/>
          </a:p>
          <a:p>
            <a:r>
              <a:rPr lang="cs-CZ" dirty="0" err="1"/>
              <a:t>Frying</a:t>
            </a:r>
            <a:r>
              <a:rPr lang="cs-CZ" dirty="0"/>
              <a:t> pan - </a:t>
            </a:r>
            <a:r>
              <a:rPr lang="cs-CZ" dirty="0">
                <a:hlinkClick r:id="rId4"/>
              </a:rPr>
              <a:t>https://pixabay.com/vectors/frying-pan-cooking-kitchen-dinner-3298005/</a:t>
            </a:r>
            <a:endParaRPr lang="cs-CZ" dirty="0"/>
          </a:p>
          <a:p>
            <a:r>
              <a:rPr lang="cs-CZ" dirty="0"/>
              <a:t>Cup - </a:t>
            </a:r>
            <a:r>
              <a:rPr lang="cs-CZ" dirty="0">
                <a:hlinkClick r:id="rId5"/>
              </a:rPr>
              <a:t>https://pixabay.com/vectors/coffee-cup-takeaway-plastic-drink-154503/</a:t>
            </a:r>
            <a:endParaRPr lang="cs-CZ" dirty="0"/>
          </a:p>
          <a:p>
            <a:r>
              <a:rPr lang="cs-CZ" dirty="0" err="1"/>
              <a:t>Jacket</a:t>
            </a:r>
            <a:r>
              <a:rPr lang="cs-CZ" dirty="0"/>
              <a:t> - </a:t>
            </a:r>
            <a:r>
              <a:rPr lang="cs-CZ" dirty="0">
                <a:hlinkClick r:id="rId6"/>
              </a:rPr>
              <a:t>https://pixabay.com/vectors/jacket-winter-clothing-cold-wear-32714/</a:t>
            </a:r>
            <a:endParaRPr lang="cs-CZ" dirty="0"/>
          </a:p>
          <a:p>
            <a:r>
              <a:rPr lang="cs-CZ" dirty="0" err="1"/>
              <a:t>Pill</a:t>
            </a:r>
            <a:r>
              <a:rPr lang="cs-CZ" dirty="0"/>
              <a:t> - </a:t>
            </a:r>
            <a:r>
              <a:rPr lang="cs-CZ" dirty="0">
                <a:hlinkClick r:id="rId7"/>
              </a:rPr>
              <a:t>https://pixabay.com/vectors/pill-capsule-red-blue-medicine-311237/</a:t>
            </a:r>
            <a:endParaRPr lang="cs-CZ" dirty="0"/>
          </a:p>
          <a:p>
            <a:r>
              <a:rPr lang="cs-CZ" dirty="0"/>
              <a:t>HDD - </a:t>
            </a:r>
            <a:r>
              <a:rPr lang="cs-CZ" dirty="0">
                <a:hlinkClick r:id="rId8"/>
              </a:rPr>
              <a:t>https://pixabay.com/vectors/hard-disk-drive-head-storage-30576/</a:t>
            </a:r>
            <a:endParaRPr lang="cs-CZ" dirty="0"/>
          </a:p>
          <a:p>
            <a:r>
              <a:rPr lang="cs-CZ" dirty="0" err="1"/>
              <a:t>Cooling</a:t>
            </a:r>
            <a:r>
              <a:rPr lang="cs-CZ" dirty="0"/>
              <a:t> - </a:t>
            </a:r>
            <a:r>
              <a:rPr lang="cs-CZ" dirty="0">
                <a:hlinkClick r:id="rId9"/>
              </a:rPr>
              <a:t>https://pixabay.com/vectors/cold-cool-hot-icon-measure-1293305/</a:t>
            </a:r>
            <a:endParaRPr lang="cs-CZ" dirty="0"/>
          </a:p>
          <a:p>
            <a:r>
              <a:rPr lang="cs-CZ" dirty="0" err="1"/>
              <a:t>Lubricant</a:t>
            </a:r>
            <a:r>
              <a:rPr lang="cs-CZ" dirty="0"/>
              <a:t> - </a:t>
            </a:r>
            <a:r>
              <a:rPr lang="cs-CZ" dirty="0">
                <a:hlinkClick r:id="rId10"/>
              </a:rPr>
              <a:t>https://pixabay.com/vectors/oil-garage-service-engine-99220/</a:t>
            </a:r>
            <a:endParaRPr lang="cs-CZ" dirty="0"/>
          </a:p>
          <a:p>
            <a:r>
              <a:rPr lang="cs-CZ" dirty="0" err="1"/>
              <a:t>Semiconductor</a:t>
            </a:r>
            <a:r>
              <a:rPr lang="cs-CZ" dirty="0"/>
              <a:t> - </a:t>
            </a:r>
            <a:r>
              <a:rPr lang="cs-CZ" dirty="0">
                <a:hlinkClick r:id="rId11"/>
              </a:rPr>
              <a:t>https://pixabay.com/vectors/cpu-processor-electronics-chip-30273/</a:t>
            </a:r>
            <a:endParaRPr lang="cs-CZ" dirty="0"/>
          </a:p>
          <a:p>
            <a:r>
              <a:rPr lang="cs-CZ" dirty="0"/>
              <a:t>Film - </a:t>
            </a:r>
            <a:r>
              <a:rPr lang="cs-CZ" dirty="0">
                <a:hlinkClick r:id="rId12"/>
              </a:rPr>
              <a:t>https://pixabay.com/vectors/film-strip-35mm-frame-camera-30008/</a:t>
            </a:r>
            <a:endParaRPr lang="cs-CZ" dirty="0"/>
          </a:p>
          <a:p>
            <a:r>
              <a:rPr lang="cs-CZ" dirty="0" err="1"/>
              <a:t>Printer</a:t>
            </a:r>
            <a:r>
              <a:rPr lang="cs-CZ" dirty="0"/>
              <a:t> - </a:t>
            </a:r>
            <a:r>
              <a:rPr lang="cs-CZ" dirty="0">
                <a:hlinkClick r:id="rId13"/>
              </a:rPr>
              <a:t>https://pixabay.com/vectors/computer-printer-paper-hardware-159836/</a:t>
            </a:r>
            <a:endParaRPr lang="cs-CZ" dirty="0"/>
          </a:p>
          <a:p>
            <a:r>
              <a:rPr lang="cs-CZ" dirty="0"/>
              <a:t>Copy </a:t>
            </a:r>
            <a:r>
              <a:rPr lang="cs-CZ" dirty="0" err="1"/>
              <a:t>machine</a:t>
            </a:r>
            <a:r>
              <a:rPr lang="cs-CZ" dirty="0"/>
              <a:t> - </a:t>
            </a:r>
            <a:r>
              <a:rPr lang="cs-CZ" dirty="0">
                <a:hlinkClick r:id="rId13"/>
              </a:rPr>
              <a:t>https://pixabay.com/vectors/computer-printer-paper-hardware-159836/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5F8A8-A68C-4DF3-A3BA-1534EC4B28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11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0E9B8-4341-463C-A463-8B60D512A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F39B05-5242-4055-B288-7B360CF3A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6AA6B0-3449-4E44-89CF-24E9CA65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6C2A-5751-4E57-826D-8514D92EDAC8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7BCE9B-0095-4F3D-91A1-A0016F8F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A2D447-014A-4942-B25E-1821F7F66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BC6E-D1C3-4980-8020-7B25B8962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7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D5BEF-D56B-4EE3-A45F-4CC0964F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7B0111-F387-4A79-B54B-35519A0CD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763294-6C4A-44B5-B234-51D0AC11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6C2A-5751-4E57-826D-8514D92EDAC8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2754B7-AAC7-4D3D-80DC-4211B03A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F6E419-09D7-4385-BD31-DB4868417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BC6E-D1C3-4980-8020-7B25B8962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4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FB76DCF-363B-4A4F-AFC2-CC3245D99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78CB34-5FAF-4CF0-81E7-76B1D695F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E555E1-502F-4612-9EDA-C1F4BC6A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6C2A-5751-4E57-826D-8514D92EDAC8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08095C-6755-4997-B477-2D3A726E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0B32EA-731D-411F-87AD-7D26B41D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BC6E-D1C3-4980-8020-7B25B8962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4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7F12B-70ED-4730-A615-95C1E8C9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9E0400-B1BC-4FE5-9A46-4B16628E2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2C2787-A71C-4CBD-9EBD-7E1F8A57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6C2A-5751-4E57-826D-8514D92EDAC8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201DBD-34D2-4FB6-B10F-D23AB179C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627C22-33C8-4A7C-B8C2-B821DBD4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BC6E-D1C3-4980-8020-7B25B8962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29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2BDD6-1E38-4977-842C-93245E93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F6E541-137A-429D-B3C2-1CF4E55C5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A6F42D-C627-40AE-99D1-FF1C624A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6C2A-5751-4E57-826D-8514D92EDAC8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95D1A1-9414-4985-B8A3-9587F0F3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35D132-A1ED-4ABC-B780-D6146366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BC6E-D1C3-4980-8020-7B25B8962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2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BBA8F-BECC-4D56-A789-0165BE91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D6D710-C432-4273-8F3A-74E6E7C9E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854E3A-0A30-494A-A116-7C9335F7D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850FEC-A246-4166-A211-AB722C26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6C2A-5751-4E57-826D-8514D92EDAC8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09FACA-494E-462D-B915-970E92AE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5A5E83-6FC5-419D-B0FA-A9DF25F6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BC6E-D1C3-4980-8020-7B25B8962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7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8A32E-C89B-436C-BCE7-25D49451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E5D5EA-C888-43AC-8990-D23CB9FEC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3CA634-4385-4E6B-A169-F2FE1F28F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F541D1-0D03-4C0F-94DA-F70276779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7D821C4-79DD-4FC0-BB51-084D8D62F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C48BAE1-D7EE-4F83-AF0F-14850BB3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6C2A-5751-4E57-826D-8514D92EDAC8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337C112-BBD1-4665-822B-A71DAC5E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9DCD59B-C7BF-4D2B-AE30-9508054D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BC6E-D1C3-4980-8020-7B25B8962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67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614B49-DD91-498C-8B11-098CB04A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3126CF-FD22-4ECD-8DCD-AA4A9B58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6C2A-5751-4E57-826D-8514D92EDAC8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36A486D-59F8-4D4D-B2E9-2BB24E65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63FC34-2096-493A-8A77-F6FD9D4D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BC6E-D1C3-4980-8020-7B25B8962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7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DA53F60-0356-4CB9-9031-E7830BD5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6C2A-5751-4E57-826D-8514D92EDAC8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9B18E1E-D6FC-4A76-9A3F-9943FB7B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37103C-45A6-4B62-874B-E25747F7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BC6E-D1C3-4980-8020-7B25B8962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2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7BCD6-15F7-4F8F-8E09-D342E410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217CB1-7583-46AC-B675-CFB6CF532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7EDA7D-0703-413C-AA1F-4D0EE718F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0EDA11-2B6B-423C-B4E5-98D43FF85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6C2A-5751-4E57-826D-8514D92EDAC8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7BF4D4-784F-4DBD-9A51-307549D3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DA28E4-0DEA-42A2-AAB8-8719F016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BC6E-D1C3-4980-8020-7B25B8962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0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D2117-51FD-4B97-B583-EAB9104F3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D19ADC-F7C2-4D0D-A7BF-64138F148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CBAF47-14EB-416C-B008-4FEFEC3CA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D8D180-3E3D-4529-8617-607ADAD4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6C2A-5751-4E57-826D-8514D92EDAC8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8A6C6C-C8BF-4995-A19F-172DEC9B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7DAC42-8CB2-4655-A355-3D0E9583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BC6E-D1C3-4980-8020-7B25B8962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2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EB2D16F-F139-4B8B-BC83-5287CEF6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7F4A4A-DEE8-4498-871F-87AC61C7B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2CDCCD-3A3B-43F5-B035-38E1BABB6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6C2A-5751-4E57-826D-8514D92EDAC8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8E1B28-DD4D-4BF1-9A04-80C0726E2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13445F-A81B-48DB-8CF2-48E9B2DFA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BBC6E-D1C3-4980-8020-7B25B8962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57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hart" Target="../charts/chart1.xml"/><Relationship Id="rId4" Type="http://schemas.openxmlformats.org/officeDocument/2006/relationships/image" Target="../media/image1.jp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4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.jp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4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6.e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6A0C1F4F-3449-44E7-853B-B8236471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4895" y="1837976"/>
            <a:ext cx="7999122" cy="1655762"/>
          </a:xfrm>
        </p:spPr>
        <p:txBody>
          <a:bodyPr>
            <a:normAutofit/>
          </a:bodyPr>
          <a:lstStyle/>
          <a:p>
            <a:pPr algn="r">
              <a:spcBef>
                <a:spcPts val="600"/>
              </a:spcBef>
            </a:pPr>
            <a:r>
              <a:rPr lang="en-US" sz="2800" dirty="0">
                <a:solidFill>
                  <a:srgbClr val="9CA7B6"/>
                </a:solidFill>
                <a:latin typeface="Bebas Neue" panose="020B0606020202050201" pitchFamily="34" charset="0"/>
              </a:rPr>
              <a:t> </a:t>
            </a:r>
            <a:endParaRPr lang="cs-CZ" sz="2800" dirty="0">
              <a:solidFill>
                <a:srgbClr val="FFFFFE"/>
              </a:solidFill>
              <a:latin typeface="Bebas Neue" panose="020B0606020202050201" pitchFamily="34" charset="0"/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AA7FE739-4A6D-4A98-814C-EC5C0BD00786}"/>
              </a:ext>
            </a:extLst>
          </p:cNvPr>
          <p:cNvSpPr txBox="1">
            <a:spLocks/>
          </p:cNvSpPr>
          <p:nvPr/>
        </p:nvSpPr>
        <p:spPr>
          <a:xfrm>
            <a:off x="6398984" y="3929512"/>
            <a:ext cx="4236359" cy="577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/>
              <a:t>Fakulta</a:t>
            </a:r>
            <a:r>
              <a:rPr lang="en-US" sz="2800" dirty="0"/>
              <a:t> </a:t>
            </a:r>
            <a:r>
              <a:rPr lang="en-US" sz="2800" dirty="0" err="1"/>
              <a:t>chemicko-technologická</a:t>
            </a:r>
            <a:endParaRPr lang="en-US" sz="2800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30C7B20-70F3-46E2-9E16-28E58ABB3409}"/>
              </a:ext>
            </a:extLst>
          </p:cNvPr>
          <p:cNvSpPr txBox="1">
            <a:spLocks/>
          </p:cNvSpPr>
          <p:nvPr/>
        </p:nvSpPr>
        <p:spPr>
          <a:xfrm>
            <a:off x="4635624" y="2294618"/>
            <a:ext cx="79991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endParaRPr lang="cs-CZ" sz="2800" dirty="0">
              <a:solidFill>
                <a:srgbClr val="FFFFFE"/>
              </a:solidFill>
              <a:latin typeface="Bebas Neue" panose="020B0606020202050201" pitchFamily="34" charset="0"/>
            </a:endParaRP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F530D14C-6664-47F2-B7DB-4092FC3A5994}"/>
              </a:ext>
            </a:extLst>
          </p:cNvPr>
          <p:cNvSpPr txBox="1">
            <a:spLocks/>
          </p:cNvSpPr>
          <p:nvPr/>
        </p:nvSpPr>
        <p:spPr>
          <a:xfrm>
            <a:off x="5653622" y="2294618"/>
            <a:ext cx="79991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2800" dirty="0">
                <a:latin typeface="Bebas Neue" panose="020B0606020202050201" pitchFamily="34" charset="0"/>
              </a:rPr>
              <a:t>Tomáš Weidlich</a:t>
            </a:r>
            <a:r>
              <a:rPr lang="cs-CZ" sz="2800" dirty="0">
                <a:latin typeface="Bebas Neue" panose="020B0606020202050201" pitchFamily="34" charset="0"/>
              </a:rPr>
              <a:t>, BARBORA KAMENICKÁ, Vít </a:t>
            </a:r>
            <a:r>
              <a:rPr lang="cs-CZ" sz="2800" dirty="0" err="1">
                <a:latin typeface="Bebas Neue" panose="020B0606020202050201" pitchFamily="34" charset="0"/>
              </a:rPr>
              <a:t>Nýdrle</a:t>
            </a:r>
            <a:r>
              <a:rPr lang="en-US" sz="2800" dirty="0">
                <a:latin typeface="Bebas Neue" panose="020B0606020202050201" pitchFamily="34" charset="0"/>
              </a:rPr>
              <a:t> </a:t>
            </a:r>
            <a:endParaRPr lang="cs-CZ" sz="2800" dirty="0">
              <a:latin typeface="Bebas Neue" panose="020B0606020202050201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5E63B38-F54C-447E-A31F-3C4840FCB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1" t="23693" r="12740" b="6683"/>
          <a:stretch/>
        </p:blipFill>
        <p:spPr>
          <a:xfrm>
            <a:off x="257561" y="2162796"/>
            <a:ext cx="3976404" cy="46838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F650CB21-0259-42AE-A5EF-A35DA9265D5E}"/>
              </a:ext>
            </a:extLst>
          </p:cNvPr>
          <p:cNvSpPr txBox="1">
            <a:spLocks/>
          </p:cNvSpPr>
          <p:nvPr/>
        </p:nvSpPr>
        <p:spPr>
          <a:xfrm>
            <a:off x="6968654" y="3328751"/>
            <a:ext cx="3097020" cy="650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/>
              <a:t>Univerzita</a:t>
            </a:r>
            <a:r>
              <a:rPr lang="en-US" sz="2800" dirty="0"/>
              <a:t> </a:t>
            </a:r>
            <a:r>
              <a:rPr lang="en-US" sz="2800" dirty="0" err="1"/>
              <a:t>pardubice</a:t>
            </a:r>
            <a:endParaRPr lang="en-US" sz="2800" dirty="0"/>
          </a:p>
        </p:txBody>
      </p:sp>
      <p:sp>
        <p:nvSpPr>
          <p:cNvPr id="17" name="Podnadpis 2">
            <a:extLst>
              <a:ext uri="{FF2B5EF4-FFF2-40B4-BE49-F238E27FC236}">
                <a16:creationId xmlns:a16="http://schemas.microsoft.com/office/drawing/2014/main" id="{F7E818FF-A005-4DA2-9E11-60FADEB9F362}"/>
              </a:ext>
            </a:extLst>
          </p:cNvPr>
          <p:cNvSpPr txBox="1">
            <a:spLocks/>
          </p:cNvSpPr>
          <p:nvPr/>
        </p:nvSpPr>
        <p:spPr>
          <a:xfrm>
            <a:off x="6968654" y="5087026"/>
            <a:ext cx="6096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ÚSTAV</a:t>
            </a:r>
            <a:r>
              <a:rPr lang="en-US" dirty="0"/>
              <a:t> </a:t>
            </a:r>
            <a:r>
              <a:rPr lang="en-US" dirty="0" err="1"/>
              <a:t>environmentálního</a:t>
            </a:r>
            <a:endParaRPr lang="cs-CZ" dirty="0"/>
          </a:p>
          <a:p>
            <a:pPr algn="just"/>
            <a:r>
              <a:rPr lang="cs-CZ" dirty="0"/>
              <a:t>A CHEMICKÉHO INŽENÝRSTVÍ</a:t>
            </a:r>
            <a:endParaRPr lang="en-US" dirty="0"/>
          </a:p>
          <a:p>
            <a:pPr algn="just"/>
            <a:endParaRPr lang="en-US" sz="2800" dirty="0">
              <a:solidFill>
                <a:srgbClr val="FFFFFE"/>
              </a:solidFill>
            </a:endParaRPr>
          </a:p>
        </p:txBody>
      </p:sp>
      <p:sp>
        <p:nvSpPr>
          <p:cNvPr id="18" name="Podnadpis 2">
            <a:extLst>
              <a:ext uri="{FF2B5EF4-FFF2-40B4-BE49-F238E27FC236}">
                <a16:creationId xmlns:a16="http://schemas.microsoft.com/office/drawing/2014/main" id="{AF95FA3B-9A1A-4824-9D94-A6A98B64FDA7}"/>
              </a:ext>
            </a:extLst>
          </p:cNvPr>
          <p:cNvSpPr txBox="1">
            <a:spLocks/>
          </p:cNvSpPr>
          <p:nvPr/>
        </p:nvSpPr>
        <p:spPr>
          <a:xfrm>
            <a:off x="6465271" y="4448400"/>
            <a:ext cx="4170072" cy="520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800" dirty="0"/>
              <a:t>SKUPINA CHEMICKÝCH TECHNOLOGIÍ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FD785F9A-4391-47F6-AD35-E2B2FFC773CA}"/>
              </a:ext>
            </a:extLst>
          </p:cNvPr>
          <p:cNvSpPr/>
          <p:nvPr/>
        </p:nvSpPr>
        <p:spPr>
          <a:xfrm>
            <a:off x="3425926" y="5823467"/>
            <a:ext cx="182880" cy="182880"/>
          </a:xfrm>
          <a:prstGeom prst="ellipse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6E63A02A-C785-43D8-8E7C-7DF639D5DBFC}"/>
              </a:ext>
            </a:extLst>
          </p:cNvPr>
          <p:cNvSpPr/>
          <p:nvPr/>
        </p:nvSpPr>
        <p:spPr>
          <a:xfrm>
            <a:off x="3644477" y="3858940"/>
            <a:ext cx="182880" cy="182880"/>
          </a:xfrm>
          <a:prstGeom prst="ellipse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DF904761-03D0-41AD-80A0-B6FE0188B11C}"/>
              </a:ext>
            </a:extLst>
          </p:cNvPr>
          <p:cNvSpPr/>
          <p:nvPr/>
        </p:nvSpPr>
        <p:spPr>
          <a:xfrm>
            <a:off x="2927168" y="6338059"/>
            <a:ext cx="91440" cy="91440"/>
          </a:xfrm>
          <a:prstGeom prst="ellipse">
            <a:avLst/>
          </a:prstGeom>
          <a:solidFill>
            <a:srgbClr val="44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A0D351BA-D813-4B7D-A4D5-C16CE160ABEF}"/>
              </a:ext>
            </a:extLst>
          </p:cNvPr>
          <p:cNvSpPr/>
          <p:nvPr/>
        </p:nvSpPr>
        <p:spPr>
          <a:xfrm>
            <a:off x="3848752" y="6429499"/>
            <a:ext cx="91440" cy="91440"/>
          </a:xfrm>
          <a:prstGeom prst="ellipse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B932ADF8-76AA-4898-9667-95CC08F2A4BA}"/>
              </a:ext>
            </a:extLst>
          </p:cNvPr>
          <p:cNvSpPr/>
          <p:nvPr/>
        </p:nvSpPr>
        <p:spPr>
          <a:xfrm>
            <a:off x="2317086" y="6063739"/>
            <a:ext cx="91440" cy="91440"/>
          </a:xfrm>
          <a:prstGeom prst="ellipse">
            <a:avLst/>
          </a:prstGeom>
          <a:solidFill>
            <a:srgbClr val="44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807C6F0-0D1F-4217-BA94-9E4F3424B14F}"/>
              </a:ext>
            </a:extLst>
          </p:cNvPr>
          <p:cNvSpPr txBox="1"/>
          <p:nvPr/>
        </p:nvSpPr>
        <p:spPr>
          <a:xfrm>
            <a:off x="257561" y="800302"/>
            <a:ext cx="11493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Možnosti využití </a:t>
            </a:r>
            <a:r>
              <a:rPr lang="cs-CZ" sz="3200" b="1" dirty="0" err="1"/>
              <a:t>hydrodefluorace</a:t>
            </a:r>
            <a:r>
              <a:rPr lang="cs-CZ" sz="3200" b="1" dirty="0"/>
              <a:t> pro zvýšení biologické odbouratelnosti </a:t>
            </a:r>
          </a:p>
          <a:p>
            <a:pPr algn="ctr"/>
            <a:r>
              <a:rPr lang="cs-CZ" sz="3200" b="1" dirty="0"/>
              <a:t>reziduí </a:t>
            </a:r>
            <a:r>
              <a:rPr lang="cs-CZ" sz="3200" b="1" dirty="0" err="1"/>
              <a:t>polyfluorovaných</a:t>
            </a:r>
            <a:r>
              <a:rPr lang="cs-CZ" sz="3200" b="1" dirty="0"/>
              <a:t> léčiv a pesticidů</a:t>
            </a:r>
            <a:endParaRPr lang="cs-CZ" sz="3200" dirty="0"/>
          </a:p>
        </p:txBody>
      </p:sp>
      <p:pic>
        <p:nvPicPr>
          <p:cNvPr id="40" name="Picture 7" descr="lista-FCHT">
            <a:extLst>
              <a:ext uri="{FF2B5EF4-FFF2-40B4-BE49-F238E27FC236}">
                <a16:creationId xmlns:a16="http://schemas.microsoft.com/office/drawing/2014/main" id="{F6FFECF9-A2E2-4038-BA48-B3577B62F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4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12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832682F4-C63D-41D0-9348-7015A5748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9" y="735586"/>
            <a:ext cx="2070479" cy="1164644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8F5B77B-D281-413A-84FC-BAD99CADB461}"/>
              </a:ext>
            </a:extLst>
          </p:cNvPr>
          <p:cNvSpPr txBox="1"/>
          <p:nvPr/>
        </p:nvSpPr>
        <p:spPr>
          <a:xfrm>
            <a:off x="10998200" y="409575"/>
            <a:ext cx="15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A0EF07B4-3192-4202-B073-5CAC639704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623315"/>
              </p:ext>
            </p:extLst>
          </p:nvPr>
        </p:nvGraphicFramePr>
        <p:xfrm>
          <a:off x="265858" y="594241"/>
          <a:ext cx="11012019" cy="505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03B78EFF-72D0-4FF3-8997-A02B246BEDDF}"/>
              </a:ext>
            </a:extLst>
          </p:cNvPr>
          <p:cNvSpPr txBox="1"/>
          <p:nvPr/>
        </p:nvSpPr>
        <p:spPr>
          <a:xfrm>
            <a:off x="680138" y="4821892"/>
            <a:ext cx="139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43A390"/>
                </a:solidFill>
              </a:rPr>
              <a:t>Ai</a:t>
            </a:r>
            <a:r>
              <a:rPr lang="cs-CZ" sz="2400" dirty="0">
                <a:solidFill>
                  <a:srgbClr val="43A390"/>
                </a:solidFill>
              </a:rPr>
              <a:t>-N</a:t>
            </a:r>
            <a:r>
              <a:rPr lang="cs-CZ" sz="2400" b="1" dirty="0">
                <a:solidFill>
                  <a:srgbClr val="43A390"/>
                </a:solidFill>
                <a:latin typeface="Corbel" panose="020B0503020204020204" pitchFamily="34" charset="0"/>
              </a:rPr>
              <a:t>i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43A390"/>
                </a:solidFill>
              </a:rPr>
              <a:t>[</a:t>
            </a:r>
            <a:r>
              <a:rPr lang="cs-CZ" sz="2400" b="1" dirty="0">
                <a:solidFill>
                  <a:srgbClr val="43A390"/>
                </a:solidFill>
                <a:latin typeface="Corbel" panose="020B0503020204020204" pitchFamily="34" charset="0"/>
              </a:rPr>
              <a:t>g</a:t>
            </a:r>
            <a:r>
              <a:rPr lang="cs-CZ" sz="2400" dirty="0">
                <a:solidFill>
                  <a:srgbClr val="43A390"/>
                </a:solidFill>
              </a:rPr>
              <a:t>]</a:t>
            </a:r>
            <a:r>
              <a:rPr lang="cs-CZ" sz="2400" dirty="0"/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1EA6758-2BEE-4EF5-8E85-F351F281AE20}"/>
              </a:ext>
            </a:extLst>
          </p:cNvPr>
          <p:cNvSpPr txBox="1"/>
          <p:nvPr/>
        </p:nvSpPr>
        <p:spPr>
          <a:xfrm>
            <a:off x="616475" y="5474319"/>
            <a:ext cx="139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43A390"/>
                </a:solidFill>
              </a:rPr>
              <a:t>N</a:t>
            </a:r>
            <a:r>
              <a:rPr lang="cs-CZ" sz="2400" b="1" dirty="0" err="1">
                <a:solidFill>
                  <a:srgbClr val="43A390"/>
                </a:solidFill>
                <a:latin typeface="Corbel" panose="020B0503020204020204" pitchFamily="34" charset="0"/>
              </a:rPr>
              <a:t>a</a:t>
            </a:r>
            <a:r>
              <a:rPr lang="cs-CZ" sz="2400" dirty="0" err="1">
                <a:solidFill>
                  <a:srgbClr val="43A390"/>
                </a:solidFill>
              </a:rPr>
              <a:t>OH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43A390"/>
                </a:solidFill>
              </a:rPr>
              <a:t>[</a:t>
            </a:r>
            <a:r>
              <a:rPr lang="cs-CZ" sz="2400" b="1" dirty="0">
                <a:solidFill>
                  <a:srgbClr val="43A390"/>
                </a:solidFill>
                <a:latin typeface="Corbel" panose="020B0503020204020204" pitchFamily="34" charset="0"/>
              </a:rPr>
              <a:t>g</a:t>
            </a:r>
            <a:r>
              <a:rPr lang="cs-CZ" sz="2400" dirty="0">
                <a:solidFill>
                  <a:srgbClr val="43A390"/>
                </a:solidFill>
              </a:rPr>
              <a:t>]</a:t>
            </a:r>
            <a:r>
              <a:rPr lang="cs-CZ" sz="2400" dirty="0"/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1104014-81D7-4026-B7F3-60A292424A6D}"/>
              </a:ext>
            </a:extLst>
          </p:cNvPr>
          <p:cNvSpPr txBox="1"/>
          <p:nvPr/>
        </p:nvSpPr>
        <p:spPr>
          <a:xfrm>
            <a:off x="981784" y="6133324"/>
            <a:ext cx="11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3A390"/>
                </a:solidFill>
              </a:rPr>
              <a:t>T [</a:t>
            </a:r>
            <a:r>
              <a:rPr lang="cs-CZ" sz="2400" dirty="0">
                <a:solidFill>
                  <a:srgbClr val="43A390"/>
                </a:solidFill>
                <a:latin typeface="+mj-lt"/>
              </a:rPr>
              <a:t>°C</a:t>
            </a:r>
            <a:r>
              <a:rPr lang="cs-CZ" sz="2400" dirty="0">
                <a:solidFill>
                  <a:srgbClr val="43A390"/>
                </a:solidFill>
              </a:rPr>
              <a:t>] 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B1EEF840-084D-4350-89CF-DC8CC4B83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849171"/>
              </p:ext>
            </p:extLst>
          </p:nvPr>
        </p:nvGraphicFramePr>
        <p:xfrm>
          <a:off x="1583788" y="4849528"/>
          <a:ext cx="9329807" cy="17192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32830">
                  <a:extLst>
                    <a:ext uri="{9D8B030D-6E8A-4147-A177-3AD203B41FA5}">
                      <a16:colId xmlns:a16="http://schemas.microsoft.com/office/drawing/2014/main" val="1675974845"/>
                    </a:ext>
                  </a:extLst>
                </a:gridCol>
                <a:gridCol w="1295034">
                  <a:extLst>
                    <a:ext uri="{9D8B030D-6E8A-4147-A177-3AD203B41FA5}">
                      <a16:colId xmlns:a16="http://schemas.microsoft.com/office/drawing/2014/main" val="764246988"/>
                    </a:ext>
                  </a:extLst>
                </a:gridCol>
                <a:gridCol w="1345796">
                  <a:extLst>
                    <a:ext uri="{9D8B030D-6E8A-4147-A177-3AD203B41FA5}">
                      <a16:colId xmlns:a16="http://schemas.microsoft.com/office/drawing/2014/main" val="2564928828"/>
                    </a:ext>
                  </a:extLst>
                </a:gridCol>
                <a:gridCol w="1254334">
                  <a:extLst>
                    <a:ext uri="{9D8B030D-6E8A-4147-A177-3AD203B41FA5}">
                      <a16:colId xmlns:a16="http://schemas.microsoft.com/office/drawing/2014/main" val="821501771"/>
                    </a:ext>
                  </a:extLst>
                </a:gridCol>
                <a:gridCol w="1365395">
                  <a:extLst>
                    <a:ext uri="{9D8B030D-6E8A-4147-A177-3AD203B41FA5}">
                      <a16:colId xmlns:a16="http://schemas.microsoft.com/office/drawing/2014/main" val="1566544685"/>
                    </a:ext>
                  </a:extLst>
                </a:gridCol>
                <a:gridCol w="1210224">
                  <a:extLst>
                    <a:ext uri="{9D8B030D-6E8A-4147-A177-3AD203B41FA5}">
                      <a16:colId xmlns:a16="http://schemas.microsoft.com/office/drawing/2014/main" val="1946913796"/>
                    </a:ext>
                  </a:extLst>
                </a:gridCol>
                <a:gridCol w="1526194">
                  <a:extLst>
                    <a:ext uri="{9D8B030D-6E8A-4147-A177-3AD203B41FA5}">
                      <a16:colId xmlns:a16="http://schemas.microsoft.com/office/drawing/2014/main" val="4160818850"/>
                    </a:ext>
                  </a:extLst>
                </a:gridCol>
              </a:tblGrid>
              <a:tr h="4245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43A3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43A3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rgbClr val="43A3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cs-CZ" sz="2400" u="none" strike="noStrike" kern="1200" dirty="0">
                          <a:solidFill>
                            <a:srgbClr val="43A3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96314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</a:t>
                      </a:r>
                      <a:endParaRPr lang="cs-CZ" sz="140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</a:t>
                      </a:r>
                      <a:endParaRPr lang="cs-CZ" sz="140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44A3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</a:t>
                      </a:r>
                      <a:endParaRPr lang="cs-CZ" sz="1400" u="none" strike="noStrike" kern="1200" dirty="0">
                        <a:solidFill>
                          <a:srgbClr val="44A3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44A3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</a:t>
                      </a:r>
                      <a:endParaRPr lang="cs-CZ" sz="1400" u="none" strike="noStrike" kern="1200" dirty="0">
                        <a:solidFill>
                          <a:srgbClr val="44A3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44A3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</a:t>
                      </a:r>
                      <a:endParaRPr lang="cs-CZ" sz="1400" u="none" strike="noStrike" kern="1200" dirty="0">
                        <a:solidFill>
                          <a:srgbClr val="44A3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  <a:endParaRPr lang="cs-CZ" sz="140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  <a:endParaRPr lang="cs-CZ" sz="140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8369839"/>
                  </a:ext>
                </a:extLst>
              </a:tr>
              <a:tr h="4245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43A3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43A3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43A3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016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cs-CZ" sz="140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cs-CZ" sz="140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44A3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0,38</a:t>
                      </a:r>
                      <a:endParaRPr lang="cs-CZ" sz="1400" u="none" strike="noStrike" kern="1200" dirty="0">
                        <a:solidFill>
                          <a:srgbClr val="44A3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44A3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0,38</a:t>
                      </a:r>
                      <a:endParaRPr lang="cs-CZ" sz="1400" u="none" strike="noStrike" kern="1200" dirty="0">
                        <a:solidFill>
                          <a:srgbClr val="44A3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44A3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</a:t>
                      </a:r>
                      <a:endParaRPr lang="cs-CZ" sz="1400" u="none" strike="noStrike" kern="1200" dirty="0">
                        <a:solidFill>
                          <a:srgbClr val="44A3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</a:t>
                      </a:r>
                      <a:endParaRPr lang="cs-CZ" sz="140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</a:t>
                      </a:r>
                      <a:endParaRPr lang="cs-CZ" sz="140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5254276"/>
                  </a:ext>
                </a:extLst>
              </a:tr>
              <a:tr h="4245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43A3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43A3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43A3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2310128"/>
                  </a:ext>
                </a:extLst>
              </a:tr>
            </a:tbl>
          </a:graphicData>
        </a:graphic>
      </p:graphicFrame>
      <p:pic>
        <p:nvPicPr>
          <p:cNvPr id="16" name="Obrázek 15" descr="Obsah obrázku kreslení&#10;&#10;Popis byl vytvořen automaticky">
            <a:extLst>
              <a:ext uri="{FF2B5EF4-FFF2-40B4-BE49-F238E27FC236}">
                <a16:creationId xmlns:a16="http://schemas.microsoft.com/office/drawing/2014/main" id="{51384B25-7140-46DB-9BEC-5E1BCCF14D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04" y="972544"/>
            <a:ext cx="517690" cy="709975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C28FE1C4-3467-4886-8248-13D2AE8219A3}"/>
              </a:ext>
            </a:extLst>
          </p:cNvPr>
          <p:cNvSpPr txBox="1"/>
          <p:nvPr/>
        </p:nvSpPr>
        <p:spPr>
          <a:xfrm>
            <a:off x="10751820" y="1725188"/>
            <a:ext cx="110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FFFE"/>
                </a:solidFill>
              </a:rPr>
              <a:t>30 minut</a:t>
            </a:r>
          </a:p>
        </p:txBody>
      </p:sp>
      <p:pic>
        <p:nvPicPr>
          <p:cNvPr id="18" name="Obrázek 17" descr="Obsah obrázku podepsat&#10;&#10;Popis byl vytvořen automaticky">
            <a:extLst>
              <a:ext uri="{FF2B5EF4-FFF2-40B4-BE49-F238E27FC236}">
                <a16:creationId xmlns:a16="http://schemas.microsoft.com/office/drawing/2014/main" id="{103C28D0-8401-4A62-9326-96E268B372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757" y="2172639"/>
            <a:ext cx="923332" cy="461666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9CAE4E8-76E1-4B35-8891-9BF345C301CB}"/>
              </a:ext>
            </a:extLst>
          </p:cNvPr>
          <p:cNvSpPr txBox="1"/>
          <p:nvPr/>
        </p:nvSpPr>
        <p:spPr>
          <a:xfrm>
            <a:off x="10809942" y="2626262"/>
            <a:ext cx="974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FFFE"/>
                </a:solidFill>
              </a:rPr>
              <a:t>1 </a:t>
            </a:r>
            <a:r>
              <a:rPr lang="cs-CZ" b="1" dirty="0">
                <a:solidFill>
                  <a:srgbClr val="FFFFFE"/>
                </a:solidFill>
                <a:latin typeface="Corbel" panose="020B0503020204020204" pitchFamily="34" charset="0"/>
              </a:rPr>
              <a:t>mmol</a:t>
            </a:r>
            <a:r>
              <a:rPr lang="cs-CZ" dirty="0">
                <a:solidFill>
                  <a:srgbClr val="FFFFFE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FFFFFE"/>
                </a:solidFill>
              </a:rPr>
              <a:t>M-</a:t>
            </a:r>
            <a:r>
              <a:rPr lang="cs-CZ" dirty="0">
                <a:solidFill>
                  <a:srgbClr val="FFFFFE"/>
                </a:solidFill>
              </a:rPr>
              <a:t>TFMA</a:t>
            </a:r>
            <a:br>
              <a:rPr lang="cs-CZ" dirty="0">
                <a:solidFill>
                  <a:srgbClr val="FFFFFE"/>
                </a:solidFill>
              </a:rPr>
            </a:br>
            <a:r>
              <a:rPr lang="cs-CZ" dirty="0">
                <a:solidFill>
                  <a:srgbClr val="FFFFFE"/>
                </a:solidFill>
              </a:rPr>
              <a:t>(0,16 </a:t>
            </a:r>
            <a:r>
              <a:rPr lang="cs-CZ" b="1" dirty="0">
                <a:solidFill>
                  <a:srgbClr val="FFFFFE"/>
                </a:solidFill>
                <a:latin typeface="Corbel" panose="020B0503020204020204" pitchFamily="34" charset="0"/>
              </a:rPr>
              <a:t>g</a:t>
            </a:r>
            <a:r>
              <a:rPr lang="cs-CZ" dirty="0">
                <a:solidFill>
                  <a:srgbClr val="FFFFFE"/>
                </a:solidFill>
              </a:rPr>
              <a:t>)</a:t>
            </a:r>
          </a:p>
        </p:txBody>
      </p:sp>
      <p:pic>
        <p:nvPicPr>
          <p:cNvPr id="20" name="Obrázek 19" descr="Obsah obrázku hodiny, kreslení&#10;&#10;Popis byl vytvořen automaticky">
            <a:extLst>
              <a:ext uri="{FF2B5EF4-FFF2-40B4-BE49-F238E27FC236}">
                <a16:creationId xmlns:a16="http://schemas.microsoft.com/office/drawing/2014/main" id="{B2B90975-C687-4B3E-AD0B-18F9FC5374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388" y="3638085"/>
            <a:ext cx="490637" cy="615318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DFE623F4-C100-4994-8A75-C78B50C53E8C}"/>
              </a:ext>
            </a:extLst>
          </p:cNvPr>
          <p:cNvSpPr txBox="1"/>
          <p:nvPr/>
        </p:nvSpPr>
        <p:spPr>
          <a:xfrm>
            <a:off x="10858225" y="4309168"/>
            <a:ext cx="97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FFFE"/>
                </a:solidFill>
              </a:rPr>
              <a:t>1 litr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FAFFB99-706B-4D42-A50F-3E3E1F80FBF5}"/>
              </a:ext>
            </a:extLst>
          </p:cNvPr>
          <p:cNvSpPr txBox="1"/>
          <p:nvPr/>
        </p:nvSpPr>
        <p:spPr>
          <a:xfrm>
            <a:off x="1004464" y="5235342"/>
            <a:ext cx="1398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rgbClr val="43A390"/>
                </a:solidFill>
              </a:rPr>
              <a:t>Ai</a:t>
            </a:r>
            <a:r>
              <a:rPr lang="cs-CZ" sz="1400" dirty="0"/>
              <a:t> </a:t>
            </a:r>
            <a:r>
              <a:rPr lang="cs-CZ" sz="1400" dirty="0">
                <a:solidFill>
                  <a:srgbClr val="43A390"/>
                </a:solidFill>
              </a:rPr>
              <a:t>[</a:t>
            </a:r>
            <a:r>
              <a:rPr lang="en-US" sz="1400" b="1" dirty="0">
                <a:solidFill>
                  <a:srgbClr val="43A390"/>
                </a:solidFill>
                <a:latin typeface="Corbel" panose="020B0503020204020204" pitchFamily="34" charset="0"/>
              </a:rPr>
              <a:t>mol</a:t>
            </a:r>
            <a:r>
              <a:rPr lang="cs-CZ" sz="1400" dirty="0">
                <a:solidFill>
                  <a:srgbClr val="43A390"/>
                </a:solidFill>
              </a:rPr>
              <a:t>]</a:t>
            </a:r>
            <a:r>
              <a:rPr lang="cs-CZ" sz="1400" dirty="0"/>
              <a:t>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B91A144-60F9-46D0-955E-475DBC698F80}"/>
              </a:ext>
            </a:extLst>
          </p:cNvPr>
          <p:cNvSpPr txBox="1"/>
          <p:nvPr/>
        </p:nvSpPr>
        <p:spPr>
          <a:xfrm>
            <a:off x="825055" y="5880766"/>
            <a:ext cx="1398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3A390"/>
                </a:solidFill>
              </a:rPr>
              <a:t>NaOH</a:t>
            </a:r>
            <a:r>
              <a:rPr lang="cs-CZ" sz="1400" dirty="0"/>
              <a:t> </a:t>
            </a:r>
            <a:r>
              <a:rPr lang="cs-CZ" sz="1400" dirty="0">
                <a:solidFill>
                  <a:srgbClr val="43A390"/>
                </a:solidFill>
              </a:rPr>
              <a:t>[</a:t>
            </a:r>
            <a:r>
              <a:rPr lang="en-US" sz="1400" b="1" dirty="0">
                <a:solidFill>
                  <a:srgbClr val="43A390"/>
                </a:solidFill>
                <a:latin typeface="Corbel" panose="020B0503020204020204" pitchFamily="34" charset="0"/>
              </a:rPr>
              <a:t>mol</a:t>
            </a:r>
            <a:r>
              <a:rPr lang="cs-CZ" sz="1400" dirty="0">
                <a:solidFill>
                  <a:srgbClr val="43A390"/>
                </a:solidFill>
              </a:rPr>
              <a:t>]</a:t>
            </a:r>
            <a:r>
              <a:rPr lang="cs-CZ" sz="1400" dirty="0"/>
              <a:t> 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1101E39-E4EA-4A3D-93A0-BEB0CED239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83" y="6173785"/>
            <a:ext cx="12192000" cy="46166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9688E1B-1961-4BED-B9B6-0C99A639B4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83" y="5569488"/>
            <a:ext cx="12192000" cy="5567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5A32CEA-BBAA-46A6-B5D3-208241C2F9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83" y="4916217"/>
            <a:ext cx="12192000" cy="584270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F7A29AE0-ADF4-47B0-AB17-1B92BDB7B92A}"/>
              </a:ext>
            </a:extLst>
          </p:cNvPr>
          <p:cNvSpPr txBox="1"/>
          <p:nvPr/>
        </p:nvSpPr>
        <p:spPr>
          <a:xfrm>
            <a:off x="10718523" y="409575"/>
            <a:ext cx="15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A1242437-20C0-43E6-ABE5-CC43FB901A1F}"/>
              </a:ext>
            </a:extLst>
          </p:cNvPr>
          <p:cNvSpPr/>
          <p:nvPr/>
        </p:nvSpPr>
        <p:spPr>
          <a:xfrm>
            <a:off x="4432852" y="4393096"/>
            <a:ext cx="974961" cy="2544417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9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22" grpId="0"/>
      <p:bldP spid="23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8812AD2-8FBD-4938-AA4D-8510A2FAAA63}"/>
              </a:ext>
            </a:extLst>
          </p:cNvPr>
          <p:cNvSpPr txBox="1"/>
          <p:nvPr/>
        </p:nvSpPr>
        <p:spPr>
          <a:xfrm>
            <a:off x="10998200" y="409575"/>
            <a:ext cx="15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Obrázek 5" descr="Obsah obrázku podepsat&#10;&#10;Popis byl vytvořen automaticky">
            <a:extLst>
              <a:ext uri="{FF2B5EF4-FFF2-40B4-BE49-F238E27FC236}">
                <a16:creationId xmlns:a16="http://schemas.microsoft.com/office/drawing/2014/main" id="{05C11A55-9614-413E-B5BB-2CBFD3FC2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65" y="1022673"/>
            <a:ext cx="923332" cy="46166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A461F95-BFB4-4A26-92AC-0E0437CED23A}"/>
              </a:ext>
            </a:extLst>
          </p:cNvPr>
          <p:cNvSpPr txBox="1"/>
          <p:nvPr/>
        </p:nvSpPr>
        <p:spPr>
          <a:xfrm>
            <a:off x="10768850" y="1486049"/>
            <a:ext cx="1074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FFFE"/>
                </a:solidFill>
              </a:rPr>
              <a:t>0,28 </a:t>
            </a:r>
            <a:r>
              <a:rPr lang="cs-CZ" b="1" dirty="0">
                <a:solidFill>
                  <a:srgbClr val="FFFFFE"/>
                </a:solidFill>
                <a:latin typeface="Corbel" panose="020B0503020204020204" pitchFamily="34" charset="0"/>
              </a:rPr>
              <a:t>g</a:t>
            </a:r>
          </a:p>
          <a:p>
            <a:pPr algn="ctr"/>
            <a:r>
              <a:rPr lang="cs-CZ" dirty="0">
                <a:solidFill>
                  <a:srgbClr val="FFFFFE"/>
                </a:solidFill>
              </a:rPr>
              <a:t>(1 </a:t>
            </a:r>
            <a:r>
              <a:rPr lang="cs-CZ" b="1" dirty="0">
                <a:solidFill>
                  <a:srgbClr val="FFFFFE"/>
                </a:solidFill>
                <a:latin typeface="Corbel" panose="020B0503020204020204" pitchFamily="34" charset="0"/>
              </a:rPr>
              <a:t>mmol</a:t>
            </a:r>
            <a:r>
              <a:rPr lang="cs-CZ" dirty="0">
                <a:solidFill>
                  <a:srgbClr val="FFFFFE"/>
                </a:solidFill>
                <a:latin typeface="+mj-lt"/>
              </a:rPr>
              <a:t>)</a:t>
            </a:r>
            <a:r>
              <a:rPr lang="cs-CZ" dirty="0">
                <a:solidFill>
                  <a:srgbClr val="FFFFFE"/>
                </a:solidFill>
              </a:rPr>
              <a:t> </a:t>
            </a:r>
          </a:p>
          <a:p>
            <a:pPr algn="ctr"/>
            <a:r>
              <a:rPr lang="cs-CZ" dirty="0">
                <a:solidFill>
                  <a:srgbClr val="FFFFFE"/>
                </a:solidFill>
              </a:rPr>
              <a:t>FLUFA</a:t>
            </a:r>
          </a:p>
        </p:txBody>
      </p:sp>
      <p:pic>
        <p:nvPicPr>
          <p:cNvPr id="8" name="Obrázek 7" descr="Obsah obrázku hodiny, kreslení&#10;&#10;Popis byl vytvořen automaticky">
            <a:extLst>
              <a:ext uri="{FF2B5EF4-FFF2-40B4-BE49-F238E27FC236}">
                <a16:creationId xmlns:a16="http://schemas.microsoft.com/office/drawing/2014/main" id="{C5C0D37C-7CBC-46BB-9485-F3CBCA87D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277" y="4083924"/>
            <a:ext cx="490637" cy="61531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A3F7582-8FE4-4D71-9ECF-A41B704AB581}"/>
              </a:ext>
            </a:extLst>
          </p:cNvPr>
          <p:cNvSpPr txBox="1"/>
          <p:nvPr/>
        </p:nvSpPr>
        <p:spPr>
          <a:xfrm>
            <a:off x="10836114" y="4755007"/>
            <a:ext cx="97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FFFE"/>
                </a:solidFill>
              </a:rPr>
              <a:t>1 litr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CDF7CE9-10A8-45F2-9EA5-19E5C93B0339}"/>
              </a:ext>
            </a:extLst>
          </p:cNvPr>
          <p:cNvSpPr txBox="1"/>
          <p:nvPr/>
        </p:nvSpPr>
        <p:spPr>
          <a:xfrm>
            <a:off x="9865000" y="1478866"/>
            <a:ext cx="107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5,68 </a:t>
            </a:r>
            <a:r>
              <a:rPr lang="es-ES" b="1" dirty="0">
                <a:solidFill>
                  <a:srgbClr val="FFFFFF"/>
                </a:solidFill>
                <a:latin typeface="Corbel" panose="020B0503020204020204" pitchFamily="34" charset="0"/>
              </a:rPr>
              <a:t>g</a:t>
            </a:r>
            <a:endParaRPr lang="cs-CZ" b="1" dirty="0">
              <a:solidFill>
                <a:srgbClr val="FFFFFF"/>
              </a:solidFill>
              <a:latin typeface="Corbel" panose="020B0503020204020204" pitchFamily="34" charset="0"/>
            </a:endParaRPr>
          </a:p>
          <a:p>
            <a:pPr algn="ctr"/>
            <a:r>
              <a:rPr lang="cs-CZ" dirty="0" err="1">
                <a:solidFill>
                  <a:srgbClr val="FFFFFF"/>
                </a:solidFill>
              </a:rPr>
              <a:t>Ai</a:t>
            </a:r>
            <a:r>
              <a:rPr lang="cs-CZ" dirty="0">
                <a:solidFill>
                  <a:srgbClr val="FFFFFF"/>
                </a:solidFill>
              </a:rPr>
              <a:t>-N</a:t>
            </a:r>
            <a:r>
              <a:rPr lang="cs-CZ" b="1" dirty="0">
                <a:solidFill>
                  <a:srgbClr val="FFFFFF"/>
                </a:solidFill>
                <a:latin typeface="Corbel" panose="020B0503020204020204" pitchFamily="34" charset="0"/>
              </a:rPr>
              <a:t>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65BF143-5385-4E86-8FD2-F99915C85124}"/>
              </a:ext>
            </a:extLst>
          </p:cNvPr>
          <p:cNvSpPr txBox="1"/>
          <p:nvPr/>
        </p:nvSpPr>
        <p:spPr>
          <a:xfrm>
            <a:off x="8965613" y="1478866"/>
            <a:ext cx="107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15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b="1" dirty="0">
                <a:solidFill>
                  <a:srgbClr val="FFFFFF"/>
                </a:solidFill>
                <a:latin typeface="Corbel" panose="020B0503020204020204" pitchFamily="34" charset="0"/>
              </a:rPr>
              <a:t>g</a:t>
            </a:r>
            <a:endParaRPr lang="cs-CZ" b="1" dirty="0">
              <a:solidFill>
                <a:srgbClr val="FFFFFF"/>
              </a:solidFill>
              <a:latin typeface="Corbel" panose="020B0503020204020204" pitchFamily="34" charset="0"/>
            </a:endParaRPr>
          </a:p>
          <a:p>
            <a:pPr algn="ctr"/>
            <a:r>
              <a:rPr lang="es-ES" dirty="0">
                <a:solidFill>
                  <a:srgbClr val="FFFFFF"/>
                </a:solidFill>
              </a:rPr>
              <a:t>N</a:t>
            </a:r>
            <a:r>
              <a:rPr lang="es-ES" b="1" dirty="0">
                <a:solidFill>
                  <a:srgbClr val="FFFFFF"/>
                </a:solidFill>
                <a:latin typeface="Corbel" panose="020B0503020204020204" pitchFamily="34" charset="0"/>
              </a:rPr>
              <a:t>a</a:t>
            </a:r>
            <a:r>
              <a:rPr lang="es-ES" dirty="0">
                <a:solidFill>
                  <a:srgbClr val="FFFFFF"/>
                </a:solidFill>
              </a:rPr>
              <a:t>OH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3" name="Obrázek 12" descr="Obsah obrázku podepsat&#10;&#10;Popis byl vytvořen automaticky">
            <a:extLst>
              <a:ext uri="{FF2B5EF4-FFF2-40B4-BE49-F238E27FC236}">
                <a16:creationId xmlns:a16="http://schemas.microsoft.com/office/drawing/2014/main" id="{CD9C3AB6-37DD-4599-9758-79CCDC62F6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CA7B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24" y="1003932"/>
            <a:ext cx="923332" cy="461666"/>
          </a:xfrm>
          <a:prstGeom prst="rect">
            <a:avLst/>
          </a:prstGeom>
        </p:spPr>
      </p:pic>
      <p:pic>
        <p:nvPicPr>
          <p:cNvPr id="14" name="Obrázek 13" descr="Obsah obrázku podepsat&#10;&#10;Popis byl vytvořen automaticky">
            <a:extLst>
              <a:ext uri="{FF2B5EF4-FFF2-40B4-BE49-F238E27FC236}">
                <a16:creationId xmlns:a16="http://schemas.microsoft.com/office/drawing/2014/main" id="{3E566868-7951-4A73-843B-A57613CB0A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383" y="985191"/>
            <a:ext cx="923332" cy="461666"/>
          </a:xfrm>
          <a:prstGeom prst="rect">
            <a:avLst/>
          </a:prstGeom>
        </p:spPr>
      </p:pic>
      <p:pic>
        <p:nvPicPr>
          <p:cNvPr id="15" name="Obrázek 14" descr="Obsah obrázku podepsat&#10;&#10;Popis byl vytvořen automaticky">
            <a:extLst>
              <a:ext uri="{FF2B5EF4-FFF2-40B4-BE49-F238E27FC236}">
                <a16:creationId xmlns:a16="http://schemas.microsoft.com/office/drawing/2014/main" id="{FA951022-6B1D-4ABE-8A34-3971A539C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757" y="2453294"/>
            <a:ext cx="923332" cy="461666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726BF29F-EF74-4EAC-B9BD-CB0006129F8E}"/>
              </a:ext>
            </a:extLst>
          </p:cNvPr>
          <p:cNvSpPr txBox="1"/>
          <p:nvPr/>
        </p:nvSpPr>
        <p:spPr>
          <a:xfrm>
            <a:off x="10768850" y="2906917"/>
            <a:ext cx="1181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FFFE"/>
                </a:solidFill>
              </a:rPr>
              <a:t>0,16 </a:t>
            </a:r>
            <a:r>
              <a:rPr lang="cs-CZ" b="1" dirty="0">
                <a:solidFill>
                  <a:srgbClr val="FFFFFE"/>
                </a:solidFill>
                <a:latin typeface="Corbel" panose="020B0503020204020204" pitchFamily="34" charset="0"/>
              </a:rPr>
              <a:t>g</a:t>
            </a:r>
            <a:endParaRPr lang="cs-CZ" dirty="0">
              <a:solidFill>
                <a:srgbClr val="FFFFFE"/>
              </a:solidFill>
            </a:endParaRPr>
          </a:p>
          <a:p>
            <a:pPr algn="ctr"/>
            <a:r>
              <a:rPr lang="en-US" dirty="0">
                <a:solidFill>
                  <a:srgbClr val="FFFFFE"/>
                </a:solidFill>
              </a:rPr>
              <a:t>M-</a:t>
            </a:r>
            <a:r>
              <a:rPr lang="cs-CZ" dirty="0">
                <a:solidFill>
                  <a:srgbClr val="FFFFFE"/>
                </a:solidFill>
              </a:rPr>
              <a:t>TFMA</a:t>
            </a:r>
            <a:br>
              <a:rPr lang="cs-CZ" dirty="0">
                <a:solidFill>
                  <a:srgbClr val="FFFFFE"/>
                </a:solidFill>
              </a:rPr>
            </a:br>
            <a:r>
              <a:rPr lang="cs-CZ" dirty="0">
                <a:solidFill>
                  <a:srgbClr val="FFFFFE"/>
                </a:solidFill>
              </a:rPr>
              <a:t>(1 </a:t>
            </a:r>
            <a:r>
              <a:rPr lang="cs-CZ" b="1" dirty="0">
                <a:solidFill>
                  <a:srgbClr val="FFFFFE"/>
                </a:solidFill>
                <a:latin typeface="Corbel" panose="020B0503020204020204" pitchFamily="34" charset="0"/>
              </a:rPr>
              <a:t>mmol</a:t>
            </a:r>
            <a:r>
              <a:rPr lang="cs-CZ" dirty="0">
                <a:solidFill>
                  <a:srgbClr val="FFFFFE"/>
                </a:solidFill>
              </a:rPr>
              <a:t>)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D97C1D1-6B1D-4A4E-8CE4-CDFB2F87F53C}"/>
              </a:ext>
            </a:extLst>
          </p:cNvPr>
          <p:cNvSpPr txBox="1"/>
          <p:nvPr/>
        </p:nvSpPr>
        <p:spPr>
          <a:xfrm>
            <a:off x="10705307" y="409575"/>
            <a:ext cx="15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FE"/>
                </a:solidFill>
              </a:rPr>
              <a:t>1</a:t>
            </a:r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14EA3D80-A2B3-4029-9A6B-6B96723D80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661995"/>
              </p:ext>
            </p:extLst>
          </p:nvPr>
        </p:nvGraphicFramePr>
        <p:xfrm>
          <a:off x="287423" y="612347"/>
          <a:ext cx="10664112" cy="612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Ovál 1">
            <a:extLst>
              <a:ext uri="{FF2B5EF4-FFF2-40B4-BE49-F238E27FC236}">
                <a16:creationId xmlns:a16="http://schemas.microsoft.com/office/drawing/2014/main" id="{9F2CCF53-8676-4B41-9579-C6043DFC0541}"/>
              </a:ext>
            </a:extLst>
          </p:cNvPr>
          <p:cNvSpPr/>
          <p:nvPr/>
        </p:nvSpPr>
        <p:spPr>
          <a:xfrm>
            <a:off x="8708198" y="870246"/>
            <a:ext cx="2211722" cy="1316575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2F2C2A2-9122-4BE3-B55C-1AE6D5B4EE53}"/>
              </a:ext>
            </a:extLst>
          </p:cNvPr>
          <p:cNvCxnSpPr/>
          <p:nvPr/>
        </p:nvCxnSpPr>
        <p:spPr>
          <a:xfrm flipH="1">
            <a:off x="2226365" y="3220278"/>
            <a:ext cx="8568300" cy="609969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64326284-5882-4233-8378-4183C5D5AF32}"/>
              </a:ext>
            </a:extLst>
          </p:cNvPr>
          <p:cNvCxnSpPr/>
          <p:nvPr/>
        </p:nvCxnSpPr>
        <p:spPr>
          <a:xfrm flipH="1">
            <a:off x="7036904" y="2266122"/>
            <a:ext cx="3798452" cy="55659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A0E6BC0-D321-44AA-8828-FD86B117E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7" y="5719518"/>
            <a:ext cx="12192000" cy="6858000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832682F4-C63D-41D0-9348-7015A5748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9" y="735586"/>
            <a:ext cx="2070479" cy="1164644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8F5B77B-D281-413A-84FC-BAD99CADB461}"/>
              </a:ext>
            </a:extLst>
          </p:cNvPr>
          <p:cNvSpPr txBox="1"/>
          <p:nvPr/>
        </p:nvSpPr>
        <p:spPr>
          <a:xfrm>
            <a:off x="10982234" y="411365"/>
            <a:ext cx="20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8" name="Obrázek 7" descr="Obsah obrázku podepsat&#10;&#10;Popis byl vytvořen automaticky">
            <a:extLst>
              <a:ext uri="{FF2B5EF4-FFF2-40B4-BE49-F238E27FC236}">
                <a16:creationId xmlns:a16="http://schemas.microsoft.com/office/drawing/2014/main" id="{4E967D63-CB98-4710-929B-0781103DA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65" y="1267110"/>
            <a:ext cx="923332" cy="46166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9325096-9C91-43D9-8F87-8474C804BC3C}"/>
              </a:ext>
            </a:extLst>
          </p:cNvPr>
          <p:cNvSpPr txBox="1"/>
          <p:nvPr/>
        </p:nvSpPr>
        <p:spPr>
          <a:xfrm>
            <a:off x="10768850" y="1730486"/>
            <a:ext cx="1074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FFFE"/>
                </a:solidFill>
              </a:rPr>
              <a:t>0,28 </a:t>
            </a:r>
            <a:r>
              <a:rPr lang="cs-CZ" b="1" dirty="0">
                <a:solidFill>
                  <a:srgbClr val="FFFFFE"/>
                </a:solidFill>
                <a:latin typeface="Corbel" panose="020B0503020204020204" pitchFamily="34" charset="0"/>
              </a:rPr>
              <a:t>g</a:t>
            </a:r>
          </a:p>
          <a:p>
            <a:pPr algn="ctr"/>
            <a:r>
              <a:rPr lang="cs-CZ" dirty="0">
                <a:solidFill>
                  <a:srgbClr val="FFFFFE"/>
                </a:solidFill>
              </a:rPr>
              <a:t>(1 </a:t>
            </a:r>
            <a:r>
              <a:rPr lang="cs-CZ" b="1" dirty="0">
                <a:solidFill>
                  <a:srgbClr val="FFFFFE"/>
                </a:solidFill>
                <a:latin typeface="Corbel" panose="020B0503020204020204" pitchFamily="34" charset="0"/>
              </a:rPr>
              <a:t>mmol</a:t>
            </a:r>
            <a:r>
              <a:rPr lang="cs-CZ" dirty="0">
                <a:solidFill>
                  <a:srgbClr val="FFFFFE"/>
                </a:solidFill>
                <a:latin typeface="+mj-lt"/>
              </a:rPr>
              <a:t>)</a:t>
            </a:r>
            <a:r>
              <a:rPr lang="cs-CZ" dirty="0">
                <a:solidFill>
                  <a:srgbClr val="FFFFFE"/>
                </a:solidFill>
              </a:rPr>
              <a:t> </a:t>
            </a:r>
          </a:p>
          <a:p>
            <a:pPr algn="ctr"/>
            <a:r>
              <a:rPr lang="cs-CZ" dirty="0">
                <a:solidFill>
                  <a:srgbClr val="FFFFFE"/>
                </a:solidFill>
              </a:rPr>
              <a:t>FLUFA</a:t>
            </a:r>
          </a:p>
        </p:txBody>
      </p:sp>
      <p:pic>
        <p:nvPicPr>
          <p:cNvPr id="11" name="Obrázek 10" descr="Obsah obrázku hodiny, kreslení&#10;&#10;Popis byl vytvořen automaticky">
            <a:extLst>
              <a:ext uri="{FF2B5EF4-FFF2-40B4-BE49-F238E27FC236}">
                <a16:creationId xmlns:a16="http://schemas.microsoft.com/office/drawing/2014/main" id="{CB37FD29-F4FB-4C2D-B684-E42F6CA933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06" y="2870764"/>
            <a:ext cx="490637" cy="61531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E173EE3-8522-4CB7-9BFB-9B6831F36D63}"/>
              </a:ext>
            </a:extLst>
          </p:cNvPr>
          <p:cNvSpPr txBox="1"/>
          <p:nvPr/>
        </p:nvSpPr>
        <p:spPr>
          <a:xfrm>
            <a:off x="10772743" y="3541847"/>
            <a:ext cx="97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FFFE"/>
                </a:solidFill>
              </a:rPr>
              <a:t>1 litr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85119B4-23E8-4796-9029-8FCFB593C9A3}"/>
              </a:ext>
            </a:extLst>
          </p:cNvPr>
          <p:cNvSpPr txBox="1"/>
          <p:nvPr/>
        </p:nvSpPr>
        <p:spPr>
          <a:xfrm>
            <a:off x="9865000" y="1723303"/>
            <a:ext cx="107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FFFF"/>
                </a:solidFill>
              </a:rPr>
              <a:t>6,</a:t>
            </a:r>
            <a:r>
              <a:rPr lang="cs-CZ" dirty="0">
                <a:solidFill>
                  <a:srgbClr val="FFFFFF"/>
                </a:solidFill>
              </a:rPr>
              <a:t>49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b="1" dirty="0">
                <a:solidFill>
                  <a:srgbClr val="FFFFFF"/>
                </a:solidFill>
                <a:latin typeface="Corbel" panose="020B0503020204020204" pitchFamily="34" charset="0"/>
              </a:rPr>
              <a:t>g</a:t>
            </a:r>
            <a:endParaRPr lang="cs-CZ" b="1" dirty="0">
              <a:solidFill>
                <a:srgbClr val="FFFFFF"/>
              </a:solidFill>
              <a:latin typeface="Corbel" panose="020B0503020204020204" pitchFamily="34" charset="0"/>
            </a:endParaRPr>
          </a:p>
          <a:p>
            <a:pPr algn="ctr"/>
            <a:r>
              <a:rPr lang="cs-CZ" dirty="0" err="1">
                <a:solidFill>
                  <a:srgbClr val="FFFFFF"/>
                </a:solidFill>
              </a:rPr>
              <a:t>Ai</a:t>
            </a:r>
            <a:r>
              <a:rPr lang="cs-CZ" dirty="0">
                <a:solidFill>
                  <a:srgbClr val="FFFFFF"/>
                </a:solidFill>
              </a:rPr>
              <a:t>-N</a:t>
            </a:r>
            <a:r>
              <a:rPr lang="cs-CZ" b="1" dirty="0">
                <a:solidFill>
                  <a:srgbClr val="FFFFFF"/>
                </a:solidFill>
                <a:latin typeface="Corbel" panose="020B0503020204020204" pitchFamily="34" charset="0"/>
              </a:rPr>
              <a:t>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4CEC0FB-210B-4E43-9120-DB5E777A35FB}"/>
              </a:ext>
            </a:extLst>
          </p:cNvPr>
          <p:cNvSpPr txBox="1"/>
          <p:nvPr/>
        </p:nvSpPr>
        <p:spPr>
          <a:xfrm>
            <a:off x="8965613" y="1723303"/>
            <a:ext cx="107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FFFF"/>
                </a:solidFill>
              </a:rPr>
              <a:t>20 </a:t>
            </a:r>
            <a:r>
              <a:rPr lang="es-ES" b="1" dirty="0">
                <a:solidFill>
                  <a:srgbClr val="FFFFFF"/>
                </a:solidFill>
                <a:latin typeface="Corbel" panose="020B0503020204020204" pitchFamily="34" charset="0"/>
              </a:rPr>
              <a:t>g</a:t>
            </a:r>
            <a:endParaRPr lang="cs-CZ" b="1" dirty="0">
              <a:solidFill>
                <a:srgbClr val="FFFFFF"/>
              </a:solidFill>
              <a:latin typeface="Corbel" panose="020B0503020204020204" pitchFamily="34" charset="0"/>
            </a:endParaRPr>
          </a:p>
          <a:p>
            <a:pPr algn="ctr"/>
            <a:r>
              <a:rPr lang="es-ES" dirty="0">
                <a:solidFill>
                  <a:srgbClr val="FFFFFF"/>
                </a:solidFill>
              </a:rPr>
              <a:t>N</a:t>
            </a:r>
            <a:r>
              <a:rPr lang="es-ES" b="1" dirty="0">
                <a:solidFill>
                  <a:srgbClr val="FFFFFF"/>
                </a:solidFill>
                <a:latin typeface="Corbel" panose="020B0503020204020204" pitchFamily="34" charset="0"/>
              </a:rPr>
              <a:t>a</a:t>
            </a:r>
            <a:r>
              <a:rPr lang="es-ES" dirty="0">
                <a:solidFill>
                  <a:srgbClr val="FFFFFF"/>
                </a:solidFill>
              </a:rPr>
              <a:t>OH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4" name="Obrázek 13" descr="Obsah obrázku podepsat&#10;&#10;Popis byl vytvořen automaticky">
            <a:extLst>
              <a:ext uri="{FF2B5EF4-FFF2-40B4-BE49-F238E27FC236}">
                <a16:creationId xmlns:a16="http://schemas.microsoft.com/office/drawing/2014/main" id="{BAA85787-3BE9-4287-A608-B755333A2EA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9CA7B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24" y="1248369"/>
            <a:ext cx="923332" cy="461666"/>
          </a:xfrm>
          <a:prstGeom prst="rect">
            <a:avLst/>
          </a:prstGeom>
        </p:spPr>
      </p:pic>
      <p:pic>
        <p:nvPicPr>
          <p:cNvPr id="15" name="Obrázek 14" descr="Obsah obrázku podepsat&#10;&#10;Popis byl vytvořen automaticky">
            <a:extLst>
              <a:ext uri="{FF2B5EF4-FFF2-40B4-BE49-F238E27FC236}">
                <a16:creationId xmlns:a16="http://schemas.microsoft.com/office/drawing/2014/main" id="{691CE737-4EC5-417D-9483-F9B28605614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383" y="1229628"/>
            <a:ext cx="923332" cy="461666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F0E15927-0E03-4528-BDD1-126CFE234488}"/>
              </a:ext>
            </a:extLst>
          </p:cNvPr>
          <p:cNvSpPr txBox="1"/>
          <p:nvPr/>
        </p:nvSpPr>
        <p:spPr>
          <a:xfrm>
            <a:off x="10708202" y="418453"/>
            <a:ext cx="15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7587906A-C767-4D9D-A096-AB6C044BC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63412"/>
              </p:ext>
            </p:extLst>
          </p:nvPr>
        </p:nvGraphicFramePr>
        <p:xfrm>
          <a:off x="616527" y="160903"/>
          <a:ext cx="11226742" cy="6278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Ovál 2">
            <a:extLst>
              <a:ext uri="{FF2B5EF4-FFF2-40B4-BE49-F238E27FC236}">
                <a16:creationId xmlns:a16="http://schemas.microsoft.com/office/drawing/2014/main" id="{24A88324-70FC-44D7-AD26-8F4428899069}"/>
              </a:ext>
            </a:extLst>
          </p:cNvPr>
          <p:cNvSpPr/>
          <p:nvPr/>
        </p:nvSpPr>
        <p:spPr>
          <a:xfrm>
            <a:off x="9029383" y="874643"/>
            <a:ext cx="2813886" cy="19961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F1311827-A188-4CCF-B5FE-6DF41D98CBE4}"/>
              </a:ext>
            </a:extLst>
          </p:cNvPr>
          <p:cNvSpPr/>
          <p:nvPr/>
        </p:nvSpPr>
        <p:spPr>
          <a:xfrm>
            <a:off x="8507896" y="1043609"/>
            <a:ext cx="3578087" cy="182715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1286C2A-B7C6-4D19-93BD-F8B47DCE09FC}"/>
              </a:ext>
            </a:extLst>
          </p:cNvPr>
          <p:cNvSpPr/>
          <p:nvPr/>
        </p:nvSpPr>
        <p:spPr>
          <a:xfrm>
            <a:off x="4109545" y="546538"/>
            <a:ext cx="3422034" cy="199612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1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F3A05-F5F7-4C68-BB71-C89367C8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65" y="297820"/>
            <a:ext cx="11340547" cy="1325563"/>
          </a:xfrm>
        </p:spPr>
        <p:txBody>
          <a:bodyPr/>
          <a:lstStyle/>
          <a:p>
            <a:r>
              <a:rPr lang="cs-CZ" dirty="0">
                <a:solidFill>
                  <a:srgbClr val="FFFFFE"/>
                </a:solidFill>
              </a:rPr>
              <a:t>Shrnutí: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B9EE1A-56EE-4F5C-8B05-7D613767A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8" y="1537554"/>
            <a:ext cx="11638722" cy="512166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9CA7B6"/>
                </a:solidFill>
              </a:rPr>
              <a:t>S použitím </a:t>
            </a:r>
            <a:r>
              <a:rPr lang="cs-CZ" dirty="0" err="1">
                <a:solidFill>
                  <a:srgbClr val="9CA7B6"/>
                </a:solidFill>
              </a:rPr>
              <a:t>Ai</a:t>
            </a:r>
            <a:r>
              <a:rPr lang="cs-CZ" dirty="0">
                <a:solidFill>
                  <a:srgbClr val="9CA7B6"/>
                </a:solidFill>
              </a:rPr>
              <a:t>-N</a:t>
            </a:r>
            <a:r>
              <a:rPr lang="cs-CZ" b="1" dirty="0">
                <a:solidFill>
                  <a:srgbClr val="9CA7B6"/>
                </a:solidFill>
                <a:latin typeface="Corbel" panose="020B0503020204020204" pitchFamily="34" charset="0"/>
              </a:rPr>
              <a:t>i:</a:t>
            </a:r>
          </a:p>
          <a:p>
            <a:r>
              <a:rPr lang="cs-CZ" dirty="0">
                <a:solidFill>
                  <a:srgbClr val="9CA7B6"/>
                </a:solidFill>
              </a:rPr>
              <a:t>Vhodný </a:t>
            </a:r>
            <a:r>
              <a:rPr lang="en-US" dirty="0" err="1">
                <a:solidFill>
                  <a:srgbClr val="9CA7B6"/>
                </a:solidFill>
              </a:rPr>
              <a:t>Poměr</a:t>
            </a:r>
            <a:r>
              <a:rPr lang="en-US" dirty="0">
                <a:solidFill>
                  <a:srgbClr val="9CA7B6"/>
                </a:solidFill>
              </a:rPr>
              <a:t> </a:t>
            </a:r>
            <a:r>
              <a:rPr lang="en-US" dirty="0" err="1">
                <a:solidFill>
                  <a:srgbClr val="9CA7B6"/>
                </a:solidFill>
              </a:rPr>
              <a:t>činidel</a:t>
            </a:r>
            <a:r>
              <a:rPr lang="cs-CZ" dirty="0">
                <a:solidFill>
                  <a:srgbClr val="9CA7B6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>
                <a:solidFill>
                  <a:srgbClr val="9CA7B6"/>
                </a:solidFill>
                <a:latin typeface="Comic Sans MS" panose="030F0702030302020204" pitchFamily="66" charset="0"/>
              </a:rPr>
              <a:t>120 x přebytek Al-Ni</a:t>
            </a:r>
          </a:p>
          <a:p>
            <a:pPr marL="0" indent="0">
              <a:buNone/>
            </a:pPr>
            <a:r>
              <a:rPr lang="cs-CZ" dirty="0">
                <a:solidFill>
                  <a:srgbClr val="9CA7B6"/>
                </a:solidFill>
                <a:latin typeface="Comic Sans MS" panose="030F0702030302020204" pitchFamily="66" charset="0"/>
              </a:rPr>
              <a:t>500 x přebytek </a:t>
            </a:r>
            <a:r>
              <a:rPr lang="cs-CZ" dirty="0" err="1">
                <a:solidFill>
                  <a:srgbClr val="9CA7B6"/>
                </a:solidFill>
                <a:latin typeface="Comic Sans MS" panose="030F0702030302020204" pitchFamily="66" charset="0"/>
              </a:rPr>
              <a:t>NaOH</a:t>
            </a:r>
            <a:endParaRPr lang="cs-CZ" dirty="0">
              <a:solidFill>
                <a:srgbClr val="9CA7B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>
              <a:solidFill>
                <a:srgbClr val="9CA7B6"/>
              </a:solidFill>
            </a:endParaRPr>
          </a:p>
          <a:p>
            <a:r>
              <a:rPr lang="cs-CZ" dirty="0">
                <a:solidFill>
                  <a:srgbClr val="9CA7B6"/>
                </a:solidFill>
              </a:rPr>
              <a:t>3</a:t>
            </a:r>
            <a:r>
              <a:rPr lang="en-US" dirty="0">
                <a:solidFill>
                  <a:srgbClr val="9CA7B6"/>
                </a:solidFill>
              </a:rPr>
              <a:t>-</a:t>
            </a:r>
            <a:r>
              <a:rPr lang="cs-CZ" dirty="0">
                <a:solidFill>
                  <a:srgbClr val="9CA7B6"/>
                </a:solidFill>
              </a:rPr>
              <a:t>TFMA REAKTIVNĚJŠÍ</a:t>
            </a:r>
          </a:p>
          <a:p>
            <a:r>
              <a:rPr lang="cs-CZ" dirty="0">
                <a:solidFill>
                  <a:srgbClr val="9CA7B6"/>
                </a:solidFill>
                <a:latin typeface="Comic Sans MS" panose="030F0702030302020204" pitchFamily="66" charset="0"/>
              </a:rPr>
              <a:t>CF</a:t>
            </a:r>
            <a:r>
              <a:rPr lang="cs-CZ" baseline="-25000" dirty="0">
                <a:solidFill>
                  <a:srgbClr val="9CA7B6"/>
                </a:solidFill>
                <a:latin typeface="Comic Sans MS" panose="030F0702030302020204" pitchFamily="66" charset="0"/>
              </a:rPr>
              <a:t>3</a:t>
            </a:r>
            <a:r>
              <a:rPr lang="cs-CZ" dirty="0">
                <a:solidFill>
                  <a:srgbClr val="9CA7B6"/>
                </a:solidFill>
                <a:latin typeface="Comic Sans MS" panose="030F0702030302020204" pitchFamily="66" charset="0"/>
              </a:rPr>
              <a:t>-deriváty neovlivňuj AOX,</a:t>
            </a:r>
          </a:p>
          <a:p>
            <a:pPr marL="0" indent="0">
              <a:buNone/>
            </a:pPr>
            <a:r>
              <a:rPr lang="cs-CZ" dirty="0">
                <a:solidFill>
                  <a:srgbClr val="9CA7B6"/>
                </a:solidFill>
                <a:latin typeface="Comic Sans MS" panose="030F0702030302020204" pitchFamily="66" charset="0"/>
              </a:rPr>
              <a:t> ale v ŽP jsou vysoce stabilní</a:t>
            </a:r>
          </a:p>
          <a:p>
            <a:endParaRPr lang="cs-CZ" dirty="0">
              <a:solidFill>
                <a:srgbClr val="9CA7B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9CA7B6"/>
                </a:solidFill>
              </a:rPr>
              <a:t>Praktická Použitelnost vyvinuté metody?</a:t>
            </a:r>
          </a:p>
          <a:p>
            <a:r>
              <a:rPr lang="cs-CZ" dirty="0">
                <a:solidFill>
                  <a:srgbClr val="9CA7B6"/>
                </a:solidFill>
                <a:latin typeface="Comic Sans MS" panose="030F0702030302020204" pitchFamily="66" charset="0"/>
              </a:rPr>
              <a:t>Přeměna kontaminantů v koncentrátu z membránových separací, apod.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812AD2-8FBD-4938-AA4D-8510A2FAAA63}"/>
              </a:ext>
            </a:extLst>
          </p:cNvPr>
          <p:cNvSpPr txBox="1"/>
          <p:nvPr/>
        </p:nvSpPr>
        <p:spPr>
          <a:xfrm>
            <a:off x="10998200" y="409575"/>
            <a:ext cx="15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7B3830B-EFBF-4D3D-A107-0CEB58FE553B}"/>
              </a:ext>
            </a:extLst>
          </p:cNvPr>
          <p:cNvSpPr txBox="1"/>
          <p:nvPr/>
        </p:nvSpPr>
        <p:spPr>
          <a:xfrm>
            <a:off x="10705307" y="409575"/>
            <a:ext cx="15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FE"/>
                </a:solidFill>
              </a:rPr>
              <a:t>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8B30E4-DE5B-461D-8550-2B4B72F90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42" y="4000416"/>
            <a:ext cx="1539736" cy="1929384"/>
          </a:xfrm>
          <a:prstGeom prst="rect">
            <a:avLst/>
          </a:prstGeom>
        </p:spPr>
      </p:pic>
      <p:pic>
        <p:nvPicPr>
          <p:cNvPr id="9" name="Obrázek 8" descr="Obsah obrázku hodiny, kreslení&#10;&#10;Popis byl vytvořen automaticky">
            <a:extLst>
              <a:ext uri="{FF2B5EF4-FFF2-40B4-BE49-F238E27FC236}">
                <a16:creationId xmlns:a16="http://schemas.microsoft.com/office/drawing/2014/main" id="{53786286-5B9A-46E7-BC57-56107C507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758" y="3858465"/>
            <a:ext cx="1554758" cy="1932432"/>
          </a:xfrm>
          <a:prstGeom prst="rect">
            <a:avLst/>
          </a:prstGeom>
        </p:spPr>
      </p:pic>
      <p:pic>
        <p:nvPicPr>
          <p:cNvPr id="11" name="Obrázek 10" descr="Obsah obrázku kreslení&#10;&#10;Popis byl vytvořen automaticky">
            <a:extLst>
              <a:ext uri="{FF2B5EF4-FFF2-40B4-BE49-F238E27FC236}">
                <a16:creationId xmlns:a16="http://schemas.microsoft.com/office/drawing/2014/main" id="{A814BE49-7A1D-4B14-A79F-35BF94B1BE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2"/>
          <a:stretch/>
        </p:blipFill>
        <p:spPr>
          <a:xfrm>
            <a:off x="8636714" y="1688624"/>
            <a:ext cx="2625523" cy="163549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B92AF43-B0B4-4BA9-BD1C-4DDA2080E5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2"/>
          <a:stretch/>
        </p:blipFill>
        <p:spPr>
          <a:xfrm>
            <a:off x="4105301" y="1690687"/>
            <a:ext cx="2607519" cy="1635497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7C71E1C-E2E2-4EC5-B9BD-831145D3E316}"/>
              </a:ext>
            </a:extLst>
          </p:cNvPr>
          <p:cNvCxnSpPr>
            <a:cxnSpLocks/>
          </p:cNvCxnSpPr>
          <p:nvPr/>
        </p:nvCxnSpPr>
        <p:spPr>
          <a:xfrm>
            <a:off x="7663796" y="2802757"/>
            <a:ext cx="734591" cy="0"/>
          </a:xfrm>
          <a:prstGeom prst="straightConnector1">
            <a:avLst/>
          </a:prstGeom>
          <a:ln w="44450">
            <a:solidFill>
              <a:srgbClr val="9CA7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EA91A51-1009-43E6-8EE4-949529B6E5E7}"/>
              </a:ext>
            </a:extLst>
          </p:cNvPr>
          <p:cNvSpPr txBox="1"/>
          <p:nvPr/>
        </p:nvSpPr>
        <p:spPr>
          <a:xfrm>
            <a:off x="6752650" y="2581067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FFFF"/>
                </a:solidFill>
              </a:rPr>
              <a:t>+ </a:t>
            </a:r>
            <a:r>
              <a:rPr lang="cs-CZ" sz="2400" dirty="0" err="1">
                <a:solidFill>
                  <a:srgbClr val="FFFFFF"/>
                </a:solidFill>
              </a:rPr>
              <a:t>N</a:t>
            </a:r>
            <a:r>
              <a:rPr lang="cs-CZ" sz="2400" b="1" dirty="0" err="1">
                <a:solidFill>
                  <a:srgbClr val="FFFFFF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err="1">
                <a:solidFill>
                  <a:srgbClr val="FFFFFF"/>
                </a:solidFill>
              </a:rPr>
              <a:t>OH</a:t>
            </a:r>
            <a:endParaRPr lang="cs-CZ" sz="2400" dirty="0">
              <a:solidFill>
                <a:srgbClr val="FFFFFF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B8E7690-DEA7-41A6-A34A-CCA9EDC1C392}"/>
              </a:ext>
            </a:extLst>
          </p:cNvPr>
          <p:cNvSpPr txBox="1"/>
          <p:nvPr/>
        </p:nvSpPr>
        <p:spPr>
          <a:xfrm>
            <a:off x="7663796" y="2382100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FFFFFF"/>
                </a:solidFill>
              </a:rPr>
              <a:t>Ai</a:t>
            </a:r>
            <a:r>
              <a:rPr lang="cs-CZ" sz="2400" dirty="0">
                <a:solidFill>
                  <a:srgbClr val="FFFFFF"/>
                </a:solidFill>
              </a:rPr>
              <a:t>-N</a:t>
            </a:r>
            <a:r>
              <a:rPr lang="cs-CZ" sz="2400" b="1" dirty="0">
                <a:solidFill>
                  <a:srgbClr val="FFFFFF"/>
                </a:solidFill>
                <a:latin typeface="Corbel" panose="020B0503020204020204" pitchFamily="34" charset="0"/>
              </a:rPr>
              <a:t>i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CDD36279-C3A2-4481-9B2B-E279908AFF84}"/>
              </a:ext>
            </a:extLst>
          </p:cNvPr>
          <p:cNvCxnSpPr>
            <a:cxnSpLocks/>
          </p:cNvCxnSpPr>
          <p:nvPr/>
        </p:nvCxnSpPr>
        <p:spPr>
          <a:xfrm flipV="1">
            <a:off x="8652762" y="5055512"/>
            <a:ext cx="952088" cy="1"/>
          </a:xfrm>
          <a:prstGeom prst="straightConnector1">
            <a:avLst/>
          </a:prstGeom>
          <a:ln w="44450">
            <a:solidFill>
              <a:srgbClr val="9CA7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15C293C-622D-479E-B5B4-1CAF2CA80A60}"/>
              </a:ext>
            </a:extLst>
          </p:cNvPr>
          <p:cNvSpPr txBox="1"/>
          <p:nvPr/>
        </p:nvSpPr>
        <p:spPr>
          <a:xfrm>
            <a:off x="7576544" y="4858781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FFFF"/>
                </a:solidFill>
              </a:rPr>
              <a:t>+ </a:t>
            </a:r>
            <a:r>
              <a:rPr lang="cs-CZ" sz="2400" dirty="0" err="1">
                <a:solidFill>
                  <a:srgbClr val="FFFFFF"/>
                </a:solidFill>
              </a:rPr>
              <a:t>N</a:t>
            </a:r>
            <a:r>
              <a:rPr lang="cs-CZ" sz="2400" b="1" dirty="0" err="1">
                <a:solidFill>
                  <a:srgbClr val="FFFFFF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err="1">
                <a:solidFill>
                  <a:srgbClr val="FFFFFF"/>
                </a:solidFill>
              </a:rPr>
              <a:t>OH</a:t>
            </a:r>
            <a:endParaRPr lang="cs-CZ" sz="2400" dirty="0">
              <a:solidFill>
                <a:srgbClr val="FFFFFF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B0BEEC6-0D1F-42C5-8472-2F9B78D63E1F}"/>
              </a:ext>
            </a:extLst>
          </p:cNvPr>
          <p:cNvSpPr txBox="1"/>
          <p:nvPr/>
        </p:nvSpPr>
        <p:spPr>
          <a:xfrm>
            <a:off x="8777231" y="4530004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FFFFFF"/>
                </a:solidFill>
              </a:rPr>
              <a:t>Ai</a:t>
            </a:r>
            <a:r>
              <a:rPr lang="cs-CZ" sz="2400" dirty="0">
                <a:solidFill>
                  <a:srgbClr val="FFFFFF"/>
                </a:solidFill>
              </a:rPr>
              <a:t>-N</a:t>
            </a:r>
            <a:r>
              <a:rPr lang="cs-CZ" sz="2400" b="1" dirty="0">
                <a:solidFill>
                  <a:srgbClr val="FFFFFF"/>
                </a:solidFill>
                <a:latin typeface="Corbel" panose="020B0503020204020204" pitchFamily="34" charset="0"/>
              </a:rPr>
              <a:t>i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7A4F401-4D6F-4E77-BE90-6D6EDC82E9D5}"/>
              </a:ext>
            </a:extLst>
          </p:cNvPr>
          <p:cNvSpPr txBox="1"/>
          <p:nvPr/>
        </p:nvSpPr>
        <p:spPr>
          <a:xfrm>
            <a:off x="5727135" y="1141868"/>
            <a:ext cx="570990" cy="584775"/>
          </a:xfrm>
          <a:prstGeom prst="rect">
            <a:avLst/>
          </a:prstGeom>
          <a:solidFill>
            <a:srgbClr val="20242D"/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43A390"/>
                </a:solidFill>
              </a:rPr>
              <a:t>N</a:t>
            </a:r>
            <a:r>
              <a:rPr lang="cs-CZ" sz="3200" b="1" dirty="0">
                <a:solidFill>
                  <a:srgbClr val="43A390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</a:t>
            </a:r>
            <a:endParaRPr lang="cs-CZ" sz="3200" dirty="0">
              <a:solidFill>
                <a:srgbClr val="43A39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8AF0E75-A3D9-4C4D-90D8-DD19C0276327}"/>
              </a:ext>
            </a:extLst>
          </p:cNvPr>
          <p:cNvSpPr txBox="1"/>
          <p:nvPr/>
        </p:nvSpPr>
        <p:spPr>
          <a:xfrm>
            <a:off x="10286435" y="1141868"/>
            <a:ext cx="570990" cy="584775"/>
          </a:xfrm>
          <a:prstGeom prst="rect">
            <a:avLst/>
          </a:prstGeom>
          <a:solidFill>
            <a:srgbClr val="20242D"/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43A390"/>
                </a:solidFill>
              </a:rPr>
              <a:t>N</a:t>
            </a:r>
            <a:r>
              <a:rPr lang="cs-CZ" sz="3200" b="1" dirty="0">
                <a:solidFill>
                  <a:srgbClr val="43A390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</a:t>
            </a:r>
            <a:endParaRPr lang="cs-CZ" sz="3200" dirty="0">
              <a:solidFill>
                <a:srgbClr val="43A3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1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1" grpId="0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počítač&#10;&#10;Popis byl vytvořen automaticky">
            <a:extLst>
              <a:ext uri="{FF2B5EF4-FFF2-40B4-BE49-F238E27FC236}">
                <a16:creationId xmlns:a16="http://schemas.microsoft.com/office/drawing/2014/main" id="{00AF7F90-BDA5-40E0-9140-0CC24030C9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09"/>
          <a:stretch/>
        </p:blipFill>
        <p:spPr>
          <a:xfrm>
            <a:off x="0" y="0"/>
            <a:ext cx="12192000" cy="20773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0F3A05-F5F7-4C68-BB71-C89367C8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53627"/>
            <a:ext cx="10515600" cy="2852737"/>
          </a:xfrm>
        </p:spPr>
        <p:txBody>
          <a:bodyPr/>
          <a:lstStyle/>
          <a:p>
            <a:r>
              <a:rPr lang="en-US" dirty="0" err="1">
                <a:solidFill>
                  <a:srgbClr val="FFFFFE"/>
                </a:solidFill>
              </a:rPr>
              <a:t>Děkuji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cs-CZ">
                <a:solidFill>
                  <a:srgbClr val="FFFFFE"/>
                </a:solidFill>
              </a:rPr>
              <a:t>VÁM </a:t>
            </a:r>
            <a:r>
              <a:rPr lang="en-US">
                <a:solidFill>
                  <a:srgbClr val="FFFFFE"/>
                </a:solidFill>
              </a:rPr>
              <a:t>za </a:t>
            </a:r>
            <a:r>
              <a:rPr lang="en-US" dirty="0" err="1">
                <a:solidFill>
                  <a:srgbClr val="43A390"/>
                </a:solidFill>
              </a:rPr>
              <a:t>Pozornost</a:t>
            </a:r>
            <a:endParaRPr lang="cs-CZ" dirty="0">
              <a:solidFill>
                <a:srgbClr val="43A39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B89766-ABA3-42EE-8FC9-C710A80F9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33352"/>
            <a:ext cx="10515600" cy="15001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000" dirty="0">
                <a:latin typeface="+mj-lt"/>
              </a:rPr>
              <a:t>Tato </a:t>
            </a:r>
            <a:r>
              <a:rPr lang="en-US" sz="2000" dirty="0" err="1">
                <a:latin typeface="+mj-lt"/>
              </a:rPr>
              <a:t>prezentace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byla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vytvořena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vytvořena</a:t>
            </a:r>
            <a:r>
              <a:rPr lang="en-US" sz="2000" dirty="0">
                <a:latin typeface="+mj-lt"/>
              </a:rPr>
              <a:t> s </a:t>
            </a:r>
            <a:r>
              <a:rPr lang="en-US" sz="2000" dirty="0" err="1">
                <a:latin typeface="+mj-lt"/>
              </a:rPr>
              <a:t>souvislosti</a:t>
            </a:r>
            <a:r>
              <a:rPr lang="en-US" sz="2000" dirty="0">
                <a:latin typeface="+mj-lt"/>
              </a:rPr>
              <a:t> s </a:t>
            </a:r>
            <a:r>
              <a:rPr lang="en-US" sz="2000" dirty="0" err="1">
                <a:latin typeface="+mj-lt"/>
              </a:rPr>
              <a:t>řešením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projektu</a:t>
            </a:r>
            <a:r>
              <a:rPr lang="en-US" sz="2000" dirty="0">
                <a:latin typeface="+mj-lt"/>
              </a:rPr>
              <a:t> </a:t>
            </a:r>
            <a:r>
              <a:rPr lang="cs-CZ" sz="2000" dirty="0">
                <a:latin typeface="+mj-lt"/>
              </a:rPr>
              <a:t>ZETA TJ02000134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cs-CZ" sz="2000" dirty="0">
                <a:solidFill>
                  <a:srgbClr val="FFFFFE"/>
                </a:solidFill>
                <a:latin typeface="+mj-lt"/>
              </a:rPr>
              <a:t>„Odstraňování polárních </a:t>
            </a:r>
            <a:r>
              <a:rPr lang="cs-CZ" sz="2000" dirty="0" err="1">
                <a:solidFill>
                  <a:srgbClr val="43A390"/>
                </a:solidFill>
                <a:latin typeface="+mj-lt"/>
              </a:rPr>
              <a:t>polyfluorovaných</a:t>
            </a:r>
            <a:r>
              <a:rPr lang="cs-CZ" sz="2000" dirty="0">
                <a:solidFill>
                  <a:srgbClr val="FFFFFE"/>
                </a:solidFill>
                <a:latin typeface="+mj-lt"/>
              </a:rPr>
              <a:t> sloučenin z kontaminovaných materiálů“</a:t>
            </a:r>
          </a:p>
        </p:txBody>
      </p:sp>
    </p:spTree>
    <p:extLst>
      <p:ext uri="{BB962C8B-B14F-4D97-AF65-F5344CB8AC3E}">
        <p14:creationId xmlns:p14="http://schemas.microsoft.com/office/powerpoint/2010/main" val="55264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F3A05-F5F7-4C68-BB71-C89367C8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E"/>
                </a:solidFill>
              </a:rPr>
              <a:t>Zdroje</a:t>
            </a:r>
            <a:endParaRPr lang="cs-CZ" dirty="0">
              <a:solidFill>
                <a:srgbClr val="FFFFFE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B9EE1A-56EE-4F5C-8B05-7D613767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9CA7B6"/>
                </a:solidFill>
              </a:rPr>
              <a:t>SIEGEMUND, Günter, Werner SCHWERTFEGER, Andrew FEIRING, Bruce SMART, Fred BEHR, </a:t>
            </a:r>
            <a:r>
              <a:rPr lang="en-US" dirty="0" err="1">
                <a:solidFill>
                  <a:srgbClr val="9CA7B6"/>
                </a:solidFill>
              </a:rPr>
              <a:t>Herward</a:t>
            </a:r>
            <a:r>
              <a:rPr lang="en-US" dirty="0">
                <a:solidFill>
                  <a:srgbClr val="9CA7B6"/>
                </a:solidFill>
              </a:rPr>
              <a:t> VOGEL, Blaine MCKUSICK a Peer KIRSCH. Fluorine Compounds, Organic. </a:t>
            </a:r>
            <a:r>
              <a:rPr lang="en-US" i="1" dirty="0">
                <a:solidFill>
                  <a:srgbClr val="9CA7B6"/>
                </a:solidFill>
              </a:rPr>
              <a:t>Ullmann's Encyclopedia of Industrial Chemistry</a:t>
            </a:r>
            <a:r>
              <a:rPr lang="en-US" dirty="0">
                <a:solidFill>
                  <a:srgbClr val="9CA7B6"/>
                </a:solidFill>
              </a:rPr>
              <a:t> [online]. Weinheim, Germany: Wiley-VCH Verlag GmbH &amp; Co., 2000, 2016-01-28, s. 1-56 [cit. 2021-04-17]. DOI: 10.1002/14356007.a11_349.pub2. ISBN 9783527306732. Available at: http://doi.wiley.com/10.1002/14356007.a11_349.pub2</a:t>
            </a:r>
          </a:p>
          <a:p>
            <a:r>
              <a:rPr lang="cs-CZ" dirty="0">
                <a:solidFill>
                  <a:srgbClr val="9CA7B6"/>
                </a:solidFill>
              </a:rPr>
              <a:t>BOUDAKIAN, MAX M. OLIN CORP. </a:t>
            </a:r>
            <a:r>
              <a:rPr lang="cs-CZ" dirty="0" err="1">
                <a:solidFill>
                  <a:srgbClr val="9CA7B6"/>
                </a:solidFill>
              </a:rPr>
              <a:t>Process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for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producing</a:t>
            </a:r>
            <a:r>
              <a:rPr lang="cs-CZ" dirty="0">
                <a:solidFill>
                  <a:srgbClr val="9CA7B6"/>
                </a:solidFill>
              </a:rPr>
              <a:t> meta-</a:t>
            </a:r>
            <a:r>
              <a:rPr lang="cs-CZ" dirty="0" err="1">
                <a:solidFill>
                  <a:srgbClr val="9CA7B6"/>
                </a:solidFill>
              </a:rPr>
              <a:t>aminobenzotrifluoride</a:t>
            </a:r>
            <a:r>
              <a:rPr lang="cs-CZ" dirty="0">
                <a:solidFill>
                  <a:srgbClr val="9CA7B6"/>
                </a:solidFill>
              </a:rPr>
              <a:t>. US. US4582935A. </a:t>
            </a:r>
            <a:r>
              <a:rPr lang="en-US" dirty="0">
                <a:solidFill>
                  <a:srgbClr val="9CA7B6"/>
                </a:solidFill>
              </a:rPr>
              <a:t>Granted</a:t>
            </a:r>
            <a:r>
              <a:rPr lang="cs-CZ" dirty="0">
                <a:solidFill>
                  <a:srgbClr val="9CA7B6"/>
                </a:solidFill>
              </a:rPr>
              <a:t> 1986-04-15. </a:t>
            </a:r>
            <a:r>
              <a:rPr lang="en-US" dirty="0">
                <a:solidFill>
                  <a:srgbClr val="9CA7B6"/>
                </a:solidFill>
              </a:rPr>
              <a:t>Available at</a:t>
            </a:r>
            <a:r>
              <a:rPr lang="cs-CZ" dirty="0">
                <a:solidFill>
                  <a:srgbClr val="9CA7B6"/>
                </a:solidFill>
              </a:rPr>
              <a:t>: https://patents.google.com/patent/US4582935A/en?oq=US6333434</a:t>
            </a:r>
            <a:endParaRPr lang="en-US" dirty="0">
              <a:solidFill>
                <a:srgbClr val="9CA7B6"/>
              </a:solidFill>
            </a:endParaRPr>
          </a:p>
          <a:p>
            <a:r>
              <a:rPr lang="cs-CZ" dirty="0">
                <a:solidFill>
                  <a:srgbClr val="9CA7B6"/>
                </a:solidFill>
              </a:rPr>
              <a:t>ROSCALES, Silvia a </a:t>
            </a:r>
            <a:r>
              <a:rPr lang="cs-CZ" dirty="0" err="1">
                <a:solidFill>
                  <a:srgbClr val="9CA7B6"/>
                </a:solidFill>
              </a:rPr>
              <a:t>Aurelio</a:t>
            </a:r>
            <a:r>
              <a:rPr lang="cs-CZ" dirty="0">
                <a:solidFill>
                  <a:srgbClr val="9CA7B6"/>
                </a:solidFill>
              </a:rPr>
              <a:t> G. CSÁKŸ. </a:t>
            </a:r>
            <a:r>
              <a:rPr lang="cs-CZ" dirty="0" err="1">
                <a:solidFill>
                  <a:srgbClr val="9CA7B6"/>
                </a:solidFill>
              </a:rPr>
              <a:t>Synthesis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of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Flufenamic</a:t>
            </a:r>
            <a:r>
              <a:rPr lang="cs-CZ" dirty="0">
                <a:solidFill>
                  <a:srgbClr val="9CA7B6"/>
                </a:solidFill>
              </a:rPr>
              <a:t> Acid: An </a:t>
            </a:r>
            <a:r>
              <a:rPr lang="cs-CZ" dirty="0" err="1">
                <a:solidFill>
                  <a:srgbClr val="9CA7B6"/>
                </a:solidFill>
              </a:rPr>
              <a:t>Organic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Chemistry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Lab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Sequence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Using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Boronic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Acids</a:t>
            </a:r>
            <a:r>
              <a:rPr lang="cs-CZ" dirty="0">
                <a:solidFill>
                  <a:srgbClr val="9CA7B6"/>
                </a:solidFill>
              </a:rPr>
              <a:t> and </a:t>
            </a:r>
            <a:r>
              <a:rPr lang="cs-CZ" dirty="0" err="1">
                <a:solidFill>
                  <a:srgbClr val="9CA7B6"/>
                </a:solidFill>
              </a:rPr>
              <a:t>Nitrosoarenes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under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Transition</a:t>
            </a:r>
            <a:r>
              <a:rPr lang="cs-CZ" dirty="0">
                <a:solidFill>
                  <a:srgbClr val="9CA7B6"/>
                </a:solidFill>
              </a:rPr>
              <a:t>-Metal-Free </a:t>
            </a:r>
            <a:r>
              <a:rPr lang="cs-CZ" dirty="0" err="1">
                <a:solidFill>
                  <a:srgbClr val="9CA7B6"/>
                </a:solidFill>
              </a:rPr>
              <a:t>Conditions</a:t>
            </a:r>
            <a:r>
              <a:rPr lang="cs-CZ" dirty="0">
                <a:solidFill>
                  <a:srgbClr val="9CA7B6"/>
                </a:solidFill>
              </a:rPr>
              <a:t>. </a:t>
            </a:r>
            <a:r>
              <a:rPr lang="cs-CZ" i="1" dirty="0" err="1">
                <a:solidFill>
                  <a:srgbClr val="9CA7B6"/>
                </a:solidFill>
              </a:rPr>
              <a:t>Journal</a:t>
            </a:r>
            <a:r>
              <a:rPr lang="cs-CZ" i="1" dirty="0">
                <a:solidFill>
                  <a:srgbClr val="9CA7B6"/>
                </a:solidFill>
              </a:rPr>
              <a:t> </a:t>
            </a:r>
            <a:r>
              <a:rPr lang="cs-CZ" i="1" dirty="0" err="1">
                <a:solidFill>
                  <a:srgbClr val="9CA7B6"/>
                </a:solidFill>
              </a:rPr>
              <a:t>of</a:t>
            </a:r>
            <a:r>
              <a:rPr lang="cs-CZ" i="1" dirty="0">
                <a:solidFill>
                  <a:srgbClr val="9CA7B6"/>
                </a:solidFill>
              </a:rPr>
              <a:t> </a:t>
            </a:r>
            <a:r>
              <a:rPr lang="cs-CZ" i="1" dirty="0" err="1">
                <a:solidFill>
                  <a:srgbClr val="9CA7B6"/>
                </a:solidFill>
              </a:rPr>
              <a:t>Chemical</a:t>
            </a:r>
            <a:r>
              <a:rPr lang="cs-CZ" i="1" dirty="0">
                <a:solidFill>
                  <a:srgbClr val="9CA7B6"/>
                </a:solidFill>
              </a:rPr>
              <a:t> </a:t>
            </a:r>
            <a:r>
              <a:rPr lang="cs-CZ" i="1" dirty="0" err="1">
                <a:solidFill>
                  <a:srgbClr val="9CA7B6"/>
                </a:solidFill>
              </a:rPr>
              <a:t>Education</a:t>
            </a:r>
            <a:r>
              <a:rPr lang="cs-CZ" dirty="0">
                <a:solidFill>
                  <a:srgbClr val="9CA7B6"/>
                </a:solidFill>
              </a:rPr>
              <a:t> [online]. 2019, 96(8), 1738-1744 [cit. 202</a:t>
            </a:r>
            <a:r>
              <a:rPr lang="en-US" dirty="0">
                <a:solidFill>
                  <a:srgbClr val="9CA7B6"/>
                </a:solidFill>
              </a:rPr>
              <a:t>1</a:t>
            </a:r>
            <a:r>
              <a:rPr lang="cs-CZ" dirty="0">
                <a:solidFill>
                  <a:srgbClr val="9CA7B6"/>
                </a:solidFill>
              </a:rPr>
              <a:t>-0</a:t>
            </a:r>
            <a:r>
              <a:rPr lang="en-US" dirty="0">
                <a:solidFill>
                  <a:srgbClr val="9CA7B6"/>
                </a:solidFill>
              </a:rPr>
              <a:t>4</a:t>
            </a:r>
            <a:r>
              <a:rPr lang="cs-CZ" dirty="0">
                <a:solidFill>
                  <a:srgbClr val="9CA7B6"/>
                </a:solidFill>
              </a:rPr>
              <a:t>-1</a:t>
            </a:r>
            <a:r>
              <a:rPr lang="en-US" dirty="0">
                <a:solidFill>
                  <a:srgbClr val="9CA7B6"/>
                </a:solidFill>
              </a:rPr>
              <a:t>7</a:t>
            </a:r>
            <a:r>
              <a:rPr lang="cs-CZ" dirty="0">
                <a:solidFill>
                  <a:srgbClr val="9CA7B6"/>
                </a:solidFill>
              </a:rPr>
              <a:t>]. DOI: 10.1021/acs.jchemed.8b00824. ISSN 0021-9584. </a:t>
            </a:r>
            <a:r>
              <a:rPr lang="en-US" dirty="0">
                <a:solidFill>
                  <a:srgbClr val="9CA7B6"/>
                </a:solidFill>
              </a:rPr>
              <a:t>Available at</a:t>
            </a:r>
            <a:r>
              <a:rPr lang="cs-CZ" dirty="0">
                <a:solidFill>
                  <a:srgbClr val="9CA7B6"/>
                </a:solidFill>
              </a:rPr>
              <a:t>: https://pubs.acs.org/doi/10.1021/acs.jchemed.8b00824</a:t>
            </a:r>
            <a:endParaRPr lang="en-US" dirty="0">
              <a:solidFill>
                <a:srgbClr val="9CA7B6"/>
              </a:solidFill>
            </a:endParaRPr>
          </a:p>
          <a:p>
            <a:r>
              <a:rPr lang="cs-CZ" dirty="0">
                <a:solidFill>
                  <a:srgbClr val="9CA7B6"/>
                </a:solidFill>
              </a:rPr>
              <a:t>SCHAIDER, </a:t>
            </a:r>
            <a:r>
              <a:rPr lang="cs-CZ" dirty="0" err="1">
                <a:solidFill>
                  <a:srgbClr val="9CA7B6"/>
                </a:solidFill>
              </a:rPr>
              <a:t>Laurel</a:t>
            </a:r>
            <a:r>
              <a:rPr lang="cs-CZ" dirty="0">
                <a:solidFill>
                  <a:srgbClr val="9CA7B6"/>
                </a:solidFill>
              </a:rPr>
              <a:t> A., Simona A. BALAN, </a:t>
            </a:r>
            <a:r>
              <a:rPr lang="cs-CZ" dirty="0" err="1">
                <a:solidFill>
                  <a:srgbClr val="9CA7B6"/>
                </a:solidFill>
              </a:rPr>
              <a:t>Arlene</a:t>
            </a:r>
            <a:r>
              <a:rPr lang="cs-CZ" dirty="0">
                <a:solidFill>
                  <a:srgbClr val="9CA7B6"/>
                </a:solidFill>
              </a:rPr>
              <a:t> BLUM, et al. </a:t>
            </a:r>
            <a:r>
              <a:rPr lang="cs-CZ" dirty="0" err="1">
                <a:solidFill>
                  <a:srgbClr val="9CA7B6"/>
                </a:solidFill>
              </a:rPr>
              <a:t>Fluorinated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Compounds</a:t>
            </a:r>
            <a:r>
              <a:rPr lang="cs-CZ" dirty="0">
                <a:solidFill>
                  <a:srgbClr val="9CA7B6"/>
                </a:solidFill>
              </a:rPr>
              <a:t> in U.S. Fast Food </a:t>
            </a:r>
            <a:r>
              <a:rPr lang="cs-CZ" dirty="0" err="1">
                <a:solidFill>
                  <a:srgbClr val="9CA7B6"/>
                </a:solidFill>
              </a:rPr>
              <a:t>Packaging</a:t>
            </a:r>
            <a:r>
              <a:rPr lang="cs-CZ" dirty="0">
                <a:solidFill>
                  <a:srgbClr val="9CA7B6"/>
                </a:solidFill>
              </a:rPr>
              <a:t>. </a:t>
            </a:r>
            <a:r>
              <a:rPr lang="cs-CZ" i="1" dirty="0" err="1">
                <a:solidFill>
                  <a:srgbClr val="9CA7B6"/>
                </a:solidFill>
              </a:rPr>
              <a:t>Environmental</a:t>
            </a:r>
            <a:r>
              <a:rPr lang="cs-CZ" i="1" dirty="0">
                <a:solidFill>
                  <a:srgbClr val="9CA7B6"/>
                </a:solidFill>
              </a:rPr>
              <a:t> Science &amp; Technology </a:t>
            </a:r>
            <a:r>
              <a:rPr lang="cs-CZ" i="1" dirty="0" err="1">
                <a:solidFill>
                  <a:srgbClr val="9CA7B6"/>
                </a:solidFill>
              </a:rPr>
              <a:t>Letters</a:t>
            </a:r>
            <a:r>
              <a:rPr lang="cs-CZ" dirty="0">
                <a:solidFill>
                  <a:srgbClr val="9CA7B6"/>
                </a:solidFill>
              </a:rPr>
              <a:t> [online]. 2017, </a:t>
            </a:r>
            <a:r>
              <a:rPr lang="cs-CZ" b="1" dirty="0">
                <a:solidFill>
                  <a:srgbClr val="9CA7B6"/>
                </a:solidFill>
              </a:rPr>
              <a:t>4</a:t>
            </a:r>
            <a:r>
              <a:rPr lang="cs-CZ" dirty="0">
                <a:solidFill>
                  <a:srgbClr val="9CA7B6"/>
                </a:solidFill>
              </a:rPr>
              <a:t>(3), 105-111 [cit. 202</a:t>
            </a:r>
            <a:r>
              <a:rPr lang="en-US" dirty="0">
                <a:solidFill>
                  <a:srgbClr val="9CA7B6"/>
                </a:solidFill>
              </a:rPr>
              <a:t>1</a:t>
            </a:r>
            <a:r>
              <a:rPr lang="cs-CZ" dirty="0">
                <a:solidFill>
                  <a:srgbClr val="9CA7B6"/>
                </a:solidFill>
              </a:rPr>
              <a:t>-04-</a:t>
            </a:r>
            <a:r>
              <a:rPr lang="en-US" dirty="0">
                <a:solidFill>
                  <a:srgbClr val="9CA7B6"/>
                </a:solidFill>
              </a:rPr>
              <a:t>17</a:t>
            </a:r>
            <a:r>
              <a:rPr lang="cs-CZ" dirty="0">
                <a:solidFill>
                  <a:srgbClr val="9CA7B6"/>
                </a:solidFill>
              </a:rPr>
              <a:t>]. DOI: 10.1021/acs.estlett.6b00435. ISSN 2328-8930. </a:t>
            </a:r>
            <a:r>
              <a:rPr lang="en-US" dirty="0">
                <a:solidFill>
                  <a:srgbClr val="9CA7B6"/>
                </a:solidFill>
              </a:rPr>
              <a:t>Available at</a:t>
            </a:r>
            <a:r>
              <a:rPr lang="cs-CZ" dirty="0">
                <a:solidFill>
                  <a:srgbClr val="9CA7B6"/>
                </a:solidFill>
              </a:rPr>
              <a:t>: https://pubs.acs.org/doi/10.1021/acs.estlett.6b00435</a:t>
            </a:r>
          </a:p>
          <a:p>
            <a:r>
              <a:rPr lang="cs-CZ" dirty="0">
                <a:solidFill>
                  <a:srgbClr val="9CA7B6"/>
                </a:solidFill>
              </a:rPr>
              <a:t>HOUDE, </a:t>
            </a:r>
            <a:r>
              <a:rPr lang="cs-CZ" dirty="0" err="1">
                <a:solidFill>
                  <a:srgbClr val="9CA7B6"/>
                </a:solidFill>
              </a:rPr>
              <a:t>Magali</a:t>
            </a:r>
            <a:r>
              <a:rPr lang="cs-CZ" dirty="0">
                <a:solidFill>
                  <a:srgbClr val="9CA7B6"/>
                </a:solidFill>
              </a:rPr>
              <a:t>, Jonathan W. MARTIN, Robert J. LETCHER, </a:t>
            </a:r>
            <a:r>
              <a:rPr lang="cs-CZ" dirty="0" err="1">
                <a:solidFill>
                  <a:srgbClr val="9CA7B6"/>
                </a:solidFill>
              </a:rPr>
              <a:t>Keith</a:t>
            </a:r>
            <a:r>
              <a:rPr lang="cs-CZ" dirty="0">
                <a:solidFill>
                  <a:srgbClr val="9CA7B6"/>
                </a:solidFill>
              </a:rPr>
              <a:t> R. SOLOMON a Derek C. G. MUIR. </a:t>
            </a:r>
            <a:r>
              <a:rPr lang="cs-CZ" dirty="0" err="1">
                <a:solidFill>
                  <a:srgbClr val="9CA7B6"/>
                </a:solidFill>
              </a:rPr>
              <a:t>Biological</a:t>
            </a:r>
            <a:r>
              <a:rPr lang="cs-CZ" dirty="0">
                <a:solidFill>
                  <a:srgbClr val="9CA7B6"/>
                </a:solidFill>
              </a:rPr>
              <a:t> Monitoring </a:t>
            </a:r>
            <a:r>
              <a:rPr lang="cs-CZ" dirty="0" err="1">
                <a:solidFill>
                  <a:srgbClr val="9CA7B6"/>
                </a:solidFill>
              </a:rPr>
              <a:t>of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Polyfluoroalkyl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Substances</a:t>
            </a:r>
            <a:r>
              <a:rPr lang="cs-CZ" dirty="0">
                <a:solidFill>
                  <a:srgbClr val="9CA7B6"/>
                </a:solidFill>
              </a:rPr>
              <a:t>: A </a:t>
            </a:r>
            <a:r>
              <a:rPr lang="cs-CZ" dirty="0" err="1">
                <a:solidFill>
                  <a:srgbClr val="9CA7B6"/>
                </a:solidFill>
              </a:rPr>
              <a:t>Review</a:t>
            </a:r>
            <a:r>
              <a:rPr lang="cs-CZ" dirty="0">
                <a:solidFill>
                  <a:srgbClr val="9CA7B6"/>
                </a:solidFill>
              </a:rPr>
              <a:t>. </a:t>
            </a:r>
            <a:r>
              <a:rPr lang="cs-CZ" i="1" dirty="0" err="1">
                <a:solidFill>
                  <a:srgbClr val="9CA7B6"/>
                </a:solidFill>
              </a:rPr>
              <a:t>Environmental</a:t>
            </a:r>
            <a:r>
              <a:rPr lang="cs-CZ" i="1" dirty="0">
                <a:solidFill>
                  <a:srgbClr val="9CA7B6"/>
                </a:solidFill>
              </a:rPr>
              <a:t> Science &amp; Technology</a:t>
            </a:r>
            <a:r>
              <a:rPr lang="cs-CZ" dirty="0">
                <a:solidFill>
                  <a:srgbClr val="9CA7B6"/>
                </a:solidFill>
              </a:rPr>
              <a:t> [online]. 2006, </a:t>
            </a:r>
            <a:r>
              <a:rPr lang="cs-CZ" b="1" dirty="0">
                <a:solidFill>
                  <a:srgbClr val="9CA7B6"/>
                </a:solidFill>
              </a:rPr>
              <a:t>40</a:t>
            </a:r>
            <a:r>
              <a:rPr lang="cs-CZ" dirty="0">
                <a:solidFill>
                  <a:srgbClr val="9CA7B6"/>
                </a:solidFill>
              </a:rPr>
              <a:t>(11), 3463-3473 [cit. 202</a:t>
            </a:r>
            <a:r>
              <a:rPr lang="en-US" dirty="0">
                <a:solidFill>
                  <a:srgbClr val="9CA7B6"/>
                </a:solidFill>
              </a:rPr>
              <a:t>1</a:t>
            </a:r>
            <a:r>
              <a:rPr lang="cs-CZ" dirty="0">
                <a:solidFill>
                  <a:srgbClr val="9CA7B6"/>
                </a:solidFill>
              </a:rPr>
              <a:t>-04-</a:t>
            </a:r>
            <a:r>
              <a:rPr lang="en-US" dirty="0">
                <a:solidFill>
                  <a:srgbClr val="9CA7B6"/>
                </a:solidFill>
              </a:rPr>
              <a:t>17</a:t>
            </a:r>
            <a:r>
              <a:rPr lang="cs-CZ" dirty="0">
                <a:solidFill>
                  <a:srgbClr val="9CA7B6"/>
                </a:solidFill>
              </a:rPr>
              <a:t>]. DOI: 10.1021/es052580b. ISSN 0013-936X. </a:t>
            </a:r>
            <a:r>
              <a:rPr lang="en-US" dirty="0">
                <a:solidFill>
                  <a:srgbClr val="9CA7B6"/>
                </a:solidFill>
              </a:rPr>
              <a:t>Available at</a:t>
            </a:r>
            <a:r>
              <a:rPr lang="cs-CZ" dirty="0">
                <a:solidFill>
                  <a:srgbClr val="9CA7B6"/>
                </a:solidFill>
              </a:rPr>
              <a:t>: https://pubs.acs.org/doi/10.1021/es052580b</a:t>
            </a:r>
          </a:p>
          <a:p>
            <a:r>
              <a:rPr lang="cs-CZ" dirty="0">
                <a:solidFill>
                  <a:srgbClr val="9CA7B6"/>
                </a:solidFill>
              </a:rPr>
              <a:t>TROJANOWICZ, Marek, Anna BOJANOWSKA-CZAJKA, Iwona BARTOSIEWICZ a Krzysztof KULISA. </a:t>
            </a:r>
            <a:r>
              <a:rPr lang="cs-CZ" dirty="0" err="1">
                <a:solidFill>
                  <a:srgbClr val="9CA7B6"/>
                </a:solidFill>
              </a:rPr>
              <a:t>Advanced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Oxidation</a:t>
            </a:r>
            <a:r>
              <a:rPr lang="cs-CZ" dirty="0">
                <a:solidFill>
                  <a:srgbClr val="9CA7B6"/>
                </a:solidFill>
              </a:rPr>
              <a:t>/</a:t>
            </a:r>
            <a:r>
              <a:rPr lang="cs-CZ" dirty="0" err="1">
                <a:solidFill>
                  <a:srgbClr val="9CA7B6"/>
                </a:solidFill>
              </a:rPr>
              <a:t>Reduction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Processes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treatment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for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aqueous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perfluorooctanoate</a:t>
            </a:r>
            <a:r>
              <a:rPr lang="cs-CZ" dirty="0">
                <a:solidFill>
                  <a:srgbClr val="9CA7B6"/>
                </a:solidFill>
              </a:rPr>
              <a:t> (PFOA) and </a:t>
            </a:r>
            <a:r>
              <a:rPr lang="cs-CZ" dirty="0" err="1">
                <a:solidFill>
                  <a:srgbClr val="9CA7B6"/>
                </a:solidFill>
              </a:rPr>
              <a:t>perfluorooctanesulfonate</a:t>
            </a:r>
            <a:r>
              <a:rPr lang="cs-CZ" dirty="0">
                <a:solidFill>
                  <a:srgbClr val="9CA7B6"/>
                </a:solidFill>
              </a:rPr>
              <a:t> (PFOS) – A </a:t>
            </a:r>
            <a:r>
              <a:rPr lang="cs-CZ" dirty="0" err="1">
                <a:solidFill>
                  <a:srgbClr val="9CA7B6"/>
                </a:solidFill>
              </a:rPr>
              <a:t>review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of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recent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cs-CZ" dirty="0" err="1">
                <a:solidFill>
                  <a:srgbClr val="9CA7B6"/>
                </a:solidFill>
              </a:rPr>
              <a:t>advances</a:t>
            </a:r>
            <a:r>
              <a:rPr lang="cs-CZ" dirty="0">
                <a:solidFill>
                  <a:srgbClr val="9CA7B6"/>
                </a:solidFill>
              </a:rPr>
              <a:t>. </a:t>
            </a:r>
            <a:r>
              <a:rPr lang="cs-CZ" i="1" dirty="0" err="1">
                <a:solidFill>
                  <a:srgbClr val="9CA7B6"/>
                </a:solidFill>
              </a:rPr>
              <a:t>Chemical</a:t>
            </a:r>
            <a:r>
              <a:rPr lang="cs-CZ" i="1" dirty="0">
                <a:solidFill>
                  <a:srgbClr val="9CA7B6"/>
                </a:solidFill>
              </a:rPr>
              <a:t> </a:t>
            </a:r>
            <a:r>
              <a:rPr lang="cs-CZ" i="1" dirty="0" err="1">
                <a:solidFill>
                  <a:srgbClr val="9CA7B6"/>
                </a:solidFill>
              </a:rPr>
              <a:t>Engineering</a:t>
            </a:r>
            <a:r>
              <a:rPr lang="cs-CZ" i="1" dirty="0">
                <a:solidFill>
                  <a:srgbClr val="9CA7B6"/>
                </a:solidFill>
              </a:rPr>
              <a:t> </a:t>
            </a:r>
            <a:r>
              <a:rPr lang="cs-CZ" i="1" dirty="0" err="1">
                <a:solidFill>
                  <a:srgbClr val="9CA7B6"/>
                </a:solidFill>
              </a:rPr>
              <a:t>Journal</a:t>
            </a:r>
            <a:r>
              <a:rPr lang="cs-CZ" dirty="0">
                <a:solidFill>
                  <a:srgbClr val="9CA7B6"/>
                </a:solidFill>
              </a:rPr>
              <a:t> [online]. 2018, </a:t>
            </a:r>
            <a:r>
              <a:rPr lang="cs-CZ" b="1" dirty="0">
                <a:solidFill>
                  <a:srgbClr val="9CA7B6"/>
                </a:solidFill>
              </a:rPr>
              <a:t>336</a:t>
            </a:r>
            <a:r>
              <a:rPr lang="cs-CZ" dirty="0">
                <a:solidFill>
                  <a:srgbClr val="9CA7B6"/>
                </a:solidFill>
              </a:rPr>
              <a:t>, 170-199 [cit. 202</a:t>
            </a:r>
            <a:r>
              <a:rPr lang="en-US" dirty="0">
                <a:solidFill>
                  <a:srgbClr val="9CA7B6"/>
                </a:solidFill>
              </a:rPr>
              <a:t>1</a:t>
            </a:r>
            <a:r>
              <a:rPr lang="cs-CZ" dirty="0">
                <a:solidFill>
                  <a:srgbClr val="9CA7B6"/>
                </a:solidFill>
              </a:rPr>
              <a:t>-0</a:t>
            </a:r>
            <a:r>
              <a:rPr lang="en-US" dirty="0">
                <a:solidFill>
                  <a:srgbClr val="9CA7B6"/>
                </a:solidFill>
              </a:rPr>
              <a:t>4</a:t>
            </a:r>
            <a:r>
              <a:rPr lang="cs-CZ" dirty="0">
                <a:solidFill>
                  <a:srgbClr val="9CA7B6"/>
                </a:solidFill>
              </a:rPr>
              <a:t>-</a:t>
            </a:r>
            <a:r>
              <a:rPr lang="en-US" dirty="0">
                <a:solidFill>
                  <a:srgbClr val="9CA7B6"/>
                </a:solidFill>
              </a:rPr>
              <a:t>1</a:t>
            </a:r>
            <a:r>
              <a:rPr lang="cs-CZ" dirty="0">
                <a:solidFill>
                  <a:srgbClr val="9CA7B6"/>
                </a:solidFill>
              </a:rPr>
              <a:t>7]. DOI: 10.1016/j.cej.2017.10.153. ISSN 13858947. </a:t>
            </a:r>
            <a:r>
              <a:rPr lang="en-US" dirty="0">
                <a:solidFill>
                  <a:srgbClr val="9CA7B6"/>
                </a:solidFill>
              </a:rPr>
              <a:t>Available at</a:t>
            </a:r>
            <a:r>
              <a:rPr lang="cs-CZ" dirty="0">
                <a:solidFill>
                  <a:srgbClr val="9CA7B6"/>
                </a:solidFill>
              </a:rPr>
              <a:t>: https://linkinghub.elsevier.com/retrieve/pii/S1385894717318776</a:t>
            </a:r>
          </a:p>
          <a:p>
            <a:endParaRPr lang="cs-CZ" dirty="0">
              <a:solidFill>
                <a:srgbClr val="9CA7B6"/>
              </a:solidFill>
            </a:endParaRPr>
          </a:p>
          <a:p>
            <a:endParaRPr lang="cs-CZ" dirty="0">
              <a:solidFill>
                <a:srgbClr val="9CA7B6"/>
              </a:solidFill>
            </a:endParaRPr>
          </a:p>
          <a:p>
            <a:endParaRPr lang="cs-CZ" dirty="0">
              <a:solidFill>
                <a:srgbClr val="9CA7B6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812AD2-8FBD-4938-AA4D-8510A2FAAA63}"/>
              </a:ext>
            </a:extLst>
          </p:cNvPr>
          <p:cNvSpPr txBox="1"/>
          <p:nvPr/>
        </p:nvSpPr>
        <p:spPr>
          <a:xfrm>
            <a:off x="10998200" y="409575"/>
            <a:ext cx="15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7B3830B-EFBF-4D3D-A107-0CEB58FE553B}"/>
              </a:ext>
            </a:extLst>
          </p:cNvPr>
          <p:cNvSpPr txBox="1"/>
          <p:nvPr/>
        </p:nvSpPr>
        <p:spPr>
          <a:xfrm>
            <a:off x="10705307" y="409575"/>
            <a:ext cx="15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FE"/>
                </a:solidFill>
              </a:rPr>
              <a:t>1</a:t>
            </a:r>
          </a:p>
        </p:txBody>
      </p:sp>
      <p:pic>
        <p:nvPicPr>
          <p:cNvPr id="7" name="Obrázek 6" descr="Obsah obrázku počítač&#10;&#10;Popis byl vytvořen automaticky">
            <a:extLst>
              <a:ext uri="{FF2B5EF4-FFF2-40B4-BE49-F238E27FC236}">
                <a16:creationId xmlns:a16="http://schemas.microsoft.com/office/drawing/2014/main" id="{1146137F-2EF7-470A-8EB0-7AED8E5E0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7551">
            <a:off x="7150463" y="4827867"/>
            <a:ext cx="3215689" cy="3871732"/>
          </a:xfrm>
          <a:prstGeom prst="rect">
            <a:avLst/>
          </a:prstGeom>
        </p:spPr>
      </p:pic>
      <p:pic>
        <p:nvPicPr>
          <p:cNvPr id="8" name="Obrázek 7" descr="Obsah obrázku počítač&#10;&#10;Popis byl vytvořen automaticky">
            <a:extLst>
              <a:ext uri="{FF2B5EF4-FFF2-40B4-BE49-F238E27FC236}">
                <a16:creationId xmlns:a16="http://schemas.microsoft.com/office/drawing/2014/main" id="{1BC031EE-149A-46AE-A918-F13BA5395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814">
            <a:off x="10584155" y="4376033"/>
            <a:ext cx="3215689" cy="38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sah obrázku hodiny&#10;&#10;Popis byl vytvořen automaticky">
            <a:extLst>
              <a:ext uri="{FF2B5EF4-FFF2-40B4-BE49-F238E27FC236}">
                <a16:creationId xmlns:a16="http://schemas.microsoft.com/office/drawing/2014/main" id="{7327E1BE-286E-4159-BE17-CA18D4EE65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9"/>
          <a:stretch/>
        </p:blipFill>
        <p:spPr>
          <a:xfrm>
            <a:off x="4764504" y="0"/>
            <a:ext cx="7427496" cy="6858000"/>
          </a:xfrm>
          <a:prstGeom prst="rect">
            <a:avLst/>
          </a:prstGeom>
        </p:spPr>
      </p:pic>
      <p:pic>
        <p:nvPicPr>
          <p:cNvPr id="16" name="Obrázek 15" descr="Obsah obrázku hodiny&#10;&#10;Popis byl vytvořen automaticky">
            <a:extLst>
              <a:ext uri="{FF2B5EF4-FFF2-40B4-BE49-F238E27FC236}">
                <a16:creationId xmlns:a16="http://schemas.microsoft.com/office/drawing/2014/main" id="{48C36E8D-4634-40AB-B29F-4DB54AF450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9"/>
          <a:stretch/>
        </p:blipFill>
        <p:spPr>
          <a:xfrm>
            <a:off x="4764504" y="0"/>
            <a:ext cx="7427496" cy="6858000"/>
          </a:xfrm>
          <a:prstGeom prst="rect">
            <a:avLst/>
          </a:prstGeom>
        </p:spPr>
      </p:pic>
      <p:pic>
        <p:nvPicPr>
          <p:cNvPr id="18" name="Obrázek 17" descr="Obsah obrázku hodiny&#10;&#10;Popis byl vytvořen automaticky">
            <a:extLst>
              <a:ext uri="{FF2B5EF4-FFF2-40B4-BE49-F238E27FC236}">
                <a16:creationId xmlns:a16="http://schemas.microsoft.com/office/drawing/2014/main" id="{40847435-CAB4-4DDC-A840-660F46FFAB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9"/>
          <a:stretch/>
        </p:blipFill>
        <p:spPr>
          <a:xfrm>
            <a:off x="4764504" y="0"/>
            <a:ext cx="7427495" cy="6858000"/>
          </a:xfrm>
          <a:prstGeom prst="rect">
            <a:avLst/>
          </a:prstGeom>
        </p:spPr>
      </p:pic>
      <p:pic>
        <p:nvPicPr>
          <p:cNvPr id="6" name="Obrázek 5" descr="Obsah obrázku hra&#10;&#10;Popis byl vytvořen automaticky">
            <a:extLst>
              <a:ext uri="{FF2B5EF4-FFF2-40B4-BE49-F238E27FC236}">
                <a16:creationId xmlns:a16="http://schemas.microsoft.com/office/drawing/2014/main" id="{25E7B8A4-091C-4B23-8C96-D35B4519A3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9"/>
          <a:stretch/>
        </p:blipFill>
        <p:spPr>
          <a:xfrm>
            <a:off x="4764502" y="0"/>
            <a:ext cx="7427497" cy="6858000"/>
          </a:xfrm>
          <a:prstGeom prst="rect">
            <a:avLst/>
          </a:prstGeom>
        </p:spPr>
      </p:pic>
      <p:pic>
        <p:nvPicPr>
          <p:cNvPr id="8" name="Obrázek 7" descr="Obsah obrázku hodiny&#10;&#10;Popis byl vytvořen automaticky">
            <a:extLst>
              <a:ext uri="{FF2B5EF4-FFF2-40B4-BE49-F238E27FC236}">
                <a16:creationId xmlns:a16="http://schemas.microsoft.com/office/drawing/2014/main" id="{373742B4-D9AF-4539-83C2-4CDE2D8079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9"/>
          <a:stretch/>
        </p:blipFill>
        <p:spPr>
          <a:xfrm>
            <a:off x="4764504" y="0"/>
            <a:ext cx="7427496" cy="6858000"/>
          </a:xfrm>
          <a:prstGeom prst="rect">
            <a:avLst/>
          </a:prstGeom>
        </p:spPr>
      </p:pic>
      <p:pic>
        <p:nvPicPr>
          <p:cNvPr id="10" name="Obrázek 9" descr="Obsah obrázku hodiny, myš&#10;&#10;Popis byl vytvořen automaticky">
            <a:extLst>
              <a:ext uri="{FF2B5EF4-FFF2-40B4-BE49-F238E27FC236}">
                <a16:creationId xmlns:a16="http://schemas.microsoft.com/office/drawing/2014/main" id="{072A4D4D-0BCB-47C6-835E-B2F586069F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9"/>
          <a:stretch/>
        </p:blipFill>
        <p:spPr>
          <a:xfrm>
            <a:off x="4764504" y="0"/>
            <a:ext cx="7427496" cy="6858000"/>
          </a:xfrm>
          <a:prstGeom prst="rect">
            <a:avLst/>
          </a:prstGeom>
        </p:spPr>
      </p:pic>
      <p:pic>
        <p:nvPicPr>
          <p:cNvPr id="12" name="Obrázek 11" descr="Obsah obrázku myš, hodiny&#10;&#10;Popis byl vytvořen automaticky">
            <a:extLst>
              <a:ext uri="{FF2B5EF4-FFF2-40B4-BE49-F238E27FC236}">
                <a16:creationId xmlns:a16="http://schemas.microsoft.com/office/drawing/2014/main" id="{A0CACA7F-17FD-4849-BD8C-4E91CAC86A8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9"/>
          <a:stretch/>
        </p:blipFill>
        <p:spPr>
          <a:xfrm>
            <a:off x="4764504" y="0"/>
            <a:ext cx="7427496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0F3A05-F5F7-4C68-BB71-C89367C8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E"/>
                </a:solidFill>
              </a:rPr>
              <a:t>Využití</a:t>
            </a:r>
            <a:r>
              <a:rPr lang="cs-CZ" dirty="0">
                <a:solidFill>
                  <a:srgbClr val="FFFFFE"/>
                </a:solidFill>
              </a:rPr>
              <a:t> PFAS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B9EE1A-56EE-4F5C-8B05-7D613767A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825625"/>
            <a:ext cx="11194774" cy="4351338"/>
          </a:xfrm>
        </p:spPr>
        <p:txBody>
          <a:bodyPr/>
          <a:lstStyle/>
          <a:p>
            <a:r>
              <a:rPr lang="en-US" dirty="0">
                <a:solidFill>
                  <a:srgbClr val="9CA7B6"/>
                </a:solidFill>
              </a:rPr>
              <a:t>“</a:t>
            </a:r>
            <a:r>
              <a:rPr lang="en-US" dirty="0" err="1">
                <a:solidFill>
                  <a:srgbClr val="9CA7B6"/>
                </a:solidFill>
              </a:rPr>
              <a:t>polyfluoro</a:t>
            </a:r>
            <a:r>
              <a:rPr lang="cs-CZ" dirty="0">
                <a:solidFill>
                  <a:srgbClr val="9CA7B6"/>
                </a:solidFill>
              </a:rPr>
              <a:t>- </a:t>
            </a:r>
            <a:r>
              <a:rPr lang="en-US" dirty="0">
                <a:solidFill>
                  <a:srgbClr val="9CA7B6"/>
                </a:solidFill>
              </a:rPr>
              <a:t>and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en-US" dirty="0">
                <a:solidFill>
                  <a:srgbClr val="9CA7B6"/>
                </a:solidFill>
              </a:rPr>
              <a:t>perfluoroalkyl - substances”</a:t>
            </a:r>
          </a:p>
          <a:p>
            <a:r>
              <a:rPr lang="en-US" dirty="0" err="1">
                <a:solidFill>
                  <a:srgbClr val="9CA7B6"/>
                </a:solidFill>
              </a:rPr>
              <a:t>Požární</a:t>
            </a:r>
            <a:r>
              <a:rPr lang="en-US" dirty="0">
                <a:solidFill>
                  <a:srgbClr val="9CA7B6"/>
                </a:solidFill>
              </a:rPr>
              <a:t> </a:t>
            </a:r>
            <a:r>
              <a:rPr lang="en-US" dirty="0" err="1">
                <a:solidFill>
                  <a:srgbClr val="9CA7B6"/>
                </a:solidFill>
              </a:rPr>
              <a:t>pěny</a:t>
            </a:r>
            <a:endParaRPr lang="cs-CZ" dirty="0">
              <a:solidFill>
                <a:srgbClr val="9CA7B6"/>
              </a:solidFill>
            </a:endParaRPr>
          </a:p>
          <a:p>
            <a:r>
              <a:rPr lang="en-US" dirty="0" err="1">
                <a:solidFill>
                  <a:srgbClr val="9CA7B6"/>
                </a:solidFill>
              </a:rPr>
              <a:t>Nepřilnavé</a:t>
            </a:r>
            <a:r>
              <a:rPr lang="en-US" dirty="0">
                <a:solidFill>
                  <a:srgbClr val="9CA7B6"/>
                </a:solidFill>
              </a:rPr>
              <a:t> </a:t>
            </a:r>
            <a:r>
              <a:rPr lang="en-US" dirty="0" err="1">
                <a:solidFill>
                  <a:srgbClr val="9CA7B6"/>
                </a:solidFill>
              </a:rPr>
              <a:t>povrchy</a:t>
            </a:r>
            <a:endParaRPr lang="cs-CZ" dirty="0">
              <a:solidFill>
                <a:srgbClr val="9CA7B6"/>
              </a:solidFill>
            </a:endParaRPr>
          </a:p>
          <a:p>
            <a:r>
              <a:rPr lang="en-US" dirty="0" err="1">
                <a:solidFill>
                  <a:srgbClr val="9CA7B6"/>
                </a:solidFill>
              </a:rPr>
              <a:t>Papírové</a:t>
            </a:r>
            <a:r>
              <a:rPr lang="en-US" dirty="0">
                <a:solidFill>
                  <a:srgbClr val="9CA7B6"/>
                </a:solidFill>
              </a:rPr>
              <a:t> </a:t>
            </a:r>
            <a:r>
              <a:rPr lang="en-US" dirty="0" err="1">
                <a:solidFill>
                  <a:srgbClr val="9CA7B6"/>
                </a:solidFill>
              </a:rPr>
              <a:t>obaly</a:t>
            </a:r>
            <a:endParaRPr lang="cs-CZ" dirty="0">
              <a:solidFill>
                <a:srgbClr val="9CA7B6"/>
              </a:solidFill>
            </a:endParaRPr>
          </a:p>
          <a:p>
            <a:r>
              <a:rPr lang="en-US" dirty="0" err="1">
                <a:solidFill>
                  <a:srgbClr val="9CA7B6"/>
                </a:solidFill>
              </a:rPr>
              <a:t>Oblečení</a:t>
            </a:r>
            <a:endParaRPr lang="cs-CZ" dirty="0">
              <a:solidFill>
                <a:srgbClr val="9CA7B6"/>
              </a:solidFill>
            </a:endParaRPr>
          </a:p>
          <a:p>
            <a:r>
              <a:rPr lang="en-US" dirty="0" err="1">
                <a:solidFill>
                  <a:srgbClr val="9CA7B6"/>
                </a:solidFill>
              </a:rPr>
              <a:t>Léčiva</a:t>
            </a:r>
            <a:endParaRPr lang="cs-CZ" dirty="0">
              <a:solidFill>
                <a:srgbClr val="9CA7B6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F5B77B-D281-413A-84FC-BAD99CADB461}"/>
              </a:ext>
            </a:extLst>
          </p:cNvPr>
          <p:cNvSpPr txBox="1"/>
          <p:nvPr/>
        </p:nvSpPr>
        <p:spPr>
          <a:xfrm>
            <a:off x="10998200" y="409575"/>
            <a:ext cx="15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FA4757B-EB82-4E69-B2B2-C2529DEB79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8915" y="2731445"/>
            <a:ext cx="11487807" cy="1300731"/>
          </a:xfrm>
        </p:spPr>
        <p:txBody>
          <a:bodyPr>
            <a:normAutofit fontScale="90000"/>
          </a:bodyPr>
          <a:lstStyle/>
          <a:p>
            <a:r>
              <a:rPr lang="cs-CZ" altLang="cs-CZ" sz="4000" dirty="0">
                <a:latin typeface="Comic Sans MS" panose="030F0702030302020204" pitchFamily="66" charset="0"/>
              </a:rPr>
              <a:t>Proč řešit reduktivní rozklad (</a:t>
            </a:r>
            <a:r>
              <a:rPr lang="cs-CZ" altLang="cs-CZ" sz="4000" dirty="0" err="1">
                <a:latin typeface="Comic Sans MS" panose="030F0702030302020204" pitchFamily="66" charset="0"/>
              </a:rPr>
              <a:t>hydrodehalogenaci</a:t>
            </a:r>
            <a:r>
              <a:rPr lang="cs-CZ" altLang="cs-CZ" sz="4000" dirty="0">
                <a:latin typeface="Comic Sans MS" panose="030F0702030302020204" pitchFamily="66" charset="0"/>
              </a:rPr>
              <a:t>) aromatických </a:t>
            </a:r>
            <a:r>
              <a:rPr lang="cs-CZ" altLang="cs-CZ" sz="4000" dirty="0" err="1">
                <a:latin typeface="Comic Sans MS" panose="030F0702030302020204" pitchFamily="66" charset="0"/>
              </a:rPr>
              <a:t>halogenderivátů</a:t>
            </a:r>
            <a:r>
              <a:rPr lang="cs-CZ" altLang="cs-CZ" sz="4000" dirty="0">
                <a:latin typeface="Comic Sans MS" panose="030F0702030302020204" pitchFamily="66" charset="0"/>
              </a:rPr>
              <a:t> v kontaminovaných vodách (odstraňování AOX) ?</a:t>
            </a:r>
          </a:p>
        </p:txBody>
      </p:sp>
      <p:graphicFrame>
        <p:nvGraphicFramePr>
          <p:cNvPr id="3075" name="Object 4">
            <a:extLst>
              <a:ext uri="{FF2B5EF4-FFF2-40B4-BE49-F238E27FC236}">
                <a16:creationId xmlns:a16="http://schemas.microsoft.com/office/drawing/2014/main" id="{B751AEB7-043A-4618-BF16-EDDE9CA5D8E7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59102964"/>
              </p:ext>
            </p:extLst>
          </p:nvPr>
        </p:nvGraphicFramePr>
        <p:xfrm>
          <a:off x="4986337" y="391198"/>
          <a:ext cx="2112962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3" imgW="1114425" imgH="1114425" progId="ChemWindow.Document">
                  <p:embed/>
                </p:oleObj>
              </mc:Choice>
              <mc:Fallback>
                <p:oleObj name="Document" r:id="rId3" imgW="1114425" imgH="1114425" progId="ChemWindow.Document">
                  <p:embed/>
                  <p:pic>
                    <p:nvPicPr>
                      <p:cNvPr id="3075" name="Object 4">
                        <a:extLst>
                          <a:ext uri="{FF2B5EF4-FFF2-40B4-BE49-F238E27FC236}">
                            <a16:creationId xmlns:a16="http://schemas.microsoft.com/office/drawing/2014/main" id="{B751AEB7-043A-4618-BF16-EDDE9CA5D8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7" y="391198"/>
                        <a:ext cx="2112962" cy="211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7" descr="lista-FCHT">
            <a:extLst>
              <a:ext uri="{FF2B5EF4-FFF2-40B4-BE49-F238E27FC236}">
                <a16:creationId xmlns:a16="http://schemas.microsoft.com/office/drawing/2014/main" id="{3680D321-1DC5-4C4F-9E62-8D2947E24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4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1">
            <a:extLst>
              <a:ext uri="{FF2B5EF4-FFF2-40B4-BE49-F238E27FC236}">
                <a16:creationId xmlns:a16="http://schemas.microsoft.com/office/drawing/2014/main" id="{35848699-5E1E-40D5-AA55-B4CF53A6A2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8915" y="4158593"/>
            <a:ext cx="11487807" cy="2574925"/>
          </a:xfrm>
          <a:noFill/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dirty="0">
                <a:latin typeface="Comic Sans MS" panose="030F0702030302020204" pitchFamily="66" charset="0"/>
              </a:rPr>
              <a:t>1. Jsou běžnou součástí řady biocidů, léčiv, barviv a pigmentů, aditiv do plastů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dirty="0">
                <a:latin typeface="Comic Sans MS" panose="030F0702030302020204" pitchFamily="66" charset="0"/>
              </a:rPr>
              <a:t>2. Jsou toxické a obtížně odbouratelné sloučeniny převážně antropogenní povahy  </a:t>
            </a:r>
          </a:p>
          <a:p>
            <a:pPr algn="just"/>
            <a:r>
              <a:rPr lang="cs-CZ" altLang="cs-CZ" dirty="0">
                <a:latin typeface="Comic Sans MS" panose="030F0702030302020204" pitchFamily="66" charset="0"/>
              </a:rPr>
              <a:t>3. V přírodních podmínkách velmi stabilní, jejich emise jsou monitorovány (parametr AOX) a omezovány </a:t>
            </a:r>
          </a:p>
          <a:p>
            <a:pPr marL="342900" indent="-342900" algn="just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cs-CZ" altLang="cs-CZ" dirty="0">
                <a:latin typeface="Comic Sans MS" panose="030F0702030302020204" pitchFamily="66" charset="0"/>
              </a:rPr>
              <a:t> růst nákladů výrobcům </a:t>
            </a:r>
            <a:r>
              <a:rPr lang="cs-CZ" altLang="cs-CZ" dirty="0" err="1">
                <a:latin typeface="Comic Sans MS" panose="030F0702030302020204" pitchFamily="66" charset="0"/>
              </a:rPr>
              <a:t>org</a:t>
            </a:r>
            <a:r>
              <a:rPr lang="cs-CZ" altLang="cs-CZ" dirty="0">
                <a:latin typeface="Comic Sans MS" panose="030F0702030302020204" pitchFamily="66" charset="0"/>
              </a:rPr>
              <a:t>. </a:t>
            </a:r>
            <a:r>
              <a:rPr lang="cs-CZ" altLang="cs-CZ" dirty="0" err="1">
                <a:latin typeface="Comic Sans MS" panose="030F0702030302020204" pitchFamily="66" charset="0"/>
              </a:rPr>
              <a:t>chem</a:t>
            </a:r>
            <a:r>
              <a:rPr lang="cs-CZ" altLang="cs-CZ" dirty="0">
                <a:latin typeface="Comic Sans MS" panose="030F0702030302020204" pitchFamily="66" charset="0"/>
              </a:rPr>
              <a:t>. specialit</a:t>
            </a:r>
          </a:p>
          <a:p>
            <a:pPr algn="just"/>
            <a:r>
              <a:rPr lang="cs-CZ" altLang="cs-CZ" dirty="0">
                <a:latin typeface="Comic Sans MS" panose="030F0702030302020204" pitchFamily="66" charset="0"/>
              </a:rPr>
              <a:t>4. Produkty jejich </a:t>
            </a:r>
            <a:r>
              <a:rPr lang="cs-CZ" altLang="cs-CZ" dirty="0" err="1">
                <a:latin typeface="Comic Sans MS" panose="030F0702030302020204" pitchFamily="66" charset="0"/>
              </a:rPr>
              <a:t>hydrodehalogenace</a:t>
            </a:r>
            <a:r>
              <a:rPr lang="cs-CZ" altLang="cs-CZ" dirty="0">
                <a:latin typeface="Comic Sans MS" panose="030F0702030302020204" pitchFamily="66" charset="0"/>
              </a:rPr>
              <a:t> (odstranění AOX) jsou biologicky odbouratelné</a:t>
            </a:r>
            <a:endParaRPr lang="en-US" altLang="cs-CZ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DE8BC60-670E-41CB-AFC4-BF752A19E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39725"/>
            <a:ext cx="9144000" cy="960438"/>
          </a:xfrm>
        </p:spPr>
        <p:txBody>
          <a:bodyPr/>
          <a:lstStyle/>
          <a:p>
            <a:pPr algn="ctr" eaLnBrk="1" hangingPunct="1"/>
            <a:r>
              <a:rPr lang="cs-CZ" altLang="cs-CZ" sz="2400" b="1" dirty="0">
                <a:latin typeface="Comic Sans MS" panose="030F0702030302020204" pitchFamily="66" charset="0"/>
              </a:rPr>
              <a:t>Kinetika </a:t>
            </a:r>
            <a:r>
              <a:rPr lang="cs-CZ" altLang="cs-CZ" sz="2400" b="1" dirty="0" err="1">
                <a:latin typeface="Comic Sans MS" panose="030F0702030302020204" pitchFamily="66" charset="0"/>
              </a:rPr>
              <a:t>hydrodebromace</a:t>
            </a:r>
            <a:r>
              <a:rPr lang="cs-CZ" altLang="cs-CZ" sz="2400" b="1" dirty="0">
                <a:latin typeface="Comic Sans MS" panose="030F0702030302020204" pitchFamily="66" charset="0"/>
              </a:rPr>
              <a:t> (HDH) </a:t>
            </a:r>
            <a:r>
              <a:rPr lang="cs-CZ" altLang="cs-CZ" sz="2400" b="1" dirty="0" err="1">
                <a:latin typeface="Comic Sans MS" panose="030F0702030302020204" pitchFamily="66" charset="0"/>
              </a:rPr>
              <a:t>tribromfenolu</a:t>
            </a:r>
            <a:r>
              <a:rPr lang="cs-CZ" altLang="cs-CZ" sz="2400" b="1" dirty="0">
                <a:latin typeface="Comic Sans MS" panose="030F0702030302020204" pitchFamily="66" charset="0"/>
              </a:rPr>
              <a:t> v 2% vodném </a:t>
            </a:r>
            <a:r>
              <a:rPr lang="cs-CZ" altLang="cs-CZ" sz="2400" b="1" dirty="0" err="1">
                <a:latin typeface="Comic Sans MS" panose="030F0702030302020204" pitchFamily="66" charset="0"/>
              </a:rPr>
              <a:t>NaOH</a:t>
            </a:r>
            <a:r>
              <a:rPr lang="cs-CZ" altLang="cs-CZ" sz="2400" b="1" dirty="0">
                <a:latin typeface="Comic Sans MS" panose="030F0702030302020204" pitchFamily="66" charset="0"/>
              </a:rPr>
              <a:t> pomocí Al-Ni slitiny za </a:t>
            </a:r>
            <a:r>
              <a:rPr lang="cs-CZ" altLang="cs-CZ" sz="2400" b="1" dirty="0" err="1">
                <a:latin typeface="Comic Sans MS" panose="030F0702030302020204" pitchFamily="66" charset="0"/>
              </a:rPr>
              <a:t>lab</a:t>
            </a:r>
            <a:r>
              <a:rPr lang="cs-CZ" altLang="cs-CZ" sz="2400" b="1" dirty="0">
                <a:latin typeface="Comic Sans MS" panose="030F0702030302020204" pitchFamily="66" charset="0"/>
              </a:rPr>
              <a:t>. T :</a:t>
            </a:r>
          </a:p>
        </p:txBody>
      </p:sp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2911454A-8674-4415-84C7-29CE72D3827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866523"/>
              </p:ext>
            </p:extLst>
          </p:nvPr>
        </p:nvGraphicFramePr>
        <p:xfrm>
          <a:off x="2312989" y="1150938"/>
          <a:ext cx="7392987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Document" r:id="rId3" imgW="4924425" imgH="1181100" progId="ChemWindow.Document">
                  <p:embed/>
                </p:oleObj>
              </mc:Choice>
              <mc:Fallback>
                <p:oleObj name="Document" r:id="rId3" imgW="4924425" imgH="1181100" progId="ChemWindow.Document">
                  <p:embed/>
                  <p:pic>
                    <p:nvPicPr>
                      <p:cNvPr id="15363" name="Object 3">
                        <a:extLst>
                          <a:ext uri="{FF2B5EF4-FFF2-40B4-BE49-F238E27FC236}">
                            <a16:creationId xmlns:a16="http://schemas.microsoft.com/office/drawing/2014/main" id="{2911454A-8674-4415-84C7-29CE72D382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9" y="1150938"/>
                        <a:ext cx="7392987" cy="177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4">
            <a:extLst>
              <a:ext uri="{FF2B5EF4-FFF2-40B4-BE49-F238E27FC236}">
                <a16:creationId xmlns:a16="http://schemas.microsoft.com/office/drawing/2014/main" id="{88D8DD6D-EEEB-4293-AC1E-2FC3DA41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897187"/>
            <a:ext cx="5221289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97C2951C-4CD6-4824-BE81-3C552BA3F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063" y="2456795"/>
            <a:ext cx="4647377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dirty="0" err="1">
                <a:latin typeface="Comic Sans MS" panose="030F0702030302020204" pitchFamily="66" charset="0"/>
              </a:rPr>
              <a:t>Debromace</a:t>
            </a:r>
            <a:r>
              <a:rPr lang="cs-CZ" altLang="cs-CZ" sz="2000" b="1" dirty="0">
                <a:latin typeface="Comic Sans MS" panose="030F0702030302020204" pitchFamily="66" charset="0"/>
              </a:rPr>
              <a:t> s </a:t>
            </a:r>
            <a:r>
              <a:rPr lang="cs-CZ" altLang="cs-CZ" sz="2000" b="1" dirty="0" err="1">
                <a:latin typeface="Comic Sans MS" panose="030F0702030302020204" pitchFamily="66" charset="0"/>
              </a:rPr>
              <a:t>Raney</a:t>
            </a:r>
            <a:r>
              <a:rPr lang="cs-CZ" altLang="cs-CZ" sz="2000" b="1" dirty="0">
                <a:latin typeface="Comic Sans MS" panose="030F0702030302020204" pitchFamily="66" charset="0"/>
              </a:rPr>
              <a:t> Al-Ni slitinou vyžaduje:</a:t>
            </a:r>
            <a:endParaRPr lang="cs-CZ" altLang="cs-CZ" sz="20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000" dirty="0">
                <a:latin typeface="Comic Sans MS" panose="030F0702030302020204" pitchFamily="66" charset="0"/>
              </a:rPr>
              <a:t>1,9x přebytek Al-Ni oproti stechiometrii</a:t>
            </a:r>
          </a:p>
          <a:p>
            <a:pPr eaLnBrk="1" hangingPunct="1"/>
            <a:endParaRPr lang="cs-CZ" altLang="cs-CZ" sz="20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000" dirty="0">
                <a:latin typeface="Comic Sans MS" panose="030F0702030302020204" pitchFamily="66" charset="0"/>
              </a:rPr>
              <a:t>2,5x přebytek </a:t>
            </a:r>
            <a:r>
              <a:rPr lang="cs-CZ" altLang="cs-CZ" sz="2000" dirty="0" err="1">
                <a:latin typeface="Comic Sans MS" panose="030F0702030302020204" pitchFamily="66" charset="0"/>
              </a:rPr>
              <a:t>NaOH</a:t>
            </a:r>
            <a:r>
              <a:rPr lang="cs-CZ" altLang="cs-CZ" sz="2000" dirty="0">
                <a:latin typeface="Comic Sans MS" panose="030F0702030302020204" pitchFamily="66" charset="0"/>
              </a:rPr>
              <a:t> oproti stechiometrii</a:t>
            </a:r>
          </a:p>
          <a:p>
            <a:pPr eaLnBrk="1" hangingPunct="1"/>
            <a:endParaRPr lang="cs-CZ" altLang="cs-CZ" sz="20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b="1" dirty="0">
                <a:latin typeface="Comic Sans MS" panose="030F0702030302020204" pitchFamily="66" charset="0"/>
              </a:rPr>
              <a:t>Na HDH 1 </a:t>
            </a:r>
            <a:r>
              <a:rPr lang="cs-CZ" altLang="cs-CZ" b="1" dirty="0" err="1">
                <a:latin typeface="Comic Sans MS" panose="030F0702030302020204" pitchFamily="66" charset="0"/>
              </a:rPr>
              <a:t>mmol</a:t>
            </a:r>
            <a:r>
              <a:rPr lang="cs-CZ" altLang="cs-CZ" b="1" dirty="0">
                <a:latin typeface="Comic Sans MS" panose="030F0702030302020204" pitchFamily="66" charset="0"/>
              </a:rPr>
              <a:t> </a:t>
            </a:r>
            <a:r>
              <a:rPr lang="cs-CZ" altLang="cs-CZ" b="1" dirty="0" err="1">
                <a:latin typeface="Comic Sans MS" panose="030F0702030302020204" pitchFamily="66" charset="0"/>
              </a:rPr>
              <a:t>tribromfenolu</a:t>
            </a:r>
            <a:r>
              <a:rPr lang="cs-CZ" altLang="cs-CZ" b="1" dirty="0"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r>
              <a:rPr lang="cs-CZ" altLang="cs-CZ" b="1" dirty="0">
                <a:latin typeface="Comic Sans MS" panose="030F0702030302020204" pitchFamily="66" charset="0"/>
              </a:rPr>
              <a:t>se spotřebuje:</a:t>
            </a:r>
          </a:p>
          <a:p>
            <a:pPr eaLnBrk="1" hangingPunct="1"/>
            <a:r>
              <a:rPr lang="cs-CZ" altLang="cs-CZ" b="1" dirty="0">
                <a:latin typeface="Comic Sans MS" panose="030F0702030302020204" pitchFamily="66" charset="0"/>
              </a:rPr>
              <a:t>0,21 g Al-Ni slitiny</a:t>
            </a:r>
          </a:p>
          <a:p>
            <a:pPr eaLnBrk="1" hangingPunct="1"/>
            <a:r>
              <a:rPr lang="cs-CZ" altLang="cs-CZ" b="1" dirty="0">
                <a:latin typeface="Comic Sans MS" panose="030F0702030302020204" pitchFamily="66" charset="0"/>
              </a:rPr>
              <a:t>+ 0,5 g </a:t>
            </a:r>
            <a:r>
              <a:rPr lang="cs-CZ" altLang="cs-CZ" b="1" dirty="0" err="1">
                <a:latin typeface="Comic Sans MS" panose="030F0702030302020204" pitchFamily="66" charset="0"/>
              </a:rPr>
              <a:t>NaOH</a:t>
            </a:r>
            <a:endParaRPr lang="cs-CZ" altLang="cs-CZ" b="1" dirty="0">
              <a:latin typeface="Comic Sans MS" panose="030F0702030302020204" pitchFamily="66" charset="0"/>
            </a:endParaRPr>
          </a:p>
        </p:txBody>
      </p:sp>
      <p:pic>
        <p:nvPicPr>
          <p:cNvPr id="15366" name="Picture 6" descr="lista-FCHT">
            <a:extLst>
              <a:ext uri="{FF2B5EF4-FFF2-40B4-BE49-F238E27FC236}">
                <a16:creationId xmlns:a16="http://schemas.microsoft.com/office/drawing/2014/main" id="{1A95C89A-8423-4FEC-AA92-E168F2B88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48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98ADA98-A9B1-4BBE-A290-63C1871D7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30213"/>
            <a:ext cx="9144000" cy="14843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2400" b="1" dirty="0">
                <a:latin typeface="Comic Sans MS" panose="030F0702030302020204" pitchFamily="66" charset="0"/>
              </a:rPr>
              <a:t>Kinetika </a:t>
            </a:r>
            <a:r>
              <a:rPr lang="cs-CZ" altLang="cs-CZ" sz="2400" b="1" dirty="0" err="1">
                <a:latin typeface="Comic Sans MS" panose="030F0702030302020204" pitchFamily="66" charset="0"/>
              </a:rPr>
              <a:t>hydrodehalogenace</a:t>
            </a:r>
            <a:r>
              <a:rPr lang="cs-CZ" altLang="cs-CZ" sz="2400" b="1" dirty="0">
                <a:latin typeface="Comic Sans MS" panose="030F0702030302020204" pitchFamily="66" charset="0"/>
              </a:rPr>
              <a:t> (HDH) </a:t>
            </a:r>
            <a:r>
              <a:rPr lang="cs-CZ" altLang="cs-CZ" sz="2400" b="1" dirty="0" err="1">
                <a:latin typeface="Comic Sans MS" panose="030F0702030302020204" pitchFamily="66" charset="0"/>
              </a:rPr>
              <a:t>halogenanilinů</a:t>
            </a:r>
            <a:r>
              <a:rPr lang="cs-CZ" altLang="cs-CZ" sz="2400" dirty="0">
                <a:latin typeface="Comic Sans MS" panose="030F0702030302020204" pitchFamily="66" charset="0"/>
              </a:rPr>
              <a:t> </a:t>
            </a:r>
            <a:r>
              <a:rPr lang="cs-CZ" altLang="cs-CZ" sz="2400" b="1" dirty="0">
                <a:latin typeface="Comic Sans MS" panose="030F0702030302020204" pitchFamily="66" charset="0"/>
              </a:rPr>
              <a:t>(</a:t>
            </a:r>
            <a:r>
              <a:rPr lang="cs-CZ" altLang="cs-CZ" sz="2400" b="1" dirty="0" err="1">
                <a:latin typeface="Comic Sans MS" panose="030F0702030302020204" pitchFamily="66" charset="0"/>
              </a:rPr>
              <a:t>XANů</a:t>
            </a:r>
            <a:r>
              <a:rPr lang="cs-CZ" altLang="cs-CZ" sz="2400" b="1" dirty="0">
                <a:latin typeface="Comic Sans MS" panose="030F0702030302020204" pitchFamily="66" charset="0"/>
              </a:rPr>
              <a:t>)</a:t>
            </a:r>
            <a:r>
              <a:rPr lang="cs-CZ" altLang="cs-CZ" sz="2400" dirty="0">
                <a:latin typeface="Comic Sans MS" panose="030F0702030302020204" pitchFamily="66" charset="0"/>
              </a:rPr>
              <a:t> s Al-Ni </a:t>
            </a:r>
            <a:br>
              <a:rPr lang="cs-CZ" altLang="cs-CZ" sz="2400" dirty="0">
                <a:latin typeface="Comic Sans MS" panose="030F0702030302020204" pitchFamily="66" charset="0"/>
              </a:rPr>
            </a:br>
            <a:r>
              <a:rPr lang="cs-CZ" altLang="cs-CZ" sz="2400" dirty="0">
                <a:latin typeface="Comic Sans MS" panose="030F0702030302020204" pitchFamily="66" charset="0"/>
              </a:rPr>
              <a:t>v 1% vodném KOH: </a:t>
            </a:r>
            <a:br>
              <a:rPr lang="cs-CZ" altLang="cs-CZ" sz="2400" dirty="0">
                <a:latin typeface="Comic Sans MS" panose="030F0702030302020204" pitchFamily="66" charset="0"/>
              </a:rPr>
            </a:br>
            <a:r>
              <a:rPr lang="cs-CZ" altLang="cs-CZ" sz="2400" dirty="0">
                <a:latin typeface="Comic Sans MS" panose="030F0702030302020204" pitchFamily="66" charset="0"/>
              </a:rPr>
              <a:t>(molární poměr reaktantů XAN : Al : OH</a:t>
            </a:r>
            <a:r>
              <a:rPr lang="cs-CZ" altLang="cs-CZ" sz="2400" baseline="30000" dirty="0">
                <a:latin typeface="Comic Sans MS" panose="030F0702030302020204" pitchFamily="66" charset="0"/>
              </a:rPr>
              <a:t>- </a:t>
            </a:r>
            <a:r>
              <a:rPr lang="cs-CZ" altLang="cs-CZ" sz="2400" dirty="0">
                <a:latin typeface="Comic Sans MS" panose="030F0702030302020204" pitchFamily="66" charset="0"/>
              </a:rPr>
              <a:t>= 1 : 2,5 : 12,5):  </a:t>
            </a:r>
          </a:p>
        </p:txBody>
      </p:sp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E620AA08-041A-4846-8EB0-92EBB8362666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6899105"/>
              </p:ext>
            </p:extLst>
          </p:nvPr>
        </p:nvGraphicFramePr>
        <p:xfrm>
          <a:off x="0" y="2749223"/>
          <a:ext cx="8748712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Graf" r:id="rId3" imgW="5896125" imgH="2743200" progId="Excel.Chart.8">
                  <p:embed/>
                </p:oleObj>
              </mc:Choice>
              <mc:Fallback>
                <p:oleObj name="Graf" r:id="rId3" imgW="5896125" imgH="2743200" progId="Excel.Chart.8">
                  <p:embed/>
                  <p:pic>
                    <p:nvPicPr>
                      <p:cNvPr id="23555" name="Object 3">
                        <a:extLst>
                          <a:ext uri="{FF2B5EF4-FFF2-40B4-BE49-F238E27FC236}">
                            <a16:creationId xmlns:a16="http://schemas.microsoft.com/office/drawing/2014/main" id="{E620AA08-041A-4846-8EB0-92EBB83626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49223"/>
                        <a:ext cx="8748712" cy="407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39699178-855A-4D97-8E9B-E3F0CB47B60F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8701750"/>
              </p:ext>
            </p:extLst>
          </p:nvPr>
        </p:nvGraphicFramePr>
        <p:xfrm>
          <a:off x="2792413" y="1866900"/>
          <a:ext cx="614521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Document" r:id="rId5" imgW="3257550" imgH="533400" progId="ChemWindow.Document">
                  <p:embed/>
                </p:oleObj>
              </mc:Choice>
              <mc:Fallback>
                <p:oleObj name="Document" r:id="rId5" imgW="3257550" imgH="533400" progId="ChemWindow.Document">
                  <p:embed/>
                  <p:pic>
                    <p:nvPicPr>
                      <p:cNvPr id="23556" name="Object 4">
                        <a:extLst>
                          <a:ext uri="{FF2B5EF4-FFF2-40B4-BE49-F238E27FC236}">
                            <a16:creationId xmlns:a16="http://schemas.microsoft.com/office/drawing/2014/main" id="{39699178-855A-4D97-8E9B-E3F0CB47B6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1866900"/>
                        <a:ext cx="6145212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7" name="Picture 5" descr="lista-FCHT">
            <a:extLst>
              <a:ext uri="{FF2B5EF4-FFF2-40B4-BE49-F238E27FC236}">
                <a16:creationId xmlns:a16="http://schemas.microsoft.com/office/drawing/2014/main" id="{352C3EDF-1CC2-4F66-9322-ADA153920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4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B878A07-47AA-4FE2-BFED-D3DFA0869274}"/>
              </a:ext>
            </a:extLst>
          </p:cNvPr>
          <p:cNvSpPr txBox="1"/>
          <p:nvPr/>
        </p:nvSpPr>
        <p:spPr>
          <a:xfrm>
            <a:off x="8870398" y="3436694"/>
            <a:ext cx="3384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mic Sans MS" panose="030F0702030302020204" pitchFamily="66" charset="0"/>
              </a:rPr>
              <a:t>Na HDH 1 </a:t>
            </a:r>
            <a:r>
              <a:rPr lang="cs-CZ" sz="2400" b="1" dirty="0" err="1">
                <a:latin typeface="Comic Sans MS" panose="030F0702030302020204" pitchFamily="66" charset="0"/>
              </a:rPr>
              <a:t>mmolu</a:t>
            </a:r>
            <a:r>
              <a:rPr lang="cs-CZ" sz="2400" b="1" dirty="0">
                <a:latin typeface="Comic Sans MS" panose="030F0702030302020204" pitchFamily="66" charset="0"/>
              </a:rPr>
              <a:t> XAN se spotřebuje:</a:t>
            </a:r>
          </a:p>
          <a:p>
            <a:r>
              <a:rPr lang="cs-CZ" sz="2400" b="1" dirty="0">
                <a:latin typeface="Comic Sans MS" panose="030F0702030302020204" pitchFamily="66" charset="0"/>
              </a:rPr>
              <a:t>135 mg Al-Ni slitiny</a:t>
            </a:r>
          </a:p>
          <a:p>
            <a:r>
              <a:rPr lang="cs-CZ" sz="2400" b="1" dirty="0">
                <a:latin typeface="Comic Sans MS" panose="030F0702030302020204" pitchFamily="66" charset="0"/>
              </a:rPr>
              <a:t>+ 0,5 g  </a:t>
            </a:r>
            <a:r>
              <a:rPr lang="cs-CZ" sz="2400" b="1" dirty="0" err="1">
                <a:latin typeface="Comic Sans MS" panose="030F0702030302020204" pitchFamily="66" charset="0"/>
              </a:rPr>
              <a:t>NaOH</a:t>
            </a:r>
            <a:endParaRPr lang="cs-CZ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2695795-5A7A-4F24-9D98-148EDE769A20}"/>
              </a:ext>
            </a:extLst>
          </p:cNvPr>
          <p:cNvSpPr txBox="1"/>
          <p:nvPr/>
        </p:nvSpPr>
        <p:spPr>
          <a:xfrm>
            <a:off x="283779" y="2813071"/>
            <a:ext cx="10412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Bahnschrift" panose="020B0502040204020203" pitchFamily="34" charset="0"/>
              </a:rPr>
              <a:t>PROČ NEZKUSIT ÚČINNOST I NA VELMI ČASTO SE VYSKYTUJÍCÍCH </a:t>
            </a:r>
          </a:p>
          <a:p>
            <a:pPr algn="ctr"/>
            <a:r>
              <a:rPr lang="cs-CZ" sz="2000" b="1" dirty="0">
                <a:latin typeface="Bahnschrift" panose="020B0502040204020203" pitchFamily="34" charset="0"/>
              </a:rPr>
              <a:t>(A ŠPATNĚ ODBOURATELNÝCH) </a:t>
            </a:r>
          </a:p>
          <a:p>
            <a:pPr algn="ctr"/>
            <a:r>
              <a:rPr lang="cs-CZ" sz="2000" b="1" dirty="0">
                <a:latin typeface="Bahnschrift" panose="020B0502040204020203" pitchFamily="34" charset="0"/>
              </a:rPr>
              <a:t>Ar-CF</a:t>
            </a:r>
            <a:r>
              <a:rPr lang="cs-CZ" sz="2000" b="1" baseline="-25000" dirty="0">
                <a:latin typeface="Bahnschrift" panose="020B0502040204020203" pitchFamily="34" charset="0"/>
              </a:rPr>
              <a:t>3</a:t>
            </a:r>
            <a:r>
              <a:rPr lang="cs-CZ" sz="2000" b="1" dirty="0">
                <a:latin typeface="Bahnschrift" panose="020B0502040204020203" pitchFamily="34" charset="0"/>
              </a:rPr>
              <a:t> SLOUČENINÁCH ?</a:t>
            </a:r>
          </a:p>
          <a:p>
            <a:pPr algn="ctr"/>
            <a:r>
              <a:rPr lang="cs-CZ" sz="2000" b="1" dirty="0">
                <a:latin typeface="Bahnschrift" panose="020B0502040204020203" pitchFamily="34" charset="0"/>
              </a:rPr>
              <a:t>3-TFMA:                                                                                                                FLUFA: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D763F94-4BF0-4D0A-8309-C741FA4C1E46}"/>
              </a:ext>
            </a:extLst>
          </p:cNvPr>
          <p:cNvSpPr txBox="1"/>
          <p:nvPr/>
        </p:nvSpPr>
        <p:spPr>
          <a:xfrm>
            <a:off x="283779" y="294251"/>
            <a:ext cx="11592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S použitím </a:t>
            </a:r>
            <a:r>
              <a:rPr lang="cs-CZ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Raneyovy</a:t>
            </a:r>
            <a:r>
              <a:rPr lang="cs-CZ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 Al-Ni slitiny a přídavku </a:t>
            </a:r>
            <a:r>
              <a:rPr lang="cs-CZ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NaOH</a:t>
            </a:r>
            <a:r>
              <a:rPr lang="cs-CZ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 nebo KOH umíme ve vodě </a:t>
            </a:r>
            <a:r>
              <a:rPr lang="cs-CZ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hydrodehalogenovat</a:t>
            </a:r>
            <a:r>
              <a:rPr lang="cs-CZ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 všechny zatím testované </a:t>
            </a:r>
            <a:r>
              <a:rPr lang="cs-CZ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halogenderiváty</a:t>
            </a:r>
            <a:r>
              <a:rPr lang="cs-CZ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…</a:t>
            </a:r>
          </a:p>
        </p:txBody>
      </p:sp>
      <p:graphicFrame>
        <p:nvGraphicFramePr>
          <p:cNvPr id="13" name="Objekt 4">
            <a:extLst>
              <a:ext uri="{FF2B5EF4-FFF2-40B4-BE49-F238E27FC236}">
                <a16:creationId xmlns:a16="http://schemas.microsoft.com/office/drawing/2014/main" id="{C83471F8-E9B7-48B0-A085-3AC486081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377525"/>
              </p:ext>
            </p:extLst>
          </p:nvPr>
        </p:nvGraphicFramePr>
        <p:xfrm>
          <a:off x="1779587" y="1344124"/>
          <a:ext cx="863282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hemSketch" r:id="rId3" imgW="4285488" imgH="652272" progId="ACD.ChemSketch.20">
                  <p:embed/>
                </p:oleObj>
              </mc:Choice>
              <mc:Fallback>
                <p:oleObj name="ChemSketch" r:id="rId3" imgW="4285488" imgH="652272" progId="ACD.ChemSketch.20">
                  <p:embed/>
                  <p:pic>
                    <p:nvPicPr>
                      <p:cNvPr id="10246" name="Objekt 4">
                        <a:extLst>
                          <a:ext uri="{FF2B5EF4-FFF2-40B4-BE49-F238E27FC236}">
                            <a16:creationId xmlns:a16="http://schemas.microsoft.com/office/drawing/2014/main" id="{F680D7F1-0673-4C8E-BFC1-2F857069B8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7" y="1344124"/>
                        <a:ext cx="8632825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Obrázek 22">
            <a:extLst>
              <a:ext uri="{FF2B5EF4-FFF2-40B4-BE49-F238E27FC236}">
                <a16:creationId xmlns:a16="http://schemas.microsoft.com/office/drawing/2014/main" id="{5CD04F8C-4F2A-4B1C-803D-4D5B5359A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8" y="4311868"/>
            <a:ext cx="1918515" cy="2404016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851ADFDB-1581-4165-8A39-93AFA56BFB49}"/>
              </a:ext>
            </a:extLst>
          </p:cNvPr>
          <p:cNvCxnSpPr>
            <a:cxnSpLocks/>
          </p:cNvCxnSpPr>
          <p:nvPr/>
        </p:nvCxnSpPr>
        <p:spPr>
          <a:xfrm>
            <a:off x="3852288" y="5678581"/>
            <a:ext cx="137160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C0E09C3-8D52-44F2-8AF9-E358841D8F19}"/>
              </a:ext>
            </a:extLst>
          </p:cNvPr>
          <p:cNvSpPr txBox="1"/>
          <p:nvPr/>
        </p:nvSpPr>
        <p:spPr>
          <a:xfrm>
            <a:off x="2555400" y="5386193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+ </a:t>
            </a:r>
            <a:r>
              <a:rPr lang="cs-CZ" sz="3200" dirty="0" err="1"/>
              <a:t>N</a:t>
            </a:r>
            <a:r>
              <a:rPr lang="cs-CZ" sz="3200" b="1" dirty="0" err="1">
                <a:latin typeface="Corbel" panose="020B0503020204020204" pitchFamily="34" charset="0"/>
                <a:cs typeface="Calibri" panose="020F0502020204030204" pitchFamily="34" charset="0"/>
              </a:rPr>
              <a:t>a</a:t>
            </a:r>
            <a:r>
              <a:rPr lang="cs-CZ" sz="3200" dirty="0" err="1"/>
              <a:t>OH</a:t>
            </a:r>
            <a:endParaRPr lang="cs-CZ" sz="3200" dirty="0"/>
          </a:p>
        </p:txBody>
      </p:sp>
      <p:pic>
        <p:nvPicPr>
          <p:cNvPr id="26" name="Obrázek 25" descr="Obsah obrázku hodiny, kreslení&#10;&#10;Popis byl vytvořen automaticky">
            <a:extLst>
              <a:ext uri="{FF2B5EF4-FFF2-40B4-BE49-F238E27FC236}">
                <a16:creationId xmlns:a16="http://schemas.microsoft.com/office/drawing/2014/main" id="{95969AE2-0162-418D-B38C-5840B739B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60" y="4296839"/>
            <a:ext cx="2040802" cy="253654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D05321AD-00FF-425B-BD48-9A79435C0F01}"/>
              </a:ext>
            </a:extLst>
          </p:cNvPr>
          <p:cNvSpPr txBox="1"/>
          <p:nvPr/>
        </p:nvSpPr>
        <p:spPr>
          <a:xfrm>
            <a:off x="4129963" y="5093805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/>
              <a:t>Ai</a:t>
            </a:r>
            <a:r>
              <a:rPr lang="cs-CZ" sz="3200" dirty="0"/>
              <a:t>-N</a:t>
            </a:r>
            <a:r>
              <a:rPr lang="cs-CZ" sz="3200" b="1" dirty="0">
                <a:latin typeface="Corbel" panose="020B0503020204020204" pitchFamily="34" charset="0"/>
              </a:rPr>
              <a:t>i</a:t>
            </a: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9CCA9FFE-532A-4E11-8EB5-1E4AA5736165}"/>
              </a:ext>
            </a:extLst>
          </p:cNvPr>
          <p:cNvSpPr/>
          <p:nvPr/>
        </p:nvSpPr>
        <p:spPr>
          <a:xfrm>
            <a:off x="1362895" y="5386192"/>
            <a:ext cx="1226651" cy="142185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B54D4D6-D408-4E61-B1C5-62BB3EF92C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38" y="4346397"/>
            <a:ext cx="3022113" cy="223615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1" name="Ovál 30">
            <a:extLst>
              <a:ext uri="{FF2B5EF4-FFF2-40B4-BE49-F238E27FC236}">
                <a16:creationId xmlns:a16="http://schemas.microsoft.com/office/drawing/2014/main" id="{6316486C-4A62-45AD-9215-3BB5CF6C8DC2}"/>
              </a:ext>
            </a:extLst>
          </p:cNvPr>
          <p:cNvSpPr/>
          <p:nvPr/>
        </p:nvSpPr>
        <p:spPr>
          <a:xfrm>
            <a:off x="10412413" y="4918841"/>
            <a:ext cx="1001822" cy="130596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38">
            <a:extLst>
              <a:ext uri="{FF2B5EF4-FFF2-40B4-BE49-F238E27FC236}">
                <a16:creationId xmlns:a16="http://schemas.microsoft.com/office/drawing/2014/main" id="{A530456C-CBEA-4F27-B0C5-3F58FFE0B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5" t="63188" r="28563" b="24029"/>
          <a:stretch/>
        </p:blipFill>
        <p:spPr>
          <a:xfrm>
            <a:off x="8064743" y="4180833"/>
            <a:ext cx="800048" cy="876672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2F8443F1-5D46-4D2D-AD92-1540B10DFA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5" t="27917" r="38259" b="58553"/>
          <a:stretch/>
        </p:blipFill>
        <p:spPr>
          <a:xfrm rot="18254181">
            <a:off x="6346732" y="2453753"/>
            <a:ext cx="105631" cy="927909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6ACE252D-1692-41E0-B1AC-B6AC616D82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4" t="38183" r="29888" b="29977"/>
          <a:stretch/>
        </p:blipFill>
        <p:spPr>
          <a:xfrm>
            <a:off x="6386690" y="2618597"/>
            <a:ext cx="2161379" cy="218359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B9EE1A-56EE-4F5C-8B05-7D613767A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78403" cy="4351338"/>
          </a:xfrm>
        </p:spPr>
        <p:txBody>
          <a:bodyPr/>
          <a:lstStyle/>
          <a:p>
            <a:r>
              <a:rPr lang="en-US" dirty="0" err="1">
                <a:solidFill>
                  <a:srgbClr val="9CA7B6"/>
                </a:solidFill>
              </a:rPr>
              <a:t>léčiva</a:t>
            </a:r>
            <a:endParaRPr lang="en-US" dirty="0">
              <a:solidFill>
                <a:srgbClr val="9CA7B6"/>
              </a:solidFill>
            </a:endParaRPr>
          </a:p>
          <a:p>
            <a:r>
              <a:rPr lang="en-US" dirty="0" err="1">
                <a:solidFill>
                  <a:srgbClr val="9CA7B6"/>
                </a:solidFill>
              </a:rPr>
              <a:t>herbicidy</a:t>
            </a:r>
            <a:endParaRPr lang="cs-CZ" dirty="0">
              <a:solidFill>
                <a:srgbClr val="9CA7B6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F5B77B-D281-413A-84FC-BAD99CADB461}"/>
              </a:ext>
            </a:extLst>
          </p:cNvPr>
          <p:cNvSpPr txBox="1"/>
          <p:nvPr/>
        </p:nvSpPr>
        <p:spPr>
          <a:xfrm>
            <a:off x="10998200" y="409575"/>
            <a:ext cx="15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 descr="Obsah obrázku objekt, hodiny&#10;&#10;Popis byl vytvořen automaticky">
            <a:extLst>
              <a:ext uri="{FF2B5EF4-FFF2-40B4-BE49-F238E27FC236}">
                <a16:creationId xmlns:a16="http://schemas.microsoft.com/office/drawing/2014/main" id="{E91A7935-E4C7-4DB6-880E-F477AD2FB6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9"/>
          <a:stretch/>
        </p:blipFill>
        <p:spPr>
          <a:xfrm>
            <a:off x="6722682" y="2761381"/>
            <a:ext cx="1389597" cy="162043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18E3401-5BE0-48CB-9DED-F93DD91322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95" y="2795120"/>
            <a:ext cx="2298539" cy="108917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2E2B169-640C-41E4-B9CB-02166931F6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01" y="1014952"/>
            <a:ext cx="2198915" cy="112841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EA06FD0-9C80-4982-956D-BE7EC463FA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83" y="5311086"/>
            <a:ext cx="1744485" cy="1053339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1D2CE36A-7830-4DC4-85FD-5436C0550B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78" y="4212803"/>
            <a:ext cx="1790074" cy="987338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263FE91F-D664-4F90-9937-314A92FC65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39" y="2357799"/>
            <a:ext cx="902208" cy="45110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2449F90-F194-44F4-94D3-B6FC5C84A77A}"/>
              </a:ext>
            </a:extLst>
          </p:cNvPr>
          <p:cNvSpPr txBox="1"/>
          <p:nvPr/>
        </p:nvSpPr>
        <p:spPr>
          <a:xfrm>
            <a:off x="3907894" y="3904626"/>
            <a:ext cx="132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Morniflumate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DC23049-0570-4977-8DD6-388A2EDA7EA3}"/>
              </a:ext>
            </a:extLst>
          </p:cNvPr>
          <p:cNvSpPr txBox="1"/>
          <p:nvPr/>
        </p:nvSpPr>
        <p:spPr>
          <a:xfrm>
            <a:off x="5237340" y="1777402"/>
            <a:ext cx="132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UFENAMATE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E57D80F-C4AF-48A2-90D7-4BD4B09F035E}"/>
              </a:ext>
            </a:extLst>
          </p:cNvPr>
          <p:cNvSpPr txBox="1"/>
          <p:nvPr/>
        </p:nvSpPr>
        <p:spPr>
          <a:xfrm>
            <a:off x="8710467" y="5807631"/>
            <a:ext cx="132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Fluometuron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EA34852-3A40-4E98-A1B3-1D67620280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83" y="421650"/>
            <a:ext cx="2451647" cy="1587712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8C7319DE-8FB9-4397-98C1-6547B924BD52}"/>
              </a:ext>
            </a:extLst>
          </p:cNvPr>
          <p:cNvSpPr txBox="1"/>
          <p:nvPr/>
        </p:nvSpPr>
        <p:spPr>
          <a:xfrm>
            <a:off x="8548069" y="2086361"/>
            <a:ext cx="132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Prolixin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1B54698-AE71-4187-A698-EE29ADEB8D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64" y="2246069"/>
            <a:ext cx="1881906" cy="1613902"/>
          </a:xfrm>
          <a:prstGeom prst="rect">
            <a:avLst/>
          </a:prstGeom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A3703D7A-AB5C-4FC8-B030-829797F9EA04}"/>
              </a:ext>
            </a:extLst>
          </p:cNvPr>
          <p:cNvSpPr txBox="1"/>
          <p:nvPr/>
        </p:nvSpPr>
        <p:spPr>
          <a:xfrm>
            <a:off x="9375190" y="3288090"/>
            <a:ext cx="132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Vesprin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766FC25-30A5-466F-94B2-6B5C330E3E67}"/>
              </a:ext>
            </a:extLst>
          </p:cNvPr>
          <p:cNvSpPr txBox="1"/>
          <p:nvPr/>
        </p:nvSpPr>
        <p:spPr>
          <a:xfrm>
            <a:off x="126124" y="378588"/>
            <a:ext cx="7189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Využití 3-tfma pro výrobu organických chemických specialit: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8B29D8B6-888D-486C-A5A5-A848986EFE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98" y="4413860"/>
            <a:ext cx="3022113" cy="22361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E95B9A9-5480-4469-8E0C-E13CFB5B7B81}"/>
              </a:ext>
            </a:extLst>
          </p:cNvPr>
          <p:cNvSpPr txBox="1"/>
          <p:nvPr/>
        </p:nvSpPr>
        <p:spPr>
          <a:xfrm>
            <a:off x="2806995" y="6176963"/>
            <a:ext cx="143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rgbClr val="FFFFFF"/>
                </a:solidFill>
              </a:rPr>
              <a:t>Flufenamic</a:t>
            </a:r>
            <a:r>
              <a:rPr lang="cs-CZ" dirty="0">
                <a:solidFill>
                  <a:srgbClr val="FFFFFF"/>
                </a:solidFill>
              </a:rPr>
              <a:t> acid</a:t>
            </a:r>
          </a:p>
          <a:p>
            <a:pPr algn="ctr"/>
            <a:r>
              <a:rPr lang="cs-CZ" dirty="0">
                <a:solidFill>
                  <a:srgbClr val="FFFFFF"/>
                </a:solidFill>
              </a:rPr>
              <a:t>(</a:t>
            </a:r>
            <a:r>
              <a:rPr lang="cs-CZ" dirty="0" err="1">
                <a:solidFill>
                  <a:srgbClr val="FFFFFF"/>
                </a:solidFill>
              </a:rPr>
              <a:t>flufa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8975497-57AB-496D-991D-C9964B7F2383}"/>
              </a:ext>
            </a:extLst>
          </p:cNvPr>
          <p:cNvSpPr/>
          <p:nvPr/>
        </p:nvSpPr>
        <p:spPr>
          <a:xfrm>
            <a:off x="1838739" y="4273958"/>
            <a:ext cx="4112161" cy="27231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EA8ADCE0-C8D4-470F-8B9A-A9B00E21DEFB}"/>
              </a:ext>
            </a:extLst>
          </p:cNvPr>
          <p:cNvSpPr/>
          <p:nvPr/>
        </p:nvSpPr>
        <p:spPr>
          <a:xfrm>
            <a:off x="6566786" y="2761381"/>
            <a:ext cx="1740248" cy="188046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4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8" grpId="0"/>
      <p:bldP spid="32" grpId="0"/>
      <p:bldP spid="2" grpId="0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F3A05-F5F7-4C68-BB71-C89367C8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FFFE"/>
                </a:solidFill>
              </a:rPr>
              <a:t>Výroba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cs-CZ" dirty="0">
                <a:solidFill>
                  <a:srgbClr val="FFFFFE"/>
                </a:solidFill>
              </a:rPr>
              <a:t>FLUFA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B9EE1A-56EE-4F5C-8B05-7D613767A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516" y="2015463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rgbClr val="9CA7B6"/>
                </a:solidFill>
              </a:rPr>
              <a:t>N-( 3-[</a:t>
            </a:r>
            <a:r>
              <a:rPr lang="cs-CZ" dirty="0" err="1">
                <a:solidFill>
                  <a:srgbClr val="9CA7B6"/>
                </a:solidFill>
              </a:rPr>
              <a:t>trifluormethyl</a:t>
            </a:r>
            <a:r>
              <a:rPr lang="cs-CZ" dirty="0">
                <a:solidFill>
                  <a:srgbClr val="9CA7B6"/>
                </a:solidFill>
              </a:rPr>
              <a:t>]fenyl)</a:t>
            </a:r>
            <a:r>
              <a:rPr lang="cs-CZ" dirty="0" err="1">
                <a:solidFill>
                  <a:srgbClr val="9CA7B6"/>
                </a:solidFill>
              </a:rPr>
              <a:t>anthranil</a:t>
            </a:r>
            <a:r>
              <a:rPr lang="en-US" dirty="0" err="1">
                <a:solidFill>
                  <a:srgbClr val="9CA7B6"/>
                </a:solidFill>
              </a:rPr>
              <a:t>inová</a:t>
            </a:r>
            <a:r>
              <a:rPr lang="cs-CZ" dirty="0">
                <a:solidFill>
                  <a:srgbClr val="9CA7B6"/>
                </a:solidFill>
              </a:rPr>
              <a:t> </a:t>
            </a:r>
            <a:r>
              <a:rPr lang="en-US" dirty="0" err="1">
                <a:solidFill>
                  <a:srgbClr val="9CA7B6"/>
                </a:solidFill>
              </a:rPr>
              <a:t>kyselina</a:t>
            </a:r>
            <a:r>
              <a:rPr lang="cs-CZ" dirty="0">
                <a:solidFill>
                  <a:srgbClr val="9CA7B6"/>
                </a:solidFill>
              </a:rPr>
              <a:t> (</a:t>
            </a:r>
            <a:r>
              <a:rPr lang="cs-CZ" dirty="0" err="1">
                <a:solidFill>
                  <a:srgbClr val="9CA7B6"/>
                </a:solidFill>
              </a:rPr>
              <a:t>flufa</a:t>
            </a:r>
            <a:r>
              <a:rPr lang="cs-CZ" dirty="0">
                <a:solidFill>
                  <a:srgbClr val="9CA7B6"/>
                </a:solidFill>
              </a:rPr>
              <a:t>) </a:t>
            </a:r>
            <a:r>
              <a:rPr lang="cs-CZ" dirty="0">
                <a:solidFill>
                  <a:srgbClr val="43A390"/>
                </a:solidFill>
              </a:rPr>
              <a:t>CN11</a:t>
            </a:r>
            <a:r>
              <a:rPr lang="en-US" dirty="0">
                <a:solidFill>
                  <a:srgbClr val="43A390"/>
                </a:solidFill>
              </a:rPr>
              <a:t>2358407A</a:t>
            </a:r>
            <a:endParaRPr lang="cs-CZ" dirty="0">
              <a:solidFill>
                <a:srgbClr val="43A390"/>
              </a:solidFill>
            </a:endParaRPr>
          </a:p>
          <a:p>
            <a:endParaRPr lang="cs-CZ" dirty="0">
              <a:solidFill>
                <a:srgbClr val="9CA7B6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F5B77B-D281-413A-84FC-BAD99CADB461}"/>
              </a:ext>
            </a:extLst>
          </p:cNvPr>
          <p:cNvSpPr txBox="1"/>
          <p:nvPr/>
        </p:nvSpPr>
        <p:spPr>
          <a:xfrm>
            <a:off x="10998200" y="409575"/>
            <a:ext cx="15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Obrázek 5" descr="Obsah obrázku objekt, hodiny&#10;&#10;Popis byl vytvořen automaticky">
            <a:extLst>
              <a:ext uri="{FF2B5EF4-FFF2-40B4-BE49-F238E27FC236}">
                <a16:creationId xmlns:a16="http://schemas.microsoft.com/office/drawing/2014/main" id="{C74C1452-A3B4-4781-859A-643A7CFE43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99"/>
          <a:stretch/>
        </p:blipFill>
        <p:spPr>
          <a:xfrm>
            <a:off x="701604" y="2819532"/>
            <a:ext cx="2372121" cy="2743200"/>
          </a:xfrm>
          <a:prstGeom prst="rect">
            <a:avLst/>
          </a:prstGeom>
        </p:spPr>
      </p:pic>
      <p:pic>
        <p:nvPicPr>
          <p:cNvPr id="9" name="Obrázek 8" descr="Obsah obrázku objekt, hodiny&#10;&#10;Popis byl vytvořen automaticky">
            <a:extLst>
              <a:ext uri="{FF2B5EF4-FFF2-40B4-BE49-F238E27FC236}">
                <a16:creationId xmlns:a16="http://schemas.microsoft.com/office/drawing/2014/main" id="{A6AAADBD-66B0-477E-BAF7-22C23C59FF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1" r="55076"/>
          <a:stretch/>
        </p:blipFill>
        <p:spPr>
          <a:xfrm>
            <a:off x="3191440" y="2819532"/>
            <a:ext cx="2150340" cy="2743200"/>
          </a:xfrm>
          <a:prstGeom prst="rect">
            <a:avLst/>
          </a:prstGeom>
        </p:spPr>
      </p:pic>
      <p:pic>
        <p:nvPicPr>
          <p:cNvPr id="11" name="Obrázek 10" descr="Obsah obrázku objekt, hodiny&#10;&#10;Popis byl vytvořen automaticky">
            <a:extLst>
              <a:ext uri="{FF2B5EF4-FFF2-40B4-BE49-F238E27FC236}">
                <a16:creationId xmlns:a16="http://schemas.microsoft.com/office/drawing/2014/main" id="{A05C9511-4B61-4948-B2F1-A730E8B38C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7"/>
          <a:stretch/>
        </p:blipFill>
        <p:spPr>
          <a:xfrm>
            <a:off x="7972224" y="2669899"/>
            <a:ext cx="4087723" cy="2743200"/>
          </a:xfrm>
          <a:prstGeom prst="rect">
            <a:avLst/>
          </a:prstGeom>
        </p:spPr>
      </p:pic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4B708871-93BE-4AF7-A940-D626AD5B64A5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5341780" y="4191132"/>
            <a:ext cx="2685689" cy="0"/>
          </a:xfrm>
          <a:prstGeom prst="straightConnector1">
            <a:avLst/>
          </a:prstGeom>
          <a:ln w="44450">
            <a:solidFill>
              <a:srgbClr val="9CA7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249DD71-C3C9-4098-8D2C-70CD7D55130C}"/>
              </a:ext>
            </a:extLst>
          </p:cNvPr>
          <p:cNvSpPr txBox="1"/>
          <p:nvPr/>
        </p:nvSpPr>
        <p:spPr>
          <a:xfrm>
            <a:off x="5719865" y="3544801"/>
            <a:ext cx="206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>
                <a:solidFill>
                  <a:srgbClr val="FFFFFF"/>
                </a:solidFill>
              </a:rPr>
              <a:t>C</a:t>
            </a:r>
            <a:r>
              <a:rPr lang="cs-CZ" sz="2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="1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3600" b="1" baseline="-25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CD8F2B6-BDC2-43E6-8120-7316DB2745A8}"/>
              </a:ext>
            </a:extLst>
          </p:cNvPr>
          <p:cNvSpPr txBox="1"/>
          <p:nvPr/>
        </p:nvSpPr>
        <p:spPr>
          <a:xfrm>
            <a:off x="5253707" y="4326069"/>
            <a:ext cx="283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FFFFFF"/>
                </a:solidFill>
              </a:rPr>
              <a:t>1</a:t>
            </a:r>
            <a:r>
              <a:rPr lang="en-US" sz="3600" dirty="0">
                <a:solidFill>
                  <a:srgbClr val="FFFFFF"/>
                </a:solidFill>
              </a:rPr>
              <a:t>05</a:t>
            </a:r>
            <a:r>
              <a:rPr lang="cs-CZ" sz="3600" dirty="0">
                <a:solidFill>
                  <a:srgbClr val="FFFFFF"/>
                </a:solidFill>
              </a:rPr>
              <a:t> °C, </a:t>
            </a:r>
            <a:r>
              <a:rPr lang="en-US" sz="3600" dirty="0">
                <a:solidFill>
                  <a:srgbClr val="FFFFFF"/>
                </a:solidFill>
              </a:rPr>
              <a:t>7</a:t>
            </a:r>
            <a:r>
              <a:rPr lang="cs-CZ" sz="3600" b="1" dirty="0">
                <a:solidFill>
                  <a:srgbClr val="FFFFFF"/>
                </a:solidFill>
                <a:latin typeface="Corbel" panose="020B0503020204020204" pitchFamily="34" charset="0"/>
              </a:rPr>
              <a:t>h</a:t>
            </a:r>
            <a:endParaRPr lang="cs-CZ" sz="3600" b="1" baseline="-2500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5D064ED-6196-4A5D-90C7-9A3F9C71471C}"/>
              </a:ext>
            </a:extLst>
          </p:cNvPr>
          <p:cNvSpPr txBox="1"/>
          <p:nvPr/>
        </p:nvSpPr>
        <p:spPr>
          <a:xfrm>
            <a:off x="2847040" y="3887301"/>
            <a:ext cx="140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+</a:t>
            </a:r>
            <a:endParaRPr lang="cs-CZ" sz="3600" b="1" baseline="-2500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79B7B35-CCC9-4792-80B2-CA0A0EF6C775}"/>
              </a:ext>
            </a:extLst>
          </p:cNvPr>
          <p:cNvSpPr txBox="1"/>
          <p:nvPr/>
        </p:nvSpPr>
        <p:spPr>
          <a:xfrm>
            <a:off x="7185346" y="5853798"/>
            <a:ext cx="583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FFFE"/>
                </a:solidFill>
              </a:rPr>
              <a:t>N-( 3-[</a:t>
            </a:r>
            <a:r>
              <a:rPr lang="cs-CZ" b="1" dirty="0" err="1">
                <a:solidFill>
                  <a:srgbClr val="FFFFFE"/>
                </a:solidFill>
              </a:rPr>
              <a:t>trifluormethyl</a:t>
            </a:r>
            <a:r>
              <a:rPr lang="cs-CZ" b="1" dirty="0">
                <a:solidFill>
                  <a:srgbClr val="FFFFFE"/>
                </a:solidFill>
              </a:rPr>
              <a:t>]fenyl)</a:t>
            </a:r>
            <a:r>
              <a:rPr lang="cs-CZ" b="1" dirty="0" err="1">
                <a:solidFill>
                  <a:srgbClr val="FFFFFE"/>
                </a:solidFill>
              </a:rPr>
              <a:t>anthranil</a:t>
            </a:r>
            <a:r>
              <a:rPr lang="en-US" b="1" dirty="0" err="1">
                <a:solidFill>
                  <a:srgbClr val="FFFFFE"/>
                </a:solidFill>
              </a:rPr>
              <a:t>inová</a:t>
            </a:r>
            <a:r>
              <a:rPr lang="en-US" b="1" dirty="0">
                <a:solidFill>
                  <a:srgbClr val="FFFFFE"/>
                </a:solidFill>
              </a:rPr>
              <a:t> </a:t>
            </a:r>
          </a:p>
          <a:p>
            <a:pPr algn="ctr"/>
            <a:r>
              <a:rPr lang="en-US" b="1" dirty="0" err="1">
                <a:solidFill>
                  <a:srgbClr val="FFFFFE"/>
                </a:solidFill>
              </a:rPr>
              <a:t>kyselina</a:t>
            </a:r>
            <a:r>
              <a:rPr lang="en-US" b="1" dirty="0">
                <a:solidFill>
                  <a:srgbClr val="FFFFFE"/>
                </a:solidFill>
              </a:rPr>
              <a:t> </a:t>
            </a:r>
            <a:r>
              <a:rPr lang="cs-CZ" b="1" dirty="0">
                <a:solidFill>
                  <a:srgbClr val="FFFFFE"/>
                </a:solidFill>
              </a:rPr>
              <a:t>= „FLUFA“</a:t>
            </a:r>
            <a:endParaRPr lang="cs-CZ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F3A05-F5F7-4C68-BB71-C89367C8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FFFE"/>
                </a:solidFill>
              </a:rPr>
              <a:t>Výroba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cs-CZ" dirty="0">
                <a:solidFill>
                  <a:srgbClr val="FFFFFE"/>
                </a:solidFill>
              </a:rPr>
              <a:t>FLUFA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F5B77B-D281-413A-84FC-BAD99CADB461}"/>
              </a:ext>
            </a:extLst>
          </p:cNvPr>
          <p:cNvSpPr txBox="1"/>
          <p:nvPr/>
        </p:nvSpPr>
        <p:spPr>
          <a:xfrm>
            <a:off x="10998200" y="409575"/>
            <a:ext cx="15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5E4D625-A14E-4542-ABC3-F0E8D210EF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9" r="63085" b="44113"/>
          <a:stretch/>
        </p:blipFill>
        <p:spPr>
          <a:xfrm>
            <a:off x="0" y="1264596"/>
            <a:ext cx="4500664" cy="25681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D57CC02-887F-4E8B-A1D5-CAEF9D0BCF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4" t="17571" b="42325"/>
          <a:stretch/>
        </p:blipFill>
        <p:spPr>
          <a:xfrm>
            <a:off x="4444408" y="1205022"/>
            <a:ext cx="7747591" cy="275028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1687EE6-7873-460B-AF0D-9908C7FCCE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87" r="57558"/>
          <a:stretch/>
        </p:blipFill>
        <p:spPr>
          <a:xfrm>
            <a:off x="0" y="3832698"/>
            <a:ext cx="5174512" cy="30253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1B2BCBC-C973-4D12-804B-254449F1F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5" t="59432" r="3430" b="4878"/>
          <a:stretch/>
        </p:blipFill>
        <p:spPr>
          <a:xfrm>
            <a:off x="5124893" y="4075814"/>
            <a:ext cx="6648894" cy="2447599"/>
          </a:xfrm>
          <a:prstGeom prst="rect">
            <a:avLst/>
          </a:prstGeom>
        </p:spPr>
      </p:pic>
      <p:pic>
        <p:nvPicPr>
          <p:cNvPr id="18" name="Obrázek 17" descr="Obsah obrázku objekt, hodiny&#10;&#10;Popis byl vytvořen automaticky">
            <a:extLst>
              <a:ext uri="{FF2B5EF4-FFF2-40B4-BE49-F238E27FC236}">
                <a16:creationId xmlns:a16="http://schemas.microsoft.com/office/drawing/2014/main" id="{687E3B82-DBBF-4D9D-AF24-975D2C377B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99"/>
          <a:stretch/>
        </p:blipFill>
        <p:spPr>
          <a:xfrm>
            <a:off x="4253501" y="-13360"/>
            <a:ext cx="1264246" cy="1462016"/>
          </a:xfrm>
          <a:prstGeom prst="rect">
            <a:avLst/>
          </a:prstGeom>
        </p:spPr>
      </p:pic>
      <p:pic>
        <p:nvPicPr>
          <p:cNvPr id="19" name="Obrázek 18" descr="Obsah obrázku objekt, hodiny&#10;&#10;Popis byl vytvořen automaticky">
            <a:extLst>
              <a:ext uri="{FF2B5EF4-FFF2-40B4-BE49-F238E27FC236}">
                <a16:creationId xmlns:a16="http://schemas.microsoft.com/office/drawing/2014/main" id="{8D09A463-1DA4-4FD4-9DFF-2E8E0BF634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1" r="55076"/>
          <a:stretch/>
        </p:blipFill>
        <p:spPr>
          <a:xfrm>
            <a:off x="5936847" y="-65496"/>
            <a:ext cx="1130538" cy="144223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150F92B-317E-42C9-93FD-D76D1EFB6EB6}"/>
              </a:ext>
            </a:extLst>
          </p:cNvPr>
          <p:cNvSpPr txBox="1"/>
          <p:nvPr/>
        </p:nvSpPr>
        <p:spPr>
          <a:xfrm>
            <a:off x="5517747" y="539574"/>
            <a:ext cx="346655" cy="36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4DC165C0-D840-4F16-9B0D-52D7BEE4188D}"/>
              </a:ext>
            </a:extLst>
          </p:cNvPr>
          <p:cNvCxnSpPr>
            <a:cxnSpLocks/>
          </p:cNvCxnSpPr>
          <p:nvPr/>
        </p:nvCxnSpPr>
        <p:spPr>
          <a:xfrm>
            <a:off x="7108400" y="657752"/>
            <a:ext cx="1073858" cy="0"/>
          </a:xfrm>
          <a:prstGeom prst="straightConnector1">
            <a:avLst/>
          </a:prstGeom>
          <a:ln w="44450">
            <a:solidFill>
              <a:srgbClr val="9CA7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48B027D-98CF-47ED-AD4B-2B38DE9F39A0}"/>
              </a:ext>
            </a:extLst>
          </p:cNvPr>
          <p:cNvSpPr txBox="1"/>
          <p:nvPr/>
        </p:nvSpPr>
        <p:spPr>
          <a:xfrm>
            <a:off x="7417155" y="88915"/>
            <a:ext cx="82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rgbClr val="FFFFFF"/>
                </a:solidFill>
              </a:rPr>
              <a:t>C</a:t>
            </a:r>
            <a:r>
              <a:rPr lang="cs-CZ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4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400" b="1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400" b="1" baseline="-25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Obrázek 21" descr="Obsah obrázku objekt, hodiny&#10;&#10;Popis byl vytvořen automaticky">
            <a:extLst>
              <a:ext uri="{FF2B5EF4-FFF2-40B4-BE49-F238E27FC236}">
                <a16:creationId xmlns:a16="http://schemas.microsoft.com/office/drawing/2014/main" id="{E383436F-7290-4875-9F7C-9F3BB6C462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7"/>
          <a:stretch/>
        </p:blipFill>
        <p:spPr>
          <a:xfrm>
            <a:off x="8242463" y="55866"/>
            <a:ext cx="1992728" cy="13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F3A05-F5F7-4C68-BB71-C89367C8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E"/>
                </a:solidFill>
              </a:rPr>
              <a:t>hydrodefluorace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cs-CZ" dirty="0">
                <a:solidFill>
                  <a:srgbClr val="FFFFFE"/>
                </a:solidFill>
              </a:rPr>
              <a:t>3-trifluormethylanilin</a:t>
            </a:r>
            <a:r>
              <a:rPr lang="en-US" dirty="0">
                <a:solidFill>
                  <a:srgbClr val="FFFFFE"/>
                </a:solidFill>
              </a:rPr>
              <a:t>u</a:t>
            </a:r>
            <a:r>
              <a:rPr lang="cs-CZ" dirty="0">
                <a:solidFill>
                  <a:srgbClr val="FFFFFE"/>
                </a:solidFill>
              </a:rPr>
              <a:t> (3-tfma):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B9EE1A-56EE-4F5C-8B05-7D613767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9CA7B6"/>
                </a:solidFill>
              </a:rPr>
              <a:t>Množství</a:t>
            </a:r>
            <a:r>
              <a:rPr lang="en-US" dirty="0">
                <a:solidFill>
                  <a:srgbClr val="9CA7B6"/>
                </a:solidFill>
              </a:rPr>
              <a:t> </a:t>
            </a:r>
            <a:r>
              <a:rPr lang="en-US" dirty="0" err="1">
                <a:solidFill>
                  <a:srgbClr val="9CA7B6"/>
                </a:solidFill>
              </a:rPr>
              <a:t>činidel</a:t>
            </a:r>
            <a:endParaRPr lang="en-US" dirty="0">
              <a:solidFill>
                <a:srgbClr val="9CA7B6"/>
              </a:solidFill>
            </a:endParaRPr>
          </a:p>
          <a:p>
            <a:r>
              <a:rPr lang="en-US" dirty="0" err="1">
                <a:solidFill>
                  <a:srgbClr val="9CA7B6"/>
                </a:solidFill>
              </a:rPr>
              <a:t>Reakční</a:t>
            </a:r>
            <a:r>
              <a:rPr lang="en-US" dirty="0">
                <a:solidFill>
                  <a:srgbClr val="9CA7B6"/>
                </a:solidFill>
              </a:rPr>
              <a:t> </a:t>
            </a:r>
            <a:r>
              <a:rPr lang="en-US" dirty="0" err="1">
                <a:solidFill>
                  <a:srgbClr val="9CA7B6"/>
                </a:solidFill>
              </a:rPr>
              <a:t>čas</a:t>
            </a:r>
            <a:endParaRPr lang="en-US" dirty="0">
              <a:solidFill>
                <a:srgbClr val="9CA7B6"/>
              </a:solidFill>
            </a:endParaRPr>
          </a:p>
          <a:p>
            <a:r>
              <a:rPr lang="en-US" dirty="0" err="1">
                <a:solidFill>
                  <a:srgbClr val="9CA7B6"/>
                </a:solidFill>
              </a:rPr>
              <a:t>kinetika</a:t>
            </a:r>
            <a:endParaRPr lang="cs-CZ" dirty="0">
              <a:solidFill>
                <a:srgbClr val="9CA7B6"/>
              </a:solidFill>
            </a:endParaRPr>
          </a:p>
          <a:p>
            <a:r>
              <a:rPr lang="cs-CZ" dirty="0">
                <a:solidFill>
                  <a:srgbClr val="9CA7B6"/>
                </a:solidFill>
              </a:rPr>
              <a:t>GC</a:t>
            </a:r>
          </a:p>
          <a:p>
            <a:endParaRPr lang="cs-CZ" dirty="0">
              <a:solidFill>
                <a:srgbClr val="9CA7B6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812AD2-8FBD-4938-AA4D-8510A2FAAA63}"/>
              </a:ext>
            </a:extLst>
          </p:cNvPr>
          <p:cNvSpPr txBox="1"/>
          <p:nvPr/>
        </p:nvSpPr>
        <p:spPr>
          <a:xfrm>
            <a:off x="10998200" y="409575"/>
            <a:ext cx="15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2BB025-D932-4CB0-87E1-6E448B8CF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50" y="3045061"/>
            <a:ext cx="1918515" cy="2404016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A7AC740-51AF-469A-A63A-7A222BF748CE}"/>
              </a:ext>
            </a:extLst>
          </p:cNvPr>
          <p:cNvCxnSpPr>
            <a:cxnSpLocks/>
          </p:cNvCxnSpPr>
          <p:nvPr/>
        </p:nvCxnSpPr>
        <p:spPr>
          <a:xfrm>
            <a:off x="7176400" y="4411774"/>
            <a:ext cx="1371600" cy="0"/>
          </a:xfrm>
          <a:prstGeom prst="straightConnector1">
            <a:avLst/>
          </a:prstGeom>
          <a:ln w="44450">
            <a:solidFill>
              <a:srgbClr val="9CA7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A361879-631E-491C-85F8-937ED019A408}"/>
              </a:ext>
            </a:extLst>
          </p:cNvPr>
          <p:cNvSpPr txBox="1"/>
          <p:nvPr/>
        </p:nvSpPr>
        <p:spPr>
          <a:xfrm>
            <a:off x="5879512" y="4119386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+ </a:t>
            </a:r>
            <a:r>
              <a:rPr lang="cs-CZ" sz="3200" dirty="0" err="1">
                <a:solidFill>
                  <a:srgbClr val="FFFFFF"/>
                </a:solidFill>
              </a:rPr>
              <a:t>N</a:t>
            </a:r>
            <a:r>
              <a:rPr lang="cs-CZ" sz="3200" b="1" dirty="0" err="1">
                <a:solidFill>
                  <a:srgbClr val="FFFFFF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</a:t>
            </a:r>
            <a:r>
              <a:rPr lang="cs-CZ" sz="3200" dirty="0" err="1">
                <a:solidFill>
                  <a:srgbClr val="FFFFFF"/>
                </a:solidFill>
              </a:rPr>
              <a:t>OH</a:t>
            </a:r>
            <a:endParaRPr lang="cs-CZ" sz="3200" dirty="0">
              <a:solidFill>
                <a:srgbClr val="FFFFFF"/>
              </a:solidFill>
            </a:endParaRPr>
          </a:p>
        </p:txBody>
      </p:sp>
      <p:pic>
        <p:nvPicPr>
          <p:cNvPr id="14" name="Obrázek 13" descr="Obsah obrázku hodiny, kreslení&#10;&#10;Popis byl vytvořen automaticky">
            <a:extLst>
              <a:ext uri="{FF2B5EF4-FFF2-40B4-BE49-F238E27FC236}">
                <a16:creationId xmlns:a16="http://schemas.microsoft.com/office/drawing/2014/main" id="{BFDB5AB5-852D-4B57-97D8-8D8F563D0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186" y="3045061"/>
            <a:ext cx="2040802" cy="253654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12AA69CF-ACD4-4B27-AE5A-E586BD4450E2}"/>
              </a:ext>
            </a:extLst>
          </p:cNvPr>
          <p:cNvSpPr txBox="1"/>
          <p:nvPr/>
        </p:nvSpPr>
        <p:spPr>
          <a:xfrm>
            <a:off x="7454075" y="3826998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>
                <a:solidFill>
                  <a:srgbClr val="FFFFFF"/>
                </a:solidFill>
              </a:rPr>
              <a:t>Ai</a:t>
            </a:r>
            <a:r>
              <a:rPr lang="cs-CZ" sz="3200" dirty="0">
                <a:solidFill>
                  <a:srgbClr val="FFFFFF"/>
                </a:solidFill>
              </a:rPr>
              <a:t>-N</a:t>
            </a:r>
            <a:r>
              <a:rPr lang="cs-CZ" sz="3200" b="1" dirty="0">
                <a:solidFill>
                  <a:srgbClr val="FFFFFF"/>
                </a:solidFill>
                <a:latin typeface="Corbel" panose="020B050302020402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86986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FMA">
      <a:majorFont>
        <a:latin typeface="Bebas Neue"/>
        <a:ea typeface=""/>
        <a:cs typeface=""/>
      </a:majorFont>
      <a:minorFont>
        <a:latin typeface="Bebas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8149</TotalTime>
  <Words>1473</Words>
  <Application>Microsoft Office PowerPoint</Application>
  <PresentationFormat>Širokoúhlá obrazovka</PresentationFormat>
  <Paragraphs>220</Paragraphs>
  <Slides>16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27" baseType="lpstr">
      <vt:lpstr>Symbol</vt:lpstr>
      <vt:lpstr>Corbel</vt:lpstr>
      <vt:lpstr>Comic Sans MS</vt:lpstr>
      <vt:lpstr>Calibri</vt:lpstr>
      <vt:lpstr>Arial</vt:lpstr>
      <vt:lpstr>Bebas Neue</vt:lpstr>
      <vt:lpstr>Bahnschrift</vt:lpstr>
      <vt:lpstr>Motiv Office</vt:lpstr>
      <vt:lpstr>Document</vt:lpstr>
      <vt:lpstr>Graf</vt:lpstr>
      <vt:lpstr>ChemSketch</vt:lpstr>
      <vt:lpstr>Prezentace aplikace PowerPoint</vt:lpstr>
      <vt:lpstr>Proč řešit reduktivní rozklad (hydrodehalogenaci) aromatických halogenderivátů v kontaminovaných vodách (odstraňování AOX) ?</vt:lpstr>
      <vt:lpstr>Kinetika hydrodebromace (HDH) tribromfenolu v 2% vodném NaOH pomocí Al-Ni slitiny za lab. T :</vt:lpstr>
      <vt:lpstr>Kinetika hydrodehalogenace (HDH) halogenanilinů (XANů) s Al-Ni  v 1% vodném KOH:  (molární poměr reaktantů XAN : Al : OH- = 1 : 2,5 : 12,5):  </vt:lpstr>
      <vt:lpstr>Prezentace aplikace PowerPoint</vt:lpstr>
      <vt:lpstr>Prezentace aplikace PowerPoint</vt:lpstr>
      <vt:lpstr>Výroba FLUFA</vt:lpstr>
      <vt:lpstr>Výroba FLUFA</vt:lpstr>
      <vt:lpstr>hydrodefluorace 3-trifluormethylanilinu (3-tfma):</vt:lpstr>
      <vt:lpstr>Prezentace aplikace PowerPoint</vt:lpstr>
      <vt:lpstr>Prezentace aplikace PowerPoint</vt:lpstr>
      <vt:lpstr>Prezentace aplikace PowerPoint</vt:lpstr>
      <vt:lpstr>Shrnutí:</vt:lpstr>
      <vt:lpstr>Děkuji VÁM za Pozornost</vt:lpstr>
      <vt:lpstr>Zdroje</vt:lpstr>
      <vt:lpstr>Využití PFAS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DIPLOMOVÁ PRÁCE</dc:title>
  <dc:creator>Vítek;doc. Ing. Tomáš Weidlich, Ph.D.</dc:creator>
  <cp:lastModifiedBy>Weidlich Tomas</cp:lastModifiedBy>
  <cp:revision>427</cp:revision>
  <dcterms:created xsi:type="dcterms:W3CDTF">2020-05-17T16:05:22Z</dcterms:created>
  <dcterms:modified xsi:type="dcterms:W3CDTF">2021-10-19T01:10:53Z</dcterms:modified>
</cp:coreProperties>
</file>