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59" r:id="rId5"/>
    <p:sldId id="271" r:id="rId6"/>
    <p:sldId id="263" r:id="rId7"/>
    <p:sldId id="266" r:id="rId8"/>
    <p:sldId id="267" r:id="rId9"/>
    <p:sldId id="268" r:id="rId10"/>
    <p:sldId id="269" r:id="rId11"/>
    <p:sldId id="270" r:id="rId12"/>
    <p:sldId id="27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bop\Disk%20Google\Priruby\Lubos%20N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71542842263882"/>
          <c:y val="0.13764502489917529"/>
          <c:w val="0.8534053082445332"/>
          <c:h val="0.66178624246668372"/>
        </c:manualLayout>
      </c:layout>
      <c:scatterChart>
        <c:scatterStyle val="lineMarker"/>
        <c:varyColors val="0"/>
        <c:ser>
          <c:idx val="1"/>
          <c:order val="0"/>
          <c:tx>
            <c:v>dest. voda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63500">
                <a:solidFill>
                  <a:schemeClr val="accent2"/>
                </a:solidFill>
              </a:ln>
              <a:effectLst/>
            </c:spPr>
          </c:marker>
          <c:xVal>
            <c:numRef>
              <c:f>Ni!$B$2:$B$8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10</c:v>
                </c:pt>
                <c:pt idx="5">
                  <c:v>15</c:v>
                </c:pt>
                <c:pt idx="6">
                  <c:v>22</c:v>
                </c:pt>
              </c:numCache>
            </c:numRef>
          </c:xVal>
          <c:yVal>
            <c:numRef>
              <c:f>Ni!$C$2:$C$8</c:f>
              <c:numCache>
                <c:formatCode>0.000</c:formatCode>
                <c:ptCount val="7"/>
                <c:pt idx="0" formatCode="General">
                  <c:v>2E-3</c:v>
                </c:pt>
                <c:pt idx="1">
                  <c:v>0.729321</c:v>
                </c:pt>
                <c:pt idx="2">
                  <c:v>1.1211000000000002</c:v>
                </c:pt>
                <c:pt idx="3" formatCode="0.00">
                  <c:v>1.2079599999999999</c:v>
                </c:pt>
                <c:pt idx="4" formatCode="0.00">
                  <c:v>1.1778973499999998</c:v>
                </c:pt>
                <c:pt idx="5" formatCode="0.00">
                  <c:v>1.2424817999999997</c:v>
                </c:pt>
                <c:pt idx="6">
                  <c:v>4.5926315999999998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5F3-4775-9CB3-35F403413B17}"/>
            </c:ext>
          </c:extLst>
        </c:ser>
        <c:ser>
          <c:idx val="0"/>
          <c:order val="1"/>
          <c:tx>
            <c:v>HNO3 (pH 5)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chemeClr val="accent1"/>
              </a:solidFill>
              <a:ln w="63500">
                <a:solidFill>
                  <a:schemeClr val="accent1"/>
                </a:solidFill>
              </a:ln>
              <a:effectLst/>
            </c:spPr>
          </c:marker>
          <c:xVal>
            <c:numRef>
              <c:f>Ni!$B$10:$B$16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10</c:v>
                </c:pt>
                <c:pt idx="5">
                  <c:v>15</c:v>
                </c:pt>
                <c:pt idx="6">
                  <c:v>22</c:v>
                </c:pt>
              </c:numCache>
            </c:numRef>
          </c:xVal>
          <c:yVal>
            <c:numRef>
              <c:f>Ni!$C$10:$C$16</c:f>
              <c:numCache>
                <c:formatCode>0.000</c:formatCode>
                <c:ptCount val="7"/>
                <c:pt idx="0" formatCode="General">
                  <c:v>2E-3</c:v>
                </c:pt>
                <c:pt idx="1">
                  <c:v>2.2654098</c:v>
                </c:pt>
                <c:pt idx="2" formatCode="0.00">
                  <c:v>5.6048434999999994</c:v>
                </c:pt>
                <c:pt idx="3" formatCode="0.00">
                  <c:v>7.2602537000000007</c:v>
                </c:pt>
                <c:pt idx="4" formatCode="0.00">
                  <c:v>8.3345755500000003</c:v>
                </c:pt>
                <c:pt idx="5" formatCode="0.00">
                  <c:v>10.2077872</c:v>
                </c:pt>
                <c:pt idx="6" formatCode="0.00">
                  <c:v>12.201002000000001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5F3-4775-9CB3-35F403413B17}"/>
            </c:ext>
          </c:extLst>
        </c:ser>
        <c:ser>
          <c:idx val="2"/>
          <c:order val="2"/>
          <c:tx>
            <c:v>0,1 M NaCl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chemeClr val="accent3"/>
              </a:solidFill>
              <a:ln w="63500">
                <a:solidFill>
                  <a:schemeClr val="accent3"/>
                </a:solidFill>
              </a:ln>
              <a:effectLst/>
            </c:spPr>
          </c:marker>
          <c:xVal>
            <c:numRef>
              <c:f>Ni!$B$18:$B$24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10</c:v>
                </c:pt>
                <c:pt idx="5">
                  <c:v>15</c:v>
                </c:pt>
                <c:pt idx="6">
                  <c:v>22</c:v>
                </c:pt>
              </c:numCache>
            </c:numRef>
          </c:xVal>
          <c:yVal>
            <c:numRef>
              <c:f>Ni!$C$18:$C$24</c:f>
              <c:numCache>
                <c:formatCode>0.000</c:formatCode>
                <c:ptCount val="7"/>
                <c:pt idx="0" formatCode="General">
                  <c:v>2E-3</c:v>
                </c:pt>
                <c:pt idx="1">
                  <c:v>2.0361600000000002</c:v>
                </c:pt>
                <c:pt idx="2">
                  <c:v>0.45652000000000004</c:v>
                </c:pt>
                <c:pt idx="3">
                  <c:v>2.1371600000000002</c:v>
                </c:pt>
                <c:pt idx="4">
                  <c:v>2.0099</c:v>
                </c:pt>
                <c:pt idx="5">
                  <c:v>2.2563399999999998</c:v>
                </c:pt>
                <c:pt idx="6">
                  <c:v>1.59782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5F3-4775-9CB3-35F403413B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0740208"/>
        <c:axId val="220741040"/>
      </c:scatterChart>
      <c:valAx>
        <c:axId val="2207402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leaching time (d)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20741040"/>
        <c:crosses val="autoZero"/>
        <c:crossBetween val="midCat"/>
      </c:valAx>
      <c:valAx>
        <c:axId val="2207410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Ni (mg/l)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20740208"/>
        <c:crosses val="autoZero"/>
        <c:crossBetween val="midCat"/>
      </c:valAx>
      <c:spPr>
        <a:noFill/>
        <a:ln>
          <a:solidFill>
            <a:schemeClr val="tx1">
              <a:lumMod val="25000"/>
              <a:lumOff val="75000"/>
            </a:schemeClr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209-0174-41E7-B9D2-022CF8A842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5C78A-404A-4EC7-A8DD-B07CDB861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1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209-0174-41E7-B9D2-022CF8A842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5C78A-404A-4EC7-A8DD-B07CDB861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6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209-0174-41E7-B9D2-022CF8A842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5C78A-404A-4EC7-A8DD-B07CDB861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4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209-0174-41E7-B9D2-022CF8A842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5C78A-404A-4EC7-A8DD-B07CDB861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21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209-0174-41E7-B9D2-022CF8A842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5C78A-404A-4EC7-A8DD-B07CDB861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3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209-0174-41E7-B9D2-022CF8A842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5C78A-404A-4EC7-A8DD-B07CDB861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2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209-0174-41E7-B9D2-022CF8A842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5C78A-404A-4EC7-A8DD-B07CDB861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68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209-0174-41E7-B9D2-022CF8A842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5C78A-404A-4EC7-A8DD-B07CDB861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38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209-0174-41E7-B9D2-022CF8A842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5C78A-404A-4EC7-A8DD-B07CDB861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41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209-0174-41E7-B9D2-022CF8A842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5C78A-404A-4EC7-A8DD-B07CDB861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46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209-0174-41E7-B9D2-022CF8A842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5C78A-404A-4EC7-A8DD-B07CDB861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18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14209-0174-41E7-B9D2-022CF8A842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5C78A-404A-4EC7-A8DD-B07CDB861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60E74-F856-4B73-8039-E3EE7A720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03480"/>
            <a:ext cx="7772400" cy="1714966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Experimentální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studie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uvolňování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iontů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kovových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zálisků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používaných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plastových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rozvodech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vody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7DB17B9-3630-4968-AB51-C551BF346B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00" y="3139446"/>
            <a:ext cx="6858000" cy="1655762"/>
          </a:xfrm>
        </p:spPr>
        <p:txBody>
          <a:bodyPr>
            <a:normAutofit fontScale="92500" lnSpcReduction="20000"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Lubomír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Prokeš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Pavel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Sťahel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Lucie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Šimoníková</a:t>
            </a:r>
            <a:endParaRPr lang="en-US" sz="18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Masarykova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Univerzita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Zuzana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Kolářová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Rašková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Milena </a:t>
            </a:r>
            <a:r>
              <a:rPr lang="en-US" sz="180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Foltynová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FV-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Plast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s.r.o.</a:t>
            </a:r>
            <a:b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B4E6364-E691-4C5C-828B-4CAE150C1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835" y="5296694"/>
            <a:ext cx="2068127" cy="13098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DF0FC85-AF89-4C67-A781-D35398E6E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8" y="5477668"/>
            <a:ext cx="2986088" cy="11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93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7C400BBE-97BD-41B2-9935-7C07A072CAAC}"/>
              </a:ext>
            </a:extLst>
          </p:cNvPr>
          <p:cNvSpPr txBox="1"/>
          <p:nvPr/>
        </p:nvSpPr>
        <p:spPr>
          <a:xfrm>
            <a:off x="271669" y="1570846"/>
            <a:ext cx="8501270" cy="311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Obsahy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vybraných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prvků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zkoumaných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roztocích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ukončení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experimentu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(x ±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s.d.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28673636-1699-4F98-BDF2-80BAAC5EE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941191"/>
              </p:ext>
            </p:extLst>
          </p:nvPr>
        </p:nvGraphicFramePr>
        <p:xfrm>
          <a:off x="284093" y="2062886"/>
          <a:ext cx="8369574" cy="17844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4929">
                  <a:extLst>
                    <a:ext uri="{9D8B030D-6E8A-4147-A177-3AD203B41FA5}">
                      <a16:colId xmlns:a16="http://schemas.microsoft.com/office/drawing/2014/main" val="3906536695"/>
                    </a:ext>
                  </a:extLst>
                </a:gridCol>
                <a:gridCol w="1394929">
                  <a:extLst>
                    <a:ext uri="{9D8B030D-6E8A-4147-A177-3AD203B41FA5}">
                      <a16:colId xmlns:a16="http://schemas.microsoft.com/office/drawing/2014/main" val="3548485014"/>
                    </a:ext>
                  </a:extLst>
                </a:gridCol>
                <a:gridCol w="1394929">
                  <a:extLst>
                    <a:ext uri="{9D8B030D-6E8A-4147-A177-3AD203B41FA5}">
                      <a16:colId xmlns:a16="http://schemas.microsoft.com/office/drawing/2014/main" val="17302423"/>
                    </a:ext>
                  </a:extLst>
                </a:gridCol>
                <a:gridCol w="1394929">
                  <a:extLst>
                    <a:ext uri="{9D8B030D-6E8A-4147-A177-3AD203B41FA5}">
                      <a16:colId xmlns:a16="http://schemas.microsoft.com/office/drawing/2014/main" val="4204769523"/>
                    </a:ext>
                  </a:extLst>
                </a:gridCol>
                <a:gridCol w="1394929">
                  <a:extLst>
                    <a:ext uri="{9D8B030D-6E8A-4147-A177-3AD203B41FA5}">
                      <a16:colId xmlns:a16="http://schemas.microsoft.com/office/drawing/2014/main" val="2601882562"/>
                    </a:ext>
                  </a:extLst>
                </a:gridCol>
                <a:gridCol w="1394929">
                  <a:extLst>
                    <a:ext uri="{9D8B030D-6E8A-4147-A177-3AD203B41FA5}">
                      <a16:colId xmlns:a16="http://schemas.microsoft.com/office/drawing/2014/main" val="2754710091"/>
                    </a:ext>
                  </a:extLst>
                </a:gridCol>
              </a:tblGrid>
              <a:tr h="253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prostředí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Cu (mg/l)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Mn (mg/l)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Ni (mg/l)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Pb (mg/l)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Zn (mg/l)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94492664"/>
                  </a:ext>
                </a:extLst>
              </a:tr>
              <a:tr h="2453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dest</a:t>
                      </a:r>
                      <a:r>
                        <a:rPr lang="cs-CZ" sz="1600" dirty="0">
                          <a:effectLst/>
                        </a:rPr>
                        <a:t>. voda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0,225 </a:t>
                      </a:r>
                      <a:r>
                        <a:rPr lang="en-US" sz="1600">
                          <a:effectLst/>
                        </a:rPr>
                        <a:t>± </a:t>
                      </a:r>
                      <a:r>
                        <a:rPr lang="cs-CZ" sz="1600">
                          <a:effectLst/>
                        </a:rPr>
                        <a:t>0,001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0,0012 </a:t>
                      </a:r>
                      <a:r>
                        <a:rPr lang="en-US" sz="1600">
                          <a:effectLst/>
                        </a:rPr>
                        <a:t>± </a:t>
                      </a:r>
                      <a:r>
                        <a:rPr lang="cs-CZ" sz="1600">
                          <a:effectLst/>
                        </a:rPr>
                        <a:t>0,0001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˂ LOD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0,065 </a:t>
                      </a:r>
                      <a:r>
                        <a:rPr lang="en-US" sz="1600">
                          <a:effectLst/>
                        </a:rPr>
                        <a:t>± </a:t>
                      </a:r>
                      <a:r>
                        <a:rPr lang="cs-CZ" sz="1600">
                          <a:effectLst/>
                        </a:rPr>
                        <a:t>0,003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0,432 </a:t>
                      </a:r>
                      <a:r>
                        <a:rPr lang="en-US" sz="1600">
                          <a:effectLst/>
                        </a:rPr>
                        <a:t>±</a:t>
                      </a:r>
                      <a:r>
                        <a:rPr lang="cs-CZ" sz="1600">
                          <a:effectLst/>
                        </a:rPr>
                        <a:t>0,001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87533120"/>
                  </a:ext>
                </a:extLst>
              </a:tr>
              <a:tr h="2453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HNO3, pH 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0,246 </a:t>
                      </a:r>
                      <a:r>
                        <a:rPr lang="en-US" sz="1600">
                          <a:effectLst/>
                        </a:rPr>
                        <a:t>± </a:t>
                      </a:r>
                      <a:r>
                        <a:rPr lang="cs-CZ" sz="1600">
                          <a:effectLst/>
                        </a:rPr>
                        <a:t>0,001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0,0152 </a:t>
                      </a:r>
                      <a:r>
                        <a:rPr lang="en-US" sz="1600">
                          <a:effectLst/>
                        </a:rPr>
                        <a:t>± </a:t>
                      </a:r>
                      <a:r>
                        <a:rPr lang="cs-CZ" sz="1600">
                          <a:effectLst/>
                        </a:rPr>
                        <a:t>0,0004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0,101 </a:t>
                      </a:r>
                      <a:r>
                        <a:rPr lang="en-US" sz="1600">
                          <a:effectLst/>
                        </a:rPr>
                        <a:t>± </a:t>
                      </a:r>
                      <a:r>
                        <a:rPr lang="cs-CZ" sz="1600">
                          <a:effectLst/>
                        </a:rPr>
                        <a:t>0,008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1,806 </a:t>
                      </a:r>
                      <a:r>
                        <a:rPr lang="en-US" sz="1600">
                          <a:effectLst/>
                        </a:rPr>
                        <a:t>± </a:t>
                      </a:r>
                      <a:r>
                        <a:rPr lang="cs-CZ" sz="1600">
                          <a:effectLst/>
                        </a:rPr>
                        <a:t>0,007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25,9 </a:t>
                      </a:r>
                      <a:r>
                        <a:rPr lang="en-US" sz="1600">
                          <a:effectLst/>
                        </a:rPr>
                        <a:t>± </a:t>
                      </a:r>
                      <a:r>
                        <a:rPr lang="cs-CZ" sz="1600">
                          <a:effectLst/>
                        </a:rPr>
                        <a:t>0,1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27123813"/>
                  </a:ext>
                </a:extLst>
              </a:tr>
              <a:tr h="253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0,1 M NaCl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0,248 </a:t>
                      </a:r>
                      <a:r>
                        <a:rPr lang="en-US" sz="1600">
                          <a:effectLst/>
                        </a:rPr>
                        <a:t>± </a:t>
                      </a:r>
                      <a:r>
                        <a:rPr lang="cs-CZ" sz="1600">
                          <a:effectLst/>
                        </a:rPr>
                        <a:t>0,001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0,0027 </a:t>
                      </a:r>
                      <a:r>
                        <a:rPr lang="en-US" sz="1600">
                          <a:effectLst/>
                        </a:rPr>
                        <a:t>± </a:t>
                      </a:r>
                      <a:r>
                        <a:rPr lang="cs-CZ" sz="1600">
                          <a:effectLst/>
                        </a:rPr>
                        <a:t>0,0001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0,041 </a:t>
                      </a:r>
                      <a:r>
                        <a:rPr lang="en-US" sz="1600">
                          <a:effectLst/>
                        </a:rPr>
                        <a:t>± </a:t>
                      </a:r>
                      <a:r>
                        <a:rPr lang="cs-CZ" sz="1600">
                          <a:effectLst/>
                        </a:rPr>
                        <a:t>0,003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0,802 </a:t>
                      </a:r>
                      <a:r>
                        <a:rPr lang="en-US" sz="1600">
                          <a:effectLst/>
                        </a:rPr>
                        <a:t>± </a:t>
                      </a:r>
                      <a:r>
                        <a:rPr lang="cs-CZ" sz="1600">
                          <a:effectLst/>
                        </a:rPr>
                        <a:t>0,008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8,69 </a:t>
                      </a:r>
                      <a:r>
                        <a:rPr lang="en-US" sz="1600" dirty="0">
                          <a:effectLst/>
                        </a:rPr>
                        <a:t>± </a:t>
                      </a:r>
                      <a:r>
                        <a:rPr lang="cs-CZ" sz="1600" dirty="0">
                          <a:effectLst/>
                        </a:rPr>
                        <a:t>0,01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20418337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ADEBA3E1-0EE5-4C04-8D06-AF5C6AB5832F}"/>
              </a:ext>
            </a:extLst>
          </p:cNvPr>
          <p:cNvSpPr txBox="1"/>
          <p:nvPr/>
        </p:nvSpPr>
        <p:spPr>
          <a:xfrm>
            <a:off x="245165" y="4752580"/>
            <a:ext cx="8700052" cy="1262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Koncentrace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zinku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roztoku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zvýšené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vzhledem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jde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koncentrace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okyseleném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roztoku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reálné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koncentrace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mohou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být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výrazně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nižší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Koncentrace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mědi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manganu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olova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niklu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poměrně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nízké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nikl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olovo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nemusely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představovat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zdravotní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riziko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případě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tvrdé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alkalické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vody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E4430BB-B11E-43EA-B7F2-FF3B5E7F94FD}"/>
              </a:ext>
            </a:extLst>
          </p:cNvPr>
          <p:cNvSpPr txBox="1"/>
          <p:nvPr/>
        </p:nvSpPr>
        <p:spPr>
          <a:xfrm>
            <a:off x="172276" y="448125"/>
            <a:ext cx="8772941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výluzích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zjištěny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prvky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měď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nikl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mangan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olovo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zinek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tomto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případě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stanoveny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hodnoty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koncentrací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pouze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okyselení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vzorku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786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B6E9476-515A-4810-8A08-BD8D3F58BA89}"/>
              </a:ext>
            </a:extLst>
          </p:cNvPr>
          <p:cNvSpPr txBox="1"/>
          <p:nvPr/>
        </p:nvSpPr>
        <p:spPr>
          <a:xfrm>
            <a:off x="409575" y="2145029"/>
            <a:ext cx="8534400" cy="4135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případě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vzorků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poniklované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olovnaté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mosazi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zarážející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poměrně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vysoká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koncentrace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niklu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(Ni), a to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všech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vzorcích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včetně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výluhu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destilované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Zvýšený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niklu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pitné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vodě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může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způsobit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zejména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chronické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expozici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celou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řadu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zdravotních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problémů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od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přecitlivělosti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až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vznik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rakoviny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Provedené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experiment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naznačují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že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používaní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běžně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rozšířených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součástek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poniklované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mosazi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rozvodech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pitné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může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zejména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oblastech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měkkou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vodou,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přispívat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zvýšení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niklu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pitné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vodě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tím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zvýšení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jeho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příjmu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populace.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Vzorky 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</a:t>
            </a:r>
            <a:r>
              <a:rPr lang="cs-CZ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zink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ované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olovnaté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mosazi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vzorky</a:t>
            </a:r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pasivované mosazi FMD 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mohly představovat bezpečnější alternativu.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Firma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FV-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Plast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s. r. o.,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spolupráci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Přírodovědeckou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fakultou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MU, v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současné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době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pracuje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nalezení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dalších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alternativních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úprav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které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umožnily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zásadně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snížit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nebezpečí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kontaminace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pitné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vody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tězkými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kovy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Instalatérský materiál - Kategorie">
            <a:extLst>
              <a:ext uri="{FF2B5EF4-FFF2-40B4-BE49-F238E27FC236}">
                <a16:creationId xmlns:a16="http://schemas.microsoft.com/office/drawing/2014/main" id="{5EF6ABF6-D368-4FDE-A889-9C561239B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151730"/>
            <a:ext cx="3352800" cy="199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9480923-0D08-4E46-9E32-60EF35E515C3}"/>
              </a:ext>
            </a:extLst>
          </p:cNvPr>
          <p:cNvSpPr txBox="1"/>
          <p:nvPr/>
        </p:nvSpPr>
        <p:spPr>
          <a:xfrm>
            <a:off x="561975" y="1150560"/>
            <a:ext cx="1819275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Závěr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63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ozvod vody a kanalizácie Prešov | Fotogaléria">
            <a:extLst>
              <a:ext uri="{FF2B5EF4-FFF2-40B4-BE49-F238E27FC236}">
                <a16:creationId xmlns:a16="http://schemas.microsoft.com/office/drawing/2014/main" id="{C58AB6FC-5FBB-4E91-84E4-538DE2FF4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25" y="1360620"/>
            <a:ext cx="8847950" cy="496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C022790-3EC5-45FA-A717-D8289448E2EC}"/>
              </a:ext>
            </a:extLst>
          </p:cNvPr>
          <p:cNvSpPr txBox="1"/>
          <p:nvPr/>
        </p:nvSpPr>
        <p:spPr>
          <a:xfrm>
            <a:off x="273324" y="383948"/>
            <a:ext cx="8421757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Tento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výzkum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podpořen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rámci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projektu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Technologické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Agentury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ČR Epsilon TH4020036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67EDB89-E32A-4C9C-A5E7-4D98042724EA}"/>
              </a:ext>
            </a:extLst>
          </p:cNvPr>
          <p:cNvSpPr txBox="1"/>
          <p:nvPr/>
        </p:nvSpPr>
        <p:spPr>
          <a:xfrm>
            <a:off x="2089076" y="3075057"/>
            <a:ext cx="54452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>
                <a:solidFill>
                  <a:schemeClr val="accent1">
                    <a:lumMod val="75000"/>
                  </a:schemeClr>
                </a:solidFill>
              </a:rPr>
              <a:t>Děkuji za pozornost !!!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52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1803C8C-CC0A-424F-A023-AE05983F9A5F}"/>
              </a:ext>
            </a:extLst>
          </p:cNvPr>
          <p:cNvSpPr txBox="1"/>
          <p:nvPr/>
        </p:nvSpPr>
        <p:spPr>
          <a:xfrm>
            <a:off x="165651" y="2590351"/>
            <a:ext cx="8753062" cy="1540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Kvalita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vody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bývá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často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ovlivněna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uvolňováním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iontů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kovů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z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kovových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komponent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rozvodu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vody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Klíčovou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roli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tomto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procesu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hrají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především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její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vlastnosti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zejména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hodnota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pH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také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obsah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některých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anorganických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složek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DA03B7F-D8DF-40D3-BCB0-533B25DCB98F}"/>
              </a:ext>
            </a:extLst>
          </p:cNvPr>
          <p:cNvSpPr txBox="1"/>
          <p:nvPr/>
        </p:nvSpPr>
        <p:spPr>
          <a:xfrm>
            <a:off x="165651" y="4480487"/>
            <a:ext cx="866029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V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současné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době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jsou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v ČR pro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systémy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rozvodů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pitné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užitkové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vody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používány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především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mosazné</a:t>
            </a:r>
            <a:r>
              <a:rPr lang="en-US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komponenty</a:t>
            </a:r>
            <a:r>
              <a:rPr lang="en-US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 to v </a:t>
            </a:r>
            <a:r>
              <a:rPr lang="en-US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kombinaci</a:t>
            </a:r>
            <a:r>
              <a:rPr lang="en-US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 </a:t>
            </a:r>
            <a:r>
              <a:rPr lang="en-US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plastovými</a:t>
            </a:r>
            <a:r>
              <a:rPr lang="en-US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výrobky</a:t>
            </a:r>
            <a:r>
              <a:rPr lang="en-US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nebo</a:t>
            </a:r>
            <a:r>
              <a:rPr lang="en-US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jako</a:t>
            </a:r>
            <a:r>
              <a:rPr lang="en-US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jejich</a:t>
            </a:r>
            <a:r>
              <a:rPr lang="en-US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součást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Používání</a:t>
            </a:r>
            <a:r>
              <a:rPr lang="en-US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bronzi</a:t>
            </a:r>
            <a:r>
              <a:rPr lang="en-US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namísto</a:t>
            </a:r>
            <a:r>
              <a:rPr lang="en-US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mosazi</a:t>
            </a:r>
            <a:r>
              <a:rPr lang="en-US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</a:t>
            </a:r>
            <a:r>
              <a:rPr lang="en-US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bezolovnaté</a:t>
            </a:r>
            <a:r>
              <a:rPr lang="en-US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či</a:t>
            </a:r>
            <a:r>
              <a:rPr lang="en-US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niklované</a:t>
            </a:r>
            <a:r>
              <a:rPr lang="en-US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 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je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rozšířené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zejména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v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Německu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USA a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některých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přímořských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zemích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kde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je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žádoucí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vyšší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odolnost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rozvodů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proti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korozi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v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důsledku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kontaktu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se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slanou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vodou.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Pitna voda - Javno podjetje Kovod Postojna, vodovod ...">
            <a:extLst>
              <a:ext uri="{FF2B5EF4-FFF2-40B4-BE49-F238E27FC236}">
                <a16:creationId xmlns:a16="http://schemas.microsoft.com/office/drawing/2014/main" id="{A9EDF691-579C-4492-95FC-107910952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25" y="346188"/>
            <a:ext cx="3160688" cy="177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5A7CD51-E963-416B-AF81-AEAEC20EEDEF}"/>
              </a:ext>
            </a:extLst>
          </p:cNvPr>
          <p:cNvSpPr txBox="1"/>
          <p:nvPr/>
        </p:nvSpPr>
        <p:spPr>
          <a:xfrm>
            <a:off x="225287" y="500076"/>
            <a:ext cx="5213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Kovov</a:t>
            </a:r>
            <a:r>
              <a:rPr lang="cs-CZ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é</a:t>
            </a: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komponent</a:t>
            </a:r>
            <a:r>
              <a:rPr lang="cs-CZ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</a:t>
            </a: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v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rozvodu</a:t>
            </a: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vody</a:t>
            </a:r>
            <a:r>
              <a:rPr lang="cs-CZ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cs-CZ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</a:t>
            </a:r>
          </a:p>
          <a:p>
            <a:pPr algn="ctr"/>
            <a:r>
              <a:rPr lang="cs-CZ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její kvalita</a:t>
            </a: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461485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3EB108B3-DCE0-4B85-B04E-5FE908E0FDA6}"/>
              </a:ext>
            </a:extLst>
          </p:cNvPr>
          <p:cNvSpPr txBox="1"/>
          <p:nvPr/>
        </p:nvSpPr>
        <p:spPr>
          <a:xfrm>
            <a:off x="228599" y="5925112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Aby se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předešlo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k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migraci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těžkých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kovů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zejm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Pb) z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mosazi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pitné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vody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jako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alternativní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možnost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nabízí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použití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vhodných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povrchových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úprav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28CAEDA-3A5B-447B-A0B0-567C794F3605}"/>
              </a:ext>
            </a:extLst>
          </p:cNvPr>
          <p:cNvSpPr txBox="1"/>
          <p:nvPr/>
        </p:nvSpPr>
        <p:spPr>
          <a:xfrm>
            <a:off x="274982" y="3903212"/>
            <a:ext cx="8594035" cy="1732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800" dirty="0">
                <a:effectLst/>
                <a:latin typeface="Arial" panose="020B0604020202020204" pitchFamily="34" charset="0"/>
                <a:ea typeface="99lri"/>
              </a:rPr>
              <a:t>Tyto </a:t>
            </a:r>
            <a:r>
              <a:rPr lang="en-US" sz="1800" dirty="0" err="1">
                <a:effectLst/>
                <a:latin typeface="Arial" panose="020B0604020202020204" pitchFamily="34" charset="0"/>
                <a:ea typeface="99lri"/>
              </a:rPr>
              <a:t>výrobky</a:t>
            </a:r>
            <a:r>
              <a:rPr lang="en-US" sz="1800" dirty="0"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99lri"/>
              </a:rPr>
              <a:t>lze</a:t>
            </a:r>
            <a:r>
              <a:rPr lang="en-US" sz="1800" dirty="0"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99lri"/>
              </a:rPr>
              <a:t>navíc</a:t>
            </a:r>
            <a:r>
              <a:rPr lang="en-US" sz="1800" dirty="0"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99lri"/>
              </a:rPr>
              <a:t>použít</a:t>
            </a:r>
            <a:r>
              <a:rPr lang="en-US" sz="1800" dirty="0"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99lri"/>
              </a:rPr>
              <a:t>jen</a:t>
            </a:r>
            <a:r>
              <a:rPr lang="en-US" sz="1800" dirty="0"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99lri"/>
              </a:rPr>
              <a:t>tehdy</a:t>
            </a:r>
            <a:r>
              <a:rPr lang="en-US" sz="1800" dirty="0">
                <a:effectLst/>
                <a:latin typeface="Arial" panose="020B0604020202020204" pitchFamily="34" charset="0"/>
                <a:ea typeface="99lri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99lri"/>
              </a:rPr>
              <a:t>když</a:t>
            </a:r>
            <a:r>
              <a:rPr lang="en-US" sz="1800" dirty="0"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99lri"/>
              </a:rPr>
              <a:t>rozváděná</a:t>
            </a:r>
            <a:r>
              <a:rPr lang="en-US" sz="1800" dirty="0"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99lri"/>
              </a:rPr>
              <a:t>pitná</a:t>
            </a:r>
            <a:r>
              <a:rPr lang="en-US" sz="1800" dirty="0"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99lri"/>
              </a:rPr>
              <a:t>voda</a:t>
            </a:r>
            <a:endParaRPr lang="cs-CZ" sz="1800" dirty="0">
              <a:effectLst/>
              <a:latin typeface="Arial" panose="020B0604020202020204" pitchFamily="34" charset="0"/>
              <a:ea typeface="99lri"/>
            </a:endParaRPr>
          </a:p>
          <a:p>
            <a:pPr algn="just">
              <a:lnSpc>
                <a:spcPct val="120000"/>
              </a:lnSpc>
            </a:pPr>
            <a:endParaRPr lang="cs-CZ" sz="800" dirty="0">
              <a:effectLst/>
              <a:latin typeface="Arial" panose="020B0604020202020204" pitchFamily="34" charset="0"/>
              <a:ea typeface="99lri"/>
            </a:endParaRPr>
          </a:p>
          <a:p>
            <a:pPr algn="just"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 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a)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”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má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stabilní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pH v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rozmezí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7,0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až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9,5 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dokladem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je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protokol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jakosti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vody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z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dané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zásobované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oblasti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nebo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individuálního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zdroje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) </a:t>
            </a:r>
            <a:endParaRPr lang="cs-CZ" sz="160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99lri"/>
            </a:endParaRPr>
          </a:p>
          <a:p>
            <a:pPr algn="just">
              <a:lnSpc>
                <a:spcPct val="120000"/>
              </a:lnSpc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                    a</a:t>
            </a:r>
          </a:p>
          <a:p>
            <a:pPr algn="just">
              <a:lnSpc>
                <a:spcPct val="120000"/>
              </a:lnSpc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b)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není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vůči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výrobku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jinak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agresivní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podle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specifikace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výrobce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.”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F12566B-2CC4-4886-9954-B3B37AAFB942}"/>
              </a:ext>
            </a:extLst>
          </p:cNvPr>
          <p:cNvSpPr txBox="1"/>
          <p:nvPr/>
        </p:nvSpPr>
        <p:spPr>
          <a:xfrm>
            <a:off x="141633" y="1558146"/>
            <a:ext cx="8803585" cy="2345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Vyhláška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MZ č. 37/2001 Sb.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pozdější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vyhláška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MZ č. 409/2005 Sb. o </a:t>
            </a:r>
            <a:r>
              <a:rPr lang="en-US" sz="1800" i="1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hygienických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požadavcích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na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výrobky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přicházející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do </a:t>
            </a:r>
            <a:r>
              <a:rPr lang="en-US" sz="1800" i="1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přímého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styku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 vodou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uvádí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99lri"/>
              </a:rPr>
              <a:t>požadavky</a:t>
            </a:r>
            <a:r>
              <a:rPr lang="en-US" sz="1800" dirty="0">
                <a:effectLst/>
                <a:latin typeface="Arial" panose="020B0604020202020204" pitchFamily="34" charset="0"/>
                <a:ea typeface="99lri"/>
              </a:rPr>
              <a:t> pro v</a:t>
            </a:r>
            <a:r>
              <a:rPr lang="cs-CZ" sz="1800" dirty="0">
                <a:effectLst/>
                <a:latin typeface="Arial" panose="020B0604020202020204" pitchFamily="34" charset="0"/>
                <a:ea typeface="99lri"/>
              </a:rPr>
              <a:t>ý</a:t>
            </a:r>
            <a:r>
              <a:rPr lang="en-US" sz="1800" dirty="0" err="1">
                <a:effectLst/>
                <a:latin typeface="Arial" panose="020B0604020202020204" pitchFamily="34" charset="0"/>
                <a:ea typeface="99lri"/>
              </a:rPr>
              <a:t>robu</a:t>
            </a:r>
            <a:r>
              <a:rPr lang="en-US" sz="1800" dirty="0"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99lri"/>
              </a:rPr>
              <a:t>vyrobků</a:t>
            </a:r>
            <a:r>
              <a:rPr lang="en-US" sz="1800" dirty="0">
                <a:effectLst/>
                <a:latin typeface="Arial" panose="020B0604020202020204" pitchFamily="34" charset="0"/>
                <a:ea typeface="99lri"/>
              </a:rPr>
              <a:t> z </a:t>
            </a:r>
            <a:r>
              <a:rPr lang="en-US" sz="1800" dirty="0" err="1">
                <a:effectLst/>
                <a:latin typeface="Arial" panose="020B0604020202020204" pitchFamily="34" charset="0"/>
                <a:ea typeface="99lri"/>
              </a:rPr>
              <a:t>kovovych</a:t>
            </a:r>
            <a:r>
              <a:rPr lang="en-US" sz="1800" dirty="0"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99lri"/>
              </a:rPr>
              <a:t>materialů</a:t>
            </a:r>
            <a:r>
              <a:rPr lang="en-US" sz="1800" dirty="0"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99lri"/>
              </a:rPr>
              <a:t>přichazejicich</a:t>
            </a:r>
            <a:r>
              <a:rPr lang="en-US" sz="1800" dirty="0">
                <a:effectLst/>
                <a:latin typeface="Arial" panose="020B0604020202020204" pitchFamily="34" charset="0"/>
                <a:ea typeface="99lri"/>
              </a:rPr>
              <a:t> do </a:t>
            </a:r>
            <a:r>
              <a:rPr lang="en-US" sz="1800" dirty="0" err="1">
                <a:effectLst/>
                <a:latin typeface="Arial" panose="020B0604020202020204" pitchFamily="34" charset="0"/>
                <a:ea typeface="99lri"/>
              </a:rPr>
              <a:t>přimeho</a:t>
            </a:r>
            <a:r>
              <a:rPr lang="en-US" sz="1800" dirty="0"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99lri"/>
              </a:rPr>
              <a:t>styku</a:t>
            </a:r>
            <a:r>
              <a:rPr lang="en-US" sz="1800" dirty="0">
                <a:effectLst/>
                <a:latin typeface="Arial" panose="020B0604020202020204" pitchFamily="34" charset="0"/>
                <a:ea typeface="99lri"/>
              </a:rPr>
              <a:t> s vodou: </a:t>
            </a:r>
            <a:endParaRPr lang="cs-CZ" sz="1800" dirty="0">
              <a:effectLst/>
              <a:latin typeface="Arial" panose="020B0604020202020204" pitchFamily="34" charset="0"/>
              <a:ea typeface="99lri"/>
            </a:endParaRPr>
          </a:p>
          <a:p>
            <a:pPr algn="just">
              <a:lnSpc>
                <a:spcPct val="120000"/>
              </a:lnSpc>
            </a:pPr>
            <a:endParaRPr lang="cs-CZ" sz="800" dirty="0">
              <a:effectLst/>
              <a:latin typeface="Arial" panose="020B0604020202020204" pitchFamily="34" charset="0"/>
              <a:ea typeface="99lri"/>
            </a:endParaRPr>
          </a:p>
          <a:p>
            <a:pPr algn="just">
              <a:lnSpc>
                <a:spcPct val="120000"/>
              </a:lnSpc>
            </a:pPr>
            <a:r>
              <a:rPr lang="cs-CZ" sz="16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99lri"/>
              </a:rPr>
              <a:t>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“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slitiny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mědi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, a to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mosaz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mosaz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odolná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vůči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odzinkování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jako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například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CuZn</a:t>
            </a:r>
            <a:r>
              <a:rPr lang="en-US" sz="1600" baseline="-250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39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Pb</a:t>
            </a:r>
            <a:r>
              <a:rPr lang="en-US" sz="1600" baseline="-250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3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(CW614N), CuZn</a:t>
            </a:r>
            <a:r>
              <a:rPr lang="en-US" sz="1600" baseline="-250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40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Pb</a:t>
            </a:r>
            <a:r>
              <a:rPr lang="en-US" sz="1600" baseline="-250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2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(CW617N), CuZn</a:t>
            </a:r>
            <a:r>
              <a:rPr lang="en-US" sz="1600" baseline="-250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36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Pb</a:t>
            </a:r>
            <a:r>
              <a:rPr lang="en-US" sz="1600" baseline="-250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2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As (CW602N)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,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neobsahující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více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než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2,2 %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olova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 a 0,1 %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arsenu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99lri"/>
              </a:rPr>
              <a:t>”. </a:t>
            </a:r>
            <a:endParaRPr lang="cs-CZ" sz="180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99lri"/>
            </a:endParaRPr>
          </a:p>
          <a:p>
            <a:pPr algn="just">
              <a:lnSpc>
                <a:spcPct val="120000"/>
              </a:lnSpc>
            </a:pPr>
            <a:endParaRPr lang="cs-CZ" sz="1100" dirty="0">
              <a:latin typeface="Arial" panose="020B0604020202020204" pitchFamily="34" charset="0"/>
              <a:ea typeface="99lri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A1FBD75-2EC6-403F-8F0D-DCAA1069A5E7}"/>
              </a:ext>
            </a:extLst>
          </p:cNvPr>
          <p:cNvSpPr txBox="1"/>
          <p:nvPr/>
        </p:nvSpPr>
        <p:spPr>
          <a:xfrm>
            <a:off x="351183" y="602696"/>
            <a:ext cx="1515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Legislativa</a:t>
            </a:r>
            <a:endParaRPr lang="cs-CZ" sz="24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B5B61A1-6A2A-4680-A16E-6BE7F502A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809" y="155524"/>
            <a:ext cx="1846608" cy="135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27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821ECBE8-05BF-49DE-AB2D-6F647C5F3CAB}"/>
              </a:ext>
            </a:extLst>
          </p:cNvPr>
          <p:cNvSpPr txBox="1"/>
          <p:nvPr/>
        </p:nvSpPr>
        <p:spPr>
          <a:xfrm>
            <a:off x="225287" y="1259685"/>
            <a:ext cx="8547652" cy="2956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kombinované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tvarovky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0" i="1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Vyhláška</a:t>
            </a:r>
            <a:r>
              <a:rPr lang="en-US" sz="1800" b="0" i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MZ č. 409/2005 Sb.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definuje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požadavky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výluhový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test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způsob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jeho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hodnocení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proto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zvolena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možných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testování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migrace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kovů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vodných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roztoků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zorky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louhovány</a:t>
            </a:r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destilované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vodě</a:t>
            </a:r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roztoku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kyseliny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dusičné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pH 5 </a:t>
            </a:r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0,1 M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roztoku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NaCl. </a:t>
            </a:r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Teplota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zkoušce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25 ± 2 °C,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trvání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zkoušky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týdny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324E518-0A8E-4C2B-BA60-81BA618C09A7}"/>
              </a:ext>
            </a:extLst>
          </p:cNvPr>
          <p:cNvSpPr txBox="1"/>
          <p:nvPr/>
        </p:nvSpPr>
        <p:spPr>
          <a:xfrm>
            <a:off x="265044" y="5404345"/>
            <a:ext cx="8600660" cy="1160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Měření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bylo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provedeno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optickou</a:t>
            </a:r>
            <a:r>
              <a:rPr lang="en-US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emisní</a:t>
            </a:r>
            <a:r>
              <a:rPr lang="en-US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spektrometrií</a:t>
            </a:r>
            <a:r>
              <a:rPr lang="en-US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indukčně</a:t>
            </a:r>
            <a:r>
              <a:rPr lang="en-US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vázaným</a:t>
            </a:r>
            <a:r>
              <a:rPr lang="en-US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plazmatem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(ICP-OES)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přístroji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Thermo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iCAP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6500 Duo.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Roztoky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byly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změřeny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jednak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bez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úpravy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jednak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okyselení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(HNO</a:t>
            </a:r>
            <a:r>
              <a:rPr lang="en-US" sz="16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aby se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rozpustil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zhydrolyzovaný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podíl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kovu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1CC28D2-F77B-4D30-907A-B5174C0FDE0B}"/>
              </a:ext>
            </a:extLst>
          </p:cNvPr>
          <p:cNvSpPr txBox="1"/>
          <p:nvPr/>
        </p:nvSpPr>
        <p:spPr>
          <a:xfrm>
            <a:off x="225287" y="4319091"/>
            <a:ext cx="8613913" cy="87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záměrně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zvolen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takto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extrémních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podmínkách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aby se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lépe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projevila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případná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rizika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možného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vyluhování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kovů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zhoršení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stabilty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vrstev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99255C6-8515-41B5-B91F-FA86D5372636}"/>
              </a:ext>
            </a:extLst>
          </p:cNvPr>
          <p:cNvSpPr txBox="1"/>
          <p:nvPr/>
        </p:nvSpPr>
        <p:spPr>
          <a:xfrm>
            <a:off x="523875" y="515518"/>
            <a:ext cx="119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Metoda</a:t>
            </a:r>
          </a:p>
        </p:txBody>
      </p:sp>
    </p:spTree>
    <p:extLst>
      <p:ext uri="{BB962C8B-B14F-4D97-AF65-F5344CB8AC3E}">
        <p14:creationId xmlns:p14="http://schemas.microsoft.com/office/powerpoint/2010/main" val="949371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0C20DAE-E7D1-4E1F-962E-D6BFB815CB3C}"/>
              </a:ext>
            </a:extLst>
          </p:cNvPr>
          <p:cNvSpPr txBox="1"/>
          <p:nvPr/>
        </p:nvSpPr>
        <p:spPr>
          <a:xfrm>
            <a:off x="172277" y="369048"/>
            <a:ext cx="50358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cs-CZ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Povrchová úprava obsahující nikl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vzorcích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niklov</a:t>
            </a:r>
            <a:r>
              <a:rPr lang="cs-CZ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ých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zálisků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nebyly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testování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velmi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patrné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známky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koroze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poškození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galvanického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pokovení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Rozdíly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koncentracích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patrné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zejména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různými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prostředími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destilovaná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kyselina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dusičná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pH = 5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0,1 M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roztok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NaCl</a:t>
            </a: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 descr="Obsah obrázku interiér, zeď, kovové nádobí, šroub&#10;&#10;Popis byl vytvořen automaticky">
            <a:extLst>
              <a:ext uri="{FF2B5EF4-FFF2-40B4-BE49-F238E27FC236}">
                <a16:creationId xmlns:a16="http://schemas.microsoft.com/office/drawing/2014/main" id="{AD97B1F4-E132-4D7E-B63D-3F816D6827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774" y="297814"/>
            <a:ext cx="3519695" cy="2321630"/>
          </a:xfrm>
          <a:prstGeom prst="rect">
            <a:avLst/>
          </a:prstGeom>
        </p:spPr>
      </p:pic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FF6EC39C-8441-47A0-830A-384525351E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1329772"/>
              </p:ext>
            </p:extLst>
          </p:nvPr>
        </p:nvGraphicFramePr>
        <p:xfrm>
          <a:off x="1235765" y="2770152"/>
          <a:ext cx="6042991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51ABF5B9-CA20-4844-892F-43BFA42FA165}"/>
              </a:ext>
            </a:extLst>
          </p:cNvPr>
          <p:cNvSpPr txBox="1"/>
          <p:nvPr/>
        </p:nvSpPr>
        <p:spPr>
          <a:xfrm>
            <a:off x="258416" y="6368133"/>
            <a:ext cx="8461515" cy="311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Závislost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množství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vyluhovaného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Ni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době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loužení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poniklovaného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zálisku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daném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médiu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398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C340003D-5842-4F5B-B971-D044D4FD2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382396"/>
              </p:ext>
            </p:extLst>
          </p:nvPr>
        </p:nvGraphicFramePr>
        <p:xfrm>
          <a:off x="1311965" y="1337399"/>
          <a:ext cx="6718854" cy="3413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9172">
                  <a:extLst>
                    <a:ext uri="{9D8B030D-6E8A-4147-A177-3AD203B41FA5}">
                      <a16:colId xmlns:a16="http://schemas.microsoft.com/office/drawing/2014/main" val="3521666497"/>
                    </a:ext>
                  </a:extLst>
                </a:gridCol>
                <a:gridCol w="1058142">
                  <a:extLst>
                    <a:ext uri="{9D8B030D-6E8A-4147-A177-3AD203B41FA5}">
                      <a16:colId xmlns:a16="http://schemas.microsoft.com/office/drawing/2014/main" val="295756047"/>
                    </a:ext>
                  </a:extLst>
                </a:gridCol>
                <a:gridCol w="1120385">
                  <a:extLst>
                    <a:ext uri="{9D8B030D-6E8A-4147-A177-3AD203B41FA5}">
                      <a16:colId xmlns:a16="http://schemas.microsoft.com/office/drawing/2014/main" val="4084252554"/>
                    </a:ext>
                  </a:extLst>
                </a:gridCol>
                <a:gridCol w="1120385">
                  <a:extLst>
                    <a:ext uri="{9D8B030D-6E8A-4147-A177-3AD203B41FA5}">
                      <a16:colId xmlns:a16="http://schemas.microsoft.com/office/drawing/2014/main" val="4155269069"/>
                    </a:ext>
                  </a:extLst>
                </a:gridCol>
                <a:gridCol w="1120385">
                  <a:extLst>
                    <a:ext uri="{9D8B030D-6E8A-4147-A177-3AD203B41FA5}">
                      <a16:colId xmlns:a16="http://schemas.microsoft.com/office/drawing/2014/main" val="1693709353"/>
                    </a:ext>
                  </a:extLst>
                </a:gridCol>
                <a:gridCol w="1120385">
                  <a:extLst>
                    <a:ext uri="{9D8B030D-6E8A-4147-A177-3AD203B41FA5}">
                      <a16:colId xmlns:a16="http://schemas.microsoft.com/office/drawing/2014/main" val="2358107614"/>
                    </a:ext>
                  </a:extLst>
                </a:gridCol>
              </a:tblGrid>
              <a:tr h="4479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prostředí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úprava vzorku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Cu (mg/l)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Ni (mg/l)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Pb (mg/l)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Zn (mg/l)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9281230"/>
                  </a:ext>
                </a:extLst>
              </a:tr>
              <a:tr h="447924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dest, voda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okyselení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0,018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± 0,002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6,66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± 0,73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˂ LOD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0,096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± 0,006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5193860"/>
                  </a:ext>
                </a:extLst>
              </a:tr>
              <a:tr h="4479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odstředění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0,039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± 0,001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7,58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± 0,03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0,006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± 0,001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0,137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± 0,007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73513"/>
                  </a:ext>
                </a:extLst>
              </a:tr>
              <a:tr h="44792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HNO</a:t>
                      </a:r>
                      <a:r>
                        <a:rPr lang="cs-CZ" sz="1600" baseline="-25000">
                          <a:effectLst/>
                        </a:rPr>
                        <a:t>3</a:t>
                      </a:r>
                      <a:r>
                        <a:rPr lang="cs-CZ" sz="1600">
                          <a:effectLst/>
                        </a:rPr>
                        <a:t> </a:t>
                      </a:r>
                      <a:endParaRPr lang="en-US" sz="16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pH = 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okyselení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˂ LOD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11,66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± 0,57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˂ LOD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0,065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± 0,003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6278322"/>
                  </a:ext>
                </a:extLst>
              </a:tr>
              <a:tr h="4479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odstředění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˂ LOD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11,67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± 0,02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0,014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± 0,002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0,068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± 0,001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6327188"/>
                  </a:ext>
                </a:extLst>
              </a:tr>
              <a:tr h="447924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0,1 M NaCl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okyselení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˂ LOD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1,993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± 0,002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˂ LOD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0,012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± 0,003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9007076"/>
                  </a:ext>
                </a:extLst>
              </a:tr>
              <a:tr h="4479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odstředění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˂ LOD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6,54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± 0,01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˂ LOD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0,024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± 0,001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7466883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CF1453C8-D36C-436F-A6B6-03603B5FB0F9}"/>
              </a:ext>
            </a:extLst>
          </p:cNvPr>
          <p:cNvSpPr txBox="1"/>
          <p:nvPr/>
        </p:nvSpPr>
        <p:spPr>
          <a:xfrm>
            <a:off x="99392" y="826988"/>
            <a:ext cx="87530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Obsahy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vybraných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prvků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zkoumaných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roztocích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ukončení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experimentu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(x ± s. d.)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84FD874-8932-4FA3-BD78-FEA13D84E4F9}"/>
              </a:ext>
            </a:extLst>
          </p:cNvPr>
          <p:cNvSpPr txBox="1"/>
          <p:nvPr/>
        </p:nvSpPr>
        <p:spPr>
          <a:xfrm>
            <a:off x="99392" y="1346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úpravy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vzorku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hraje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zjevně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menší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roli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42F76E5-0A65-407F-9979-F6713061094E}"/>
              </a:ext>
            </a:extLst>
          </p:cNvPr>
          <p:cNvSpPr txBox="1"/>
          <p:nvPr/>
        </p:nvSpPr>
        <p:spPr>
          <a:xfrm>
            <a:off x="198783" y="5056913"/>
            <a:ext cx="88855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zjištěných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výsledcích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zarážející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poměrně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vysoké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koncentrace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niklu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všech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vzorcích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včetně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výluhu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destilované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Maximální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koncentrace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niklu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zjištěny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výluzích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roztoku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HNO</a:t>
            </a:r>
            <a:r>
              <a:rPr lang="en-US" sz="18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E98627F-5129-4D86-AD26-5C97A4DBE947}"/>
              </a:ext>
            </a:extLst>
          </p:cNvPr>
          <p:cNvSpPr txBox="1"/>
          <p:nvPr/>
        </p:nvSpPr>
        <p:spPr>
          <a:xfrm>
            <a:off x="198783" y="5988975"/>
            <a:ext cx="8786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Koncentrace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mědi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olova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zinku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naopak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poměrně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nízké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patrně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nemusely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představovat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zdravotní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riziko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zejména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případě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tvrdé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600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DB5DFC3F-F19B-4C0B-8E54-D88DC806091C}"/>
              </a:ext>
            </a:extLst>
          </p:cNvPr>
          <p:cNvSpPr txBox="1"/>
          <p:nvPr/>
        </p:nvSpPr>
        <p:spPr>
          <a:xfrm>
            <a:off x="172278" y="338653"/>
            <a:ext cx="872552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cs-CZ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Povrchová úprava obsahující z</a:t>
            </a:r>
            <a:r>
              <a:rPr lang="en-US" sz="2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inek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louhování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pozinkovaných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zálisků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došlo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destilované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v 0,1 M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roztoku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NaCl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vzniku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bílé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vločkovité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sraženiny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Sraženina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rozpustila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až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přídavkem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kyseliny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vzorku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 descr="Obsah obrázku hrníček, interiér, ozubené kolo&#10;&#10;Popis byl vytvořen automaticky">
            <a:extLst>
              <a:ext uri="{FF2B5EF4-FFF2-40B4-BE49-F238E27FC236}">
                <a16:creationId xmlns:a16="http://schemas.microsoft.com/office/drawing/2014/main" id="{BCBB1BBD-7131-4013-B848-A1647B1B3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37" y="2259020"/>
            <a:ext cx="7554802" cy="253046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EA8499F-6435-4114-A990-C7F14F0BE580}"/>
              </a:ext>
            </a:extLst>
          </p:cNvPr>
          <p:cNvSpPr txBox="1"/>
          <p:nvPr/>
        </p:nvSpPr>
        <p:spPr>
          <a:xfrm>
            <a:off x="431110" y="5011242"/>
            <a:ext cx="73508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Bílé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hydrolýzní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produkty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pozinkovaných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záliscích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ukončení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experimentu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902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D87D188A-B9C3-4EE9-B64D-18907DF9F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070923"/>
              </p:ext>
            </p:extLst>
          </p:nvPr>
        </p:nvGraphicFramePr>
        <p:xfrm>
          <a:off x="404190" y="1951019"/>
          <a:ext cx="8335617" cy="29559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9581">
                  <a:extLst>
                    <a:ext uri="{9D8B030D-6E8A-4147-A177-3AD203B41FA5}">
                      <a16:colId xmlns:a16="http://schemas.microsoft.com/office/drawing/2014/main" val="1842111609"/>
                    </a:ext>
                  </a:extLst>
                </a:gridCol>
                <a:gridCol w="2758018">
                  <a:extLst>
                    <a:ext uri="{9D8B030D-6E8A-4147-A177-3AD203B41FA5}">
                      <a16:colId xmlns:a16="http://schemas.microsoft.com/office/drawing/2014/main" val="130732630"/>
                    </a:ext>
                  </a:extLst>
                </a:gridCol>
                <a:gridCol w="2758018">
                  <a:extLst>
                    <a:ext uri="{9D8B030D-6E8A-4147-A177-3AD203B41FA5}">
                      <a16:colId xmlns:a16="http://schemas.microsoft.com/office/drawing/2014/main" val="3895786146"/>
                    </a:ext>
                  </a:extLst>
                </a:gridCol>
              </a:tblGrid>
              <a:tr h="4086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prostředí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úprava vzorku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Zn (mg/l)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33411206"/>
                  </a:ext>
                </a:extLst>
              </a:tr>
              <a:tr h="42228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</a:rPr>
                        <a:t>dest</a:t>
                      </a:r>
                      <a:r>
                        <a:rPr lang="cs-CZ" sz="1800" dirty="0">
                          <a:effectLst/>
                        </a:rPr>
                        <a:t>. voda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okyselení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4,297 </a:t>
                      </a:r>
                      <a:r>
                        <a:rPr lang="en-US" sz="1800">
                          <a:effectLst/>
                        </a:rPr>
                        <a:t>± </a:t>
                      </a:r>
                      <a:r>
                        <a:rPr lang="cs-CZ" sz="1800">
                          <a:effectLst/>
                        </a:rPr>
                        <a:t>0,003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51174287"/>
                  </a:ext>
                </a:extLst>
              </a:tr>
              <a:tr h="422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odstředění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0,205 </a:t>
                      </a:r>
                      <a:r>
                        <a:rPr lang="en-US" sz="1800">
                          <a:effectLst/>
                        </a:rPr>
                        <a:t>± </a:t>
                      </a:r>
                      <a:r>
                        <a:rPr lang="cs-CZ" sz="1800">
                          <a:effectLst/>
                        </a:rPr>
                        <a:t>0,012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51756742"/>
                  </a:ext>
                </a:extLst>
              </a:tr>
              <a:tr h="42228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HNO</a:t>
                      </a:r>
                      <a:r>
                        <a:rPr lang="cs-CZ" sz="1800" baseline="-25000">
                          <a:effectLst/>
                        </a:rPr>
                        <a:t>3</a:t>
                      </a:r>
                      <a:endParaRPr lang="en-US" sz="18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pH = 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okyselení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0,855 </a:t>
                      </a:r>
                      <a:r>
                        <a:rPr lang="en-US" sz="1800">
                          <a:effectLst/>
                        </a:rPr>
                        <a:t>± </a:t>
                      </a:r>
                      <a:r>
                        <a:rPr lang="cs-CZ" sz="1800">
                          <a:effectLst/>
                        </a:rPr>
                        <a:t>0,001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97100288"/>
                  </a:ext>
                </a:extLst>
              </a:tr>
              <a:tr h="422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odstředění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0,205 </a:t>
                      </a:r>
                      <a:r>
                        <a:rPr lang="en-US" sz="1800">
                          <a:effectLst/>
                        </a:rPr>
                        <a:t>± </a:t>
                      </a:r>
                      <a:r>
                        <a:rPr lang="cs-CZ" sz="1800">
                          <a:effectLst/>
                        </a:rPr>
                        <a:t>0,012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31418598"/>
                  </a:ext>
                </a:extLst>
              </a:tr>
              <a:tr h="42228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0,1 M NaCl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okyselení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0,482 </a:t>
                      </a:r>
                      <a:r>
                        <a:rPr lang="en-US" sz="1800">
                          <a:effectLst/>
                        </a:rPr>
                        <a:t>± </a:t>
                      </a:r>
                      <a:r>
                        <a:rPr lang="cs-CZ" sz="1800">
                          <a:effectLst/>
                        </a:rPr>
                        <a:t>0,001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17338179"/>
                  </a:ext>
                </a:extLst>
              </a:tr>
              <a:tr h="4359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odstředění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0,098 </a:t>
                      </a:r>
                      <a:r>
                        <a:rPr lang="en-US" sz="1800" dirty="0">
                          <a:effectLst/>
                        </a:rPr>
                        <a:t>± </a:t>
                      </a:r>
                      <a:r>
                        <a:rPr lang="cs-CZ" sz="1800" dirty="0">
                          <a:effectLst/>
                        </a:rPr>
                        <a:t>0,013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37237465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4CA622FC-CFBB-4788-BF45-4C8AC1F5C399}"/>
              </a:ext>
            </a:extLst>
          </p:cNvPr>
          <p:cNvSpPr txBox="1"/>
          <p:nvPr/>
        </p:nvSpPr>
        <p:spPr>
          <a:xfrm>
            <a:off x="185530" y="5178597"/>
            <a:ext cx="87729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všech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případech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došlo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poměrně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masivnímu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vymývání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zinku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které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může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být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určité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miry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omezeno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vznikem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inkrustací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povrchu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Část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prvku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může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být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vázána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hydrolytické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sraženině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která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patrně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sedimentovat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což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ještě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více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omezí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volného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zinku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takže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nebudou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dosahovat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hodnot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ovlivňujících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kvalitu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D89AE52-A66D-412D-A84D-C952A9BC4A83}"/>
              </a:ext>
            </a:extLst>
          </p:cNvPr>
          <p:cNvSpPr txBox="1"/>
          <p:nvPr/>
        </p:nvSpPr>
        <p:spPr>
          <a:xfrm>
            <a:off x="364434" y="1353545"/>
            <a:ext cx="83753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Obsahy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vybraných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prvků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zkoumaných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roztocích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ukončení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experimentu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(x ±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s.d.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5F0E3FE-95B2-4AAB-96FF-A41F6EEA870B}"/>
              </a:ext>
            </a:extLst>
          </p:cNvPr>
          <p:cNvSpPr txBox="1"/>
          <p:nvPr/>
        </p:nvSpPr>
        <p:spPr>
          <a:xfrm>
            <a:off x="185530" y="417517"/>
            <a:ext cx="8651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prvků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výluzích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stanovitelný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pouze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zinek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Okyselení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vzorku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vedlo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výraznému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zvýšení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jeho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koncentrace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vzorcích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vlivem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rozpuštění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sraženiny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0153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55EFA65-65A2-469E-8A2C-7E5F0EDF3DA9}"/>
              </a:ext>
            </a:extLst>
          </p:cNvPr>
          <p:cNvSpPr txBox="1"/>
          <p:nvPr/>
        </p:nvSpPr>
        <p:spPr>
          <a:xfrm>
            <a:off x="258417" y="277072"/>
            <a:ext cx="86868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Pasivovaná</a:t>
            </a: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mosaz</a:t>
            </a: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FMD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louhování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FMD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zálisků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nedošlo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zjevným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makroskopickým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změnám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pouze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zálisek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0,1 M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roztoku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NaCl se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jeví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mírně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zašlý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patrně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počínající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chloridová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koroze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hudba, dechové nástroje&#10;&#10;Popis byl vytvořen automaticky">
            <a:extLst>
              <a:ext uri="{FF2B5EF4-FFF2-40B4-BE49-F238E27FC236}">
                <a16:creationId xmlns:a16="http://schemas.microsoft.com/office/drawing/2014/main" id="{EA4E044A-DB60-492A-AF88-11E031B44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206" y="1989878"/>
            <a:ext cx="5263469" cy="1595451"/>
          </a:xfrm>
          <a:prstGeom prst="rect">
            <a:avLst/>
          </a:prstGeom>
        </p:spPr>
      </p:pic>
      <p:pic>
        <p:nvPicPr>
          <p:cNvPr id="6" name="Obrázek 5" descr="Obsah obrázku interiér, zeď, kovové nádobí, koš&#10;&#10;Popis byl vytvořen automaticky">
            <a:extLst>
              <a:ext uri="{FF2B5EF4-FFF2-40B4-BE49-F238E27FC236}">
                <a16:creationId xmlns:a16="http://schemas.microsoft.com/office/drawing/2014/main" id="{3EA714D4-BEAF-4889-8ED9-6BC1EF1F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082" y="3815005"/>
            <a:ext cx="4404819" cy="188553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414D7CC-A580-4AE8-B673-FC980B2599BC}"/>
              </a:ext>
            </a:extLst>
          </p:cNvPr>
          <p:cNvSpPr txBox="1"/>
          <p:nvPr/>
        </p:nvSpPr>
        <p:spPr>
          <a:xfrm>
            <a:off x="2200082" y="5842777"/>
            <a:ext cx="4918848" cy="738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Změny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povrchu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FMD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zálisků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ukončení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experimentu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70768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451</TotalTime>
  <Words>1295</Words>
  <Application>Microsoft Office PowerPoint</Application>
  <PresentationFormat>Předvádění na obrazovce (4:3)</PresentationFormat>
  <Paragraphs>165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Motiv Office</vt:lpstr>
      <vt:lpstr>Experimentální studie uvolňování iontů z kovových zálisků používaných v plastových rozvodech vody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Lubomir Prokes</dc:creator>
  <cp:lastModifiedBy>Lubomír Prokeš</cp:lastModifiedBy>
  <cp:revision>26</cp:revision>
  <dcterms:created xsi:type="dcterms:W3CDTF">2021-10-15T07:27:39Z</dcterms:created>
  <dcterms:modified xsi:type="dcterms:W3CDTF">2021-10-18T22:17:35Z</dcterms:modified>
</cp:coreProperties>
</file>