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9" r:id="rId5"/>
    <p:sldMasterId id="2147483747" r:id="rId6"/>
  </p:sldMasterIdLst>
  <p:notesMasterIdLst>
    <p:notesMasterId r:id="rId25"/>
  </p:notesMasterIdLst>
  <p:handoutMasterIdLst>
    <p:handoutMasterId r:id="rId26"/>
  </p:handoutMasterIdLst>
  <p:sldIdLst>
    <p:sldId id="257" r:id="rId7"/>
    <p:sldId id="263" r:id="rId8"/>
    <p:sldId id="267" r:id="rId9"/>
    <p:sldId id="268" r:id="rId10"/>
    <p:sldId id="269" r:id="rId11"/>
    <p:sldId id="272" r:id="rId12"/>
    <p:sldId id="273" r:id="rId13"/>
    <p:sldId id="279" r:id="rId14"/>
    <p:sldId id="278" r:id="rId15"/>
    <p:sldId id="280" r:id="rId16"/>
    <p:sldId id="271" r:id="rId17"/>
    <p:sldId id="270" r:id="rId18"/>
    <p:sldId id="274" r:id="rId19"/>
    <p:sldId id="276" r:id="rId20"/>
    <p:sldId id="282" r:id="rId21"/>
    <p:sldId id="281" r:id="rId22"/>
    <p:sldId id="275" r:id="rId23"/>
    <p:sldId id="277" r:id="rId24"/>
  </p:sldIdLst>
  <p:sldSz cx="10690225" cy="7561263"/>
  <p:notesSz cx="6858000" cy="9144000"/>
  <p:defaultTextStyle>
    <a:defPPr>
      <a:defRPr lang="cs-CZ"/>
    </a:defPPr>
    <a:lvl1pPr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88925" indent="2936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81025" indent="5857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73125" indent="8778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165225" indent="1169988" algn="l" defTabSz="5810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54A0"/>
    <a:srgbClr val="4D4D4D"/>
    <a:srgbClr val="42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4" autoAdjust="0"/>
  </p:normalViewPr>
  <p:slideViewPr>
    <p:cSldViewPr>
      <p:cViewPr varScale="1">
        <p:scale>
          <a:sx n="74" d="100"/>
          <a:sy n="74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3CF9569-DD38-48B9-8FFB-817E612A84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6C0833-2C89-43E4-9928-45D75A1C38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7017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482901-6E6E-41BC-876F-538180A20205}" type="datetimeFigureOut">
              <a:rPr lang="cs-CZ"/>
              <a:pPr>
                <a:defRPr/>
              </a:pPr>
              <a:t>19.10.2021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55BBC0-689F-415A-B40C-B29415B045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455613">
              <a:spcBef>
                <a:spcPct val="0"/>
              </a:spcBef>
              <a:buSzTx/>
              <a:buFontTx/>
              <a:buNone/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881220-CC16-417A-8D2C-CCD94F83E1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55613">
              <a:defRPr sz="1200">
                <a:latin typeface="Calibri" panose="020F0502020204030204" pitchFamily="34" charset="0"/>
              </a:defRPr>
            </a:lvl1pPr>
          </a:lstStyle>
          <a:p>
            <a:fld id="{97B4E189-26D9-4167-80CF-60C3CE431C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5766C24-7DF9-45CC-8DEF-1652A08224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0F9B75-7F3F-4D80-82FA-4F55C54C779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82000"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209E63-CA4C-4AAD-8C7B-7168CA2A4A74}" type="datetimeFigureOut">
              <a:rPr lang="cs-CZ"/>
              <a:pPr>
                <a:defRPr/>
              </a:pPr>
              <a:t>19.10.2021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8369107F-88C6-4BDB-8329-AAAB7F8B1D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FC427DDB-3A23-445E-9563-EB5F085DD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09C4B3-5B87-4F4A-8975-7CD5CA09D0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DBC50E-C071-4072-81DD-D0D5AFF8F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3447A-0406-4719-9784-4180E6A1388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428174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65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0175" y="303213"/>
            <a:ext cx="2405063" cy="57816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2787" cy="5781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9266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86850" cy="162083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3475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číslo snímku 12">
            <a:extLst>
              <a:ext uri="{FF2B5EF4-FFF2-40B4-BE49-F238E27FC236}">
                <a16:creationId xmlns:a16="http://schemas.microsoft.com/office/drawing/2014/main" id="{69C895CE-729C-4BC2-91F4-70BD40C5C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3A856C-2DC3-472F-9C3D-2E14DB5F1F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2780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>
            <a:extLst>
              <a:ext uri="{FF2B5EF4-FFF2-40B4-BE49-F238E27FC236}">
                <a16:creationId xmlns:a16="http://schemas.microsoft.com/office/drawing/2014/main" id="{D43C1E16-F1B2-44F4-B0A4-DAE26FC8D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99235-5CD3-4489-A8B4-7F95BCD904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0504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12">
            <a:extLst>
              <a:ext uri="{FF2B5EF4-FFF2-40B4-BE49-F238E27FC236}">
                <a16:creationId xmlns:a16="http://schemas.microsoft.com/office/drawing/2014/main" id="{6F973A67-E50F-468E-A466-932331E78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1D39F-1D40-403A-9E7F-04D3D9536F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8825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20700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7025" y="1331913"/>
            <a:ext cx="473392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12">
            <a:extLst>
              <a:ext uri="{FF2B5EF4-FFF2-40B4-BE49-F238E27FC236}">
                <a16:creationId xmlns:a16="http://schemas.microsoft.com/office/drawing/2014/main" id="{8204CAD0-A8F8-4293-8A00-1EF0EC0E7D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1CA38-80A6-4743-ACE1-4328941E2E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6814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12">
            <a:extLst>
              <a:ext uri="{FF2B5EF4-FFF2-40B4-BE49-F238E27FC236}">
                <a16:creationId xmlns:a16="http://schemas.microsoft.com/office/drawing/2014/main" id="{C711DD31-A0A9-4AB3-BFCF-BE2B9AEDA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ACF21-3620-4BE6-9000-698FBD63FAC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711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12">
            <a:extLst>
              <a:ext uri="{FF2B5EF4-FFF2-40B4-BE49-F238E27FC236}">
                <a16:creationId xmlns:a16="http://schemas.microsoft.com/office/drawing/2014/main" id="{58ED5FA9-B021-43CC-8B06-0061EA96D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252C2-80E2-47A0-9DCC-9875FE23EA8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204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2">
            <a:extLst>
              <a:ext uri="{FF2B5EF4-FFF2-40B4-BE49-F238E27FC236}">
                <a16:creationId xmlns:a16="http://schemas.microsoft.com/office/drawing/2014/main" id="{1362E20B-968D-422F-8015-94306ECD7C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01998-E8DD-4969-92AA-1FB73630FC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443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12">
            <a:extLst>
              <a:ext uri="{FF2B5EF4-FFF2-40B4-BE49-F238E27FC236}">
                <a16:creationId xmlns:a16="http://schemas.microsoft.com/office/drawing/2014/main" id="{5B0A460E-17B6-45D8-9A2F-DA2F4DBB7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BFD68-AB0B-444D-ACD1-31038BE00A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046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82482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12">
            <a:extLst>
              <a:ext uri="{FF2B5EF4-FFF2-40B4-BE49-F238E27FC236}">
                <a16:creationId xmlns:a16="http://schemas.microsoft.com/office/drawing/2014/main" id="{24BEB013-C9DC-4ABF-B839-EAF74B129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22B5E-A41C-44F5-9D26-F86E20C103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938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>
            <a:extLst>
              <a:ext uri="{FF2B5EF4-FFF2-40B4-BE49-F238E27FC236}">
                <a16:creationId xmlns:a16="http://schemas.microsoft.com/office/drawing/2014/main" id="{E97695F3-EA23-4F1E-9162-400C47B9A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0FFA24-5596-4D71-9F84-78CA0E61B6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7854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35888" y="180975"/>
            <a:ext cx="2405062" cy="64087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20700" y="180975"/>
            <a:ext cx="7062788" cy="64087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12">
            <a:extLst>
              <a:ext uri="{FF2B5EF4-FFF2-40B4-BE49-F238E27FC236}">
                <a16:creationId xmlns:a16="http://schemas.microsoft.com/office/drawing/2014/main" id="{B6221927-E4E8-45D6-9350-CA4FEFE97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9D792-1175-4197-8B66-42C1AF0F2E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36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6850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68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319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05475" y="3708400"/>
            <a:ext cx="2082800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940675" y="3708400"/>
            <a:ext cx="2084388" cy="2376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5735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2812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5821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0250" cy="12604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0739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47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9888" y="301625"/>
            <a:ext cx="5975350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5455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3500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6589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>
            <a:extLst>
              <a:ext uri="{FF2B5EF4-FFF2-40B4-BE49-F238E27FC236}">
                <a16:creationId xmlns:a16="http://schemas.microsoft.com/office/drawing/2014/main" id="{724ABA0E-98E6-40C9-B5B7-599B1C4B7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705475" y="3708400"/>
            <a:ext cx="43195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ÚJV Řež, a.s.</a:t>
            </a:r>
            <a:br>
              <a:rPr lang="cs-CZ" altLang="cs-CZ"/>
            </a:br>
            <a:r>
              <a:rPr lang="cs-CZ" altLang="cs-CZ"/>
              <a:t>Název prezentace</a:t>
            </a:r>
            <a:br>
              <a:rPr lang="cs-CZ" altLang="cs-CZ"/>
            </a:br>
            <a:r>
              <a:rPr lang="en-US" altLang="cs-CZ"/>
              <a:t>m</a:t>
            </a:r>
            <a:r>
              <a:rPr lang="cs-CZ" altLang="cs-CZ"/>
              <a:t>ůže být více řádků</a:t>
            </a:r>
            <a:br>
              <a:rPr lang="cs-CZ" altLang="cs-CZ"/>
            </a:br>
            <a:r>
              <a:rPr lang="cs-CZ" altLang="cs-CZ"/>
              <a:t>Jméno Příjmení</a:t>
            </a:r>
            <a:br>
              <a:rPr lang="cs-CZ" altLang="cs-CZ"/>
            </a:br>
            <a:r>
              <a:rPr lang="cs-CZ" altLang="cs-CZ"/>
              <a:t>00.00.2012</a:t>
            </a:r>
          </a:p>
          <a:p>
            <a:pPr lvl="0"/>
            <a:endParaRPr lang="cs-CZ" altLang="cs-CZ"/>
          </a:p>
        </p:txBody>
      </p:sp>
      <p:pic>
        <p:nvPicPr>
          <p:cNvPr id="1027" name="Picture 15" descr="LogoUVJ">
            <a:extLst>
              <a:ext uri="{FF2B5EF4-FFF2-40B4-BE49-F238E27FC236}">
                <a16:creationId xmlns:a16="http://schemas.microsoft.com/office/drawing/2014/main" id="{38E50C2A-6550-4CA7-B04F-60D61194E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395288"/>
            <a:ext cx="603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13">
            <a:extLst>
              <a:ext uri="{FF2B5EF4-FFF2-40B4-BE49-F238E27FC236}">
                <a16:creationId xmlns:a16="http://schemas.microsoft.com/office/drawing/2014/main" id="{9D372E22-433D-4177-B609-26A99525A8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95288"/>
            <a:ext cx="2687638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1">
            <a:extLst>
              <a:ext uri="{FF2B5EF4-FFF2-40B4-BE49-F238E27FC236}">
                <a16:creationId xmlns:a16="http://schemas.microsoft.com/office/drawing/2014/main" id="{8D3E7ACD-FC3A-49B6-80E6-0C1EB2C3AA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6591300"/>
            <a:ext cx="273526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ctr" defTabSz="581025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15900" indent="-215900" algn="r" defTabSz="581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727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42BAD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3pPr>
      <a:lvl4pPr marL="10191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CCD3E9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4pPr>
      <a:lvl5pPr marL="13112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anose="05000000000000000000" pitchFamily="2" charset="2"/>
        <a:buChar char="§"/>
        <a:defRPr sz="1300">
          <a:solidFill>
            <a:schemeClr val="tx1"/>
          </a:solidFill>
          <a:latin typeface="+mn-lt"/>
        </a:defRPr>
      </a:lvl5pPr>
      <a:lvl6pPr marL="17684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6pPr>
      <a:lvl7pPr marL="22256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7pPr>
      <a:lvl8pPr marL="26828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8pPr>
      <a:lvl9pPr marL="3140075" indent="-142875" algn="l" defTabSz="581025" rtl="0" eaLnBrk="1" fontAlgn="base" hangingPunct="1">
        <a:spcBef>
          <a:spcPct val="20000"/>
        </a:spcBef>
        <a:spcAft>
          <a:spcPct val="0"/>
        </a:spcAft>
        <a:buClr>
          <a:srgbClr val="E9F5F8"/>
        </a:buClr>
        <a:buFont typeface="Wingdings" pitchFamily="2" charset="2"/>
        <a:buChar char="§"/>
        <a:defRPr sz="13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Line">
            <a:extLst>
              <a:ext uri="{FF2B5EF4-FFF2-40B4-BE49-F238E27FC236}">
                <a16:creationId xmlns:a16="http://schemas.microsoft.com/office/drawing/2014/main" id="{590BF1A7-D424-4A98-ACCE-36D5A9E8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06488"/>
            <a:ext cx="9666288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Zástupný symbol pro text 2">
            <a:extLst>
              <a:ext uri="{FF2B5EF4-FFF2-40B4-BE49-F238E27FC236}">
                <a16:creationId xmlns:a16="http://schemas.microsoft.com/office/drawing/2014/main" id="{EEA411AD-B343-4CB1-AFBD-26EF763D9F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20700" y="1331913"/>
            <a:ext cx="96202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Druhá úroveň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  <a:endParaRPr lang="en-US" altLang="cs-CZ"/>
          </a:p>
          <a:p>
            <a:pPr lvl="3"/>
            <a:r>
              <a:rPr lang="cs-CZ" altLang="cs-CZ"/>
              <a:t>Třetí úroveň</a:t>
            </a:r>
            <a:endParaRPr lang="en-US" altLang="cs-CZ"/>
          </a:p>
          <a:p>
            <a:pPr lvl="4"/>
            <a:r>
              <a:rPr lang="en-US" altLang="cs-CZ"/>
              <a:t>Test</a:t>
            </a:r>
            <a:endParaRPr lang="cs-CZ" altLang="cs-CZ"/>
          </a:p>
        </p:txBody>
      </p:sp>
      <p:sp>
        <p:nvSpPr>
          <p:cNvPr id="14" name="Zástupný symbol pro číslo snímku 12">
            <a:extLst>
              <a:ext uri="{FF2B5EF4-FFF2-40B4-BE49-F238E27FC236}">
                <a16:creationId xmlns:a16="http://schemas.microsoft.com/office/drawing/2014/main" id="{E857C651-97F6-4675-9876-F692CF8A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22288" y="6954838"/>
            <a:ext cx="360362" cy="3603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fld id="{4FC90F48-B473-4F1D-9ECB-DB03D4DFDD4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54" name="Text Box 12">
            <a:extLst>
              <a:ext uri="{FF2B5EF4-FFF2-40B4-BE49-F238E27FC236}">
                <a16:creationId xmlns:a16="http://schemas.microsoft.com/office/drawing/2014/main" id="{902AF1FF-8253-4104-8ED7-B6F6A6357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863" y="1763713"/>
            <a:ext cx="2303462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 lIns="58380" tIns="29190" rIns="58380" bIns="291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50000"/>
              <a:buFont typeface="Arial" charset="0"/>
              <a:buChar char="•"/>
              <a:defRPr/>
            </a:pPr>
            <a:endParaRPr lang="cs-CZ"/>
          </a:p>
        </p:txBody>
      </p:sp>
      <p:pic>
        <p:nvPicPr>
          <p:cNvPr id="2" name="Picture 18" descr="LogoUVJ">
            <a:extLst>
              <a:ext uri="{FF2B5EF4-FFF2-40B4-BE49-F238E27FC236}">
                <a16:creationId xmlns:a16="http://schemas.microsoft.com/office/drawing/2014/main" id="{C7F44BF1-E859-4CA8-B400-26127CB8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306388"/>
            <a:ext cx="452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Zástupný symbol pro nadpis 1">
            <a:extLst>
              <a:ext uri="{FF2B5EF4-FFF2-40B4-BE49-F238E27FC236}">
                <a16:creationId xmlns:a16="http://schemas.microsoft.com/office/drawing/2014/main" id="{BD8578D6-603B-443B-B9BA-9121A3D533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0700" y="180975"/>
            <a:ext cx="84216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altLang="cs-CZ"/>
          </a:p>
        </p:txBody>
      </p:sp>
      <p:pic>
        <p:nvPicPr>
          <p:cNvPr id="2056" name="Obrázek 8">
            <a:extLst>
              <a:ext uri="{FF2B5EF4-FFF2-40B4-BE49-F238E27FC236}">
                <a16:creationId xmlns:a16="http://schemas.microsoft.com/office/drawing/2014/main" id="{01732390-E78E-404A-8FD5-7F7B79EE25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6775450"/>
            <a:ext cx="251936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defTabSz="581025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581025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15900" indent="-215900" algn="l" defTabSz="581025" rtl="0" eaLnBrk="0" fontAlgn="base" hangingPunct="0">
        <a:spcBef>
          <a:spcPct val="20000"/>
        </a:spcBef>
        <a:spcAft>
          <a:spcPct val="0"/>
        </a:spcAft>
        <a:buSzPct val="50000"/>
        <a:buFont typeface="Arial" panose="020B0604020202020204" pitchFamily="34" charset="0"/>
        <a:buBlip>
          <a:blip r:embed="rId16"/>
        </a:buBlip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471488" indent="-179388" algn="l" defTabSz="5810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panose="05000000000000000000" pitchFamily="2" charset="2"/>
        <a:buBlip>
          <a:blip r:embed="rId17"/>
        </a:buBlip>
        <a:defRPr>
          <a:solidFill>
            <a:schemeClr val="tx1"/>
          </a:solidFill>
          <a:latin typeface="+mn-lt"/>
          <a:cs typeface="+mn-cs"/>
        </a:defRPr>
      </a:lvl2pPr>
      <a:lvl3pPr marL="7270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42BAD2"/>
        </a:buClr>
        <a:buSzPct val="50000"/>
        <a:buFont typeface="Wingdings" panose="05000000000000000000" pitchFamily="2" charset="2"/>
        <a:buBlip>
          <a:blip r:embed="rId18"/>
        </a:buBlip>
        <a:defRPr>
          <a:solidFill>
            <a:schemeClr val="tx1"/>
          </a:solidFill>
          <a:latin typeface="+mn-lt"/>
          <a:cs typeface="+mn-cs"/>
        </a:defRPr>
      </a:lvl3pPr>
      <a:lvl4pPr marL="10191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CCD3E9"/>
        </a:buClr>
        <a:buSzPct val="50000"/>
        <a:buFont typeface="Wingdings" panose="05000000000000000000" pitchFamily="2" charset="2"/>
        <a:buBlip>
          <a:blip r:embed="rId19"/>
        </a:buBlip>
        <a:defRPr>
          <a:solidFill>
            <a:schemeClr val="tx1"/>
          </a:solidFill>
          <a:latin typeface="+mn-lt"/>
          <a:cs typeface="+mn-cs"/>
        </a:defRPr>
      </a:lvl4pPr>
      <a:lvl5pPr marL="1311275" indent="-142875" algn="l" defTabSz="581025" rtl="0" eaLnBrk="0" fontAlgn="base" hangingPunct="0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anose="05000000000000000000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5pPr>
      <a:lvl6pPr marL="17684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6pPr>
      <a:lvl7pPr marL="22256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7pPr>
      <a:lvl8pPr marL="26828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8pPr>
      <a:lvl9pPr marL="3140075" indent="-142875" algn="l" defTabSz="581025" rtl="0" fontAlgn="base">
        <a:spcBef>
          <a:spcPct val="20000"/>
        </a:spcBef>
        <a:spcAft>
          <a:spcPct val="0"/>
        </a:spcAft>
        <a:buClr>
          <a:srgbClr val="E9F5F8"/>
        </a:buClr>
        <a:buSzPct val="50000"/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jpeg"/><Relationship Id="rId7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radek.trtilek@ujv.cz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waste@ujv.cz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hyperlink" Target="http://www.ujv.cz/" TargetMode="External"/><Relationship Id="rId4" Type="http://schemas.openxmlformats.org/officeDocument/2006/relationships/image" Target="../media/image9.png"/><Relationship Id="rId9" Type="http://schemas.openxmlformats.org/officeDocument/2006/relationships/hyperlink" Target="mailto:karel.prchal@ujv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>
            <a:extLst>
              <a:ext uri="{FF2B5EF4-FFF2-40B4-BE49-F238E27FC236}">
                <a16:creationId xmlns:a16="http://schemas.microsoft.com/office/drawing/2014/main" id="{286504EA-54F9-4F24-9B75-447EDD0E1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944" y="3708400"/>
            <a:ext cx="6192119" cy="2376488"/>
          </a:xfrm>
        </p:spPr>
        <p:txBody>
          <a:bodyPr/>
          <a:lstStyle/>
          <a:p>
            <a:r>
              <a:rPr lang="cs-CZ" altLang="cs-CZ" dirty="0"/>
              <a:t>ÚJV Řež, a. s.</a:t>
            </a:r>
          </a:p>
          <a:p>
            <a:r>
              <a:rPr lang="cs-CZ" altLang="cs-CZ" sz="2800" b="1" dirty="0"/>
              <a:t>Nakládání s radioaktivními odpady ve společnosti ÚJV Řež, a. s.</a:t>
            </a:r>
          </a:p>
          <a:p>
            <a:r>
              <a:rPr lang="cs-CZ" altLang="cs-CZ" u="sng" dirty="0"/>
              <a:t>Martin Strejc</a:t>
            </a:r>
            <a:r>
              <a:rPr lang="cs-CZ" altLang="cs-CZ" dirty="0"/>
              <a:t>, Tomáš Otcovský, Radek Trtílek</a:t>
            </a:r>
          </a:p>
          <a:p>
            <a:r>
              <a:rPr lang="cs-CZ" altLang="cs-CZ" dirty="0"/>
              <a:t>Hustopeče, 19.10.2021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8F67C-2A31-4B71-9A4E-56E6C631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Fragmentační a dekontaminační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4FB57B-23D1-404B-91C1-48981EA2C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6D533E4-3769-47E4-B8C4-3FFF33865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5328345" cy="25927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Dekontaminační technologie</a:t>
            </a:r>
          </a:p>
          <a:p>
            <a:pPr lvl="1"/>
            <a:r>
              <a:rPr lang="cs-CZ" dirty="0"/>
              <a:t>Pěnová dekontaminace</a:t>
            </a:r>
          </a:p>
          <a:p>
            <a:pPr lvl="1"/>
            <a:r>
              <a:rPr lang="cs-CZ" dirty="0"/>
              <a:t>FDS boxy</a:t>
            </a:r>
          </a:p>
          <a:p>
            <a:pPr lvl="1"/>
            <a:endParaRPr lang="cs-CZ" dirty="0"/>
          </a:p>
          <a:p>
            <a:pPr marL="292100" lvl="1" indent="0">
              <a:buNone/>
            </a:pPr>
            <a:endParaRPr lang="cs-CZ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E104AA2-EE11-49FE-84B9-9DA3AE388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136" y="1296167"/>
            <a:ext cx="4778726" cy="365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D4A445B-1478-47FF-9CA3-C78CAD30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678" y="3138728"/>
            <a:ext cx="432048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253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F96A4D-ECB6-4A14-A20D-CF3DFDF4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Zahušťovací stanice kapalných RAO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D642D6-D832-46D5-9659-77C473646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5647" y="1335088"/>
            <a:ext cx="3023878" cy="402980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E2A1D9-FB4C-447B-8313-71A5CF23B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10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BE89FB1-5969-48B6-B920-C0F7562AE1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6950" y="4166759"/>
            <a:ext cx="4032448" cy="2788079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FFBB857-8267-43C9-BAE4-4DFC9A56F75C}"/>
              </a:ext>
            </a:extLst>
          </p:cNvPr>
          <p:cNvSpPr txBox="1">
            <a:spLocks/>
          </p:cNvSpPr>
          <p:nvPr/>
        </p:nvSpPr>
        <p:spPr bwMode="auto">
          <a:xfrm>
            <a:off x="520700" y="1335088"/>
            <a:ext cx="6768628" cy="327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8380" tIns="29190" rIns="58380" bIns="29190" numCol="1" anchor="t" anchorCtr="0" compatLnSpc="1">
            <a:prstTxWarp prst="textNoShape">
              <a:avLst/>
            </a:prstTxWarp>
          </a:bodyPr>
          <a:lstStyle>
            <a:lvl1pPr marL="215900" indent="-215900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Blip>
                <a:blip r:embed="rId4"/>
              </a:buBlip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1488" indent="-179388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anose="05000000000000000000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7075" indent="-142875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BAD2"/>
              </a:buClr>
              <a:buSzPct val="5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019175" indent="-142875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D3E9"/>
              </a:buClr>
              <a:buSzPct val="50000"/>
              <a:buFont typeface="Wingdings" panose="05000000000000000000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311275" indent="-142875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anose="05000000000000000000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684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256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828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400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cs-CZ" kern="0" dirty="0"/>
              <a:t>Dvoustupňová odpařovací stanice</a:t>
            </a:r>
          </a:p>
          <a:p>
            <a:pPr marL="0" indent="0">
              <a:buNone/>
            </a:pPr>
            <a:r>
              <a:rPr lang="cs-CZ" kern="0" dirty="0"/>
              <a:t>Dekontaminační faktor </a:t>
            </a:r>
          </a:p>
          <a:p>
            <a:pPr lvl="1"/>
            <a:r>
              <a:rPr lang="cs-CZ" kern="0" dirty="0"/>
              <a:t>Projektovaný: 5∙10</a:t>
            </a:r>
            <a:r>
              <a:rPr lang="cs-CZ" kern="0" baseline="30000" dirty="0"/>
              <a:t>5</a:t>
            </a:r>
          </a:p>
          <a:p>
            <a:pPr lvl="1"/>
            <a:r>
              <a:rPr lang="cs-CZ" kern="0" dirty="0"/>
              <a:t>Dosažený ve zkušební provozu: 1,5 až 3∙10</a:t>
            </a:r>
            <a:r>
              <a:rPr lang="cs-CZ" kern="0" baseline="30000" dirty="0"/>
              <a:t>6</a:t>
            </a:r>
          </a:p>
          <a:p>
            <a:pPr marL="0" indent="0">
              <a:buNone/>
            </a:pPr>
            <a:r>
              <a:rPr lang="cs-CZ" kern="0" dirty="0"/>
              <a:t>Hmotnostní složení</a:t>
            </a:r>
          </a:p>
          <a:p>
            <a:pPr lvl="1"/>
            <a:r>
              <a:rPr lang="cs-CZ" kern="0" dirty="0"/>
              <a:t>Koncentrace nástřiku 3 až 10 g∙dm</a:t>
            </a:r>
            <a:r>
              <a:rPr lang="cs-CZ" baseline="30000" dirty="0"/>
              <a:t>−</a:t>
            </a:r>
            <a:r>
              <a:rPr lang="cs-CZ" kern="0" baseline="30000" dirty="0"/>
              <a:t>3</a:t>
            </a:r>
          </a:p>
          <a:p>
            <a:pPr lvl="1"/>
            <a:r>
              <a:rPr lang="cs-CZ" kern="0" dirty="0"/>
              <a:t>Cílová koncentrace zahuštěného roztoku 300 až 350 g∙dm</a:t>
            </a:r>
            <a:r>
              <a:rPr lang="cs-CZ" baseline="30000" dirty="0"/>
              <a:t>−</a:t>
            </a:r>
            <a:r>
              <a:rPr lang="cs-CZ" kern="0" baseline="30000" dirty="0"/>
              <a:t>3</a:t>
            </a:r>
          </a:p>
          <a:p>
            <a:pPr marL="292100" lvl="1" indent="0">
              <a:buNone/>
            </a:pPr>
            <a:endParaRPr lang="cs-CZ" kern="0" dirty="0"/>
          </a:p>
          <a:p>
            <a:pPr marL="292100" lvl="1" indent="0">
              <a:buNone/>
            </a:pPr>
            <a:r>
              <a:rPr lang="cs-CZ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21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D03A9-98C8-4686-AD2F-217591F5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FROBIT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345BC-E9D3-4B7D-B9B0-0A46AB613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5881906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Filmová Rotová Odparka </a:t>
            </a:r>
            <a:r>
              <a:rPr lang="cs-CZ" dirty="0" err="1"/>
              <a:t>BITumenační</a:t>
            </a:r>
            <a:endParaRPr lang="cs-CZ" dirty="0"/>
          </a:p>
          <a:p>
            <a:pPr lvl="1"/>
            <a:r>
              <a:rPr lang="cs-CZ" dirty="0"/>
              <a:t>Experimentální zařízení</a:t>
            </a:r>
          </a:p>
          <a:p>
            <a:pPr lvl="1"/>
            <a:r>
              <a:rPr lang="cs-CZ" dirty="0"/>
              <a:t>Příprava asi 50 až 60 Kg vzorku obsahující radionuklidy fixovaní v bitumenové matrici</a:t>
            </a:r>
          </a:p>
          <a:p>
            <a:pPr lvl="1"/>
            <a:r>
              <a:rPr lang="cs-CZ" dirty="0"/>
              <a:t>Doba přípravy vzorku asi 5 až 6 hodin</a:t>
            </a:r>
          </a:p>
          <a:p>
            <a:pPr lvl="1"/>
            <a:r>
              <a:rPr lang="cs-CZ" dirty="0"/>
              <a:t>Podpora JE Dukovany a JE Temelín – požární bezpečnost</a:t>
            </a:r>
          </a:p>
          <a:p>
            <a:pPr lvl="1"/>
            <a:r>
              <a:rPr lang="cs-CZ" dirty="0"/>
              <a:t>Testování bitumenových fixačních matric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DB97799-5515-43CF-B396-6200124594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11</a:t>
            </a:fld>
            <a:endParaRPr lang="cs-CZ" altLang="cs-CZ"/>
          </a:p>
        </p:txBody>
      </p:sp>
      <p:pic>
        <p:nvPicPr>
          <p:cNvPr id="5" name="Zástupný symbol pro obsah 4" descr="FROBIT_01.jpg">
            <a:extLst>
              <a:ext uri="{FF2B5EF4-FFF2-40B4-BE49-F238E27FC236}">
                <a16:creationId xmlns:a16="http://schemas.microsoft.com/office/drawing/2014/main" id="{62A83F5F-D820-468F-92F3-422E8D58D6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49168" y="1836415"/>
            <a:ext cx="4154430" cy="29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10" descr="FROBIT_04.jpg">
            <a:extLst>
              <a:ext uri="{FF2B5EF4-FFF2-40B4-BE49-F238E27FC236}">
                <a16:creationId xmlns:a16="http://schemas.microsoft.com/office/drawing/2014/main" id="{A58CDFD8-A04F-4B2A-8232-F65A3BF77D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952" y="3986790"/>
            <a:ext cx="4805191" cy="318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65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701D2-7B4E-4C3D-8CDF-2817D854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Fixace do anorganických pojiv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F33C77-6F46-435F-871E-824FD19F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4608388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Fixované látky</a:t>
            </a:r>
          </a:p>
          <a:p>
            <a:pPr lvl="1"/>
            <a:r>
              <a:rPr lang="cs-CZ" dirty="0"/>
              <a:t>Kaly</a:t>
            </a:r>
          </a:p>
          <a:p>
            <a:pPr lvl="1"/>
            <a:r>
              <a:rPr lang="cs-CZ" dirty="0"/>
              <a:t>Organické látky + sorbent</a:t>
            </a:r>
          </a:p>
          <a:p>
            <a:pPr lvl="1"/>
            <a:r>
              <a:rPr lang="cs-CZ" dirty="0" err="1"/>
              <a:t>Ionexy</a:t>
            </a:r>
            <a:endParaRPr lang="cs-CZ" dirty="0"/>
          </a:p>
          <a:p>
            <a:pPr lvl="1"/>
            <a:r>
              <a:rPr lang="cs-CZ" dirty="0"/>
              <a:t>Koncentrát</a:t>
            </a:r>
          </a:p>
          <a:p>
            <a:pPr marL="292100" lvl="1" indent="0">
              <a:buNone/>
            </a:pPr>
            <a:endParaRPr lang="cs-CZ" dirty="0"/>
          </a:p>
          <a:p>
            <a:pPr marL="292100" lvl="1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56A43A-9787-4694-9FF5-1355D3D333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12</a:t>
            </a:fld>
            <a:endParaRPr lang="cs-CZ" altLang="cs-CZ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DED6FC0-304E-46DE-9875-6CB67502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3996" y="1608551"/>
            <a:ext cx="3528392" cy="470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988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6AA9F-CC28-4D11-9743-541BFD18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RAO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4F16C189-D124-4F0D-A5EA-82CB8B461A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442147"/>
              </p:ext>
            </p:extLst>
          </p:nvPr>
        </p:nvGraphicFramePr>
        <p:xfrm>
          <a:off x="520701" y="1260351"/>
          <a:ext cx="9504930" cy="5400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8482">
                  <a:extLst>
                    <a:ext uri="{9D8B030D-6E8A-4147-A177-3AD203B41FA5}">
                      <a16:colId xmlns:a16="http://schemas.microsoft.com/office/drawing/2014/main" val="573509376"/>
                    </a:ext>
                  </a:extLst>
                </a:gridCol>
                <a:gridCol w="2201612">
                  <a:extLst>
                    <a:ext uri="{9D8B030D-6E8A-4147-A177-3AD203B41FA5}">
                      <a16:colId xmlns:a16="http://schemas.microsoft.com/office/drawing/2014/main" val="3007885370"/>
                    </a:ext>
                  </a:extLst>
                </a:gridCol>
                <a:gridCol w="2201612">
                  <a:extLst>
                    <a:ext uri="{9D8B030D-6E8A-4147-A177-3AD203B41FA5}">
                      <a16:colId xmlns:a16="http://schemas.microsoft.com/office/drawing/2014/main" val="320554603"/>
                    </a:ext>
                  </a:extLst>
                </a:gridCol>
                <a:gridCol w="2201612">
                  <a:extLst>
                    <a:ext uri="{9D8B030D-6E8A-4147-A177-3AD203B41FA5}">
                      <a16:colId xmlns:a16="http://schemas.microsoft.com/office/drawing/2014/main" val="1860148914"/>
                    </a:ext>
                  </a:extLst>
                </a:gridCol>
                <a:gridCol w="2201612">
                  <a:extLst>
                    <a:ext uri="{9D8B030D-6E8A-4147-A177-3AD203B41FA5}">
                      <a16:colId xmlns:a16="http://schemas.microsoft.com/office/drawing/2014/main" val="3699558903"/>
                    </a:ext>
                  </a:extLst>
                </a:gridCol>
              </a:tblGrid>
              <a:tr h="8308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Rok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Převzaté kapalné RAO (m</a:t>
                      </a:r>
                      <a:r>
                        <a:rPr lang="cs-CZ" sz="1600" baseline="30000" dirty="0">
                          <a:effectLst/>
                        </a:rPr>
                        <a:t>3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Převzaté pevné RAO (m</a:t>
                      </a:r>
                      <a:r>
                        <a:rPr lang="cs-CZ" sz="1600" baseline="30000" dirty="0">
                          <a:effectLst/>
                        </a:rPr>
                        <a:t>3</a:t>
                      </a:r>
                      <a:r>
                        <a:rPr lang="cs-CZ" sz="1600" dirty="0">
                          <a:effectLst/>
                        </a:rPr>
                        <a:t>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Uložené RAO do ÚRAO (m</a:t>
                      </a:r>
                      <a:r>
                        <a:rPr lang="cs-CZ" sz="1600" baseline="30000">
                          <a:effectLst/>
                        </a:rPr>
                        <a:t>3</a:t>
                      </a:r>
                      <a:r>
                        <a:rPr lang="cs-CZ" sz="1600">
                          <a:effectLst/>
                        </a:rPr>
                        <a:t>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Uložené RAO do ÚRAO (ks)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0960490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63,54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80,42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124,74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584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1584952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7,93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55,31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41,33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193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1445147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27,24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73,73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65,72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302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29780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8,91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110,13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125,93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565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8515426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35,89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93,04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136,46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629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2427575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2015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28,60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93,90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119,89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479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6475614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41,10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132,20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148,69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547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2313545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26,16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98,53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90,29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418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046533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2018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17,86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123,97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>
                          <a:effectLst/>
                        </a:rPr>
                        <a:t>165,93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717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1625014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2019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10,01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98,82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76,99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</a:rPr>
                        <a:t>325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3326079"/>
                  </a:ext>
                </a:extLst>
              </a:tr>
              <a:tr h="41543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115,33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1930968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27FB15-E030-421A-BD0F-C2D76C880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368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6AA9F-CC28-4D11-9743-541BFD18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RAO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27FB15-E030-421A-BD0F-C2D76C880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14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1A74E70-B067-49BC-86ED-13D7425EC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23" y="1077439"/>
            <a:ext cx="9467179" cy="54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6AA9F-CC28-4D11-9743-541BFD18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Bilance RAO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27FB15-E030-421A-BD0F-C2D76C8806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15</a:t>
            </a:fld>
            <a:endParaRPr lang="cs-CZ" alt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2AD7CAD-807D-4448-A38A-9EA67979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67" y="1285327"/>
            <a:ext cx="8928868" cy="53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70F5F-35E1-432D-A3F5-832CBAE1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Nabídka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82DA5-CE40-440A-8985-83AB1807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Nabízené služby</a:t>
            </a:r>
          </a:p>
          <a:p>
            <a:pPr lvl="1"/>
            <a:r>
              <a:rPr lang="cs-CZ" altLang="cs-CZ" dirty="0"/>
              <a:t>Ucelený řetězec od převzetí odpadu po jeho uložení (n</a:t>
            </a:r>
            <a:r>
              <a:rPr lang="cs-CZ" dirty="0"/>
              <a:t>akládání s RAO)</a:t>
            </a:r>
            <a:endParaRPr lang="cs-CZ" altLang="cs-CZ" dirty="0"/>
          </a:p>
          <a:p>
            <a:pPr lvl="1"/>
            <a:r>
              <a:rPr lang="cs-CZ" altLang="cs-CZ" dirty="0"/>
              <a:t>Vývojové/výzkumné činnost v oblasti radioaktivních odpadů</a:t>
            </a:r>
          </a:p>
          <a:p>
            <a:pPr lvl="1"/>
            <a:r>
              <a:rPr lang="cs-CZ" altLang="cs-CZ" dirty="0"/>
              <a:t>Poskytování služeb pro externí i interní zákazníky</a:t>
            </a:r>
          </a:p>
          <a:p>
            <a:pPr lvl="1"/>
            <a:r>
              <a:rPr lang="cs-CZ" dirty="0"/>
              <a:t>Transporty použitého jaderného paliva z výzkumných reaktorů</a:t>
            </a:r>
          </a:p>
          <a:p>
            <a:pPr lvl="1"/>
            <a:r>
              <a:rPr lang="cs-CZ" dirty="0"/>
              <a:t>Vyřazování pracovišť se zdroji ionizujícího záření z provozu</a:t>
            </a:r>
          </a:p>
          <a:p>
            <a:pPr marL="0" indent="0">
              <a:buNone/>
            </a:pPr>
            <a:r>
              <a:rPr lang="cs-CZ" dirty="0"/>
              <a:t>Realizované zakázky</a:t>
            </a:r>
          </a:p>
          <a:p>
            <a:pPr lvl="1"/>
            <a:r>
              <a:rPr lang="cs-CZ" altLang="cs-CZ" dirty="0"/>
              <a:t>Podkladová studie pro zpracování návrhu aktualizace Koncepce nakládání s RAO a VJP v ČR (2020)</a:t>
            </a:r>
          </a:p>
          <a:p>
            <a:pPr lvl="1"/>
            <a:r>
              <a:rPr lang="cs-CZ" altLang="cs-CZ" dirty="0"/>
              <a:t>Zpracování RAO vysokotlakým lisováním ve zpracovatelském centru firmy NUCLECO (Itálie) (2018 – 2019)</a:t>
            </a:r>
          </a:p>
          <a:p>
            <a:pPr lvl="1"/>
            <a:r>
              <a:rPr lang="cs-CZ" altLang="cs-CZ" dirty="0"/>
              <a:t>Fixace radioaktivních kalů do </a:t>
            </a:r>
            <a:r>
              <a:rPr lang="cs-CZ" altLang="cs-CZ" dirty="0" err="1"/>
              <a:t>geopolymerní</a:t>
            </a:r>
            <a:r>
              <a:rPr lang="cs-CZ" altLang="cs-CZ" dirty="0"/>
              <a:t> matrice </a:t>
            </a: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r>
              <a:rPr lang="cs-CZ" altLang="cs-CZ" dirty="0"/>
              <a:t> CHEMCOMEX Praha, a.s., ČEZ ENERGOSERVIS spol. s r.o. a ÚJV Řež, a. s. (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2016 – 2019)</a:t>
            </a:r>
            <a:endParaRPr lang="cs-CZ" altLang="cs-CZ" dirty="0"/>
          </a:p>
          <a:p>
            <a:pPr marL="255588" lvl="1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92100" lvl="1" indent="0">
              <a:buNone/>
            </a:pPr>
            <a:endParaRPr lang="cs-CZ" dirty="0"/>
          </a:p>
          <a:p>
            <a:pPr lvl="1"/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799CCF-F69F-49DD-86C8-06BBB499C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64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FB5E9-3749-45AC-B819-015EA9A4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Kontakty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15B591-51AF-4819-8647-82156BC16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7EF992AB-BF7A-46A6-B6A9-407826D72E31}"/>
              </a:ext>
            </a:extLst>
          </p:cNvPr>
          <p:cNvSpPr txBox="1">
            <a:spLocks/>
          </p:cNvSpPr>
          <p:nvPr/>
        </p:nvSpPr>
        <p:spPr>
          <a:xfrm>
            <a:off x="519113" y="1476375"/>
            <a:ext cx="8423275" cy="2874962"/>
          </a:xfrm>
          <a:prstGeom prst="rect">
            <a:avLst/>
          </a:prstGeom>
        </p:spPr>
        <p:txBody>
          <a:bodyPr/>
          <a:lstStyle>
            <a:lvl1pPr marL="215900" indent="-215900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Blip>
                <a:blip r:embed="rId2"/>
              </a:buBlip>
              <a:defRPr sz="24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1488" indent="-179388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7075" indent="-142875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BAD2"/>
              </a:buClr>
              <a:buSzPct val="5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019175" indent="-142875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D3E9"/>
              </a:buClr>
              <a:buSzPct val="50000"/>
              <a:buFont typeface="Wingdings" panose="05000000000000000000" pitchFamily="2" charset="2"/>
              <a:buBlip>
                <a:blip r:embed="rId5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311275" indent="-142875" algn="l" defTabSz="58102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684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2256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828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140075" indent="-142875" algn="l" defTabSz="581025" rtl="0" fontAlgn="base">
              <a:spcBef>
                <a:spcPct val="20000"/>
              </a:spcBef>
              <a:spcAft>
                <a:spcPct val="0"/>
              </a:spcAft>
              <a:buClr>
                <a:srgbClr val="E9F5F8"/>
              </a:buClr>
              <a:buSzPct val="50000"/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cs-CZ" kern="0" dirty="0"/>
              <a:t>Adresa:</a:t>
            </a:r>
            <a:r>
              <a:rPr lang="cs-CZ" b="0" kern="0" dirty="0"/>
              <a:t> Hlavní 130, 250 68 Husinec – Řež</a:t>
            </a:r>
          </a:p>
          <a:p>
            <a:pPr marL="0" indent="0" eaLnBrk="1" hangingPunct="1">
              <a:buNone/>
            </a:pPr>
            <a:r>
              <a:rPr lang="cs-CZ" kern="0" dirty="0"/>
              <a:t>Tel.</a:t>
            </a:r>
            <a:r>
              <a:rPr lang="en-US" kern="0" dirty="0"/>
              <a:t>:</a:t>
            </a:r>
            <a:r>
              <a:rPr lang="en-US" b="0" kern="0" dirty="0"/>
              <a:t> +420 266 17</a:t>
            </a:r>
            <a:r>
              <a:rPr lang="cs-CZ" b="0" kern="0" dirty="0"/>
              <a:t>2</a:t>
            </a:r>
            <a:r>
              <a:rPr lang="en-US" b="0" kern="0" dirty="0"/>
              <a:t> </a:t>
            </a:r>
            <a:r>
              <a:rPr lang="cs-CZ" b="0" kern="0" dirty="0"/>
              <a:t>125 </a:t>
            </a:r>
            <a:br>
              <a:rPr lang="cs-CZ" b="0" kern="0" dirty="0"/>
            </a:br>
            <a:r>
              <a:rPr lang="cs-CZ" b="0" kern="0" dirty="0"/>
              <a:t>(sekretariát divize Radioaktivní odpady a vyřazování)</a:t>
            </a:r>
            <a:endParaRPr lang="en-US" b="0" kern="0" dirty="0"/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en-US" kern="0" dirty="0"/>
              <a:t>E-mail</a:t>
            </a:r>
            <a:r>
              <a:rPr lang="cs-CZ" kern="0" dirty="0"/>
              <a:t>y</a:t>
            </a:r>
            <a:r>
              <a:rPr lang="en-US" kern="0" dirty="0"/>
              <a:t>:</a:t>
            </a:r>
            <a:r>
              <a:rPr lang="en-US" b="0" kern="0" dirty="0"/>
              <a:t> </a:t>
            </a:r>
            <a:r>
              <a:rPr lang="cs-CZ" b="0" kern="0" dirty="0"/>
              <a:t>	</a:t>
            </a:r>
            <a:r>
              <a:rPr lang="cs-CZ" kern="0" dirty="0">
                <a:hlinkClick r:id="rId7"/>
              </a:rPr>
              <a:t>waste@ujv.cz</a:t>
            </a:r>
            <a:r>
              <a:rPr lang="cs-CZ" b="0" kern="0" dirty="0"/>
              <a:t> 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cs-CZ" b="0" kern="0" dirty="0"/>
              <a:t>		       </a:t>
            </a:r>
            <a:r>
              <a:rPr lang="cs-CZ" kern="0" dirty="0">
                <a:hlinkClick r:id="rId8"/>
              </a:rPr>
              <a:t>radek.trtilek@ujv.cz</a:t>
            </a:r>
            <a:endParaRPr lang="cs-CZ" kern="0" dirty="0"/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cs-CZ" b="0" kern="0" dirty="0"/>
              <a:t>	              </a:t>
            </a:r>
            <a:r>
              <a:rPr lang="cs-CZ" kern="0" dirty="0">
                <a:hlinkClick r:id="rId9"/>
              </a:rPr>
              <a:t>karel.prchal@ujv.cz</a:t>
            </a:r>
            <a:endParaRPr lang="cs-CZ" kern="0" dirty="0"/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en-US" kern="0" dirty="0"/>
              <a:t>Web:</a:t>
            </a:r>
            <a:r>
              <a:rPr lang="en-US" b="0" kern="0" dirty="0"/>
              <a:t> </a:t>
            </a:r>
            <a:r>
              <a:rPr lang="cs-CZ" b="0" kern="0" dirty="0"/>
              <a:t>		</a:t>
            </a:r>
            <a:r>
              <a:rPr lang="en-US" kern="0" dirty="0">
                <a:hlinkClick r:id="rId10"/>
              </a:rPr>
              <a:t>www.ujv.cz</a:t>
            </a:r>
            <a:r>
              <a:rPr lang="cs-CZ" b="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26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B8E873CB-AD7B-407D-AC4B-6202CFC4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Obsah prezentace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A311F370-C4D4-4221-A189-B7DA148D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dirty="0"/>
              <a:t>Představení</a:t>
            </a:r>
          </a:p>
          <a:p>
            <a:pPr lvl="1"/>
            <a:r>
              <a:rPr lang="cs-CZ" altLang="cs-CZ" dirty="0"/>
              <a:t>ÚJV Řež, a. s.</a:t>
            </a:r>
          </a:p>
          <a:p>
            <a:pPr lvl="1"/>
            <a:r>
              <a:rPr lang="cs-CZ" altLang="cs-CZ" dirty="0"/>
              <a:t>Divize Radioaktivní odpady a vyřazování</a:t>
            </a:r>
          </a:p>
          <a:p>
            <a:pPr lvl="1"/>
            <a:r>
              <a:rPr lang="cs-CZ" altLang="cs-CZ" dirty="0"/>
              <a:t>Oddělení Centrum nakládání s RAO</a:t>
            </a:r>
          </a:p>
          <a:p>
            <a:pPr marL="0" indent="0">
              <a:buNone/>
            </a:pPr>
            <a:r>
              <a:rPr lang="cs-CZ" altLang="cs-CZ" dirty="0"/>
              <a:t>Technologie Centra nakládání s RAO</a:t>
            </a:r>
          </a:p>
          <a:p>
            <a:pPr lvl="1"/>
            <a:r>
              <a:rPr lang="cs-CZ" altLang="cs-CZ" dirty="0"/>
              <a:t>Charakterizace RAO</a:t>
            </a:r>
          </a:p>
          <a:p>
            <a:pPr lvl="1"/>
            <a:r>
              <a:rPr lang="cs-CZ" altLang="cs-CZ" dirty="0"/>
              <a:t>Fragmentační a dekontaminační technologie</a:t>
            </a:r>
          </a:p>
          <a:p>
            <a:pPr lvl="1"/>
            <a:r>
              <a:rPr lang="cs-CZ" altLang="cs-CZ" dirty="0"/>
              <a:t>Zahušťovací stanice kapalných RAO</a:t>
            </a:r>
          </a:p>
          <a:p>
            <a:pPr lvl="1"/>
            <a:r>
              <a:rPr lang="cs-CZ" altLang="cs-CZ" dirty="0" err="1"/>
              <a:t>Solidifikační</a:t>
            </a:r>
            <a:r>
              <a:rPr lang="cs-CZ" altLang="cs-CZ" dirty="0"/>
              <a:t> technologie (fixace do anorganických pojiv, </a:t>
            </a:r>
            <a:r>
              <a:rPr lang="cs-CZ" altLang="cs-CZ" dirty="0" err="1"/>
              <a:t>bitumenace</a:t>
            </a:r>
            <a:r>
              <a:rPr lang="cs-CZ" altLang="cs-CZ" dirty="0"/>
              <a:t>)</a:t>
            </a:r>
          </a:p>
          <a:p>
            <a:pPr lvl="1"/>
            <a:r>
              <a:rPr lang="cs-CZ" dirty="0"/>
              <a:t>Bilance RAO</a:t>
            </a: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4100" name="Zástupný symbol pro číslo snímku 3">
            <a:extLst>
              <a:ext uri="{FF2B5EF4-FFF2-40B4-BE49-F238E27FC236}">
                <a16:creationId xmlns:a16="http://schemas.microsoft.com/office/drawing/2014/main" id="{91034BC4-11F1-4E6F-A30D-BD6A162FC1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50000"/>
              </a:spcBef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81025" eaLnBrk="0" fontAlgn="base" hangingPunct="0">
              <a:spcBef>
                <a:spcPct val="50000"/>
              </a:spcBef>
              <a:spcAft>
                <a:spcPct val="0"/>
              </a:spcAft>
              <a:buSzPct val="5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3209E097-BCE1-4A01-A9A3-E27AABDEAD9D}" type="slidenum">
              <a:rPr lang="cs-CZ" altLang="cs-CZ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cs-CZ" altLang="cs-CZ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C5F87-094C-447D-AE7B-107276B9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62599-9897-460A-8CC2-F89545D6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ÚJV Řež, a. s.</a:t>
            </a:r>
          </a:p>
          <a:p>
            <a:pPr lvl="1"/>
            <a:r>
              <a:rPr lang="cs-CZ" dirty="0"/>
              <a:t>Historie</a:t>
            </a:r>
          </a:p>
          <a:p>
            <a:pPr lvl="2"/>
            <a:r>
              <a:rPr lang="cs-CZ" dirty="0"/>
              <a:t>Založení 1955 jako Ústav jaderný fyziky</a:t>
            </a:r>
          </a:p>
          <a:p>
            <a:pPr lvl="2"/>
            <a:r>
              <a:rPr lang="cs-CZ" dirty="0"/>
              <a:t>Privatizace a založení akciové společnosti 1992</a:t>
            </a:r>
          </a:p>
          <a:p>
            <a:pPr lvl="2"/>
            <a:r>
              <a:rPr lang="cs-CZ" dirty="0"/>
              <a:t>Aktuální pojmenování od roku 2012, založení skupiny ÚJV</a:t>
            </a:r>
            <a:br>
              <a:rPr lang="cs-CZ" dirty="0"/>
            </a:br>
            <a:endParaRPr lang="cs-CZ" dirty="0"/>
          </a:p>
          <a:p>
            <a:pPr lvl="1"/>
            <a:r>
              <a:rPr lang="cs-CZ" dirty="0"/>
              <a:t>Současnost</a:t>
            </a:r>
          </a:p>
          <a:p>
            <a:pPr lvl="2"/>
            <a:r>
              <a:rPr lang="cs-CZ" dirty="0"/>
              <a:t>700 zaměstnanců </a:t>
            </a:r>
          </a:p>
          <a:p>
            <a:pPr lvl="2"/>
            <a:r>
              <a:rPr lang="cs-CZ" dirty="0"/>
              <a:t>Dlouhodobě stabilní společnost</a:t>
            </a:r>
          </a:p>
          <a:p>
            <a:pPr lvl="2"/>
            <a:r>
              <a:rPr lang="cs-CZ" dirty="0"/>
              <a:t>Členové skupiny:</a:t>
            </a:r>
          </a:p>
          <a:p>
            <a:pPr lvl="3"/>
            <a:r>
              <a:rPr lang="cs-CZ" dirty="0"/>
              <a:t>ÚJV Řež, a. s.</a:t>
            </a:r>
          </a:p>
          <a:p>
            <a:pPr lvl="3"/>
            <a:r>
              <a:rPr lang="cs-CZ" dirty="0"/>
              <a:t>Centrum výzkumu Řež s.r.o.</a:t>
            </a:r>
          </a:p>
          <a:p>
            <a:pPr lvl="3"/>
            <a:r>
              <a:rPr lang="cs-CZ" dirty="0"/>
              <a:t>ŠKODA PRAHA a.s.</a:t>
            </a:r>
          </a:p>
          <a:p>
            <a:pPr lvl="3"/>
            <a:r>
              <a:rPr lang="cs-CZ" dirty="0"/>
              <a:t>Výzkumný a zkušební ústav Plzeň s.r.o.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9CA29D-ACCC-4F88-B27F-104AAA8101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81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0C9F9-E729-4D99-8E1C-0AD78B4D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4912E-1F02-4CDE-A919-13BC3866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Organizační struktura ÚJV Řež, a. s.</a:t>
            </a:r>
          </a:p>
          <a:p>
            <a:pPr lvl="1"/>
            <a:r>
              <a:rPr lang="cs-CZ" dirty="0"/>
              <a:t>Jaderná bezpečnost a spolehlivost</a:t>
            </a:r>
          </a:p>
          <a:p>
            <a:pPr lvl="1"/>
            <a:r>
              <a:rPr lang="cs-CZ" dirty="0"/>
              <a:t>Integrita a technický inženýring</a:t>
            </a:r>
          </a:p>
          <a:p>
            <a:pPr lvl="1"/>
            <a:r>
              <a:rPr lang="cs-CZ" b="1" dirty="0"/>
              <a:t>Radioaktivní odpady a vyřazování</a:t>
            </a:r>
          </a:p>
          <a:p>
            <a:pPr lvl="1"/>
            <a:r>
              <a:rPr lang="cs-CZ" dirty="0"/>
              <a:t>Energoprojekt Praha</a:t>
            </a:r>
          </a:p>
          <a:p>
            <a:pPr lvl="1"/>
            <a:r>
              <a:rPr lang="cs-CZ" dirty="0"/>
              <a:t>Radiofarmaka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Organizační struktura divize Radioaktivní odpady a vyřazování</a:t>
            </a:r>
          </a:p>
          <a:p>
            <a:pPr lvl="1"/>
            <a:r>
              <a:rPr lang="cs-CZ" dirty="0"/>
              <a:t>Chemie palivového cyklu</a:t>
            </a:r>
          </a:p>
          <a:p>
            <a:pPr lvl="1"/>
            <a:r>
              <a:rPr lang="cs-CZ" b="1" dirty="0"/>
              <a:t>Centrum nakládání s RAO</a:t>
            </a:r>
          </a:p>
          <a:p>
            <a:pPr lvl="1"/>
            <a:r>
              <a:rPr lang="cs-CZ" dirty="0"/>
              <a:t>Centrální analytická laboratoř </a:t>
            </a:r>
          </a:p>
          <a:p>
            <a:pPr lvl="1"/>
            <a:r>
              <a:rPr lang="cs-CZ" dirty="0"/>
              <a:t>Řízení projektů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54C5C5-8C01-444C-AEDE-5944942DD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641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F89D9-A139-4AEB-83F0-DB7572B28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8AB4C-8C26-4570-8DE3-6C038EE4B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Centrum nakládání s RAO</a:t>
            </a:r>
          </a:p>
          <a:p>
            <a:pPr lvl="1"/>
            <a:r>
              <a:rPr lang="cs-CZ" dirty="0"/>
              <a:t>Technologie umístěny v objektu „Velké zbytky“ v lokalitě Řež</a:t>
            </a:r>
          </a:p>
          <a:p>
            <a:pPr lvl="1"/>
            <a:r>
              <a:rPr lang="cs-CZ" dirty="0"/>
              <a:t>Budova uvedena do provozu 1963</a:t>
            </a:r>
          </a:p>
          <a:p>
            <a:pPr lvl="1"/>
            <a:r>
              <a:rPr lang="cs-CZ" dirty="0"/>
              <a:t>Výstavba odpařovací stanice pro kapalné RAO 1988 až 1994</a:t>
            </a:r>
          </a:p>
          <a:p>
            <a:pPr lvl="1"/>
            <a:r>
              <a:rPr lang="cs-CZ" dirty="0"/>
              <a:t>Rekonstrukce budovy včetně technologií 2011 až 2014, doplnění technologie</a:t>
            </a:r>
          </a:p>
          <a:p>
            <a:pPr lvl="1"/>
            <a:r>
              <a:rPr lang="cs-CZ" dirty="0"/>
              <a:t>Rekonstrukce vnějšího pláště budovy 2020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EDFAD6-16CE-463E-9EF0-0A11F8F06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4</a:t>
            </a:fld>
            <a:endParaRPr lang="cs-CZ" altLang="cs-CZ"/>
          </a:p>
        </p:txBody>
      </p:sp>
      <p:pic>
        <p:nvPicPr>
          <p:cNvPr id="6" name="Picture 2" descr="C:\Users\radek.trtilek\Desktop\Dokumenty\!OBCHOD\!MARKETING\fotoobrázky\2400_sudy.jpg">
            <a:extLst>
              <a:ext uri="{FF2B5EF4-FFF2-40B4-BE49-F238E27FC236}">
                <a16:creationId xmlns:a16="http://schemas.microsoft.com/office/drawing/2014/main" id="{3A407FDB-56A5-4972-BD58-9C3C569A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16" y="4428703"/>
            <a:ext cx="1584176" cy="18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9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2D9F4-1BF5-4E6F-AD45-3B1863E3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Charakterizace RAO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52D3C5-DCBE-45E5-B87C-55B8806A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5832524" cy="5257800"/>
          </a:xfrm>
        </p:spPr>
        <p:txBody>
          <a:bodyPr/>
          <a:lstStyle/>
          <a:p>
            <a:pPr lvl="1"/>
            <a:r>
              <a:rPr lang="cs-CZ" dirty="0"/>
              <a:t>Měření příkonu dávkového ekvivalentu</a:t>
            </a:r>
          </a:p>
          <a:p>
            <a:pPr lvl="1"/>
            <a:r>
              <a:rPr lang="cs-CZ" dirty="0"/>
              <a:t>Měření povrchové kontaminace</a:t>
            </a:r>
          </a:p>
          <a:p>
            <a:pPr lvl="1"/>
            <a:r>
              <a:rPr lang="cs-CZ" dirty="0"/>
              <a:t>Stanovení alfa, beta a gama aktivity</a:t>
            </a:r>
          </a:p>
          <a:p>
            <a:pPr lvl="1"/>
            <a:r>
              <a:rPr lang="cs-CZ" dirty="0" err="1"/>
              <a:t>Gamaspektrometrické</a:t>
            </a:r>
            <a:r>
              <a:rPr lang="cs-CZ" dirty="0"/>
              <a:t> analýzy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23DE32-F557-46C8-A414-7F59A4F97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5</a:t>
            </a:fld>
            <a:endParaRPr lang="cs-CZ" altLang="cs-CZ"/>
          </a:p>
        </p:txBody>
      </p:sp>
      <p:pic>
        <p:nvPicPr>
          <p:cNvPr id="9" name="Picture 3" descr="C:\Users\radek.trtilek\Desktop\2400_uložiště.jpg">
            <a:extLst>
              <a:ext uri="{FF2B5EF4-FFF2-40B4-BE49-F238E27FC236}">
                <a16:creationId xmlns:a16="http://schemas.microsoft.com/office/drawing/2014/main" id="{9B250EBB-522A-47F6-A3C7-B81C7E62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20" y="1764407"/>
            <a:ext cx="2100263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81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8F67C-2A31-4B71-9A4E-56E6C631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Fragmentační a dekontaminační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56B6C-56A3-46DC-961A-A244995F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9648948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Fragmentační technologie</a:t>
            </a:r>
          </a:p>
          <a:p>
            <a:pPr lvl="1"/>
            <a:r>
              <a:rPr lang="cs-CZ" dirty="0"/>
              <a:t>Mechanická pila</a:t>
            </a:r>
          </a:p>
          <a:p>
            <a:pPr lvl="1"/>
            <a:r>
              <a:rPr lang="cs-CZ" dirty="0"/>
              <a:t>Acetylénový hořák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4FB57B-23D1-404B-91C1-48981EA2C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6</a:t>
            </a:fld>
            <a:endParaRPr lang="cs-CZ" altLang="cs-CZ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2BF8604-57E1-4D84-8A6C-3A3F4A51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919" y="1385511"/>
            <a:ext cx="4544756" cy="3473107"/>
          </a:xfrm>
          <a:prstGeom prst="rect">
            <a:avLst/>
          </a:prstGeom>
          <a:noFill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DA28051-AF99-48A2-95A0-3DE2035FA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972" y="3133329"/>
            <a:ext cx="4512701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616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8F67C-2A31-4B71-9A4E-56E6C631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Fragmentační a dekontaminační technologie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256B6C-56A3-46DC-961A-A244995F3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9648948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Fragmentační technologie</a:t>
            </a:r>
          </a:p>
          <a:p>
            <a:pPr lvl="1"/>
            <a:r>
              <a:rPr lang="cs-CZ" dirty="0"/>
              <a:t>Hydraulické nůžky</a:t>
            </a:r>
          </a:p>
          <a:p>
            <a:pPr lvl="1"/>
            <a:r>
              <a:rPr lang="cs-CZ" dirty="0"/>
              <a:t>Plazmová řezačka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4FB57B-23D1-404B-91C1-48981EA2C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7</a:t>
            </a:fld>
            <a:endParaRPr lang="cs-CZ" altLang="cs-CZ"/>
          </a:p>
        </p:txBody>
      </p:sp>
      <p:pic>
        <p:nvPicPr>
          <p:cNvPr id="12" name="Obrázek 142" descr="IMG_2348.jpg">
            <a:extLst>
              <a:ext uri="{FF2B5EF4-FFF2-40B4-BE49-F238E27FC236}">
                <a16:creationId xmlns:a16="http://schemas.microsoft.com/office/drawing/2014/main" id="{33B019EA-80DC-4F13-AF3C-0DEBFD12C8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307" y="2810566"/>
            <a:ext cx="4563222" cy="3422416"/>
          </a:xfrm>
          <a:prstGeom prst="rect">
            <a:avLst/>
          </a:prstGeom>
        </p:spPr>
      </p:pic>
      <p:pic>
        <p:nvPicPr>
          <p:cNvPr id="7" name="Picture 3" descr="Resize of FDS-Kajman1">
            <a:extLst>
              <a:ext uri="{FF2B5EF4-FFF2-40B4-BE49-F238E27FC236}">
                <a16:creationId xmlns:a16="http://schemas.microsoft.com/office/drawing/2014/main" id="{61094777-77CD-48FB-A296-0F0DA46A8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643" y="1476375"/>
            <a:ext cx="4692983" cy="3318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89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8F67C-2A31-4B71-9A4E-56E6C631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Fragmentační a dekontaminační technologie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4FB57B-23D1-404B-91C1-48981EA2C9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99235-5CD3-4489-A8B4-7F95BCD904E3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6D533E4-3769-47E4-B8C4-3FFF33865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331913"/>
            <a:ext cx="5328345" cy="2592734"/>
          </a:xfrm>
        </p:spPr>
        <p:txBody>
          <a:bodyPr/>
          <a:lstStyle/>
          <a:p>
            <a:r>
              <a:rPr lang="cs-CZ" dirty="0"/>
              <a:t>Dekontaminační technologie</a:t>
            </a:r>
          </a:p>
          <a:p>
            <a:pPr lvl="1"/>
            <a:r>
              <a:rPr lang="cs-CZ" dirty="0"/>
              <a:t>Abrazivní otryskávání</a:t>
            </a:r>
          </a:p>
          <a:p>
            <a:pPr lvl="1"/>
            <a:r>
              <a:rPr lang="cs-CZ" dirty="0"/>
              <a:t>Ultrazvuková dekontaminace</a:t>
            </a:r>
          </a:p>
          <a:p>
            <a:pPr marL="292100" lvl="1" indent="0">
              <a:buNone/>
            </a:pPr>
            <a:endParaRPr lang="cs-CZ" dirty="0"/>
          </a:p>
        </p:txBody>
      </p:sp>
      <p:pic>
        <p:nvPicPr>
          <p:cNvPr id="7" name="Obrázek 56" descr="DSC01337.JPG">
            <a:extLst>
              <a:ext uri="{FF2B5EF4-FFF2-40B4-BE49-F238E27FC236}">
                <a16:creationId xmlns:a16="http://schemas.microsoft.com/office/drawing/2014/main" id="{E383D5DE-1288-4147-8808-AD5DC344A58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9208" y="1476375"/>
            <a:ext cx="3672212" cy="4896544"/>
          </a:xfrm>
          <a:prstGeom prst="rect">
            <a:avLst/>
          </a:prstGeom>
        </p:spPr>
      </p:pic>
      <p:pic>
        <p:nvPicPr>
          <p:cNvPr id="9" name="obrázek 3" descr="C:\Users\zve\Desktop\IMG_4013.JPG">
            <a:extLst>
              <a:ext uri="{FF2B5EF4-FFF2-40B4-BE49-F238E27FC236}">
                <a16:creationId xmlns:a16="http://schemas.microsoft.com/office/drawing/2014/main" id="{992B63FA-9778-467A-94CC-B68CF46BD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650" y="3060551"/>
            <a:ext cx="4680397" cy="360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119358"/>
      </p:ext>
    </p:extLst>
  </p:cSld>
  <p:clrMapOvr>
    <a:masterClrMapping/>
  </p:clrMapOvr>
</p:sld>
</file>

<file path=ppt/theme/theme1.xml><?xml version="1.0" encoding="utf-8"?>
<a:theme xmlns:a="http://schemas.openxmlformats.org/drawingml/2006/main" name="UVJ_2003">
  <a:themeElements>
    <a:clrScheme name="UVJ_2003 1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4D4D4D"/>
      </a:accent2>
      <a:accent3>
        <a:srgbClr val="FFFFFF"/>
      </a:accent3>
      <a:accent4>
        <a:srgbClr val="404040"/>
      </a:accent4>
      <a:accent5>
        <a:srgbClr val="AAB4C6"/>
      </a:accent5>
      <a:accent6>
        <a:srgbClr val="454545"/>
      </a:accent6>
      <a:hlink>
        <a:srgbClr val="8CCDDF"/>
      </a:hlink>
      <a:folHlink>
        <a:srgbClr val="C9E5ED"/>
      </a:folHlink>
    </a:clrScheme>
    <a:fontScheme name="UVJ_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UVJ_2003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VJ_2003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FC88F15B-F88B-4F8C-B6EA-9C0E819DE61B}" vid="{1DD8C2C5-D0F1-4825-B324-3D24BBC7DACA}"/>
    </a:ext>
  </a:extLst>
</a:theme>
</file>

<file path=ppt/theme/theme2.xml><?xml version="1.0" encoding="utf-8"?>
<a:theme xmlns:a="http://schemas.openxmlformats.org/drawingml/2006/main" name="15_UVJ">
  <a:themeElements>
    <a:clrScheme name="15_UVJ 2">
      <a:dk1>
        <a:srgbClr val="4D4D4D"/>
      </a:dk1>
      <a:lt1>
        <a:srgbClr val="FFFFFF"/>
      </a:lt1>
      <a:dk2>
        <a:srgbClr val="08558F"/>
      </a:dk2>
      <a:lt2>
        <a:srgbClr val="8092C7"/>
      </a:lt2>
      <a:accent1>
        <a:srgbClr val="08558F"/>
      </a:accent1>
      <a:accent2>
        <a:srgbClr val="8092C7"/>
      </a:accent2>
      <a:accent3>
        <a:srgbClr val="FFFFFF"/>
      </a:accent3>
      <a:accent4>
        <a:srgbClr val="404040"/>
      </a:accent4>
      <a:accent5>
        <a:srgbClr val="AAB4C6"/>
      </a:accent5>
      <a:accent6>
        <a:srgbClr val="7384B4"/>
      </a:accent6>
      <a:hlink>
        <a:srgbClr val="8CCDDF"/>
      </a:hlink>
      <a:folHlink>
        <a:srgbClr val="C9E5ED"/>
      </a:folHlink>
    </a:clrScheme>
    <a:fontScheme name="15_UVJ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8380" tIns="29190" rIns="58380" bIns="29190" numCol="1" anchor="t" anchorCtr="0" compatLnSpc="1">
        <a:prstTxWarp prst="textNoShape">
          <a:avLst/>
        </a:prstTxWarp>
        <a:spAutoFit/>
      </a:bodyPr>
      <a:lstStyle>
        <a:defPPr marL="0" marR="0" indent="0" algn="l" defTabSz="581025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50000"/>
          <a:buFont typeface="Arial" charset="0"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5_UVJ 1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4D4D4D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454545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UVJ 2">
        <a:dk1>
          <a:srgbClr val="4D4D4D"/>
        </a:dk1>
        <a:lt1>
          <a:srgbClr val="FFFFFF"/>
        </a:lt1>
        <a:dk2>
          <a:srgbClr val="08558F"/>
        </a:dk2>
        <a:lt2>
          <a:srgbClr val="8092C7"/>
        </a:lt2>
        <a:accent1>
          <a:srgbClr val="08558F"/>
        </a:accent1>
        <a:accent2>
          <a:srgbClr val="8092C7"/>
        </a:accent2>
        <a:accent3>
          <a:srgbClr val="FFFFFF"/>
        </a:accent3>
        <a:accent4>
          <a:srgbClr val="404040"/>
        </a:accent4>
        <a:accent5>
          <a:srgbClr val="AAB4C6"/>
        </a:accent5>
        <a:accent6>
          <a:srgbClr val="7384B4"/>
        </a:accent6>
        <a:hlink>
          <a:srgbClr val="8CCDDF"/>
        </a:hlink>
        <a:folHlink>
          <a:srgbClr val="C9E5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FC88F15B-F88B-4F8C-B6EA-9C0E819DE61B}" vid="{0B14CF81-7654-4957-86E9-EF27B5725608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b4f9ac48f44410b2cbd4af84ad3f39 xmlns="a5e53672-6f58-4073-9f4d-96a7be293144">
      <Terms xmlns="http://schemas.microsoft.com/office/infopath/2007/PartnerControls"/>
    </icb4f9ac48f44410b2cbd4af84ad3f39>
    <Informace xmlns="daaee8a9-a696-477a-b930-8acfb142e5a4" xsi:nil="true"/>
    <CategoryDescription xmlns="http://schemas.microsoft.com/sharepoint.v3" xsi:nil="true"/>
    <_dlc_DocId xmlns="a5e53672-6f58-4073-9f4d-96a7be293144">UJVAK5KSR4R4-82-507</_dlc_DocId>
    <_dlc_DocIdUrl xmlns="a5e53672-6f58-4073-9f4d-96a7be293144">
      <Url>http://portal.ujv.cz/useky/vr/mkt/_layouts/15/DocIdRedir.aspx?ID=UJVAK5KSR4R4-82-507</Url>
      <Description>UJVAK5KSR4R4-82-507</Description>
    </_dlc_DocIdUrl>
    <TaxCatchAll xmlns="a5e53672-6f58-4073-9f4d-96a7be29314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624ACF81C9B1489F42B33FD7B9C13F" ma:contentTypeVersion="9" ma:contentTypeDescription="Vytvoří nový dokument" ma:contentTypeScope="" ma:versionID="0f997235bf6eb13fd4c75744fe2052ec">
  <xsd:schema xmlns:xsd="http://www.w3.org/2001/XMLSchema" xmlns:xs="http://www.w3.org/2001/XMLSchema" xmlns:p="http://schemas.microsoft.com/office/2006/metadata/properties" xmlns:ns2="a5e53672-6f58-4073-9f4d-96a7be293144" xmlns:ns3="http://schemas.microsoft.com/sharepoint.v3" xmlns:ns4="daaee8a9-a696-477a-b930-8acfb142e5a4" xmlns:ns5="83b13370-ae73-46e0-afa9-cb8137e1150e" targetNamespace="http://schemas.microsoft.com/office/2006/metadata/properties" ma:root="true" ma:fieldsID="3454901e1cfcd2a1a100adcb8fe25ba3" ns2:_="" ns3:_="" ns4:_="" ns5:_="">
    <xsd:import namespace="a5e53672-6f58-4073-9f4d-96a7be293144"/>
    <xsd:import namespace="http://schemas.microsoft.com/sharepoint.v3"/>
    <xsd:import namespace="daaee8a9-a696-477a-b930-8acfb142e5a4"/>
    <xsd:import namespace="83b13370-ae73-46e0-afa9-cb8137e1150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icb4f9ac48f44410b2cbd4af84ad3f39" minOccurs="0"/>
                <xsd:element ref="ns2:TaxCatchAll" minOccurs="0"/>
                <xsd:element ref="ns2:TaxCatchAllLabel" minOccurs="0"/>
                <xsd:element ref="ns3:CategoryDescription" minOccurs="0"/>
                <xsd:element ref="ns4:Informace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53672-6f58-4073-9f4d-96a7be2931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icb4f9ac48f44410b2cbd4af84ad3f39" ma:index="11" nillable="true" ma:taxonomy="true" ma:internalName="icb4f9ac48f44410b2cbd4af84ad3f39" ma:taxonomyFieldName="Kategorie_x0020_formul_x00e1__x0159_e" ma:displayName="Kategorie AG" ma:default="" ma:fieldId="{2cb4f9ac-48f4-4410-b2cb-d4af84ad3f39}" ma:sspId="16c58b6d-a800-4a6f-a915-2ee0ff255838" ma:termSetId="9a88967c-af24-4267-adc3-45ddb530bb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Sloupec zachycení celé taxonomie" ma:hidden="true" ma:list="{926843fb-cff8-4150-9cf2-af2beadb1822}" ma:internalName="TaxCatchAll" ma:showField="CatchAllData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Sloupec zachycení celé taxonomie1" ma:hidden="true" ma:list="{926843fb-cff8-4150-9cf2-af2beadb1822}" ma:internalName="TaxCatchAllLabel" ma:readOnly="true" ma:showField="CatchAllDataLabel" ma:web="a5e53672-6f58-4073-9f4d-96a7be2931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5" nillable="true" ma:displayName="Popis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e8a9-a696-477a-b930-8acfb142e5a4" elementFormDefault="qualified">
    <xsd:import namespace="http://schemas.microsoft.com/office/2006/documentManagement/types"/>
    <xsd:import namespace="http://schemas.microsoft.com/office/infopath/2007/PartnerControls"/>
    <xsd:element name="Informace" ma:index="16" nillable="true" ma:displayName="Informace" ma:description="" ma:internalName="Informac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13370-ae73-46e0-afa9-cb8137e1150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B8092-EDF1-49C8-AFC1-81997862E1CA}">
  <ds:schemaRefs>
    <ds:schemaRef ds:uri="http://schemas.microsoft.com/office/2006/metadata/properties"/>
    <ds:schemaRef ds:uri="http://schemas.microsoft.com/office/infopath/2007/PartnerControls"/>
    <ds:schemaRef ds:uri="a5e53672-6f58-4073-9f4d-96a7be293144"/>
    <ds:schemaRef ds:uri="daaee8a9-a696-477a-b930-8acfb142e5a4"/>
    <ds:schemaRef ds:uri="http://schemas.microsoft.com/sharepoint.v3"/>
  </ds:schemaRefs>
</ds:datastoreItem>
</file>

<file path=customXml/itemProps2.xml><?xml version="1.0" encoding="utf-8"?>
<ds:datastoreItem xmlns:ds="http://schemas.openxmlformats.org/officeDocument/2006/customXml" ds:itemID="{D5935D1F-FD1B-4B3B-9C9E-44B92D786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53672-6f58-4073-9f4d-96a7be293144"/>
    <ds:schemaRef ds:uri="http://schemas.microsoft.com/sharepoint.v3"/>
    <ds:schemaRef ds:uri="daaee8a9-a696-477a-b930-8acfb142e5a4"/>
    <ds:schemaRef ds:uri="83b13370-ae73-46e0-afa9-cb8137e115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5FEA1F-5902-4C71-8B69-E321968D698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DE92489-E5D4-4C1F-9A2B-0D6E5E6D78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Sablona_Prezentace_Skupina_UJV_CZ</Template>
  <TotalTime>3032</TotalTime>
  <Words>693</Words>
  <Application>Microsoft Office PowerPoint</Application>
  <PresentationFormat>Vlastní</PresentationFormat>
  <Paragraphs>196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UVJ_2003</vt:lpstr>
      <vt:lpstr>15_UVJ</vt:lpstr>
      <vt:lpstr>Prezentace aplikace PowerPoint</vt:lpstr>
      <vt:lpstr>Obsah prezentace</vt:lpstr>
      <vt:lpstr>Představení</vt:lpstr>
      <vt:lpstr>Představení</vt:lpstr>
      <vt:lpstr>Představení</vt:lpstr>
      <vt:lpstr>Charakterizace RAO</vt:lpstr>
      <vt:lpstr>Fragmentační a dekontaminační technologie</vt:lpstr>
      <vt:lpstr>Fragmentační a dekontaminační technologie</vt:lpstr>
      <vt:lpstr>Fragmentační a dekontaminační technologie</vt:lpstr>
      <vt:lpstr>Fragmentační a dekontaminační technologie</vt:lpstr>
      <vt:lpstr>Zahušťovací stanice kapalných RAO</vt:lpstr>
      <vt:lpstr>FROBIT</vt:lpstr>
      <vt:lpstr>Fixace do anorganických pojiv</vt:lpstr>
      <vt:lpstr>Bilance RAO</vt:lpstr>
      <vt:lpstr>Bilance RAO</vt:lpstr>
      <vt:lpstr>Bilance RAO</vt:lpstr>
      <vt:lpstr>Nabídka služeb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Strejc Martin</dc:creator>
  <cp:lastModifiedBy>Strejc Martin</cp:lastModifiedBy>
  <cp:revision>135</cp:revision>
  <dcterms:created xsi:type="dcterms:W3CDTF">2021-10-13T14:30:02Z</dcterms:created>
  <dcterms:modified xsi:type="dcterms:W3CDTF">2021-10-19T07:51:50Z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ce74b422-ccb5-4ee6-88a8-ebbd265d3453</vt:lpwstr>
  </property>
  <property fmtid="{D5CDD505-2E9C-101B-9397-08002B2CF9AE}" pid="3" name="ContentTypeId">
    <vt:lpwstr>0x010100D2624ACF81C9B1489F42B33FD7B9C13F</vt:lpwstr>
  </property>
  <property fmtid="{D5CDD505-2E9C-101B-9397-08002B2CF9AE}" pid="4" name="_dlc_DocId">
    <vt:lpwstr>UJVAK5KSR4R4-82-507</vt:lpwstr>
  </property>
  <property fmtid="{D5CDD505-2E9C-101B-9397-08002B2CF9AE}" pid="5" name="_dlc_DocIdUrl">
    <vt:lpwstr>http://portal.ujv.cz/useky/vr/mkt/_layouts/15/DocIdRedir.aspx?ID=UJVAK5KSR4R4-82-507, UJVAK5KSR4R4-82-507</vt:lpwstr>
  </property>
  <property fmtid="{D5CDD505-2E9C-101B-9397-08002B2CF9AE}" pid="6" name="icb4f9ac48f44410b2cbd4af84ad3f39">
    <vt:lpwstr/>
  </property>
  <property fmtid="{D5CDD505-2E9C-101B-9397-08002B2CF9AE}" pid="7" name="TaxCatchAll">
    <vt:lpwstr/>
  </property>
  <property fmtid="{D5CDD505-2E9C-101B-9397-08002B2CF9AE}" pid="8" name="Informace">
    <vt:lpwstr/>
  </property>
  <property fmtid="{D5CDD505-2E9C-101B-9397-08002B2CF9AE}" pid="9" name="CategoryDescription">
    <vt:lpwstr/>
  </property>
  <property fmtid="{D5CDD505-2E9C-101B-9397-08002B2CF9AE}" pid="10" name="Kategorie formuláře">
    <vt:lpwstr/>
  </property>
</Properties>
</file>