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301" r:id="rId3"/>
    <p:sldId id="391" r:id="rId4"/>
    <p:sldId id="392" r:id="rId5"/>
    <p:sldId id="393" r:id="rId6"/>
    <p:sldId id="394" r:id="rId7"/>
    <p:sldId id="298" r:id="rId8"/>
    <p:sldId id="265" r:id="rId9"/>
    <p:sldId id="395" r:id="rId10"/>
    <p:sldId id="396" r:id="rId11"/>
    <p:sldId id="299" r:id="rId12"/>
    <p:sldId id="308" r:id="rId13"/>
    <p:sldId id="306" r:id="rId14"/>
    <p:sldId id="397" r:id="rId15"/>
    <p:sldId id="305" r:id="rId16"/>
    <p:sldId id="296" r:id="rId17"/>
    <p:sldId id="279" r:id="rId18"/>
  </p:sldIdLst>
  <p:sldSz cx="9144000" cy="6858000" type="screen4x3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aleway" pitchFamily="2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otenko Ekaterina UCHP" initials="KEU" lastIdx="1" clrIdx="0">
    <p:extLst>
      <p:ext uri="{19B8F6BF-5375-455C-9EA6-DF929625EA0E}">
        <p15:presenceInfo xmlns:p15="http://schemas.microsoft.com/office/powerpoint/2012/main" userId="S::korotenko@icpf.cas.cz::e69b8481-99a3-4c24-a8b7-3a4c012d0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253"/>
    <a:srgbClr val="9EA6AE"/>
    <a:srgbClr val="FDDC03"/>
    <a:srgbClr val="595959"/>
    <a:srgbClr val="2185C5"/>
    <a:srgbClr val="4A4A4A"/>
    <a:srgbClr val="FF40FF"/>
    <a:srgbClr val="840014"/>
    <a:srgbClr val="97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38A29F-8215-4693-AB61-D041337C65EF}">
  <a:tblStyle styleId="{5E38A29F-8215-4693-AB61-D041337C65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4"/>
    <p:restoredTop sz="94986"/>
  </p:normalViewPr>
  <p:slideViewPr>
    <p:cSldViewPr snapToGrid="0">
      <p:cViewPr varScale="1">
        <p:scale>
          <a:sx n="117" d="100"/>
          <a:sy n="117" d="100"/>
        </p:scale>
        <p:origin x="240" y="184"/>
      </p:cViewPr>
      <p:guideLst/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904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994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439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71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8211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573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0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70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9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459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06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39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04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ctrTitle"/>
          </p:nvPr>
        </p:nvSpPr>
        <p:spPr>
          <a:xfrm>
            <a:off x="721424" y="903514"/>
            <a:ext cx="7418389" cy="22120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4400" dirty="0"/>
              <a:t>Stabilizace popílků ze ZEVO</a:t>
            </a:r>
            <a:br>
              <a:rPr lang="cs-CZ" sz="4400" dirty="0"/>
            </a:br>
            <a:r>
              <a:rPr lang="cs-CZ" sz="4400" dirty="0"/>
              <a:t>s mokrým čištěním spalin vápennou vypírkou</a:t>
            </a:r>
          </a:p>
        </p:txBody>
      </p:sp>
      <p:pic>
        <p:nvPicPr>
          <p:cNvPr id="1028" name="Picture 4" descr="ÐÐ°ÑÑÐ¸Ð½ÐºÐ¸ Ð¿Ð¾ Ð·Ð°Ð¿ÑÐ¾ÑÑ uchp png">
            <a:extLst>
              <a:ext uri="{FF2B5EF4-FFF2-40B4-BE49-F238E27FC236}">
                <a16:creationId xmlns:a16="http://schemas.microsoft.com/office/drawing/2014/main" id="{A439CD42-F712-4D4A-AEAA-E35FBB26A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8"/>
          <a:stretch/>
        </p:blipFill>
        <p:spPr bwMode="auto">
          <a:xfrm>
            <a:off x="7425495" y="5267699"/>
            <a:ext cx="1032427" cy="115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88;p12">
            <a:extLst>
              <a:ext uri="{FF2B5EF4-FFF2-40B4-BE49-F238E27FC236}">
                <a16:creationId xmlns:a16="http://schemas.microsoft.com/office/drawing/2014/main" id="{27F9A093-C7E4-4475-AD4C-B2747D93DAB2}"/>
              </a:ext>
            </a:extLst>
          </p:cNvPr>
          <p:cNvSpPr txBox="1">
            <a:spLocks/>
          </p:cNvSpPr>
          <p:nvPr/>
        </p:nvSpPr>
        <p:spPr>
          <a:xfrm>
            <a:off x="721424" y="3677295"/>
            <a:ext cx="6704072" cy="77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1950" dirty="0">
                <a:solidFill>
                  <a:srgbClr val="595959"/>
                </a:solidFill>
              </a:rPr>
              <a:t>Ekaterina Korotenko</a:t>
            </a:r>
            <a:r>
              <a:rPr lang="en-US" sz="1950" baseline="30000" dirty="0">
                <a:solidFill>
                  <a:srgbClr val="595959"/>
                </a:solidFill>
              </a:rPr>
              <a:t>1</a:t>
            </a:r>
            <a:r>
              <a:rPr lang="en-US" sz="1950" dirty="0">
                <a:solidFill>
                  <a:srgbClr val="595959"/>
                </a:solidFill>
              </a:rPr>
              <a:t>, Michal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Šyc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Lukáš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Grič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sz="19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Tomáš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Baloch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9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Pavel Drápela</a:t>
            </a:r>
            <a:r>
              <a:rPr lang="en-US" sz="195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</a:p>
        </p:txBody>
      </p:sp>
      <p:sp>
        <p:nvSpPr>
          <p:cNvPr id="6" name="Google Shape;88;p12">
            <a:extLst>
              <a:ext uri="{FF2B5EF4-FFF2-40B4-BE49-F238E27FC236}">
                <a16:creationId xmlns:a16="http://schemas.microsoft.com/office/drawing/2014/main" id="{148C97E3-7338-4FE5-9CE4-AE9E717BEE7A}"/>
              </a:ext>
            </a:extLst>
          </p:cNvPr>
          <p:cNvSpPr txBox="1">
            <a:spLocks/>
          </p:cNvSpPr>
          <p:nvPr/>
        </p:nvSpPr>
        <p:spPr>
          <a:xfrm>
            <a:off x="686078" y="5355771"/>
            <a:ext cx="7108125" cy="94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Font typeface="Raleway"/>
              <a:buNone/>
              <a:defRPr sz="4800" b="0" i="0" u="none" strike="noStrike" cap="none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ICPF of the CAS,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v.v.i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Rozvojová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135, Prague 6, Czech Republic</a:t>
            </a:r>
          </a:p>
          <a:p>
            <a:pPr>
              <a:lnSpc>
                <a:spcPct val="120000"/>
              </a:lnSpc>
            </a:pP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Chemcomex a. s.,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Elišky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Přemyslovny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379, Prague 16, Czech Republic </a:t>
            </a:r>
          </a:p>
          <a:p>
            <a:pPr>
              <a:lnSpc>
                <a:spcPct val="120000"/>
              </a:lnSpc>
            </a:pP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Pražské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Služby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a.s.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Pod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Šancemi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444/1, Prague 9, Czech Republic</a:t>
            </a:r>
          </a:p>
          <a:p>
            <a:pPr>
              <a:lnSpc>
                <a:spcPct val="120000"/>
              </a:lnSpc>
            </a:pPr>
            <a:r>
              <a:rPr lang="en-US" sz="11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Plzeňská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teplárenská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a.s.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Doubravecká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2578/1,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Plzeň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4, Czech Republic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ECE5874-47C8-B64E-9816-B2561D986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420" y="561923"/>
            <a:ext cx="7418393" cy="25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ClrTx/>
            </a:pPr>
            <a:r>
              <a:rPr lang="en-GB" altLang="zh-CN" sz="1100" dirty="0">
                <a:solidFill>
                  <a:srgbClr val="4A4A4A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TVIP 2021: ODPADOVÉ FÓRUM / 19.-21. ŘÍJNA 2021 HUSTOPEČE</a:t>
            </a:r>
            <a:endParaRPr lang="en-GB" altLang="zh-CN" sz="2800" dirty="0">
              <a:solidFill>
                <a:srgbClr val="4A4A4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525399" y="-2976"/>
            <a:ext cx="7955175" cy="961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/>
              <a:t>Výsledky charakterizace popílků 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244AD2-F22B-2C4A-9C00-8697FFCFE7D6}"/>
              </a:ext>
            </a:extLst>
          </p:cNvPr>
          <p:cNvSpPr/>
          <p:nvPr/>
        </p:nvSpPr>
        <p:spPr>
          <a:xfrm>
            <a:off x="525399" y="2632153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4. Nebezpečné vlastnosti pochází z rozpustného podílu popílku (kolem 50 % celkového množství).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73B256-D38E-3141-8D65-FC1E7469D6CB}"/>
              </a:ext>
            </a:extLst>
          </p:cNvPr>
          <p:cNvSpPr/>
          <p:nvPr/>
        </p:nvSpPr>
        <p:spPr>
          <a:xfrm>
            <a:off x="525399" y="958849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1. Vysoká variabilita složení a vlastností popílku.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DCE686-747A-1143-AA89-4D17B87A3CFC}"/>
              </a:ext>
            </a:extLst>
          </p:cNvPr>
          <p:cNvSpPr/>
          <p:nvPr/>
        </p:nvSpPr>
        <p:spPr>
          <a:xfrm>
            <a:off x="525399" y="1321833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2. Vyluhovatelnost většiny těžkých kovů nepřesahuje 1 %. Jsou splněny legislativní limity výluhové třídy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IIa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(OO).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01D16F-71AC-2A48-9281-E52C56AE261A}"/>
              </a:ext>
            </a:extLst>
          </p:cNvPr>
          <p:cNvSpPr/>
          <p:nvPr/>
        </p:nvSpPr>
        <p:spPr>
          <a:xfrm>
            <a:off x="569526" y="1975896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3. Vyluhovatelnost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a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závisí na pH materiálu (tzn. na hospodaření se sorbentem).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0FC3B0-E9B2-5345-9E1D-38475C35FDBF}"/>
              </a:ext>
            </a:extLst>
          </p:cNvPr>
          <p:cNvSpPr/>
          <p:nvPr/>
        </p:nvSpPr>
        <p:spPr>
          <a:xfrm>
            <a:off x="525399" y="3286216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5. Kritickými ukazateli jsou obsah chloridů a rozpuštěných látek.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8888A7-9949-AD45-8B71-BAB2CA88BCDC}"/>
              </a:ext>
            </a:extLst>
          </p:cNvPr>
          <p:cNvSpPr/>
          <p:nvPr/>
        </p:nvSpPr>
        <p:spPr>
          <a:xfrm>
            <a:off x="525399" y="3649200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6. Solidifikace pomocí běžných pojiv není možná bez předchozí stabilizace.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FFBD24-0E23-C542-8753-FB6158F95969}"/>
              </a:ext>
            </a:extLst>
          </p:cNvPr>
          <p:cNvSpPr/>
          <p:nvPr/>
        </p:nvSpPr>
        <p:spPr>
          <a:xfrm>
            <a:off x="569525" y="4301070"/>
            <a:ext cx="4002475" cy="20588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Stabilizace: </a:t>
            </a: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efektivní</a:t>
            </a: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jednoduchá</a:t>
            </a: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ekonomicky udržitelná</a:t>
            </a:r>
          </a:p>
          <a:p>
            <a:pPr marL="9525">
              <a:lnSpc>
                <a:spcPct val="120000"/>
              </a:lnSpc>
              <a:buClr>
                <a:srgbClr val="9EA6AE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V rámci existující technologie</a:t>
            </a:r>
          </a:p>
          <a:p>
            <a:pPr marL="9525">
              <a:lnSpc>
                <a:spcPct val="120000"/>
              </a:lnSpc>
              <a:buClr>
                <a:srgbClr val="9EA6AE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S využitím surovinového potenciálu</a:t>
            </a:r>
          </a:p>
        </p:txBody>
      </p:sp>
      <p:sp>
        <p:nvSpPr>
          <p:cNvPr id="16" name="Šipka doprava 2">
            <a:extLst>
              <a:ext uri="{FF2B5EF4-FFF2-40B4-BE49-F238E27FC236}">
                <a16:creationId xmlns:a16="http://schemas.microsoft.com/office/drawing/2014/main" id="{60E32C0F-D3C0-2744-9EA8-FB83A2752A07}"/>
              </a:ext>
            </a:extLst>
          </p:cNvPr>
          <p:cNvSpPr/>
          <p:nvPr/>
        </p:nvSpPr>
        <p:spPr>
          <a:xfrm>
            <a:off x="4833261" y="5104857"/>
            <a:ext cx="654945" cy="431310"/>
          </a:xfrm>
          <a:prstGeom prst="rightArrow">
            <a:avLst/>
          </a:prstGeom>
          <a:solidFill>
            <a:srgbClr val="F20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ED48698-FB20-E54F-A0D9-E576CDDC57D3}"/>
              </a:ext>
            </a:extLst>
          </p:cNvPr>
          <p:cNvSpPr/>
          <p:nvPr/>
        </p:nvSpPr>
        <p:spPr>
          <a:xfrm>
            <a:off x="5732203" y="4301070"/>
            <a:ext cx="2742726" cy="2058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Způsoby stabilizace: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vodní vypírka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kyselá extrakce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2-st kombinovaný proces</a:t>
            </a: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cs-CZ" sz="18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5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ctrTitle" idx="4294967295"/>
          </p:nvPr>
        </p:nvSpPr>
        <p:spPr>
          <a:xfrm>
            <a:off x="778225" y="387361"/>
            <a:ext cx="7506261" cy="6716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indent="9525"/>
            <a:r>
              <a:rPr lang="cs-CZ" sz="4000" b="1">
                <a:solidFill>
                  <a:schemeClr val="bg1"/>
                </a:solidFill>
              </a:rPr>
              <a:t>Vodní vypírka</a:t>
            </a:r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D674E53-DD34-9A45-B414-53CD5ED30A4E}"/>
              </a:ext>
            </a:extLst>
          </p:cNvPr>
          <p:cNvSpPr/>
          <p:nvPr/>
        </p:nvSpPr>
        <p:spPr>
          <a:xfrm>
            <a:off x="778225" y="1002845"/>
            <a:ext cx="7702350" cy="39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b="1" dirty="0">
                <a:solidFill>
                  <a:schemeClr val="bg1"/>
                </a:solidFill>
                <a:latin typeface="Raleway" panose="020B0604020202020204" charset="-52"/>
              </a:rPr>
              <a:t>Cíl:</a:t>
            </a: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 Odstranění rozpustného podílu + získávání cenných složek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CA3FE4-0C43-BD47-9278-82710D45E039}"/>
              </a:ext>
            </a:extLst>
          </p:cNvPr>
          <p:cNvSpPr/>
          <p:nvPr/>
        </p:nvSpPr>
        <p:spPr>
          <a:xfrm>
            <a:off x="6479048" y="1634145"/>
            <a:ext cx="2607589" cy="139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lnSpc>
                <a:spcPct val="120000"/>
              </a:lnSpc>
              <a:buClr>
                <a:srgbClr val="9EA6AE"/>
              </a:buClr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Konstantní parametry:</a:t>
            </a:r>
          </a:p>
          <a:p>
            <a:pPr marL="295275" indent="-285750">
              <a:lnSpc>
                <a:spcPct val="120000"/>
              </a:lnSpc>
              <a:buClr>
                <a:srgbClr val="9EA6AE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Doba reakce:</a:t>
            </a:r>
          </a:p>
          <a:p>
            <a:pPr marL="9525">
              <a:lnSpc>
                <a:spcPct val="120000"/>
              </a:lnSpc>
              <a:buClr>
                <a:srgbClr val="9EA6AE"/>
              </a:buClr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     30 min</a:t>
            </a:r>
          </a:p>
          <a:p>
            <a:pPr marL="295275" indent="-285750">
              <a:lnSpc>
                <a:spcPct val="120000"/>
              </a:lnSpc>
              <a:buClr>
                <a:srgbClr val="9EA6AE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Teplota: 20 °C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19EE6A5-215A-6B4C-BA69-A1B3EB63920D}"/>
              </a:ext>
            </a:extLst>
          </p:cNvPr>
          <p:cNvSpPr/>
          <p:nvPr/>
        </p:nvSpPr>
        <p:spPr>
          <a:xfrm>
            <a:off x="6479048" y="3262128"/>
            <a:ext cx="2492864" cy="239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">
              <a:lnSpc>
                <a:spcPct val="120000"/>
              </a:lnSpc>
              <a:buClr>
                <a:srgbClr val="9EA6AE"/>
              </a:buClr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Proměnné:</a:t>
            </a:r>
          </a:p>
          <a:p>
            <a:pPr marL="295275" indent="-285750">
              <a:lnSpc>
                <a:spcPct val="120000"/>
              </a:lnSpc>
              <a:buClr>
                <a:srgbClr val="9EA6AE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Celkový poměr L/S</a:t>
            </a:r>
          </a:p>
          <a:p>
            <a:pPr marL="295275" indent="-285750">
              <a:lnSpc>
                <a:spcPct val="120000"/>
              </a:lnSpc>
              <a:buClr>
                <a:srgbClr val="9EA6AE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Uspořádání extrakce</a:t>
            </a:r>
          </a:p>
          <a:p>
            <a:pPr marL="295275" indent="-285750">
              <a:lnSpc>
                <a:spcPct val="120000"/>
              </a:lnSpc>
              <a:buClr>
                <a:srgbClr val="9EA6AE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chemeClr val="bg1"/>
                </a:solidFill>
                <a:latin typeface="Raleway" panose="020B0604020202020204" charset="-52"/>
              </a:rPr>
              <a:t>Uspořádání proplachu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939B29-4D42-694C-8DF4-49B0F0775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25" y="1674487"/>
            <a:ext cx="5533940" cy="45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01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20578" y="287350"/>
            <a:ext cx="7741682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Vodní vypírka: výluhové testy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64D77F-9C03-3A4C-AC27-8BE94B326BFF}"/>
              </a:ext>
            </a:extLst>
          </p:cNvPr>
          <p:cNvSpPr/>
          <p:nvPr/>
        </p:nvSpPr>
        <p:spPr>
          <a:xfrm>
            <a:off x="520577" y="3181758"/>
            <a:ext cx="7741682" cy="72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1. Pomocí vhodného uspořádání procesu lze účinně odstranit rozpustné složky popílku.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5987D91-D718-BD4A-A4F5-6BCF1AF355D3}"/>
              </a:ext>
            </a:extLst>
          </p:cNvPr>
          <p:cNvSpPr/>
          <p:nvPr/>
        </p:nvSpPr>
        <p:spPr>
          <a:xfrm>
            <a:off x="520577" y="1234955"/>
            <a:ext cx="3935693" cy="362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Výluhové testy stabilizovaného popílku: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BEBE284-8FDA-D048-86CE-9578E004D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586155"/>
              </p:ext>
            </p:extLst>
          </p:nvPr>
        </p:nvGraphicFramePr>
        <p:xfrm>
          <a:off x="520577" y="1597939"/>
          <a:ext cx="7295366" cy="1219200"/>
        </p:xfrm>
        <a:graphic>
          <a:graphicData uri="http://schemas.openxmlformats.org/drawingml/2006/table">
            <a:tbl>
              <a:tblPr>
                <a:tableStyleId>{5E38A29F-8215-4693-AB61-D041337C65EF}</a:tableStyleId>
              </a:tblPr>
              <a:tblGrid>
                <a:gridCol w="1504166">
                  <a:extLst>
                    <a:ext uri="{9D8B030D-6E8A-4147-A177-3AD203B41FA5}">
                      <a16:colId xmlns:a16="http://schemas.microsoft.com/office/drawing/2014/main" val="319205957"/>
                    </a:ext>
                  </a:extLst>
                </a:gridCol>
                <a:gridCol w="1277027">
                  <a:extLst>
                    <a:ext uri="{9D8B030D-6E8A-4147-A177-3AD203B41FA5}">
                      <a16:colId xmlns:a16="http://schemas.microsoft.com/office/drawing/2014/main" val="1786223131"/>
                    </a:ext>
                  </a:extLst>
                </a:gridCol>
                <a:gridCol w="1305459">
                  <a:extLst>
                    <a:ext uri="{9D8B030D-6E8A-4147-A177-3AD203B41FA5}">
                      <a16:colId xmlns:a16="http://schemas.microsoft.com/office/drawing/2014/main" val="1366221022"/>
                    </a:ext>
                  </a:extLst>
                </a:gridCol>
                <a:gridCol w="1248698">
                  <a:extLst>
                    <a:ext uri="{9D8B030D-6E8A-4147-A177-3AD203B41FA5}">
                      <a16:colId xmlns:a16="http://schemas.microsoft.com/office/drawing/2014/main" val="282174299"/>
                    </a:ext>
                  </a:extLst>
                </a:gridCol>
                <a:gridCol w="979094">
                  <a:extLst>
                    <a:ext uri="{9D8B030D-6E8A-4147-A177-3AD203B41FA5}">
                      <a16:colId xmlns:a16="http://schemas.microsoft.com/office/drawing/2014/main" val="3509599817"/>
                    </a:ext>
                  </a:extLst>
                </a:gridCol>
                <a:gridCol w="980922">
                  <a:extLst>
                    <a:ext uri="{9D8B030D-6E8A-4147-A177-3AD203B41FA5}">
                      <a16:colId xmlns:a16="http://schemas.microsoft.com/office/drawing/2014/main" val="3507382714"/>
                    </a:ext>
                  </a:extLst>
                </a:gridCol>
              </a:tblGrid>
              <a:tr h="206904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 </a:t>
                      </a:r>
                      <a:r>
                        <a:rPr lang="en-US" sz="1600" b="1" i="0" u="none" strike="noStrike" cap="none" noProof="0" dirty="0" err="1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Ukazatel</a:t>
                      </a:r>
                      <a:endParaRPr lang="en-US" sz="1600" b="1" i="0" u="none" strike="noStrike" cap="none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cs typeface="Arial"/>
                        <a:sym typeface="Arial"/>
                      </a:endParaRPr>
                    </a:p>
                  </a:txBody>
                  <a:tcPr marL="0" marR="0" marT="0" marB="0" anchor="b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ZEVO A - 1 </a:t>
                      </a:r>
                    </a:p>
                  </a:txBody>
                  <a:tcPr marL="0" marR="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ZEVO A - 2</a:t>
                      </a:r>
                    </a:p>
                  </a:txBody>
                  <a:tcPr marL="0" marR="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ZEVO B</a:t>
                      </a:r>
                    </a:p>
                  </a:txBody>
                  <a:tcPr marL="0" marR="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OO</a:t>
                      </a:r>
                    </a:p>
                  </a:txBody>
                  <a:tcPr marL="0" marR="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NO</a:t>
                      </a:r>
                    </a:p>
                  </a:txBody>
                  <a:tcPr marL="0" marR="0" marT="0" marB="0" anchor="ctr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950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R="0"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pH [-]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10.8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11.3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10.9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≥6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x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70255"/>
                  </a:ext>
                </a:extLst>
              </a:tr>
              <a:tr h="194733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Cl</a:t>
                      </a:r>
                      <a:r>
                        <a:rPr lang="en-US" sz="1600" b="0" i="0" u="none" strike="noStrike" cap="none" baseline="300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-</a:t>
                      </a: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 [mg/l]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957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185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705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1,500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2,500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79200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SO</a:t>
                      </a:r>
                      <a:r>
                        <a:rPr lang="en-US" sz="1600" b="0" i="0" u="none" strike="noStrike" cap="none" baseline="-250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1600" b="0" i="0" u="none" strike="noStrike" cap="none" baseline="30000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2-</a:t>
                      </a: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 [mg/l]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1,270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1,440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1,400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3,000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5,000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61869"/>
                  </a:ext>
                </a:extLst>
              </a:tr>
              <a:tr h="206904">
                <a:tc>
                  <a:txBody>
                    <a:bodyPr/>
                    <a:lstStyle/>
                    <a:p>
                      <a:pPr marR="0" algn="l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RL [mg/l]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3,390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2,470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3,380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6,000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10,000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68620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106886-9C16-4849-8507-8FC5499307D5}"/>
              </a:ext>
            </a:extLst>
          </p:cNvPr>
          <p:cNvSpPr/>
          <p:nvPr/>
        </p:nvSpPr>
        <p:spPr>
          <a:xfrm>
            <a:off x="520577" y="3910997"/>
            <a:ext cx="7741682" cy="72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2. Obsah As, Ba, Cd,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Cr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Cu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Mo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Ni,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Sb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Se,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 ve výluzích nepřesahuje 10% legislativního limitu pro OO.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E0A46E3-AB58-DA4D-B822-7D81DC635E89}"/>
              </a:ext>
            </a:extLst>
          </p:cNvPr>
          <p:cNvSpPr/>
          <p:nvPr/>
        </p:nvSpPr>
        <p:spPr>
          <a:xfrm>
            <a:off x="520577" y="4640236"/>
            <a:ext cx="7741682" cy="10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3. Jsou </a:t>
            </a:r>
            <a:r>
              <a:rPr lang="cs-CZ" sz="1800" dirty="0">
                <a:solidFill>
                  <a:schemeClr val="accent1"/>
                </a:solidFill>
                <a:latin typeface="Raleway" panose="020B0604020202020204" charset="-52"/>
              </a:rPr>
              <a:t>splněny limity výluhové třídy </a:t>
            </a:r>
            <a:r>
              <a:rPr lang="cs-CZ" sz="1800" dirty="0" err="1">
                <a:solidFill>
                  <a:schemeClr val="accent1"/>
                </a:solidFill>
                <a:latin typeface="Raleway" panose="020B0604020202020204" charset="-52"/>
              </a:rPr>
              <a:t>IIa</a:t>
            </a:r>
            <a:r>
              <a:rPr lang="cs-CZ" sz="1800" dirty="0">
                <a:solidFill>
                  <a:schemeClr val="accent1"/>
                </a:solidFill>
                <a:latin typeface="Raleway" panose="020B0604020202020204" charset="-52"/>
              </a:rPr>
              <a:t> pro OO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tzn. vodní vypírka může sloužit pro stabilizaci popílků ze ZEVO s mokrým čištěním spalin vápennou vypírkou.</a:t>
            </a:r>
          </a:p>
        </p:txBody>
      </p:sp>
    </p:spTree>
    <p:extLst>
      <p:ext uri="{BB962C8B-B14F-4D97-AF65-F5344CB8AC3E}">
        <p14:creationId xmlns:p14="http://schemas.microsoft.com/office/powerpoint/2010/main" val="6992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20578" y="287350"/>
            <a:ext cx="7741682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dirty="0"/>
              <a:t>Vodní vypírka: chování systému</a:t>
            </a:r>
            <a:endParaRPr lang="cs-CZ" sz="3400"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FBE203C4-1069-1449-8D8C-8492D4257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21793"/>
              </p:ext>
            </p:extLst>
          </p:nvPr>
        </p:nvGraphicFramePr>
        <p:xfrm>
          <a:off x="596774" y="1529096"/>
          <a:ext cx="7665484" cy="2118267"/>
        </p:xfrm>
        <a:graphic>
          <a:graphicData uri="http://schemas.openxmlformats.org/drawingml/2006/table">
            <a:tbl>
              <a:tblPr>
                <a:tableStyleId>{5E38A29F-8215-4693-AB61-D041337C65EF}</a:tableStyleId>
              </a:tblPr>
              <a:tblGrid>
                <a:gridCol w="1462195">
                  <a:extLst>
                    <a:ext uri="{9D8B030D-6E8A-4147-A177-3AD203B41FA5}">
                      <a16:colId xmlns:a16="http://schemas.microsoft.com/office/drawing/2014/main" val="319205957"/>
                    </a:ext>
                  </a:extLst>
                </a:gridCol>
                <a:gridCol w="1415809">
                  <a:extLst>
                    <a:ext uri="{9D8B030D-6E8A-4147-A177-3AD203B41FA5}">
                      <a16:colId xmlns:a16="http://schemas.microsoft.com/office/drawing/2014/main" val="1786223131"/>
                    </a:ext>
                  </a:extLst>
                </a:gridCol>
                <a:gridCol w="1605558">
                  <a:extLst>
                    <a:ext uri="{9D8B030D-6E8A-4147-A177-3AD203B41FA5}">
                      <a16:colId xmlns:a16="http://schemas.microsoft.com/office/drawing/2014/main" val="1191129646"/>
                    </a:ext>
                  </a:extLst>
                </a:gridCol>
                <a:gridCol w="1720607">
                  <a:extLst>
                    <a:ext uri="{9D8B030D-6E8A-4147-A177-3AD203B41FA5}">
                      <a16:colId xmlns:a16="http://schemas.microsoft.com/office/drawing/2014/main" val="1366221022"/>
                    </a:ext>
                  </a:extLst>
                </a:gridCol>
                <a:gridCol w="1461315">
                  <a:extLst>
                    <a:ext uri="{9D8B030D-6E8A-4147-A177-3AD203B41FA5}">
                      <a16:colId xmlns:a16="http://schemas.microsoft.com/office/drawing/2014/main" val="2258849175"/>
                    </a:ext>
                  </a:extLst>
                </a:gridCol>
              </a:tblGrid>
              <a:tr h="873287">
                <a:tc>
                  <a:txBody>
                    <a:bodyPr/>
                    <a:lstStyle/>
                    <a:p>
                      <a:pPr marL="0" marR="0" indent="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Složka</a:t>
                      </a:r>
                    </a:p>
                  </a:txBody>
                  <a:tcPr marL="68580" marR="6858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Surový popílek</a:t>
                      </a:r>
                    </a:p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(Input)</a:t>
                      </a:r>
                    </a:p>
                  </a:txBody>
                  <a:tcPr marL="68580" marR="6858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Voda</a:t>
                      </a:r>
                    </a:p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endParaRPr lang="cs-CZ" sz="1600" b="1" i="0" u="none" strike="noStrike" cap="none" noProof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(Input)</a:t>
                      </a:r>
                    </a:p>
                  </a:txBody>
                  <a:tcPr marL="68580" marR="6858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Stabilizovaný popílek</a:t>
                      </a:r>
                    </a:p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(Output)</a:t>
                      </a:r>
                    </a:p>
                  </a:txBody>
                  <a:tcPr marL="68580" marR="68580" marT="0" marB="0" anchor="ctr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Extrakt</a:t>
                      </a:r>
                    </a:p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endParaRPr lang="cs-CZ" sz="1600" b="1" i="0" u="none" strike="noStrike" cap="none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Font typeface="Arial"/>
                        <a:tabLst>
                          <a:tab pos="6030913" algn="l"/>
                        </a:tabLst>
                      </a:pPr>
                      <a:r>
                        <a:rPr lang="cs-CZ" sz="1600" b="1" i="0" u="none" strike="noStrike" cap="none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(Output)</a:t>
                      </a:r>
                    </a:p>
                  </a:txBody>
                  <a:tcPr marL="68580" marR="68580" marT="0" marB="0" anchor="ctr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950"/>
                  </a:ext>
                </a:extLst>
              </a:tr>
              <a:tr h="248996">
                <a:tc>
                  <a:txBody>
                    <a:bodyPr/>
                    <a:lstStyle/>
                    <a:p>
                      <a:pPr marL="0" marR="0" indent="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K [%]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90,0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379200"/>
                  </a:ext>
                </a:extLst>
              </a:tr>
              <a:tr h="248996">
                <a:tc>
                  <a:txBody>
                    <a:bodyPr/>
                    <a:lstStyle/>
                    <a:p>
                      <a:pPr marL="0" marR="0" indent="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Cl</a:t>
                      </a:r>
                      <a:r>
                        <a:rPr lang="cs-CZ" sz="1600" b="0" i="0" u="none" strike="noStrike" cap="none" baseline="300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-</a:t>
                      </a: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 [%]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99,2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03860"/>
                  </a:ext>
                </a:extLst>
              </a:tr>
              <a:tr h="248996">
                <a:tc>
                  <a:txBody>
                    <a:bodyPr/>
                    <a:lstStyle/>
                    <a:p>
                      <a:pPr marL="0" marR="0" indent="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Ca [%]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57,5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42,5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236099"/>
                  </a:ext>
                </a:extLst>
              </a:tr>
              <a:tr h="248996">
                <a:tc>
                  <a:txBody>
                    <a:bodyPr/>
                    <a:lstStyle/>
                    <a:p>
                      <a:pPr marL="0" marR="0" indent="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Mg [%]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668620"/>
                  </a:ext>
                </a:extLst>
              </a:tr>
              <a:tr h="248996">
                <a:tc>
                  <a:txBody>
                    <a:bodyPr/>
                    <a:lstStyle/>
                    <a:p>
                      <a:pPr marL="0" marR="0" indent="952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Zn [%]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kumimoji="0" lang="cs-CZ" sz="1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uLnTx/>
                          <a:uFillTx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0,0</a:t>
                      </a:r>
                      <a:endParaRPr lang="cs-CZ" sz="1600" b="0" i="0" u="none" strike="noStrike" cap="none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96,1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952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tabLst/>
                      </a:pPr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3,9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86028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14A51B-8CFC-8145-A6B2-C72FA474337E}"/>
              </a:ext>
            </a:extLst>
          </p:cNvPr>
          <p:cNvSpPr/>
          <p:nvPr/>
        </p:nvSpPr>
        <p:spPr>
          <a:xfrm>
            <a:off x="520578" y="4313143"/>
            <a:ext cx="7741682" cy="80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endParaRPr lang="en-US" sz="2000" dirty="0">
              <a:solidFill>
                <a:srgbClr val="F20253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en-US" sz="20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0D3D78-286B-944E-9C00-36A59D73589E}"/>
              </a:ext>
            </a:extLst>
          </p:cNvPr>
          <p:cNvSpPr/>
          <p:nvPr/>
        </p:nvSpPr>
        <p:spPr>
          <a:xfrm>
            <a:off x="520576" y="3836941"/>
            <a:ext cx="7741682" cy="39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1. Rozpustnost surového popílku 40 %.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148B76-3103-E246-88DB-4F75D8058CAA}"/>
              </a:ext>
            </a:extLst>
          </p:cNvPr>
          <p:cNvSpPr/>
          <p:nvPr/>
        </p:nvSpPr>
        <p:spPr>
          <a:xfrm>
            <a:off x="520576" y="4313143"/>
            <a:ext cx="7741682" cy="13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2. Dochází k rozdělení složek mezi 2 proudy: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K, Na, Cl</a:t>
            </a:r>
            <a:r>
              <a:rPr lang="cs-CZ" sz="1800" baseline="30000" dirty="0">
                <a:solidFill>
                  <a:srgbClr val="595959"/>
                </a:solidFill>
                <a:latin typeface="Raleway" panose="020B0604020202020204" charset="-52"/>
              </a:rPr>
              <a:t>-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 a část Ca přechází do extraktu (l),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cenné prvky (např.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 a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Cu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) zůstávají v nerozpustné formě ve stabilizovaném popílku (s).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F9C0D81-FBB9-394B-BE89-BD158FACB93C}"/>
              </a:ext>
            </a:extLst>
          </p:cNvPr>
          <p:cNvSpPr/>
          <p:nvPr/>
        </p:nvSpPr>
        <p:spPr>
          <a:xfrm>
            <a:off x="596774" y="1166112"/>
            <a:ext cx="2300630" cy="362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MFA vybraných prvků:</a:t>
            </a:r>
          </a:p>
        </p:txBody>
      </p:sp>
    </p:spTree>
    <p:extLst>
      <p:ext uri="{BB962C8B-B14F-4D97-AF65-F5344CB8AC3E}">
        <p14:creationId xmlns:p14="http://schemas.microsoft.com/office/powerpoint/2010/main" val="304354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520578" y="287350"/>
            <a:ext cx="7741682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 dirty="0"/>
              <a:t>Vodní vypírka: chování systému</a:t>
            </a:r>
            <a:endParaRPr lang="cs-CZ" sz="3400" dirty="0"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314A51B-8CFC-8145-A6B2-C72FA474337E}"/>
              </a:ext>
            </a:extLst>
          </p:cNvPr>
          <p:cNvSpPr/>
          <p:nvPr/>
        </p:nvSpPr>
        <p:spPr>
          <a:xfrm>
            <a:off x="520578" y="4313143"/>
            <a:ext cx="7741682" cy="80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endParaRPr lang="en-US" sz="2000" dirty="0">
              <a:solidFill>
                <a:srgbClr val="F20253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en-US" sz="20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0D3D78-286B-944E-9C00-36A59D73589E}"/>
              </a:ext>
            </a:extLst>
          </p:cNvPr>
          <p:cNvSpPr/>
          <p:nvPr/>
        </p:nvSpPr>
        <p:spPr>
          <a:xfrm>
            <a:off x="520576" y="1244525"/>
            <a:ext cx="7741682" cy="396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1. Rozpustnost surového popílku 40 %.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148B76-3103-E246-88DB-4F75D8058CAA}"/>
              </a:ext>
            </a:extLst>
          </p:cNvPr>
          <p:cNvSpPr/>
          <p:nvPr/>
        </p:nvSpPr>
        <p:spPr>
          <a:xfrm>
            <a:off x="520576" y="1626740"/>
            <a:ext cx="7741682" cy="13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2. Dochází k rozdělení složek mezi 2 proudy: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K, Na, Cl</a:t>
            </a:r>
            <a:r>
              <a:rPr lang="cs-CZ" sz="1800" baseline="30000" dirty="0">
                <a:solidFill>
                  <a:srgbClr val="595959"/>
                </a:solidFill>
                <a:latin typeface="Raleway" panose="020B0604020202020204" charset="-52"/>
              </a:rPr>
              <a:t>-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 a Ca  přechází do extraktu (l),</a:t>
            </a:r>
          </a:p>
          <a:p>
            <a:pPr marL="285750" indent="-285750">
              <a:lnSpc>
                <a:spcPct val="120000"/>
              </a:lnSpc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cenné prvky (např.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 a </a:t>
            </a:r>
            <a:r>
              <a:rPr lang="cs-CZ" sz="1800" dirty="0" err="1">
                <a:solidFill>
                  <a:srgbClr val="595959"/>
                </a:solidFill>
                <a:latin typeface="Raleway" panose="020B0604020202020204" charset="-52"/>
              </a:rPr>
              <a:t>Cu</a:t>
            </a: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) zůstávají v nerozpustné formě ve stabilizovaném popílku (s).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8CB874-9DF9-0042-B8CD-69C6DCA2B494}"/>
              </a:ext>
            </a:extLst>
          </p:cNvPr>
          <p:cNvSpPr/>
          <p:nvPr/>
        </p:nvSpPr>
        <p:spPr>
          <a:xfrm>
            <a:off x="520576" y="4563514"/>
            <a:ext cx="7741682" cy="72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5.Vysoký obsah cenných složek dělá výstupní proudy z vodní vypírky vhodnou surovinou pro získávání kovů, solí a sorbentů.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06A07D-A3A3-5D46-8788-D60CCAE19C49}"/>
              </a:ext>
            </a:extLst>
          </p:cNvPr>
          <p:cNvSpPr/>
          <p:nvPr/>
        </p:nvSpPr>
        <p:spPr>
          <a:xfrm>
            <a:off x="520576" y="2982353"/>
            <a:ext cx="7741682" cy="72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rgbClr val="595959"/>
                </a:solidFill>
                <a:latin typeface="Raleway" panose="020B0604020202020204" charset="-52"/>
              </a:rPr>
              <a:t>3. Extrakt obsahuje 250-400 g/l rozpustných látek. Majoritními složkami jsou chloridy Ca, K a Na.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35E396-E37A-E242-9152-1163180F03AD}"/>
              </a:ext>
            </a:extLst>
          </p:cNvPr>
          <p:cNvSpPr/>
          <p:nvPr/>
        </p:nvSpPr>
        <p:spPr>
          <a:xfrm>
            <a:off x="520576" y="3711592"/>
            <a:ext cx="7741682" cy="72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4. Dochází k zakoncentrování cenných kovů ve stabilizovaném popílku: </a:t>
            </a:r>
            <a:r>
              <a:rPr lang="cs-CZ" sz="1800" dirty="0" err="1">
                <a:solidFill>
                  <a:schemeClr val="bg2"/>
                </a:solidFill>
                <a:latin typeface="Raleway" panose="020B0604020202020204" charset="-52"/>
              </a:rPr>
              <a:t>Zn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 ( o </a:t>
            </a:r>
            <a:r>
              <a:rPr lang="en-US" sz="1800" dirty="0">
                <a:solidFill>
                  <a:schemeClr val="bg2"/>
                </a:solidFill>
                <a:latin typeface="Raleway" panose="020B0604020202020204" charset="-52"/>
              </a:rPr>
              <a:t>60-70 %)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, </a:t>
            </a:r>
            <a:r>
              <a:rPr lang="cs-CZ" sz="1800" dirty="0" err="1">
                <a:solidFill>
                  <a:schemeClr val="bg2"/>
                </a:solidFill>
                <a:latin typeface="Raleway" panose="020B0604020202020204" charset="-52"/>
              </a:rPr>
              <a:t>Pb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 (</a:t>
            </a:r>
            <a:r>
              <a:rPr lang="en-US" sz="1800" dirty="0">
                <a:solidFill>
                  <a:schemeClr val="bg2"/>
                </a:solidFill>
                <a:latin typeface="Raleway" panose="020B0604020202020204" charset="-52"/>
              </a:rPr>
              <a:t>o 70-100 %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), </a:t>
            </a:r>
            <a:r>
              <a:rPr lang="cs-CZ" sz="1800" dirty="0" err="1">
                <a:solidFill>
                  <a:schemeClr val="bg2"/>
                </a:solidFill>
                <a:latin typeface="Raleway" panose="020B0604020202020204" charset="-52"/>
              </a:rPr>
              <a:t>Cu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 (o </a:t>
            </a:r>
            <a:r>
              <a:rPr lang="en-US" sz="1800" dirty="0">
                <a:solidFill>
                  <a:schemeClr val="bg2"/>
                </a:solidFill>
                <a:latin typeface="Raleway" panose="020B0604020202020204" charset="-52"/>
              </a:rPr>
              <a:t>55-90 %</a:t>
            </a:r>
            <a:r>
              <a:rPr lang="cs-CZ" sz="1800" dirty="0">
                <a:solidFill>
                  <a:schemeClr val="bg2"/>
                </a:solidFill>
                <a:latin typeface="Raleway" panose="020B0604020202020204" charset="-52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01297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AD2718E-4203-48D5-ADBE-DEEC5B13F870}"/>
              </a:ext>
            </a:extLst>
          </p:cNvPr>
          <p:cNvGrpSpPr/>
          <p:nvPr/>
        </p:nvGrpSpPr>
        <p:grpSpPr>
          <a:xfrm>
            <a:off x="0" y="4446585"/>
            <a:ext cx="6673850" cy="1582139"/>
            <a:chOff x="0" y="4285725"/>
            <a:chExt cx="7352400" cy="1743000"/>
          </a:xfrm>
        </p:grpSpPr>
        <p:sp>
          <p:nvSpPr>
            <p:cNvPr id="170" name="Google Shape;170;p22"/>
            <p:cNvSpPr/>
            <p:nvPr/>
          </p:nvSpPr>
          <p:spPr>
            <a:xfrm>
              <a:off x="0" y="4285725"/>
              <a:ext cx="7352400" cy="164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675952" y="5925825"/>
              <a:ext cx="18378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514495" y="5925825"/>
              <a:ext cx="18378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0" y="5925825"/>
              <a:ext cx="18378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838038" y="5925825"/>
              <a:ext cx="1837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</p:grp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517725" y="4558775"/>
            <a:ext cx="7222018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2800" dirty="0"/>
              <a:t>Produkty získané z výstupů z vodní vypírky</a:t>
            </a:r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1"/>
          </p:nvPr>
        </p:nvSpPr>
        <p:spPr>
          <a:xfrm>
            <a:off x="517725" y="5085700"/>
            <a:ext cx="5406825" cy="6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s-CZ" sz="2400" dirty="0"/>
              <a:t>Výsledky laboratorních testů</a:t>
            </a: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12" name="Zástupný obsah 7">
            <a:extLst>
              <a:ext uri="{FF2B5EF4-FFF2-40B4-BE49-F238E27FC236}">
                <a16:creationId xmlns:a16="http://schemas.microsoft.com/office/drawing/2014/main" id="{1E2D9FD4-A38A-428A-9232-9CFE4E9BC9F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3999" cy="4226264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261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AF19A-ED49-B04A-90CA-7F2CA1AB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446314"/>
            <a:ext cx="7356600" cy="653143"/>
          </a:xfrm>
        </p:spPr>
        <p:txBody>
          <a:bodyPr/>
          <a:lstStyle/>
          <a:p>
            <a:r>
              <a:rPr lang="cs-CZ"/>
              <a:t>Závěry a výhledy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89FCFF-DEDC-1F4A-968C-BF8A4990C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099457"/>
            <a:ext cx="7356600" cy="5312229"/>
          </a:xfrm>
        </p:spPr>
        <p:txBody>
          <a:bodyPr/>
          <a:lstStyle/>
          <a:p>
            <a:r>
              <a:rPr lang="cs-CZ" sz="2000" dirty="0"/>
              <a:t>Nebezpečné vlastnosti pochází z rozpustného podílu</a:t>
            </a:r>
          </a:p>
          <a:p>
            <a:r>
              <a:rPr lang="cs-CZ" sz="2000" dirty="0"/>
              <a:t>Vodní vypírka - účinný způsob stabilizace díky odstraňování rozpustných složek</a:t>
            </a:r>
            <a:endParaRPr lang="cs-CZ" sz="2000" dirty="0">
              <a:solidFill>
                <a:srgbClr val="2185C5"/>
              </a:solidFill>
            </a:endParaRPr>
          </a:p>
          <a:p>
            <a:r>
              <a:rPr lang="cs-CZ" sz="2000" dirty="0">
                <a:solidFill>
                  <a:srgbClr val="2185C5"/>
                </a:solidFill>
              </a:rPr>
              <a:t>Vysoce koncentrovaný extrakt jako surovina pro získávání solí </a:t>
            </a:r>
          </a:p>
          <a:p>
            <a:r>
              <a:rPr lang="cs-CZ" sz="2000" dirty="0">
                <a:solidFill>
                  <a:srgbClr val="2185C5"/>
                </a:solidFill>
              </a:rPr>
              <a:t>Vypraný popílek jako surovina pro získávání cenných prvků</a:t>
            </a:r>
          </a:p>
          <a:p>
            <a:pPr marL="38100" indent="0">
              <a:buNone/>
            </a:pPr>
            <a:r>
              <a:rPr lang="cs-CZ" sz="2000" dirty="0">
                <a:solidFill>
                  <a:srgbClr val="F20253"/>
                </a:solidFill>
              </a:rPr>
              <a:t>----------------------------------------------------------------------------</a:t>
            </a:r>
          </a:p>
          <a:p>
            <a:r>
              <a:rPr lang="cs-CZ" sz="2000" dirty="0"/>
              <a:t>Poloprovozní experimenty s vodní vypírkou</a:t>
            </a:r>
          </a:p>
          <a:p>
            <a:r>
              <a:rPr lang="cs-CZ" sz="2000" dirty="0"/>
              <a:t>Separace čistých produktů z extraktu</a:t>
            </a:r>
          </a:p>
          <a:p>
            <a:r>
              <a:rPr lang="cs-CZ" sz="2000" dirty="0"/>
              <a:t>Způsoby průmyslového využití minerální matrice</a:t>
            </a:r>
            <a:endParaRPr lang="cs-CZ" sz="2400" dirty="0"/>
          </a:p>
          <a:p>
            <a:pPr marL="38100" indent="0">
              <a:buNone/>
            </a:pPr>
            <a:r>
              <a:rPr lang="cs-CZ" sz="2000" dirty="0">
                <a:solidFill>
                  <a:srgbClr val="2185C5"/>
                </a:solidFill>
              </a:rPr>
              <a:t>Nebezpečný odpad =&gt; sekundární surovina pro získávání cenných složek</a:t>
            </a:r>
            <a:endParaRPr lang="cs-CZ" sz="1600" dirty="0">
              <a:solidFill>
                <a:srgbClr val="2185C5"/>
              </a:solidFill>
            </a:endParaRPr>
          </a:p>
          <a:p>
            <a:pPr marL="38100" indent="0">
              <a:buNone/>
            </a:pPr>
            <a:r>
              <a:rPr lang="cs-CZ" sz="2000" dirty="0">
                <a:solidFill>
                  <a:srgbClr val="2185C5"/>
                </a:solidFill>
              </a:rPr>
              <a:t>ZEVO jako </a:t>
            </a:r>
            <a:r>
              <a:rPr lang="cs-CZ" sz="2000" dirty="0" err="1">
                <a:solidFill>
                  <a:srgbClr val="2185C5"/>
                </a:solidFill>
              </a:rPr>
              <a:t>zero-waste</a:t>
            </a:r>
            <a:r>
              <a:rPr lang="cs-CZ" sz="2000" dirty="0">
                <a:solidFill>
                  <a:srgbClr val="2185C5"/>
                </a:solidFill>
              </a:rPr>
              <a:t> technologie</a:t>
            </a:r>
          </a:p>
          <a:p>
            <a:pPr marL="38100" indent="0">
              <a:buNone/>
            </a:pPr>
            <a:r>
              <a:rPr lang="cs-CZ" sz="2000" dirty="0">
                <a:solidFill>
                  <a:srgbClr val="2185C5"/>
                </a:solidFill>
              </a:rPr>
              <a:t>Krok směrem k udržitelnosti a cirkulární ekonomice</a:t>
            </a:r>
            <a:endParaRPr lang="cs-CZ" sz="2000" dirty="0"/>
          </a:p>
          <a:p>
            <a:pPr marL="533400" lvl="1" indent="0">
              <a:buNone/>
            </a:pPr>
            <a:endParaRPr lang="cs-CZ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A4455-7BCE-AF4D-99EC-BFC5C3A459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7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4" descr="ÐÐ°ÑÑÐ¸Ð½ÐºÐ¸ Ð¿Ð¾ Ð·Ð°Ð¿ÑÐ¾ÑÑ uchp png">
            <a:extLst>
              <a:ext uri="{FF2B5EF4-FFF2-40B4-BE49-F238E27FC236}">
                <a16:creationId xmlns:a16="http://schemas.microsoft.com/office/drawing/2014/main" id="{5F50F586-40BB-AF4B-91C1-62AB0241F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8"/>
          <a:stretch/>
        </p:blipFill>
        <p:spPr bwMode="auto">
          <a:xfrm>
            <a:off x="916024" y="5458612"/>
            <a:ext cx="808102" cy="9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39;p35">
            <a:extLst>
              <a:ext uri="{FF2B5EF4-FFF2-40B4-BE49-F238E27FC236}">
                <a16:creationId xmlns:a16="http://schemas.microsoft.com/office/drawing/2014/main" id="{CFE2E643-A503-F244-A74B-A44E0518CE84}"/>
              </a:ext>
            </a:extLst>
          </p:cNvPr>
          <p:cNvSpPr txBox="1">
            <a:spLocks/>
          </p:cNvSpPr>
          <p:nvPr/>
        </p:nvSpPr>
        <p:spPr>
          <a:xfrm>
            <a:off x="1894114" y="5514969"/>
            <a:ext cx="6286059" cy="79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Raleway" panose="020B0604020202020204" charset="-52"/>
              </a:rPr>
              <a:t>This work was supported by the Technology Agency </a:t>
            </a:r>
            <a:r>
              <a:rPr lang="en-US" sz="1600">
                <a:solidFill>
                  <a:schemeClr val="bg1"/>
                </a:solidFill>
                <a:latin typeface="Raleway" panose="020B0604020202020204" charset="-52"/>
              </a:rPr>
              <a:t>of the Czech </a:t>
            </a:r>
            <a:r>
              <a:rPr lang="en-US" sz="1600" dirty="0">
                <a:solidFill>
                  <a:schemeClr val="bg1"/>
                </a:solidFill>
                <a:latin typeface="Raleway" panose="020B0604020202020204" charset="-52"/>
              </a:rPr>
              <a:t>Republic </a:t>
            </a:r>
            <a:r>
              <a:rPr lang="en-US" sz="1600" b="1" dirty="0">
                <a:solidFill>
                  <a:schemeClr val="bg1"/>
                </a:solidFill>
                <a:latin typeface="Raleway" panose="020B0604020202020204" charset="-52"/>
              </a:rPr>
              <a:t>TH04030103</a:t>
            </a:r>
            <a:endParaRPr lang="en-US" sz="1600" dirty="0">
              <a:solidFill>
                <a:schemeClr val="bg1"/>
              </a:solidFill>
              <a:latin typeface="Raleway" panose="020B0604020202020204" charset="-52"/>
            </a:endParaRPr>
          </a:p>
          <a:p>
            <a:pPr marL="0" indent="0">
              <a:buFont typeface="Lato"/>
              <a:buNone/>
            </a:pPr>
            <a:endParaRPr lang="en-US" sz="1600" dirty="0">
              <a:solidFill>
                <a:schemeClr val="bg1"/>
              </a:solidFill>
              <a:latin typeface="Raleway" panose="020B0604020202020204" charset="-52"/>
            </a:endParaRPr>
          </a:p>
          <a:p>
            <a:pPr marL="0" indent="0">
              <a:buFont typeface="Lato"/>
              <a:buNone/>
            </a:pPr>
            <a:endParaRPr lang="en-US" sz="1600" dirty="0">
              <a:solidFill>
                <a:schemeClr val="bg1"/>
              </a:solidFill>
              <a:latin typeface="Raleway" panose="020B0604020202020204" charset="-52"/>
            </a:endParaRPr>
          </a:p>
        </p:txBody>
      </p:sp>
      <p:sp>
        <p:nvSpPr>
          <p:cNvPr id="11" name="Google Shape;339;p35">
            <a:extLst>
              <a:ext uri="{FF2B5EF4-FFF2-40B4-BE49-F238E27FC236}">
                <a16:creationId xmlns:a16="http://schemas.microsoft.com/office/drawing/2014/main" id="{EE2633FB-8685-F744-A97E-01200683BC41}"/>
              </a:ext>
            </a:extLst>
          </p:cNvPr>
          <p:cNvSpPr txBox="1">
            <a:spLocks/>
          </p:cNvSpPr>
          <p:nvPr/>
        </p:nvSpPr>
        <p:spPr>
          <a:xfrm>
            <a:off x="916024" y="2632389"/>
            <a:ext cx="7264149" cy="687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cs-CZ" sz="2800" dirty="0">
                <a:solidFill>
                  <a:srgbClr val="FFFFFF"/>
                </a:solidFill>
                <a:latin typeface="Raleway" panose="020B0604020202020204" charset="-52"/>
              </a:rPr>
              <a:t>Kontakt: </a:t>
            </a:r>
            <a:r>
              <a:rPr lang="cs-CZ" sz="2800" b="1" dirty="0" err="1">
                <a:solidFill>
                  <a:srgbClr val="FFFFFF"/>
                </a:solidFill>
                <a:latin typeface="Raleway" panose="020B0604020202020204" charset="-52"/>
              </a:rPr>
              <a:t>korotenko@icpf.cas.cz</a:t>
            </a:r>
            <a:endParaRPr lang="cs-CZ" sz="2800" b="1" dirty="0">
              <a:solidFill>
                <a:srgbClr val="FFFFFF"/>
              </a:solidFill>
              <a:latin typeface="Raleway" panose="020B0604020202020204" charset="-52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3FEE4-4A0D-9B41-9014-784225D16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274649"/>
            <a:ext cx="6462600" cy="922779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C37B19-05BE-A44E-9992-87CB11DC2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700" y="1197429"/>
            <a:ext cx="7356600" cy="4931228"/>
          </a:xfrm>
        </p:spPr>
        <p:txBody>
          <a:bodyPr/>
          <a:lstStyle/>
          <a:p>
            <a:r>
              <a:rPr lang="cs-CZ" dirty="0"/>
              <a:t>Energetické využití odpadů</a:t>
            </a:r>
          </a:p>
          <a:p>
            <a:r>
              <a:rPr lang="cs-CZ" dirty="0"/>
              <a:t>Popílky ze ZEVO: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Produkce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Vlastnosti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Způsoby nakládání</a:t>
            </a:r>
          </a:p>
          <a:p>
            <a:r>
              <a:rPr lang="cs-CZ" dirty="0"/>
              <a:t>Způsoby stabilizace popílků: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Vodní vypírka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Kyselá extrakce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/>
              <a:t>2-stupňový proces</a:t>
            </a:r>
          </a:p>
          <a:p>
            <a:r>
              <a:rPr lang="cs-CZ" dirty="0"/>
              <a:t>Závěry a výhledy</a:t>
            </a:r>
          </a:p>
          <a:p>
            <a:pPr marL="533400" lvl="1" indent="0">
              <a:buNone/>
            </a:pPr>
            <a:endParaRPr lang="cs-CZ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4D99E2-FA05-DE43-AA1B-6A84C7560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525400" y="206828"/>
            <a:ext cx="8152563" cy="5334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2400" dirty="0"/>
              <a:t>Nakládání s komunálními odpady v Evropě (2016)</a:t>
            </a:r>
            <a:endParaRPr lang="en-US" sz="2400" dirty="0"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7" name="Obrázek 2">
            <a:extLst>
              <a:ext uri="{FF2B5EF4-FFF2-40B4-BE49-F238E27FC236}">
                <a16:creationId xmlns:a16="http://schemas.microsoft.com/office/drawing/2014/main" id="{3F20DDD8-6763-F74E-8FCB-8C4407E60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36" y="1140339"/>
            <a:ext cx="8211927" cy="4269537"/>
          </a:xfrm>
          <a:prstGeom prst="rect">
            <a:avLst/>
          </a:prstGeom>
        </p:spPr>
      </p:pic>
      <p:sp>
        <p:nvSpPr>
          <p:cNvPr id="9" name="TextovéPole 12">
            <a:extLst>
              <a:ext uri="{FF2B5EF4-FFF2-40B4-BE49-F238E27FC236}">
                <a16:creationId xmlns:a16="http://schemas.microsoft.com/office/drawing/2014/main" id="{188B98EA-960E-9F45-9A9D-429339C0DFE9}"/>
              </a:ext>
            </a:extLst>
          </p:cNvPr>
          <p:cNvSpPr txBox="1"/>
          <p:nvPr/>
        </p:nvSpPr>
        <p:spPr>
          <a:xfrm>
            <a:off x="466036" y="5964067"/>
            <a:ext cx="85639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595959"/>
                </a:solidFill>
                <a:latin typeface="Raleway" panose="020B0604020202020204" charset="-52"/>
              </a:rPr>
              <a:t>Podíl energetického využití odpadů v ČR 16 %.</a:t>
            </a:r>
          </a:p>
        </p:txBody>
      </p:sp>
    </p:spTree>
    <p:extLst>
      <p:ext uri="{BB962C8B-B14F-4D97-AF65-F5344CB8AC3E}">
        <p14:creationId xmlns:p14="http://schemas.microsoft.com/office/powerpoint/2010/main" val="44894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1916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/>
              <a:t>Energetické využití odpadů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482477" y="4703744"/>
            <a:ext cx="4089523" cy="16604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r>
              <a:rPr lang="cs-CZ" sz="1600" u="sng" dirty="0">
                <a:solidFill>
                  <a:srgbClr val="595959"/>
                </a:solidFill>
                <a:latin typeface="Raleway" panose="020B0604020202020204" charset="-52"/>
              </a:rPr>
              <a:t>Výhody:</a:t>
            </a:r>
          </a:p>
          <a:p>
            <a:pPr marL="9525" indent="-9525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využití energetického obsahu</a:t>
            </a:r>
            <a:endParaRPr lang="cs-CZ" sz="1600" u="sng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9525" indent="-9525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hygienizace</a:t>
            </a:r>
            <a:endParaRPr lang="cs-CZ" sz="1600" b="1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9525" indent="-9525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b="1" dirty="0">
                <a:solidFill>
                  <a:srgbClr val="595959"/>
                </a:solidFill>
                <a:latin typeface="Raleway" panose="020B0604020202020204" charset="-52"/>
              </a:rPr>
              <a:t> 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snížení objemu a hmotnosti odpadu</a:t>
            </a:r>
          </a:p>
          <a:p>
            <a:pPr>
              <a:lnSpc>
                <a:spcPct val="120000"/>
              </a:lnSpc>
              <a:buClr>
                <a:srgbClr val="595959"/>
              </a:buClr>
            </a:pPr>
            <a:endParaRPr lang="cs-CZ" sz="16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04250F-F74F-F84B-8A05-67F3ED378625}"/>
              </a:ext>
            </a:extLst>
          </p:cNvPr>
          <p:cNvSpPr/>
          <p:nvPr/>
        </p:nvSpPr>
        <p:spPr>
          <a:xfrm>
            <a:off x="4572000" y="4703744"/>
            <a:ext cx="4089523" cy="73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u="sng" dirty="0">
                <a:solidFill>
                  <a:srgbClr val="595959"/>
                </a:solidFill>
                <a:latin typeface="Raleway" panose="020B0604020202020204" charset="-52"/>
              </a:rPr>
              <a:t>Nevýhody:</a:t>
            </a:r>
          </a:p>
          <a:p>
            <a:pPr marL="9525" indent="-9525">
              <a:lnSpc>
                <a:spcPct val="120000"/>
              </a:lnSpc>
              <a:spcBef>
                <a:spcPts val="600"/>
              </a:spcBef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vznik odpadních proudů</a:t>
            </a:r>
            <a:endParaRPr lang="ru-CZ" sz="160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BBC53BE-3C17-6B41-858C-9371850B4540}"/>
              </a:ext>
            </a:extLst>
          </p:cNvPr>
          <p:cNvGrpSpPr/>
          <p:nvPr/>
        </p:nvGrpSpPr>
        <p:grpSpPr>
          <a:xfrm>
            <a:off x="590559" y="1009763"/>
            <a:ext cx="5646955" cy="3551350"/>
            <a:chOff x="590559" y="1009763"/>
            <a:chExt cx="5646955" cy="3551350"/>
          </a:xfrm>
        </p:grpSpPr>
        <p:pic>
          <p:nvPicPr>
            <p:cNvPr id="20" name="Obrázek 2">
              <a:extLst>
                <a:ext uri="{FF2B5EF4-FFF2-40B4-BE49-F238E27FC236}">
                  <a16:creationId xmlns:a16="http://schemas.microsoft.com/office/drawing/2014/main" id="{73978998-D3BD-3544-8459-7D7EF210A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59" y="1136785"/>
              <a:ext cx="5646955" cy="3424328"/>
            </a:xfrm>
            <a:prstGeom prst="rect">
              <a:avLst/>
            </a:prstGeom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F9C30E7-D455-CF48-A67A-36CEA5A4A6D9}"/>
                </a:ext>
              </a:extLst>
            </p:cNvPr>
            <p:cNvGrpSpPr/>
            <p:nvPr/>
          </p:nvGrpSpPr>
          <p:grpSpPr>
            <a:xfrm>
              <a:off x="4328160" y="1009763"/>
              <a:ext cx="1792224" cy="294781"/>
              <a:chOff x="4328160" y="1009763"/>
              <a:chExt cx="1792224" cy="294781"/>
            </a:xfrm>
          </p:grpSpPr>
          <p:cxnSp>
            <p:nvCxnSpPr>
              <p:cNvPr id="4" name="Прямая со стрелкой 3">
                <a:extLst>
                  <a:ext uri="{FF2B5EF4-FFF2-40B4-BE49-F238E27FC236}">
                    <a16:creationId xmlns:a16="http://schemas.microsoft.com/office/drawing/2014/main" id="{ACFC3291-6655-7B4C-A82C-5EFAEB1655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8160" y="1304544"/>
                <a:ext cx="1792224" cy="0"/>
              </a:xfrm>
              <a:prstGeom prst="straightConnector1">
                <a:avLst/>
              </a:prstGeom>
              <a:ln w="28575">
                <a:solidFill>
                  <a:srgbClr val="9EA6AE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D6248C-A525-7249-A0FC-754CC7FB6E2C}"/>
                  </a:ext>
                </a:extLst>
              </p:cNvPr>
              <p:cNvSpPr txBox="1"/>
              <p:nvPr/>
            </p:nvSpPr>
            <p:spPr>
              <a:xfrm>
                <a:off x="4587719" y="1009763"/>
                <a:ext cx="12731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+mj-lt"/>
                    <a:cs typeface="Calibri" panose="020F0502020204030204" pitchFamily="34" charset="0"/>
                  </a:rPr>
                  <a:t>Gas emissions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212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1916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400" dirty="0"/>
              <a:t>Vlastnosti popílku</a:t>
            </a:r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22" name="Google Shape;162;p21">
            <a:extLst>
              <a:ext uri="{FF2B5EF4-FFF2-40B4-BE49-F238E27FC236}">
                <a16:creationId xmlns:a16="http://schemas.microsoft.com/office/drawing/2014/main" id="{DDF87E70-D0E5-44AD-BD2F-8709654087B6}"/>
              </a:ext>
            </a:extLst>
          </p:cNvPr>
          <p:cNvSpPr txBox="1">
            <a:spLocks/>
          </p:cNvSpPr>
          <p:nvPr/>
        </p:nvSpPr>
        <p:spPr>
          <a:xfrm>
            <a:off x="4931230" y="994155"/>
            <a:ext cx="3493680" cy="20464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Mokrý systém: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Bez přídavku sorbentů (minoritní): např. TERMIZO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 přídavkem sorbentů (nejvíc rozšířený): např. ZEVO Malešice nebo ZEVO Chotíkov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972A76-C3C9-2642-A74C-073E9C035DE5}"/>
              </a:ext>
            </a:extLst>
          </p:cNvPr>
          <p:cNvSpPr/>
          <p:nvPr/>
        </p:nvSpPr>
        <p:spPr>
          <a:xfrm>
            <a:off x="4931230" y="3817400"/>
            <a:ext cx="3493679" cy="242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3 složky:</a:t>
            </a: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popílek: minerální matrice + vázané prvky</a:t>
            </a: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zreagovaný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sorbent: CaCl</a:t>
            </a:r>
            <a:r>
              <a:rPr lang="cs-CZ" sz="1600" baseline="-25000" dirty="0">
                <a:solidFill>
                  <a:srgbClr val="595959"/>
                </a:solidFill>
                <a:latin typeface="Raleway" panose="020B0604020202020204" charset="-52"/>
              </a:rPr>
              <a:t>2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, CaCO</a:t>
            </a:r>
            <a:r>
              <a:rPr lang="cs-CZ" sz="1600" baseline="-25000" dirty="0">
                <a:solidFill>
                  <a:srgbClr val="595959"/>
                </a:solidFill>
                <a:latin typeface="Raleway" panose="020B0604020202020204" charset="-52"/>
              </a:rPr>
              <a:t>3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,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C</a:t>
            </a:r>
            <a:r>
              <a:rPr lang="cs-CZ" sz="1600" baseline="-25000" dirty="0" err="1">
                <a:solidFill>
                  <a:srgbClr val="595959"/>
                </a:solidFill>
                <a:latin typeface="Raleway" panose="020B0604020202020204" charset="-52"/>
              </a:rPr>
              <a:t>akt</a:t>
            </a:r>
            <a:endParaRPr lang="cs-CZ" sz="1600" dirty="0">
              <a:solidFill>
                <a:srgbClr val="595959"/>
              </a:solidFill>
              <a:latin typeface="Raleway" panose="020B0604020202020204" charset="-52"/>
            </a:endParaRPr>
          </a:p>
          <a:p>
            <a:pPr marL="558800" indent="-285750">
              <a:lnSpc>
                <a:spcPct val="120000"/>
              </a:lnSpc>
              <a:buClr>
                <a:srgbClr val="9EA6AE"/>
              </a:buClr>
              <a:buFont typeface="Wingdings" panose="05000000000000000000" pitchFamily="2" charset="2"/>
              <a:buChar char="Ø"/>
            </a:pP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nezreagovaný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sorbent (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CaO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a Ca(OH)</a:t>
            </a:r>
            <a:r>
              <a:rPr lang="cs-CZ" sz="1600" baseline="-25000" dirty="0">
                <a:solidFill>
                  <a:srgbClr val="595959"/>
                </a:solidFill>
                <a:latin typeface="Raleway" panose="020B0604020202020204" charset="-52"/>
              </a:rPr>
              <a:t>2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)</a:t>
            </a:r>
            <a:endParaRPr lang="cs-CZ" sz="1600" dirty="0">
              <a:solidFill>
                <a:srgbClr val="F20253"/>
              </a:solidFill>
              <a:latin typeface="Raleway" panose="020B0604020202020204" charset="-52"/>
            </a:endParaRPr>
          </a:p>
          <a:p>
            <a:pPr marL="9525">
              <a:lnSpc>
                <a:spcPct val="120000"/>
              </a:lnSpc>
              <a:buClr>
                <a:srgbClr val="9EA6AE"/>
              </a:buClr>
            </a:pPr>
            <a:r>
              <a:rPr lang="cs-CZ" sz="1600" dirty="0" err="1">
                <a:solidFill>
                  <a:srgbClr val="F20253"/>
                </a:solidFill>
                <a:latin typeface="Raleway" panose="020B0604020202020204" charset="-52"/>
              </a:rPr>
              <a:t>Nebezpecný</a:t>
            </a:r>
            <a:r>
              <a:rPr lang="cs-CZ" sz="1600" dirty="0">
                <a:solidFill>
                  <a:srgbClr val="F20253"/>
                </a:solidFill>
                <a:latin typeface="Raleway" panose="020B0604020202020204" charset="-52"/>
              </a:rPr>
              <a:t> odpad</a:t>
            </a:r>
          </a:p>
        </p:txBody>
      </p:sp>
      <p:pic>
        <p:nvPicPr>
          <p:cNvPr id="12" name="Obrázek 2">
            <a:extLst>
              <a:ext uri="{FF2B5EF4-FFF2-40B4-BE49-F238E27FC236}">
                <a16:creationId xmlns:a16="http://schemas.microsoft.com/office/drawing/2014/main" id="{74593263-F41F-6E4D-BDE4-D9EF95ECF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8" t="11581" r="1444" b="2206"/>
          <a:stretch/>
        </p:blipFill>
        <p:spPr bwMode="auto">
          <a:xfrm>
            <a:off x="833074" y="1160430"/>
            <a:ext cx="2764328" cy="2400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5F7A21-F541-2C44-8115-21C0C5E55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74" y="3823051"/>
            <a:ext cx="2688771" cy="24994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769B26-E02C-E647-9DB6-21B6F9719D37}"/>
              </a:ext>
            </a:extLst>
          </p:cNvPr>
          <p:cNvSpPr/>
          <p:nvPr/>
        </p:nvSpPr>
        <p:spPr>
          <a:xfrm>
            <a:off x="4931230" y="3040600"/>
            <a:ext cx="3493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F20253"/>
                </a:solidFill>
                <a:latin typeface="Raleway" panose="020B0604020202020204" charset="-52"/>
              </a:rPr>
              <a:t>Produkce: 20 000 t/rok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137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title"/>
          </p:nvPr>
        </p:nvSpPr>
        <p:spPr>
          <a:xfrm>
            <a:off x="482477" y="287350"/>
            <a:ext cx="8191623" cy="7068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/>
              <a:t>Nakládání s popílky</a:t>
            </a:r>
            <a:endParaRPr lang="cs-CZ" sz="3400"/>
          </a:p>
        </p:txBody>
      </p:sp>
      <p:sp>
        <p:nvSpPr>
          <p:cNvPr id="196" name="Google Shape;196;p2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Google Shape;162;p21">
            <a:extLst>
              <a:ext uri="{FF2B5EF4-FFF2-40B4-BE49-F238E27FC236}">
                <a16:creationId xmlns:a16="http://schemas.microsoft.com/office/drawing/2014/main" id="{3F6080EF-CAD0-2C43-8A24-EB72B1C29D2D}"/>
              </a:ext>
            </a:extLst>
          </p:cNvPr>
          <p:cNvSpPr txBox="1">
            <a:spLocks/>
          </p:cNvSpPr>
          <p:nvPr/>
        </p:nvSpPr>
        <p:spPr>
          <a:xfrm>
            <a:off x="4805946" y="1145843"/>
            <a:ext cx="3674629" cy="2533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r>
              <a:rPr lang="cs-CZ" sz="1600" b="1" dirty="0">
                <a:solidFill>
                  <a:srgbClr val="595959"/>
                </a:solidFill>
                <a:latin typeface="Raleway" panose="020B0604020202020204" charset="-52"/>
              </a:rPr>
              <a:t>Využití jako sekundárního zdroje: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Náhrada primárních surovin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Snížení množství skládkovaných odpadů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Menší dopady na životní prostředí</a:t>
            </a:r>
          </a:p>
        </p:txBody>
      </p:sp>
      <p:sp>
        <p:nvSpPr>
          <p:cNvPr id="13" name="Google Shape;162;p21">
            <a:extLst>
              <a:ext uri="{FF2B5EF4-FFF2-40B4-BE49-F238E27FC236}">
                <a16:creationId xmlns:a16="http://schemas.microsoft.com/office/drawing/2014/main" id="{8EBE96AF-8EC7-354B-9AFA-5E382CFA769F}"/>
              </a:ext>
            </a:extLst>
          </p:cNvPr>
          <p:cNvSpPr txBox="1">
            <a:spLocks/>
          </p:cNvSpPr>
          <p:nvPr/>
        </p:nvSpPr>
        <p:spPr>
          <a:xfrm>
            <a:off x="482476" y="1145844"/>
            <a:ext cx="3674629" cy="2533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r>
              <a:rPr lang="en" sz="1600" b="1" dirty="0" err="1">
                <a:solidFill>
                  <a:srgbClr val="595959"/>
                </a:solidFill>
                <a:latin typeface="Raleway" panose="020B0604020202020204" charset="-52"/>
                <a:sym typeface="Work Sans"/>
              </a:rPr>
              <a:t>Skládkování</a:t>
            </a:r>
            <a:r>
              <a:rPr lang="en" sz="1600" b="1" dirty="0">
                <a:solidFill>
                  <a:srgbClr val="595959"/>
                </a:solidFill>
                <a:latin typeface="Raleway" panose="020B0604020202020204" charset="-52"/>
                <a:sym typeface="Work Sans"/>
              </a:rPr>
              <a:t>/backfilling</a:t>
            </a:r>
            <a:r>
              <a:rPr lang="cs-CZ" sz="1600" b="1" dirty="0">
                <a:solidFill>
                  <a:srgbClr val="595959"/>
                </a:solidFill>
                <a:latin typeface="Raleway" panose="020B0604020202020204" charset="-52"/>
              </a:rPr>
              <a:t>: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Omezená kapacita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Není možné bez předchozí úpravy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Zvětšení objemu a hmotnosti při stabilizaci a solidifikace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Ø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Ztráta cenných materiálů a kovů</a:t>
            </a:r>
          </a:p>
        </p:txBody>
      </p:sp>
      <p:sp>
        <p:nvSpPr>
          <p:cNvPr id="14" name="Google Shape;162;p21">
            <a:extLst>
              <a:ext uri="{FF2B5EF4-FFF2-40B4-BE49-F238E27FC236}">
                <a16:creationId xmlns:a16="http://schemas.microsoft.com/office/drawing/2014/main" id="{BD0A0C36-314B-5A4D-8485-0B81DACB5864}"/>
              </a:ext>
            </a:extLst>
          </p:cNvPr>
          <p:cNvSpPr txBox="1">
            <a:spLocks/>
          </p:cNvSpPr>
          <p:nvPr/>
        </p:nvSpPr>
        <p:spPr>
          <a:xfrm>
            <a:off x="482475" y="4838337"/>
            <a:ext cx="7998100" cy="1377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r>
              <a:rPr lang="en" sz="1600" b="1" dirty="0" err="1">
                <a:solidFill>
                  <a:srgbClr val="595959"/>
                </a:solidFill>
                <a:latin typeface="Raleway" panose="020B0604020202020204" charset="-52"/>
                <a:sym typeface="Work Sans"/>
              </a:rPr>
              <a:t>Cíl</a:t>
            </a:r>
            <a:r>
              <a:rPr lang="cs-CZ" sz="1600" b="1" dirty="0">
                <a:solidFill>
                  <a:srgbClr val="595959"/>
                </a:solidFill>
                <a:latin typeface="Raleway" panose="020B0604020202020204" charset="-52"/>
              </a:rPr>
              <a:t>: 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navrhnout komplexní řešení pro popílkové hospodářství ZEVO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ü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snížení produkce popílků / pevných zbytků z čištění spalin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  <a:buFont typeface="Wingdings" pitchFamily="2" charset="2"/>
              <a:buChar char="ü"/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nalezení cest jejich využití </a:t>
            </a:r>
            <a:endParaRPr lang="cs-CZ" sz="1600" b="1" dirty="0">
              <a:solidFill>
                <a:srgbClr val="595959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endParaRPr lang="cs-CZ" sz="1600" dirty="0">
              <a:solidFill>
                <a:srgbClr val="595959"/>
              </a:solidFill>
              <a:latin typeface="Raleway" panose="020B0604020202020204" charset="-52"/>
            </a:endParaRPr>
          </a:p>
        </p:txBody>
      </p:sp>
      <p:sp>
        <p:nvSpPr>
          <p:cNvPr id="15" name="Google Shape;162;p21">
            <a:extLst>
              <a:ext uri="{FF2B5EF4-FFF2-40B4-BE49-F238E27FC236}">
                <a16:creationId xmlns:a16="http://schemas.microsoft.com/office/drawing/2014/main" id="{A0EB9859-562B-9F40-9CD7-E02405A3D5B2}"/>
              </a:ext>
            </a:extLst>
          </p:cNvPr>
          <p:cNvSpPr txBox="1">
            <a:spLocks/>
          </p:cNvSpPr>
          <p:nvPr/>
        </p:nvSpPr>
        <p:spPr>
          <a:xfrm>
            <a:off x="482475" y="3999931"/>
            <a:ext cx="7998100" cy="517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r>
              <a:rPr lang="cs-CZ" sz="1600" b="1">
                <a:solidFill>
                  <a:srgbClr val="595959"/>
                </a:solidFill>
                <a:latin typeface="Raleway" panose="020B0604020202020204" charset="-52"/>
                <a:sym typeface="Work Sans"/>
              </a:rPr>
              <a:t>Problém</a:t>
            </a:r>
            <a:r>
              <a:rPr lang="cs-CZ" sz="1600" b="1">
                <a:solidFill>
                  <a:srgbClr val="595959"/>
                </a:solidFill>
                <a:latin typeface="Raleway" panose="020B0604020202020204" charset="-52"/>
              </a:rPr>
              <a:t>: </a:t>
            </a:r>
            <a:r>
              <a:rPr lang="cs-CZ" sz="1600">
                <a:solidFill>
                  <a:srgbClr val="595959"/>
                </a:solidFill>
                <a:latin typeface="Raleway" panose="020B0604020202020204" charset="-52"/>
              </a:rPr>
              <a:t>vyčerpání kapacity v krátkodobém horizontu  </a:t>
            </a:r>
            <a:endParaRPr lang="cs-CZ" sz="1600" b="1">
              <a:solidFill>
                <a:srgbClr val="595959"/>
              </a:solidFill>
              <a:latin typeface="Raleway" panose="020B0604020202020204" charset="-52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595959"/>
              </a:buClr>
            </a:pPr>
            <a:endParaRPr lang="cs-CZ" sz="1600">
              <a:solidFill>
                <a:srgbClr val="595959"/>
              </a:solidFill>
              <a:latin typeface="Raleway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16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40B64A-BC94-634F-9CAD-53B3BF31E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82077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AD2718E-4203-48D5-ADBE-DEEC5B13F870}"/>
              </a:ext>
            </a:extLst>
          </p:cNvPr>
          <p:cNvGrpSpPr/>
          <p:nvPr/>
        </p:nvGrpSpPr>
        <p:grpSpPr>
          <a:xfrm>
            <a:off x="0" y="4446585"/>
            <a:ext cx="6673850" cy="1582139"/>
            <a:chOff x="0" y="4285725"/>
            <a:chExt cx="7352400" cy="1743000"/>
          </a:xfrm>
        </p:grpSpPr>
        <p:sp>
          <p:nvSpPr>
            <p:cNvPr id="170" name="Google Shape;170;p22"/>
            <p:cNvSpPr/>
            <p:nvPr/>
          </p:nvSpPr>
          <p:spPr>
            <a:xfrm>
              <a:off x="0" y="4285725"/>
              <a:ext cx="7352400" cy="164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3675952" y="5925825"/>
              <a:ext cx="1837800" cy="102900"/>
            </a:xfrm>
            <a:prstGeom prst="rect">
              <a:avLst/>
            </a:prstGeom>
            <a:solidFill>
              <a:srgbClr val="FF9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514495" y="5925825"/>
              <a:ext cx="1837800" cy="102900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0" y="5925825"/>
              <a:ext cx="1837800" cy="102900"/>
            </a:xfrm>
            <a:prstGeom prst="rect">
              <a:avLst/>
            </a:prstGeom>
            <a:solidFill>
              <a:srgbClr val="7E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838038" y="5925825"/>
              <a:ext cx="1837800" cy="102900"/>
            </a:xfrm>
            <a:prstGeom prst="rect">
              <a:avLst/>
            </a:pr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/>
            </a:p>
          </p:txBody>
        </p:sp>
      </p:grp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517725" y="4558775"/>
            <a:ext cx="5622726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/>
              <a:t>Surový popílek ze ZEVO</a:t>
            </a: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3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525399" y="-2976"/>
            <a:ext cx="7955175" cy="961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/>
              <a:t>Výsledky charakterizace popílků 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244AD2-F22B-2C4A-9C00-8697FFCFE7D6}"/>
              </a:ext>
            </a:extLst>
          </p:cNvPr>
          <p:cNvSpPr/>
          <p:nvPr/>
        </p:nvSpPr>
        <p:spPr>
          <a:xfrm>
            <a:off x="575172" y="5707921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4. Nebezpečné vlastnosti pochází z rozpustného podílu popílku (kolem 50 % celkového množství).</a:t>
            </a:r>
          </a:p>
        </p:txBody>
      </p:sp>
      <p:graphicFrame>
        <p:nvGraphicFramePr>
          <p:cNvPr id="11" name="Tabulka 2">
            <a:extLst>
              <a:ext uri="{FF2B5EF4-FFF2-40B4-BE49-F238E27FC236}">
                <a16:creationId xmlns:a16="http://schemas.microsoft.com/office/drawing/2014/main" id="{C85A72CF-AA92-D94B-8F6D-79B117E3F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7608"/>
              </p:ext>
            </p:extLst>
          </p:nvPr>
        </p:nvGraphicFramePr>
        <p:xfrm>
          <a:off x="575172" y="1035391"/>
          <a:ext cx="7905402" cy="29056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{5E38A29F-8215-4693-AB61-D041337C65EF}</a:tableStyleId>
              </a:tblPr>
              <a:tblGrid>
                <a:gridCol w="3855314">
                  <a:extLst>
                    <a:ext uri="{9D8B030D-6E8A-4147-A177-3AD203B41FA5}">
                      <a16:colId xmlns:a16="http://schemas.microsoft.com/office/drawing/2014/main" val="1178851295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910962758"/>
                    </a:ext>
                  </a:extLst>
                </a:gridCol>
                <a:gridCol w="1992688">
                  <a:extLst>
                    <a:ext uri="{9D8B030D-6E8A-4147-A177-3AD203B41FA5}">
                      <a16:colId xmlns:a16="http://schemas.microsoft.com/office/drawing/2014/main" val="2449854903"/>
                    </a:ext>
                  </a:extLst>
                </a:gridCol>
              </a:tblGrid>
              <a:tr h="337661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6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 Ukazatel</a:t>
                      </a:r>
                      <a:endParaRPr lang="cs-CZ" sz="16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6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</a:rPr>
                        <a:t>MSWI A</a:t>
                      </a: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6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MSWI B</a:t>
                      </a:r>
                      <a:endParaRPr lang="cs-CZ" sz="1600" b="1" noProof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18258"/>
                  </a:ext>
                </a:extLst>
              </a:tr>
              <a:tr h="448366">
                <a:tc>
                  <a:txBody>
                    <a:bodyPr/>
                    <a:lstStyle/>
                    <a:p>
                      <a:pPr marL="0" indent="9525" algn="l">
                        <a:tabLst/>
                      </a:pPr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Rozpustnost ve vodě při 20 °C [% hm.]</a:t>
                      </a:r>
                      <a:endParaRPr lang="cs-CZ" sz="1600" b="0" i="0" u="none" strike="noStrike" cap="none" noProof="0" dirty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34,9–51,6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33,9–59,0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3429"/>
                  </a:ext>
                </a:extLst>
              </a:tr>
              <a:tr h="311944">
                <a:tc>
                  <a:txBody>
                    <a:bodyPr/>
                    <a:lstStyle/>
                    <a:p>
                      <a:pPr marL="0" indent="9525" algn="l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pH [-]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11,4–12,3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8,80–10,3</a:t>
                      </a:r>
                      <a:endParaRPr lang="cs-CZ" sz="1600" b="0" i="0" u="none" strike="noStrike" cap="none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  <a:cs typeface="Arial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19923"/>
                  </a:ext>
                </a:extLst>
              </a:tr>
              <a:tr h="448366">
                <a:tc>
                  <a:txBody>
                    <a:bodyPr/>
                    <a:lstStyle/>
                    <a:p>
                      <a:pPr marL="0" indent="9525" algn="l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Pb [mg/kg suš.]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1 000–2 000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2 000–3 500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72133"/>
                  </a:ext>
                </a:extLst>
              </a:tr>
              <a:tr h="448366">
                <a:tc>
                  <a:txBody>
                    <a:bodyPr/>
                    <a:lstStyle/>
                    <a:p>
                      <a:pPr marL="0" marR="0" lvl="0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Vyluhovatelnost </a:t>
                      </a:r>
                      <a:r>
                        <a:rPr lang="cs-CZ" sz="1600" b="0" i="0" u="none" strike="noStrike" cap="none" noProof="0" dirty="0" err="1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Pb</a:t>
                      </a:r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 [mg/kg suš.]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100–200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20.0–35.0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91029"/>
                  </a:ext>
                </a:extLst>
              </a:tr>
              <a:tr h="448366">
                <a:tc>
                  <a:txBody>
                    <a:bodyPr/>
                    <a:lstStyle/>
                    <a:p>
                      <a:pPr marL="0" marR="0" lvl="0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Zn [mg/kg suš.]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8000–12000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18000–28000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38679"/>
                  </a:ext>
                </a:extLst>
              </a:tr>
              <a:tr h="448366">
                <a:tc>
                  <a:txBody>
                    <a:bodyPr/>
                    <a:lstStyle/>
                    <a:p>
                      <a:pPr marL="0" marR="0" lvl="0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Vyluhovatelnost Zn [mg/kg suš.]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800–1200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9525" algn="ctr">
                        <a:tabLst/>
                      </a:pPr>
                      <a:r>
                        <a:rPr lang="cs-CZ" sz="16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  <a:cs typeface="Arial"/>
                          <a:sym typeface="Arial"/>
                        </a:rPr>
                        <a:t>180–280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20386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73B256-D38E-3141-8D65-FC1E7469D6CB}"/>
              </a:ext>
            </a:extLst>
          </p:cNvPr>
          <p:cNvSpPr/>
          <p:nvPr/>
        </p:nvSpPr>
        <p:spPr>
          <a:xfrm>
            <a:off x="575172" y="4034617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1. Vysoká variabilita složení a vlastností popílku.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DCE686-747A-1143-AA89-4D17B87A3CFC}"/>
              </a:ext>
            </a:extLst>
          </p:cNvPr>
          <p:cNvSpPr/>
          <p:nvPr/>
        </p:nvSpPr>
        <p:spPr>
          <a:xfrm>
            <a:off x="575172" y="4397601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2. Vyluhovatelnost většiny těžkých kovů nepřesahuje 1 %. Jsou splněny legislativní limity výluhové třídy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IIa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(OO).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01D16F-71AC-2A48-9281-E52C56AE261A}"/>
              </a:ext>
            </a:extLst>
          </p:cNvPr>
          <p:cNvSpPr/>
          <p:nvPr/>
        </p:nvSpPr>
        <p:spPr>
          <a:xfrm>
            <a:off x="619299" y="5051664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3. Vyluhovatelnost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a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závisí na pH materiálu (tzn. na hospodaření se sorbentem).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525399" y="-2976"/>
            <a:ext cx="7955175" cy="9618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cs-CZ" sz="3200"/>
              <a:t>Výsledky charakterizace popílků 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244AD2-F22B-2C4A-9C00-8697FFCFE7D6}"/>
              </a:ext>
            </a:extLst>
          </p:cNvPr>
          <p:cNvSpPr/>
          <p:nvPr/>
        </p:nvSpPr>
        <p:spPr>
          <a:xfrm>
            <a:off x="525399" y="2632153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4. Nebezpečné vlastnosti pochází z rozpustného podílu popílku (kolem 50 % celkového množství).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73B256-D38E-3141-8D65-FC1E7469D6CB}"/>
              </a:ext>
            </a:extLst>
          </p:cNvPr>
          <p:cNvSpPr/>
          <p:nvPr/>
        </p:nvSpPr>
        <p:spPr>
          <a:xfrm>
            <a:off x="525399" y="958849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1. Vysoká variabilita složení a vlastností popílku.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2DCE686-747A-1143-AA89-4D17B87A3CFC}"/>
              </a:ext>
            </a:extLst>
          </p:cNvPr>
          <p:cNvSpPr/>
          <p:nvPr/>
        </p:nvSpPr>
        <p:spPr>
          <a:xfrm>
            <a:off x="525399" y="1321833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2. Vyluhovatelnost většiny těžkých kovů nepřesahuje 1 %. Jsou splněny legislativní limity výluhové třídy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IIa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(OO).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C01D16F-71AC-2A48-9281-E52C56AE261A}"/>
              </a:ext>
            </a:extLst>
          </p:cNvPr>
          <p:cNvSpPr/>
          <p:nvPr/>
        </p:nvSpPr>
        <p:spPr>
          <a:xfrm>
            <a:off x="569526" y="1975896"/>
            <a:ext cx="7905402" cy="65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3. Vyluhovatelnost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Zn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a </a:t>
            </a:r>
            <a:r>
              <a:rPr lang="cs-CZ" sz="1600" dirty="0" err="1">
                <a:solidFill>
                  <a:srgbClr val="595959"/>
                </a:solidFill>
                <a:latin typeface="Raleway" panose="020B0604020202020204" charset="-52"/>
              </a:rPr>
              <a:t>Pb</a:t>
            </a: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 závisí na pH materiálu (tzn. na hospodaření se sorbentem).</a:t>
            </a:r>
          </a:p>
        </p:txBody>
      </p:sp>
      <p:graphicFrame>
        <p:nvGraphicFramePr>
          <p:cNvPr id="13" name="Tabulka 2">
            <a:extLst>
              <a:ext uri="{FF2B5EF4-FFF2-40B4-BE49-F238E27FC236}">
                <a16:creationId xmlns:a16="http://schemas.microsoft.com/office/drawing/2014/main" id="{B663EF5D-53C8-794B-84BC-29AFF644E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1666"/>
              </p:ext>
            </p:extLst>
          </p:nvPr>
        </p:nvGraphicFramePr>
        <p:xfrm>
          <a:off x="569526" y="3499896"/>
          <a:ext cx="7576436" cy="160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{5E38A29F-8215-4693-AB61-D041337C65EF}</a:tableStyleId>
              </a:tblPr>
              <a:tblGrid>
                <a:gridCol w="1415434">
                  <a:extLst>
                    <a:ext uri="{9D8B030D-6E8A-4147-A177-3AD203B41FA5}">
                      <a16:colId xmlns:a16="http://schemas.microsoft.com/office/drawing/2014/main" val="1178851295"/>
                    </a:ext>
                  </a:extLst>
                </a:gridCol>
                <a:gridCol w="1721045">
                  <a:extLst>
                    <a:ext uri="{9D8B030D-6E8A-4147-A177-3AD203B41FA5}">
                      <a16:colId xmlns:a16="http://schemas.microsoft.com/office/drawing/2014/main" val="1910962758"/>
                    </a:ext>
                  </a:extLst>
                </a:gridCol>
                <a:gridCol w="1143304">
                  <a:extLst>
                    <a:ext uri="{9D8B030D-6E8A-4147-A177-3AD203B41FA5}">
                      <a16:colId xmlns:a16="http://schemas.microsoft.com/office/drawing/2014/main" val="2449854903"/>
                    </a:ext>
                  </a:extLst>
                </a:gridCol>
                <a:gridCol w="996307">
                  <a:extLst>
                    <a:ext uri="{9D8B030D-6E8A-4147-A177-3AD203B41FA5}">
                      <a16:colId xmlns:a16="http://schemas.microsoft.com/office/drawing/2014/main" val="1102875532"/>
                    </a:ext>
                  </a:extLst>
                </a:gridCol>
                <a:gridCol w="2300346">
                  <a:extLst>
                    <a:ext uri="{9D8B030D-6E8A-4147-A177-3AD203B41FA5}">
                      <a16:colId xmlns:a16="http://schemas.microsoft.com/office/drawing/2014/main" val="2459754893"/>
                    </a:ext>
                  </a:extLst>
                </a:gridCol>
              </a:tblGrid>
              <a:tr h="248524">
                <a:tc rowSpan="2"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cs-CZ" sz="14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 Ukazatel</a:t>
                      </a:r>
                    </a:p>
                  </a:txBody>
                  <a:tcPr marL="68580" marR="68580" marT="54000" marB="54000" anchor="ctr">
                    <a:solidFill>
                      <a:srgbClr val="9EA6A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4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Obsah</a:t>
                      </a:r>
                    </a:p>
                  </a:txBody>
                  <a:tcPr marL="68580" marR="68580" marT="54000" marB="54000" anchor="ctr">
                    <a:solidFill>
                      <a:srgbClr val="9EA6A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4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</a:rPr>
                        <a:t>Legislativní limit</a:t>
                      </a: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en-US" sz="17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4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Překročení limitu</a:t>
                      </a:r>
                    </a:p>
                  </a:txBody>
                  <a:tcPr marL="68580" marR="68580" marT="54000" marB="54000" anchor="ctr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66002"/>
                  </a:ext>
                </a:extLst>
              </a:tr>
              <a:tr h="248524">
                <a:tc vMerge="1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en-US" sz="17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 </a:t>
                      </a:r>
                      <a:r>
                        <a:rPr lang="cs-CZ" sz="1700" b="1" noProof="0" dirty="0" err="1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Parameter</a:t>
                      </a:r>
                      <a:endParaRPr lang="en-US" sz="17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7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</a:rPr>
                        <a:t>Content</a:t>
                      </a:r>
                      <a:endParaRPr lang="en-US" sz="1700" b="1" noProof="0" dirty="0">
                        <a:solidFill>
                          <a:schemeClr val="bg1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4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</a:rPr>
                        <a:t>OO</a:t>
                      </a: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cs-CZ" sz="1400" b="1" noProof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700" b="1" noProof="0" dirty="0">
                          <a:solidFill>
                            <a:schemeClr val="bg1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</a:rPr>
                        <a:t>Cr</a:t>
                      </a:r>
                    </a:p>
                  </a:txBody>
                  <a:tcPr marL="68580" marR="68580" marT="54000" marB="54000">
                    <a:solidFill>
                      <a:srgbClr val="9EA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18258"/>
                  </a:ext>
                </a:extLst>
              </a:tr>
              <a:tr h="30632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400" b="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ea typeface="Times New Roman" panose="02020603050405020304" pitchFamily="18" charset="0"/>
                        </a:rPr>
                        <a:t>RL (mg/l)</a:t>
                      </a: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22 600–50 700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8 000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10 000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39/39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993429"/>
                  </a:ext>
                </a:extLst>
              </a:tr>
              <a:tr h="30632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4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Cl</a:t>
                      </a:r>
                      <a:r>
                        <a:rPr lang="cs-CZ" sz="1400" baseline="300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-</a:t>
                      </a:r>
                      <a:r>
                        <a:rPr lang="cs-CZ" sz="14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 (mg/l)</a:t>
                      </a:r>
                      <a:endParaRPr lang="cs-CZ" sz="1400" b="0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7 590–21 300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1 500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2 500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39/39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1719923"/>
                  </a:ext>
                </a:extLst>
              </a:tr>
              <a:tr h="306323">
                <a:tc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cs-CZ" sz="14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SO</a:t>
                      </a:r>
                      <a:r>
                        <a:rPr lang="cs-CZ" sz="1400" baseline="-250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4</a:t>
                      </a:r>
                      <a:r>
                        <a:rPr lang="cs-CZ" sz="1400" baseline="300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2-</a:t>
                      </a:r>
                      <a:r>
                        <a:rPr lang="cs-CZ" sz="1400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</a:rPr>
                        <a:t> (mg/l)</a:t>
                      </a:r>
                      <a:endParaRPr lang="cs-CZ" sz="1400" b="0" noProof="0">
                        <a:solidFill>
                          <a:srgbClr val="595959"/>
                        </a:solidFill>
                        <a:effectLst/>
                        <a:latin typeface="Raleway" panose="020B0604020202020204" charset="-52"/>
                        <a:ea typeface="Times New Roman" panose="02020603050405020304" pitchFamily="18" charset="0"/>
                      </a:endParaRPr>
                    </a:p>
                  </a:txBody>
                  <a:tcPr marL="68580" marR="68580" marT="54000" marB="5400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620–7 800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3 000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5 000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cap="none" noProof="0" dirty="0">
                          <a:solidFill>
                            <a:srgbClr val="595959"/>
                          </a:solidFill>
                          <a:effectLst/>
                          <a:latin typeface="Raleway" panose="020B0604020202020204" charset="-52"/>
                          <a:cs typeface="Arial"/>
                          <a:sym typeface="Arial"/>
                        </a:rPr>
                        <a:t>7/39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4472133"/>
                  </a:ext>
                </a:extLst>
              </a:tr>
            </a:tbl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40FC3B0-E9B2-5345-9E1D-38475C35FDBF}"/>
              </a:ext>
            </a:extLst>
          </p:cNvPr>
          <p:cNvSpPr/>
          <p:nvPr/>
        </p:nvSpPr>
        <p:spPr>
          <a:xfrm>
            <a:off x="550285" y="5383771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5. Kritickými ukazateli jsou obsah chloridů a rozpuštěných látek.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8888A7-9949-AD45-8B71-BAB2CA88BCDC}"/>
              </a:ext>
            </a:extLst>
          </p:cNvPr>
          <p:cNvSpPr/>
          <p:nvPr/>
        </p:nvSpPr>
        <p:spPr>
          <a:xfrm>
            <a:off x="569526" y="5858536"/>
            <a:ext cx="7905402" cy="36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595959"/>
              </a:buClr>
            </a:pPr>
            <a:r>
              <a:rPr lang="cs-CZ" sz="1600" dirty="0">
                <a:solidFill>
                  <a:srgbClr val="595959"/>
                </a:solidFill>
                <a:latin typeface="Raleway" panose="020B0604020202020204" charset="-52"/>
              </a:rPr>
              <a:t>6. Solidifikace pomocí běžných pojiv není možná bez předchozí stabilizace.</a:t>
            </a:r>
          </a:p>
        </p:txBody>
      </p:sp>
    </p:spTree>
    <p:extLst>
      <p:ext uri="{BB962C8B-B14F-4D97-AF65-F5344CB8AC3E}">
        <p14:creationId xmlns:p14="http://schemas.microsoft.com/office/powerpoint/2010/main" val="5720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4208</TotalTime>
  <Words>1224</Words>
  <Application>Microsoft Macintosh PowerPoint</Application>
  <PresentationFormat>Экран (4:3)</PresentationFormat>
  <Paragraphs>252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Wingdings</vt:lpstr>
      <vt:lpstr>Lato</vt:lpstr>
      <vt:lpstr>Verdana</vt:lpstr>
      <vt:lpstr>Raleway</vt:lpstr>
      <vt:lpstr>Antonio template</vt:lpstr>
      <vt:lpstr>Stabilizace popílků ze ZEVO s mokrým čištěním spalin vápennou vypírkou</vt:lpstr>
      <vt:lpstr>Obsah</vt:lpstr>
      <vt:lpstr>Nakládání s komunálními odpady v Evropě (2016)</vt:lpstr>
      <vt:lpstr>Energetické využití odpadů</vt:lpstr>
      <vt:lpstr>Vlastnosti popílku</vt:lpstr>
      <vt:lpstr>Nakládání s popílky</vt:lpstr>
      <vt:lpstr>Surový popílek ze ZEVO</vt:lpstr>
      <vt:lpstr>Výsledky charakterizace popílků </vt:lpstr>
      <vt:lpstr>Výsledky charakterizace popílků </vt:lpstr>
      <vt:lpstr>Výsledky charakterizace popílků </vt:lpstr>
      <vt:lpstr>Vodní vypírka</vt:lpstr>
      <vt:lpstr>Vodní vypírka: výluhové testy</vt:lpstr>
      <vt:lpstr>Vodní vypírka: chování systému</vt:lpstr>
      <vt:lpstr>Vodní vypírka: chování systému</vt:lpstr>
      <vt:lpstr>Produkty získané z výstupů z vodní vypírky</vt:lpstr>
      <vt:lpstr>Závěry a výhledy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postupy využití škváry ze ZEVO</dc:title>
  <dc:subject/>
  <dc:creator>Ekaterina Korotenko</dc:creator>
  <cp:keywords/>
  <dc:description/>
  <cp:lastModifiedBy>Korotenko Ekaterina UCHP</cp:lastModifiedBy>
  <cp:revision>439</cp:revision>
  <dcterms:modified xsi:type="dcterms:W3CDTF">2021-10-21T06:50:17Z</dcterms:modified>
  <cp:category/>
</cp:coreProperties>
</file>