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5"/>
  </p:notesMasterIdLst>
  <p:sldIdLst>
    <p:sldId id="309" r:id="rId2"/>
    <p:sldId id="311" r:id="rId3"/>
    <p:sldId id="394" r:id="rId4"/>
    <p:sldId id="395" r:id="rId5"/>
    <p:sldId id="397" r:id="rId6"/>
    <p:sldId id="261" r:id="rId7"/>
    <p:sldId id="399" r:id="rId8"/>
    <p:sldId id="262" r:id="rId9"/>
    <p:sldId id="264" r:id="rId10"/>
    <p:sldId id="398" r:id="rId11"/>
    <p:sldId id="296" r:id="rId12"/>
    <p:sldId id="312" r:id="rId13"/>
    <p:sldId id="279" r:id="rId14"/>
  </p:sldIdLst>
  <p:sldSz cx="9144000" cy="6858000" type="screen4x3"/>
  <p:notesSz cx="6858000" cy="9144000"/>
  <p:embeddedFontLs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Raleway" pitchFamily="2" charset="0"/>
      <p:regular r:id="rId2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  <p:embeddedFont>
      <p:font typeface="Work Sans Light" pitchFamily="2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otenko Ekaterina UCHP" initials="KEU" lastIdx="1" clrIdx="0">
    <p:extLst>
      <p:ext uri="{19B8F6BF-5375-455C-9EA6-DF929625EA0E}">
        <p15:presenceInfo xmlns:p15="http://schemas.microsoft.com/office/powerpoint/2012/main" userId="S::korotenko@icpf.cas.cz::e69b8481-99a3-4c24-a8b7-3a4c012d07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C03"/>
    <a:srgbClr val="F20253"/>
    <a:srgbClr val="2185C5"/>
    <a:srgbClr val="4A4A4A"/>
    <a:srgbClr val="97ABBC"/>
    <a:srgbClr val="9EA6AE"/>
    <a:srgbClr val="595959"/>
    <a:srgbClr val="FF40FF"/>
    <a:srgbClr val="840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38A29F-8215-4693-AB61-D041337C65EF}">
  <a:tblStyle styleId="{5E38A29F-8215-4693-AB61-D041337C65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80"/>
    <p:restoredTop sz="94986"/>
  </p:normalViewPr>
  <p:slideViewPr>
    <p:cSldViewPr snapToGrid="0">
      <p:cViewPr varScale="1">
        <p:scale>
          <a:sx n="117" d="100"/>
          <a:sy n="117" d="100"/>
        </p:scale>
        <p:origin x="936" y="184"/>
      </p:cViewPr>
      <p:guideLst/>
    </p:cSldViewPr>
  </p:slideViewPr>
  <p:outlineViewPr>
    <p:cViewPr>
      <p:scale>
        <a:sx n="33" d="100"/>
        <a:sy n="33" d="100"/>
      </p:scale>
      <p:origin x="0" y="-38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904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2520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4092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1425" y="3785246"/>
            <a:ext cx="52167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3377550"/>
            <a:ext cx="7218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3377550"/>
            <a:ext cx="7218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3377550"/>
            <a:ext cx="7218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3377550"/>
            <a:ext cx="52167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8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rgbClr val="2185C5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37642-6AFC-5144-AA5A-AAD23FC8C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C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03AB04-EFF6-F04A-A246-7AEBDCDDF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C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8D3DB6-70EA-104E-868C-EE1F11D50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F22CD-4F12-0749-9B0F-CB3DC4FAADF6}" type="datetime1">
              <a:rPr lang="ru-RU" smtClean="0"/>
              <a:t>21.10.2021</a:t>
            </a:fld>
            <a:endParaRPr lang="ru-C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08C918-4382-464F-BB0A-D6496015E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C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ADC3D2-9CA4-F64C-8708-301BA6C69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DE15-9A55-574C-A32B-0754E0FA3298}" type="slidenum">
              <a:rPr lang="ru-CZ" smtClean="0"/>
              <a:t>‹#›</a:t>
            </a:fld>
            <a:endParaRPr lang="ru-CZ"/>
          </a:p>
        </p:txBody>
      </p:sp>
    </p:spTree>
    <p:extLst>
      <p:ext uri="{BB962C8B-B14F-4D97-AF65-F5344CB8AC3E}">
        <p14:creationId xmlns:p14="http://schemas.microsoft.com/office/powerpoint/2010/main" val="246050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7" r:id="rId4"/>
    <p:sldLayoutId id="2147483659" r:id="rId5"/>
  </p:sldLayoutIdLst>
  <p:transition>
    <p:fade thruBlk="1"/>
  </p:transition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ctrTitle"/>
          </p:nvPr>
        </p:nvSpPr>
        <p:spPr>
          <a:xfrm>
            <a:off x="721421" y="974219"/>
            <a:ext cx="7388433" cy="22120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sz="4400" dirty="0"/>
              <a:t>Možnosti optimalizace kyselé extrakce kovů</a:t>
            </a:r>
            <a:br>
              <a:rPr lang="cs-CZ" sz="4400" dirty="0"/>
            </a:br>
            <a:r>
              <a:rPr lang="cs-CZ" sz="4400" dirty="0"/>
              <a:t>z popílku ze ZEVO</a:t>
            </a:r>
          </a:p>
        </p:txBody>
      </p:sp>
      <p:pic>
        <p:nvPicPr>
          <p:cNvPr id="1028" name="Picture 4" descr="ÐÐ°ÑÑÐ¸Ð½ÐºÐ¸ Ð¿Ð¾ Ð·Ð°Ð¿ÑÐ¾ÑÑ uchp png">
            <a:extLst>
              <a:ext uri="{FF2B5EF4-FFF2-40B4-BE49-F238E27FC236}">
                <a16:creationId xmlns:a16="http://schemas.microsoft.com/office/drawing/2014/main" id="{A439CD42-F712-4D4A-AEAA-E35FBB26AF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28"/>
          <a:stretch/>
        </p:blipFill>
        <p:spPr bwMode="auto">
          <a:xfrm>
            <a:off x="721423" y="5696288"/>
            <a:ext cx="808102" cy="90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88;p12">
            <a:extLst>
              <a:ext uri="{FF2B5EF4-FFF2-40B4-BE49-F238E27FC236}">
                <a16:creationId xmlns:a16="http://schemas.microsoft.com/office/drawing/2014/main" id="{27F9A093-C7E4-4475-AD4C-B2747D93DAB2}"/>
              </a:ext>
            </a:extLst>
          </p:cNvPr>
          <p:cNvSpPr txBox="1">
            <a:spLocks/>
          </p:cNvSpPr>
          <p:nvPr/>
        </p:nvSpPr>
        <p:spPr>
          <a:xfrm>
            <a:off x="721420" y="3671700"/>
            <a:ext cx="7520372" cy="73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1950" dirty="0">
                <a:solidFill>
                  <a:srgbClr val="595959"/>
                </a:solidFill>
              </a:rPr>
              <a:t>Ekaterina Korotenko</a:t>
            </a:r>
            <a:r>
              <a:rPr lang="en-US" sz="1950" baseline="30000" dirty="0">
                <a:solidFill>
                  <a:srgbClr val="595959"/>
                </a:solidFill>
              </a:rPr>
              <a:t>1,2</a:t>
            </a:r>
            <a:r>
              <a:rPr lang="en-US" sz="1950" dirty="0">
                <a:solidFill>
                  <a:srgbClr val="595959"/>
                </a:solidFill>
              </a:rPr>
              <a:t>, Michal</a:t>
            </a:r>
            <a:r>
              <a:rPr lang="en-US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Šyc</a:t>
            </a:r>
            <a:r>
              <a:rPr lang="en-US" sz="195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Josef Jadrný</a:t>
            </a:r>
            <a:r>
              <a:rPr lang="en-US" sz="195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Pavel Mašín</a:t>
            </a:r>
            <a:r>
              <a:rPr lang="en-US" sz="195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n-US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r>
              <a:rPr lang="en-US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Pavel Krystinýk</a:t>
            </a:r>
            <a:r>
              <a:rPr lang="en-US" sz="195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Petr Klusoň</a:t>
            </a:r>
            <a:r>
              <a:rPr lang="en-US" sz="195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</p:txBody>
      </p:sp>
      <p:sp>
        <p:nvSpPr>
          <p:cNvPr id="6" name="Google Shape;88;p12">
            <a:extLst>
              <a:ext uri="{FF2B5EF4-FFF2-40B4-BE49-F238E27FC236}">
                <a16:creationId xmlns:a16="http://schemas.microsoft.com/office/drawing/2014/main" id="{148C97E3-7338-4FE5-9CE4-AE9E717BEE7A}"/>
              </a:ext>
            </a:extLst>
          </p:cNvPr>
          <p:cNvSpPr txBox="1">
            <a:spLocks/>
          </p:cNvSpPr>
          <p:nvPr/>
        </p:nvSpPr>
        <p:spPr>
          <a:xfrm>
            <a:off x="721420" y="4561114"/>
            <a:ext cx="7418393" cy="1026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lnSpc>
                <a:spcPct val="120000"/>
              </a:lnSpc>
            </a:pPr>
            <a:r>
              <a:rPr lang="cs-CZ" sz="1100" baseline="3000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cs-CZ" sz="1100">
                <a:solidFill>
                  <a:schemeClr val="tx1">
                    <a:lumMod val="65000"/>
                    <a:lumOff val="35000"/>
                  </a:schemeClr>
                </a:solidFill>
              </a:rPr>
              <a:t>ÚCHP AV ČR, v.v.i., Rozvojová 135, 162 05 Praha</a:t>
            </a:r>
          </a:p>
          <a:p>
            <a:pPr>
              <a:lnSpc>
                <a:spcPct val="120000"/>
              </a:lnSpc>
            </a:pPr>
            <a:r>
              <a:rPr lang="cs-CZ" sz="1100" baseline="3000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cs-CZ" sz="1100">
                <a:solidFill>
                  <a:schemeClr val="tx1">
                    <a:lumMod val="65000"/>
                    <a:lumOff val="35000"/>
                  </a:schemeClr>
                </a:solidFill>
              </a:rPr>
              <a:t>Ústav chemie ochrany prostředí VŠCHT Praha, Technická 5, 166 28 Praha </a:t>
            </a:r>
          </a:p>
          <a:p>
            <a:pPr>
              <a:lnSpc>
                <a:spcPct val="120000"/>
              </a:lnSpc>
            </a:pPr>
            <a:r>
              <a:rPr lang="cs-CZ" sz="1100" baseline="3000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cs-CZ" sz="1100">
                <a:solidFill>
                  <a:schemeClr val="tx1">
                    <a:lumMod val="65000"/>
                    <a:lumOff val="35000"/>
                  </a:schemeClr>
                </a:solidFill>
              </a:rPr>
              <a:t>TERMIZO a.s., Třída Dr. M. Horákové 571/56, 460 07 Liberec</a:t>
            </a:r>
          </a:p>
          <a:p>
            <a:pPr>
              <a:lnSpc>
                <a:spcPct val="120000"/>
              </a:lnSpc>
            </a:pPr>
            <a:r>
              <a:rPr lang="cs-CZ" sz="1100" baseline="3000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cs-CZ" sz="1100">
                <a:solidFill>
                  <a:schemeClr val="tx1">
                    <a:lumMod val="65000"/>
                    <a:lumOff val="35000"/>
                  </a:schemeClr>
                </a:solidFill>
              </a:rPr>
              <a:t>Dekonta a.s., Dřetovice 109, 273 42 Stehelčeves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429A5E6-79FC-3E49-AB75-D56E4BD64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6B95B6C-3B74-9948-92F7-71ECEB3BC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CZ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A3DC3AD1-2F15-DE4C-803E-EF7103DE5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420" y="561923"/>
            <a:ext cx="7418393" cy="25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ClrTx/>
            </a:pPr>
            <a:r>
              <a:rPr lang="en-GB" altLang="zh-CN" sz="1100" dirty="0">
                <a:solidFill>
                  <a:srgbClr val="4A4A4A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TVIP 2021: ODPADOVÉ FÓRUM / 19.-21. ŘÍJNA 2021 HUSTOPEČE</a:t>
            </a:r>
            <a:endParaRPr lang="en-GB" altLang="zh-CN" sz="2800" dirty="0">
              <a:solidFill>
                <a:srgbClr val="4A4A4A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EB50C3B-B381-DF45-B332-F96AE0DD44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4662" r="80491"/>
          <a:stretch/>
        </p:blipFill>
        <p:spPr>
          <a:xfrm>
            <a:off x="7519280" y="5740620"/>
            <a:ext cx="620533" cy="6413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291C9-7B1D-1F4B-B5D0-4DF1B44F4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9958"/>
            <a:ext cx="7886700" cy="648721"/>
          </a:xfrm>
        </p:spPr>
        <p:txBody>
          <a:bodyPr/>
          <a:lstStyle/>
          <a:p>
            <a:r>
              <a:rPr lang="cs-CZ"/>
              <a:t>Optimalizace extrakce: výsledky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2334F6-A4E4-E343-8E5C-166171498023}"/>
              </a:ext>
            </a:extLst>
          </p:cNvPr>
          <p:cNvSpPr txBox="1"/>
          <p:nvPr/>
        </p:nvSpPr>
        <p:spPr>
          <a:xfrm>
            <a:off x="628651" y="1188679"/>
            <a:ext cx="7886699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Dopady:</a:t>
            </a:r>
          </a:p>
          <a:p>
            <a:pPr marL="285750" indent="-285750">
              <a:spcAft>
                <a:spcPts val="450"/>
              </a:spcAft>
              <a:buFont typeface="Wingdings" pitchFamily="2" charset="2"/>
              <a:buChar char="Ø"/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snížení produkce odpadů -&gt; snížení nákladů</a:t>
            </a:r>
          </a:p>
          <a:p>
            <a:pPr marL="285750" indent="-285750">
              <a:spcAft>
                <a:spcPts val="450"/>
              </a:spcAft>
              <a:buFont typeface="Wingdings" pitchFamily="2" charset="2"/>
              <a:buChar char="Ø"/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lepší využití surovinového potenciálu popílku</a:t>
            </a:r>
          </a:p>
        </p:txBody>
      </p:sp>
      <p:pic>
        <p:nvPicPr>
          <p:cNvPr id="7" name="Obrázek 4">
            <a:extLst>
              <a:ext uri="{FF2B5EF4-FFF2-40B4-BE49-F238E27FC236}">
                <a16:creationId xmlns:a16="http://schemas.microsoft.com/office/drawing/2014/main" id="{2F7FA112-FADE-3E44-9E0D-33B75E0E27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4258" r="16818" b="61621"/>
          <a:stretch/>
        </p:blipFill>
        <p:spPr bwMode="auto">
          <a:xfrm>
            <a:off x="765811" y="2729824"/>
            <a:ext cx="3525909" cy="2151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6">
            <a:extLst>
              <a:ext uri="{FF2B5EF4-FFF2-40B4-BE49-F238E27FC236}">
                <a16:creationId xmlns:a16="http://schemas.microsoft.com/office/drawing/2014/main" id="{1C87AC12-5544-DB4C-A931-7909061736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3" t="3954" r="15711" b="61955"/>
          <a:stretch/>
        </p:blipFill>
        <p:spPr bwMode="auto">
          <a:xfrm>
            <a:off x="4930060" y="2729825"/>
            <a:ext cx="3585290" cy="21515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CF7BEAF-4C9B-4740-AF2A-D9F794461279}"/>
              </a:ext>
            </a:extLst>
          </p:cNvPr>
          <p:cNvSpPr/>
          <p:nvPr/>
        </p:nvSpPr>
        <p:spPr>
          <a:xfrm>
            <a:off x="765811" y="5052566"/>
            <a:ext cx="75149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595959"/>
                </a:solidFill>
                <a:latin typeface="Raleway" panose="020B0604020202020204" charset="-52"/>
              </a:rPr>
              <a:t>Účinnost</a:t>
            </a:r>
            <a:r>
              <a:rPr lang="en-US" sz="1600" dirty="0">
                <a:solidFill>
                  <a:srgbClr val="595959"/>
                </a:solidFill>
                <a:latin typeface="Raleway" panose="020B0604020202020204" charset="-52"/>
              </a:rPr>
              <a:t> </a:t>
            </a:r>
            <a:r>
              <a:rPr lang="en-US" sz="1600" dirty="0" err="1">
                <a:solidFill>
                  <a:srgbClr val="595959"/>
                </a:solidFill>
                <a:latin typeface="Raleway" panose="020B0604020202020204" charset="-52"/>
              </a:rPr>
              <a:t>extrakce</a:t>
            </a:r>
            <a:r>
              <a:rPr lang="en-US" sz="1600" dirty="0">
                <a:solidFill>
                  <a:srgbClr val="595959"/>
                </a:solidFill>
                <a:latin typeface="Raleway" panose="020B0604020202020204" charset="-52"/>
              </a:rPr>
              <a:t>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solidFill>
                  <a:srgbClr val="595959"/>
                </a:solidFill>
                <a:latin typeface="Raleway" panose="020B0604020202020204" charset="-52"/>
              </a:rPr>
              <a:t>Zn: 45 % -&gt; 75 % (+25 t/</a:t>
            </a:r>
            <a:r>
              <a:rPr lang="en-US" sz="1600" dirty="0" err="1">
                <a:solidFill>
                  <a:srgbClr val="595959"/>
                </a:solidFill>
                <a:latin typeface="Raleway" panose="020B0604020202020204" charset="-52"/>
              </a:rPr>
              <a:t>rok</a:t>
            </a:r>
            <a:r>
              <a:rPr lang="en-US" sz="1600" dirty="0">
                <a:solidFill>
                  <a:srgbClr val="595959"/>
                </a:solidFill>
                <a:latin typeface="Raleway" panose="020B0604020202020204" charset="-52"/>
              </a:rPr>
              <a:t>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solidFill>
                  <a:srgbClr val="595959"/>
                </a:solidFill>
                <a:latin typeface="Raleway" panose="020B0604020202020204" charset="-52"/>
              </a:rPr>
              <a:t>Cu: 0.3 % -&gt; 65 % (+3 t/</a:t>
            </a:r>
            <a:r>
              <a:rPr lang="en-US" sz="1600" dirty="0" err="1">
                <a:solidFill>
                  <a:srgbClr val="595959"/>
                </a:solidFill>
                <a:latin typeface="Raleway" panose="020B0604020202020204" charset="-52"/>
              </a:rPr>
              <a:t>rok</a:t>
            </a:r>
            <a:r>
              <a:rPr lang="en-US" sz="1600" dirty="0">
                <a:solidFill>
                  <a:srgbClr val="595959"/>
                </a:solidFill>
                <a:latin typeface="Raleway" panose="020B0604020202020204" charset="-52"/>
              </a:rPr>
              <a:t>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solidFill>
                  <a:srgbClr val="595959"/>
                </a:solidFill>
                <a:latin typeface="Raleway" panose="020B0604020202020204" charset="-52"/>
              </a:rPr>
              <a:t>Pb: 1 % -&gt; 80 % (+10 t/</a:t>
            </a:r>
            <a:r>
              <a:rPr lang="en-US" sz="1600" dirty="0" err="1">
                <a:solidFill>
                  <a:srgbClr val="595959"/>
                </a:solidFill>
                <a:latin typeface="Raleway" panose="020B0604020202020204" charset="-52"/>
              </a:rPr>
              <a:t>rok</a:t>
            </a:r>
            <a:r>
              <a:rPr lang="en-US" sz="1600" dirty="0">
                <a:solidFill>
                  <a:srgbClr val="595959"/>
                </a:solidFill>
                <a:latin typeface="Raleway" panose="020B0604020202020204" charset="-52"/>
              </a:rPr>
              <a:t>)</a:t>
            </a:r>
            <a:endParaRPr lang="ru-CZ" sz="1600" dirty="0">
              <a:solidFill>
                <a:srgbClr val="595959"/>
              </a:solidFill>
              <a:latin typeface="Raleway" panose="020B0604020202020204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C65034-AC59-8745-B4FF-C62E1842CE0E}"/>
              </a:ext>
            </a:extLst>
          </p:cNvPr>
          <p:cNvSpPr txBox="1"/>
          <p:nvPr/>
        </p:nvSpPr>
        <p:spPr>
          <a:xfrm>
            <a:off x="765811" y="2302450"/>
            <a:ext cx="2470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Zn</a:t>
            </a:r>
            <a:r>
              <a:rPr lang="cs-CZ" dirty="0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 před („</a:t>
            </a:r>
            <a:r>
              <a:rPr lang="cs-CZ" dirty="0" err="1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worst</a:t>
            </a:r>
            <a:r>
              <a:rPr lang="cs-CZ" dirty="0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 case“): 31 % </a:t>
            </a:r>
            <a:endParaRPr lang="cs-CZ" dirty="0">
              <a:solidFill>
                <a:srgbClr val="595959"/>
              </a:solidFill>
              <a:latin typeface="Raleway" panose="020B0604020202020204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D22F52-EA76-7B45-8312-8D7DFC57753B}"/>
              </a:ext>
            </a:extLst>
          </p:cNvPr>
          <p:cNvSpPr txBox="1"/>
          <p:nvPr/>
        </p:nvSpPr>
        <p:spPr>
          <a:xfrm>
            <a:off x="4930060" y="2293867"/>
            <a:ext cx="2228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Zn</a:t>
            </a:r>
            <a:r>
              <a:rPr lang="cs-CZ" dirty="0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 po („</a:t>
            </a:r>
            <a:r>
              <a:rPr lang="cs-CZ" dirty="0" err="1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best</a:t>
            </a:r>
            <a:r>
              <a:rPr lang="cs-CZ" dirty="0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 case“): 85 % </a:t>
            </a:r>
            <a:endParaRPr lang="cs-CZ" dirty="0">
              <a:solidFill>
                <a:srgbClr val="595959"/>
              </a:solidFill>
              <a:latin typeface="Raleway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3069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AF19A-ED49-B04A-90CA-7F2CA1AB7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00" y="576943"/>
            <a:ext cx="7356600" cy="653143"/>
          </a:xfrm>
        </p:spPr>
        <p:txBody>
          <a:bodyPr/>
          <a:lstStyle/>
          <a:p>
            <a:r>
              <a:rPr lang="cs-CZ" sz="4000"/>
              <a:t>Závěry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89FCFF-DEDC-1F4A-968C-BF8A4990C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700" y="1426028"/>
            <a:ext cx="7356600" cy="4855029"/>
          </a:xfrm>
        </p:spPr>
        <p:txBody>
          <a:bodyPr/>
          <a:lstStyle/>
          <a:p>
            <a:r>
              <a:rPr lang="cs-CZ" sz="2000" dirty="0"/>
              <a:t>Získávání cenných složek z popílku ze ZEVO – technologie FLUWA. Kyselá extrakce je klíčová.</a:t>
            </a:r>
            <a:endParaRPr lang="cs-CZ" sz="2000" dirty="0">
              <a:solidFill>
                <a:srgbClr val="2185C5"/>
              </a:solidFill>
            </a:endParaRPr>
          </a:p>
          <a:p>
            <a:r>
              <a:rPr lang="cs-CZ" sz="2000" dirty="0"/>
              <a:t>Výsledky dlouhodobého monitoringu: vysoká variabilita a nízká účinnost extrakce</a:t>
            </a:r>
          </a:p>
          <a:p>
            <a:pPr marL="38100" indent="0">
              <a:buNone/>
            </a:pPr>
            <a:r>
              <a:rPr lang="cs-CZ" sz="2000" dirty="0">
                <a:solidFill>
                  <a:srgbClr val="F20253"/>
                </a:solidFill>
              </a:rPr>
              <a:t>----------------------------------------------------------------------------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>
                <a:solidFill>
                  <a:srgbClr val="F20253"/>
                </a:solidFill>
              </a:rPr>
              <a:t>3 úhly pohledu: termodynamika, kinetika, technologie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>
                <a:solidFill>
                  <a:srgbClr val="F20253"/>
                </a:solidFill>
              </a:rPr>
              <a:t>3 zdroje dat: rešerše, monitoring, experimenty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>
                <a:solidFill>
                  <a:srgbClr val="F20253"/>
                </a:solidFill>
              </a:rPr>
              <a:t>2 nástroje: experimenty a aplikovaná statistika a analýza dat</a:t>
            </a:r>
          </a:p>
          <a:p>
            <a:pPr marL="38100" indent="0">
              <a:buNone/>
            </a:pPr>
            <a:r>
              <a:rPr lang="cs-CZ" sz="2000" dirty="0">
                <a:solidFill>
                  <a:srgbClr val="F20253"/>
                </a:solidFill>
              </a:rPr>
              <a:t>----------------------------------------------------------------------------</a:t>
            </a:r>
            <a:endParaRPr lang="cs-CZ" sz="2000" dirty="0"/>
          </a:p>
          <a:p>
            <a:pPr>
              <a:buFont typeface="Wingdings" pitchFamily="2" charset="2"/>
              <a:buChar char="ü"/>
            </a:pPr>
            <a:r>
              <a:rPr lang="cs-CZ" sz="2000" dirty="0">
                <a:solidFill>
                  <a:srgbClr val="2185C5"/>
                </a:solidFill>
              </a:rPr>
              <a:t>Optimální podmínky extrakce a způsoby řízení procesu</a:t>
            </a:r>
          </a:p>
          <a:p>
            <a:pPr>
              <a:buFont typeface="Wingdings" pitchFamily="2" charset="2"/>
              <a:buChar char="ü"/>
            </a:pPr>
            <a:r>
              <a:rPr lang="cs-CZ" sz="2000" dirty="0">
                <a:solidFill>
                  <a:srgbClr val="2185C5"/>
                </a:solidFill>
              </a:rPr>
              <a:t>Účinnost extrakce: do 75 % pro </a:t>
            </a:r>
            <a:r>
              <a:rPr lang="cs-CZ" sz="2000" dirty="0" err="1">
                <a:solidFill>
                  <a:srgbClr val="2185C5"/>
                </a:solidFill>
              </a:rPr>
              <a:t>Zn</a:t>
            </a:r>
            <a:r>
              <a:rPr lang="cs-CZ" sz="2000" dirty="0">
                <a:solidFill>
                  <a:srgbClr val="2185C5"/>
                </a:solidFill>
              </a:rPr>
              <a:t>, do 65 % pro </a:t>
            </a:r>
            <a:r>
              <a:rPr lang="cs-CZ" sz="2000" dirty="0" err="1">
                <a:solidFill>
                  <a:srgbClr val="2185C5"/>
                </a:solidFill>
              </a:rPr>
              <a:t>Cu</a:t>
            </a:r>
            <a:r>
              <a:rPr lang="cs-CZ" sz="2000" dirty="0">
                <a:solidFill>
                  <a:srgbClr val="2185C5"/>
                </a:solidFill>
              </a:rPr>
              <a:t>, do 80 % pro </a:t>
            </a:r>
            <a:r>
              <a:rPr lang="cs-CZ" sz="2000" dirty="0" err="1">
                <a:solidFill>
                  <a:srgbClr val="2185C5"/>
                </a:solidFill>
              </a:rPr>
              <a:t>Pb</a:t>
            </a:r>
            <a:endParaRPr lang="cs-CZ" sz="2000" dirty="0">
              <a:solidFill>
                <a:srgbClr val="2185C5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cs-CZ" sz="2000" dirty="0">
                <a:solidFill>
                  <a:srgbClr val="2185C5"/>
                </a:solidFill>
              </a:rPr>
              <a:t>Lepší využití potenciálu: +25 t </a:t>
            </a:r>
            <a:r>
              <a:rPr lang="cs-CZ" sz="2000" dirty="0" err="1">
                <a:solidFill>
                  <a:srgbClr val="2185C5"/>
                </a:solidFill>
              </a:rPr>
              <a:t>Zn</a:t>
            </a:r>
            <a:r>
              <a:rPr lang="cs-CZ" sz="2000" dirty="0">
                <a:solidFill>
                  <a:srgbClr val="2185C5"/>
                </a:solidFill>
              </a:rPr>
              <a:t>, +3 t </a:t>
            </a:r>
            <a:r>
              <a:rPr lang="cs-CZ" sz="2000" dirty="0" err="1">
                <a:solidFill>
                  <a:srgbClr val="2185C5"/>
                </a:solidFill>
              </a:rPr>
              <a:t>Cu</a:t>
            </a:r>
            <a:r>
              <a:rPr lang="cs-CZ" sz="2000" dirty="0">
                <a:solidFill>
                  <a:srgbClr val="2185C5"/>
                </a:solidFill>
              </a:rPr>
              <a:t>, +10 t </a:t>
            </a:r>
            <a:r>
              <a:rPr lang="cs-CZ" sz="2000" dirty="0" err="1">
                <a:solidFill>
                  <a:srgbClr val="2185C5"/>
                </a:solidFill>
              </a:rPr>
              <a:t>Pb</a:t>
            </a:r>
            <a:endParaRPr lang="cs-CZ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5A4455-7BCE-AF4D-99EC-BFC5C3A459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007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291C9-7B1D-1F4B-B5D0-4DF1B44F4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74650"/>
            <a:ext cx="6784800" cy="759493"/>
          </a:xfrm>
        </p:spPr>
        <p:txBody>
          <a:bodyPr/>
          <a:lstStyle/>
          <a:p>
            <a:r>
              <a:rPr lang="cs-CZ"/>
              <a:t>Plány a výhledy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02F4C1-4D8D-5945-905B-5F0690AF723E}"/>
              </a:ext>
            </a:extLst>
          </p:cNvPr>
          <p:cNvSpPr txBox="1"/>
          <p:nvPr/>
        </p:nvSpPr>
        <p:spPr>
          <a:xfrm>
            <a:off x="8280790" y="5591175"/>
            <a:ext cx="3722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9/9</a:t>
            </a:r>
            <a:endParaRPr lang="ru-CZ" sz="1050" dirty="0"/>
          </a:p>
        </p:txBody>
      </p:sp>
      <p:sp>
        <p:nvSpPr>
          <p:cNvPr id="7" name="Google Shape;105;p17">
            <a:extLst>
              <a:ext uri="{FF2B5EF4-FFF2-40B4-BE49-F238E27FC236}">
                <a16:creationId xmlns:a16="http://schemas.microsoft.com/office/drawing/2014/main" id="{5165A32E-401A-A840-89EB-368A3E84D6AA}"/>
              </a:ext>
            </a:extLst>
          </p:cNvPr>
          <p:cNvSpPr txBox="1">
            <a:spLocks/>
          </p:cNvSpPr>
          <p:nvPr/>
        </p:nvSpPr>
        <p:spPr>
          <a:xfrm>
            <a:off x="571500" y="1522999"/>
            <a:ext cx="5763986" cy="3816671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7175" indent="-257175">
              <a:spcBef>
                <a:spcPts val="450"/>
              </a:spcBef>
              <a:buClr>
                <a:schemeClr val="dk1"/>
              </a:buClr>
              <a:buSzPts val="1600"/>
              <a:buFont typeface="Wingdings" pitchFamily="2" charset="2"/>
              <a:buChar char="ü"/>
            </a:pPr>
            <a:r>
              <a:rPr lang="cs-CZ" sz="1800" dirty="0">
                <a:solidFill>
                  <a:schemeClr val="bg2"/>
                </a:solidFill>
                <a:latin typeface="Raleway" panose="020B0604020202020204" charset="-52"/>
                <a:sym typeface="Work Sans Light"/>
              </a:rPr>
              <a:t>Ověření výsledků optimalizace v provozu TERMIZO</a:t>
            </a:r>
          </a:p>
          <a:p>
            <a:pPr marL="257175" indent="-257175">
              <a:spcBef>
                <a:spcPts val="450"/>
              </a:spcBef>
              <a:buClr>
                <a:schemeClr val="dk1"/>
              </a:buClr>
              <a:buSzPts val="1600"/>
              <a:buFont typeface="Wingdings" pitchFamily="2" charset="2"/>
              <a:buChar char="ü"/>
            </a:pPr>
            <a:r>
              <a:rPr lang="cs-CZ" sz="1800" dirty="0">
                <a:solidFill>
                  <a:schemeClr val="bg2"/>
                </a:solidFill>
                <a:latin typeface="Raleway" panose="020B0604020202020204" charset="-52"/>
                <a:sym typeface="Work Sans Light"/>
              </a:rPr>
              <a:t>Dlouhodobý monitoring a řízení extrakčního procesu</a:t>
            </a:r>
          </a:p>
          <a:p>
            <a:pPr>
              <a:spcBef>
                <a:spcPts val="450"/>
              </a:spcBef>
              <a:buClr>
                <a:schemeClr val="dk1"/>
              </a:buClr>
              <a:buSzPts val="1600"/>
            </a:pPr>
            <a:r>
              <a:rPr lang="cs-CZ" sz="1800" dirty="0">
                <a:solidFill>
                  <a:schemeClr val="bg2"/>
                </a:solidFill>
                <a:latin typeface="Raleway" panose="020B0604020202020204" charset="-52"/>
                <a:sym typeface="Work Sans Light"/>
              </a:rPr>
              <a:t>-----------------------</a:t>
            </a:r>
            <a:r>
              <a:rPr lang="cs-CZ" sz="1800" dirty="0">
                <a:solidFill>
                  <a:schemeClr val="bg2"/>
                </a:solidFill>
                <a:latin typeface="Work Sans Light"/>
                <a:sym typeface="Work Sans Light"/>
              </a:rPr>
              <a:t>----------------------------</a:t>
            </a:r>
          </a:p>
          <a:p>
            <a:pPr marL="257175" indent="-257175">
              <a:spcBef>
                <a:spcPts val="450"/>
              </a:spcBef>
              <a:buClr>
                <a:schemeClr val="dk1"/>
              </a:buClr>
              <a:buSzPts val="1600"/>
              <a:buFont typeface="Wingdings" pitchFamily="2" charset="2"/>
              <a:buChar char="q"/>
            </a:pPr>
            <a:r>
              <a:rPr lang="cs-CZ" sz="1800" dirty="0">
                <a:solidFill>
                  <a:schemeClr val="bg2"/>
                </a:solidFill>
                <a:latin typeface="Raleway" panose="020B0604020202020204" charset="-52"/>
                <a:sym typeface="Work Sans Light"/>
              </a:rPr>
              <a:t>Optimalizace</a:t>
            </a:r>
            <a:r>
              <a:rPr lang="cs-CZ" sz="1800" dirty="0">
                <a:solidFill>
                  <a:schemeClr val="bg2"/>
                </a:solidFill>
                <a:latin typeface="Work Sans Light"/>
                <a:sym typeface="Work Sans Light"/>
              </a:rPr>
              <a:t> </a:t>
            </a:r>
            <a:r>
              <a:rPr lang="cs-CZ" sz="1800" dirty="0">
                <a:solidFill>
                  <a:schemeClr val="bg2"/>
                </a:solidFill>
                <a:latin typeface="Raleway" panose="020B0604020202020204" charset="-52"/>
                <a:sym typeface="Work Sans Light"/>
              </a:rPr>
              <a:t>alkalizačního kroku</a:t>
            </a:r>
          </a:p>
          <a:p>
            <a:pPr marL="257175" indent="-257175">
              <a:spcBef>
                <a:spcPts val="450"/>
              </a:spcBef>
              <a:buClr>
                <a:schemeClr val="dk1"/>
              </a:buClr>
              <a:buSzPts val="1600"/>
              <a:buFont typeface="Wingdings" pitchFamily="2" charset="2"/>
              <a:buChar char="q"/>
            </a:pPr>
            <a:r>
              <a:rPr lang="cs-CZ" sz="1800" dirty="0">
                <a:solidFill>
                  <a:schemeClr val="bg2"/>
                </a:solidFill>
                <a:latin typeface="Raleway" panose="020B0604020202020204" charset="-52"/>
                <a:sym typeface="Work Sans Light"/>
              </a:rPr>
              <a:t>Úprava fyzikálních a chemických vlastností filtračního koláče</a:t>
            </a:r>
          </a:p>
          <a:p>
            <a:pPr marL="257175" indent="-257175">
              <a:spcBef>
                <a:spcPts val="450"/>
              </a:spcBef>
              <a:buClr>
                <a:schemeClr val="dk1"/>
              </a:buClr>
              <a:buSzPts val="1600"/>
              <a:buFont typeface="Wingdings" pitchFamily="2" charset="2"/>
              <a:buChar char="q"/>
            </a:pPr>
            <a:endParaRPr lang="cs-CZ" sz="1800" dirty="0">
              <a:solidFill>
                <a:schemeClr val="bg2"/>
              </a:solidFill>
              <a:latin typeface="Work Sans Light"/>
              <a:sym typeface="Work Sans Ligh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B8DE8B8-6A3A-3F4B-9E10-682787890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09" t="3809" r="19208" b="7963"/>
          <a:stretch/>
        </p:blipFill>
        <p:spPr>
          <a:xfrm>
            <a:off x="6259628" y="1522999"/>
            <a:ext cx="2402517" cy="4121603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720D9B3F-1434-EA42-9011-10299C9A3CD8}"/>
              </a:ext>
            </a:extLst>
          </p:cNvPr>
          <p:cNvSpPr/>
          <p:nvPr/>
        </p:nvSpPr>
        <p:spPr>
          <a:xfrm>
            <a:off x="6999854" y="5120661"/>
            <a:ext cx="821532" cy="3673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CZ" sz="105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82279A4-FCC1-B54C-8EE2-A86B686C73A6}"/>
              </a:ext>
            </a:extLst>
          </p:cNvPr>
          <p:cNvSpPr/>
          <p:nvPr/>
        </p:nvSpPr>
        <p:spPr>
          <a:xfrm>
            <a:off x="6817178" y="2661558"/>
            <a:ext cx="1167492" cy="4331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CZ" sz="1050"/>
          </a:p>
        </p:txBody>
      </p:sp>
    </p:spTree>
    <p:extLst>
      <p:ext uri="{BB962C8B-B14F-4D97-AF65-F5344CB8AC3E}">
        <p14:creationId xmlns:p14="http://schemas.microsoft.com/office/powerpoint/2010/main" val="3710026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5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4" descr="ÐÐ°ÑÑÐ¸Ð½ÐºÐ¸ Ð¿Ð¾ Ð·Ð°Ð¿ÑÐ¾ÑÑ uchp png">
            <a:extLst>
              <a:ext uri="{FF2B5EF4-FFF2-40B4-BE49-F238E27FC236}">
                <a16:creationId xmlns:a16="http://schemas.microsoft.com/office/drawing/2014/main" id="{5F50F586-40BB-AF4B-91C1-62AB0241F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28"/>
          <a:stretch/>
        </p:blipFill>
        <p:spPr bwMode="auto">
          <a:xfrm>
            <a:off x="916024" y="5458612"/>
            <a:ext cx="808102" cy="90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339;p35">
            <a:extLst>
              <a:ext uri="{FF2B5EF4-FFF2-40B4-BE49-F238E27FC236}">
                <a16:creationId xmlns:a16="http://schemas.microsoft.com/office/drawing/2014/main" id="{CFE2E643-A503-F244-A74B-A44E0518CE84}"/>
              </a:ext>
            </a:extLst>
          </p:cNvPr>
          <p:cNvSpPr txBox="1">
            <a:spLocks/>
          </p:cNvSpPr>
          <p:nvPr/>
        </p:nvSpPr>
        <p:spPr>
          <a:xfrm>
            <a:off x="886637" y="3863340"/>
            <a:ext cx="7370721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</a:pPr>
            <a:r>
              <a:rPr lang="cs-CZ" sz="1800">
                <a:solidFill>
                  <a:schemeClr val="bg1"/>
                </a:solidFill>
              </a:rPr>
              <a:t>Příspěvek vznikl v rámci výzkumného grantu </a:t>
            </a:r>
            <a:r>
              <a:rPr lang="cs-CZ" sz="1800" b="1">
                <a:solidFill>
                  <a:schemeClr val="bg1"/>
                </a:solidFill>
              </a:rPr>
              <a:t>TH03030388</a:t>
            </a:r>
            <a:r>
              <a:rPr lang="cs-CZ" sz="1800">
                <a:solidFill>
                  <a:schemeClr val="bg1"/>
                </a:solidFill>
              </a:rPr>
              <a:t> a z účelové podpory na specifický vysokoškolský výzkum MŠMT 22-SVV/2020 (</a:t>
            </a:r>
            <a:r>
              <a:rPr lang="cs-CZ" sz="1800" b="1">
                <a:solidFill>
                  <a:srgbClr val="FFFFFF"/>
                </a:solidFill>
                <a:latin typeface="Raleway" panose="020B0604020202020204" charset="-52"/>
              </a:rPr>
              <a:t>grant No A2_FTOP_2020_021).</a:t>
            </a:r>
            <a:endParaRPr lang="cs-CZ" sz="1800">
              <a:solidFill>
                <a:srgbClr val="FFFF00"/>
              </a:solidFill>
              <a:latin typeface="Raleway" panose="020B0604020202020204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7B0F3F2-88DC-D54F-8194-EDF5DEE92E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14" r="79789" b="1"/>
          <a:stretch/>
        </p:blipFill>
        <p:spPr>
          <a:xfrm>
            <a:off x="7537360" y="5573074"/>
            <a:ext cx="719998" cy="676635"/>
          </a:xfrm>
          <a:prstGeom prst="rect">
            <a:avLst/>
          </a:prstGeom>
        </p:spPr>
      </p:pic>
      <p:sp>
        <p:nvSpPr>
          <p:cNvPr id="8" name="Google Shape;339;p35">
            <a:extLst>
              <a:ext uri="{FF2B5EF4-FFF2-40B4-BE49-F238E27FC236}">
                <a16:creationId xmlns:a16="http://schemas.microsoft.com/office/drawing/2014/main" id="{D14D2992-7184-974E-97CB-1A887E817656}"/>
              </a:ext>
            </a:extLst>
          </p:cNvPr>
          <p:cNvSpPr txBox="1">
            <a:spLocks/>
          </p:cNvSpPr>
          <p:nvPr/>
        </p:nvSpPr>
        <p:spPr>
          <a:xfrm>
            <a:off x="916024" y="2207846"/>
            <a:ext cx="7264149" cy="6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cs-CZ" sz="2800" dirty="0">
                <a:solidFill>
                  <a:srgbClr val="FFFFFF"/>
                </a:solidFill>
                <a:latin typeface="Raleway" panose="020B0604020202020204" charset="-52"/>
              </a:rPr>
              <a:t>Kontakt: </a:t>
            </a:r>
            <a:r>
              <a:rPr lang="cs-CZ" sz="2800" b="1" dirty="0" err="1">
                <a:solidFill>
                  <a:srgbClr val="FFFFFF"/>
                </a:solidFill>
                <a:latin typeface="Raleway" panose="020B0604020202020204" charset="-52"/>
              </a:rPr>
              <a:t>korotenko@icpf.cas.cz</a:t>
            </a:r>
            <a:endParaRPr lang="cs-CZ" sz="2800" b="1" dirty="0">
              <a:solidFill>
                <a:srgbClr val="FFFFFF"/>
              </a:solidFill>
              <a:latin typeface="Raleway" panose="020B0604020202020204" charset="-52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13FEE4-4A0D-9B41-9014-784225D16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Obsah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C37B19-05BE-A44E-9992-87CB11DC2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700" y="1578429"/>
            <a:ext cx="7356600" cy="4785747"/>
          </a:xfrm>
        </p:spPr>
        <p:txBody>
          <a:bodyPr/>
          <a:lstStyle/>
          <a:p>
            <a:r>
              <a:rPr lang="en-US" sz="2800" dirty="0" err="1"/>
              <a:t>Úvod</a:t>
            </a:r>
            <a:r>
              <a:rPr lang="en-US" sz="2800" dirty="0"/>
              <a:t> do </a:t>
            </a:r>
            <a:r>
              <a:rPr lang="en-US" sz="2800" dirty="0" err="1"/>
              <a:t>problematiky</a:t>
            </a:r>
            <a:endParaRPr lang="en-US" sz="2800" dirty="0"/>
          </a:p>
          <a:p>
            <a:pPr lvl="1">
              <a:buFont typeface="Wingdings" pitchFamily="2" charset="2"/>
              <a:buChar char="Ø"/>
            </a:pPr>
            <a:r>
              <a:rPr lang="en-US" sz="2000" dirty="0" err="1"/>
              <a:t>Produkce</a:t>
            </a:r>
            <a:r>
              <a:rPr lang="en-US" sz="2000" dirty="0"/>
              <a:t> </a:t>
            </a:r>
            <a:r>
              <a:rPr lang="en-US" sz="2000" dirty="0" err="1"/>
              <a:t>popílku</a:t>
            </a:r>
            <a:r>
              <a:rPr lang="en-US" sz="2000" dirty="0"/>
              <a:t> – </a:t>
            </a:r>
            <a:r>
              <a:rPr lang="en-US" sz="2000" dirty="0" err="1"/>
              <a:t>technologie</a:t>
            </a:r>
            <a:r>
              <a:rPr lang="en-US" sz="2000" dirty="0"/>
              <a:t> FLUWA – </a:t>
            </a:r>
            <a:r>
              <a:rPr lang="en-US" sz="2000" dirty="0" err="1"/>
              <a:t>extrakce</a:t>
            </a:r>
            <a:r>
              <a:rPr lang="en-US" sz="2000" dirty="0"/>
              <a:t> </a:t>
            </a:r>
            <a:r>
              <a:rPr lang="en-US" sz="2000" dirty="0" err="1"/>
              <a:t>jako</a:t>
            </a:r>
            <a:r>
              <a:rPr lang="en-US" sz="2000" dirty="0"/>
              <a:t> </a:t>
            </a:r>
            <a:r>
              <a:rPr lang="en-US" sz="2000" dirty="0" err="1"/>
              <a:t>kritický</a:t>
            </a:r>
            <a:r>
              <a:rPr lang="en-US" sz="2000" dirty="0"/>
              <a:t> </a:t>
            </a:r>
            <a:r>
              <a:rPr lang="en-US" sz="2000" dirty="0" err="1"/>
              <a:t>krok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800" dirty="0" err="1"/>
              <a:t>Extrakce</a:t>
            </a:r>
            <a:r>
              <a:rPr lang="en-US" sz="2800" dirty="0"/>
              <a:t> “as-is”: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err="1"/>
              <a:t>Technologické</a:t>
            </a:r>
            <a:r>
              <a:rPr lang="en-US" sz="2000" dirty="0"/>
              <a:t> </a:t>
            </a:r>
            <a:r>
              <a:rPr lang="en-US" sz="2000" dirty="0" err="1"/>
              <a:t>toky</a:t>
            </a:r>
            <a:r>
              <a:rPr lang="en-US" sz="2000" dirty="0"/>
              <a:t> – </a:t>
            </a:r>
            <a:r>
              <a:rPr lang="en-US" sz="2000" dirty="0" err="1"/>
              <a:t>účinnost</a:t>
            </a:r>
            <a:r>
              <a:rPr lang="en-US" sz="2000" dirty="0"/>
              <a:t> </a:t>
            </a:r>
            <a:r>
              <a:rPr lang="en-US" sz="2000" dirty="0" err="1"/>
              <a:t>extrakce</a:t>
            </a:r>
            <a:r>
              <a:rPr lang="en-US" sz="2000" dirty="0"/>
              <a:t> - </a:t>
            </a:r>
            <a:r>
              <a:rPr lang="en-US" sz="2000" dirty="0" err="1"/>
              <a:t>procesní</a:t>
            </a:r>
            <a:r>
              <a:rPr lang="en-US" sz="2000" dirty="0"/>
              <a:t> </a:t>
            </a:r>
            <a:r>
              <a:rPr lang="en-US" sz="2000" dirty="0" err="1"/>
              <a:t>parametry</a:t>
            </a:r>
            <a:r>
              <a:rPr lang="en-US" sz="2000" dirty="0"/>
              <a:t> </a:t>
            </a:r>
          </a:p>
          <a:p>
            <a:pPr>
              <a:spcBef>
                <a:spcPts val="1200"/>
              </a:spcBef>
            </a:pPr>
            <a:r>
              <a:rPr lang="en-US" sz="2800" dirty="0" err="1"/>
              <a:t>Optimalizce</a:t>
            </a:r>
            <a:r>
              <a:rPr lang="en-US" sz="2800" dirty="0"/>
              <a:t> </a:t>
            </a:r>
            <a:r>
              <a:rPr lang="en-US" sz="2800" dirty="0" err="1"/>
              <a:t>extrakce</a:t>
            </a:r>
            <a:r>
              <a:rPr lang="en-US" sz="2800" dirty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err="1"/>
              <a:t>Metodologie</a:t>
            </a:r>
            <a:r>
              <a:rPr lang="en-US" sz="2000" dirty="0"/>
              <a:t> – </a:t>
            </a:r>
            <a:r>
              <a:rPr lang="en-US" sz="2000" dirty="0" err="1"/>
              <a:t>výsledky</a:t>
            </a:r>
            <a:r>
              <a:rPr lang="en-US" sz="2000" dirty="0"/>
              <a:t> - </a:t>
            </a:r>
            <a:r>
              <a:rPr lang="en-US" sz="2000" dirty="0" err="1"/>
              <a:t>přínosy</a:t>
            </a:r>
            <a:endParaRPr lang="en-US" sz="2800" dirty="0"/>
          </a:p>
          <a:p>
            <a:pPr marL="533400" lvl="1" indent="0">
              <a:buNone/>
            </a:pPr>
            <a:endParaRPr lang="en-US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4D99E2-FA05-DE43-AA1B-6A84C75600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3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690980" y="287350"/>
            <a:ext cx="7762040" cy="7068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sz="3400" dirty="0"/>
              <a:t>Úvod do problematiky</a:t>
            </a:r>
          </a:p>
        </p:txBody>
      </p:sp>
      <p:sp>
        <p:nvSpPr>
          <p:cNvPr id="196" name="Google Shape;196;p2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13" name="Skupina 5">
            <a:extLst>
              <a:ext uri="{FF2B5EF4-FFF2-40B4-BE49-F238E27FC236}">
                <a16:creationId xmlns:a16="http://schemas.microsoft.com/office/drawing/2014/main" id="{DC24B830-8D73-4A3F-8506-793CFCF48256}"/>
              </a:ext>
            </a:extLst>
          </p:cNvPr>
          <p:cNvGrpSpPr/>
          <p:nvPr/>
        </p:nvGrpSpPr>
        <p:grpSpPr>
          <a:xfrm>
            <a:off x="690980" y="994154"/>
            <a:ext cx="5286910" cy="2873968"/>
            <a:chOff x="825298" y="1215993"/>
            <a:chExt cx="7183512" cy="4067708"/>
          </a:xfrm>
        </p:grpSpPr>
        <p:grpSp>
          <p:nvGrpSpPr>
            <p:cNvPr id="14" name="Skupina 2">
              <a:extLst>
                <a:ext uri="{FF2B5EF4-FFF2-40B4-BE49-F238E27FC236}">
                  <a16:creationId xmlns:a16="http://schemas.microsoft.com/office/drawing/2014/main" id="{31021872-F0CB-4280-AE4B-D2EDC363C71E}"/>
                </a:ext>
              </a:extLst>
            </p:cNvPr>
            <p:cNvGrpSpPr/>
            <p:nvPr/>
          </p:nvGrpSpPr>
          <p:grpSpPr>
            <a:xfrm>
              <a:off x="825298" y="1215993"/>
              <a:ext cx="7183512" cy="4028942"/>
              <a:chOff x="825295" y="1196328"/>
              <a:chExt cx="7183512" cy="4028942"/>
            </a:xfrm>
          </p:grpSpPr>
          <p:pic>
            <p:nvPicPr>
              <p:cNvPr id="18" name="Picture 3">
                <a:extLst>
                  <a:ext uri="{FF2B5EF4-FFF2-40B4-BE49-F238E27FC236}">
                    <a16:creationId xmlns:a16="http://schemas.microsoft.com/office/drawing/2014/main" id="{01F0B86F-ECDC-4919-840F-533EBF3EBC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5295" y="1196328"/>
                <a:ext cx="7183512" cy="4028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ovéPole 1">
                <a:extLst>
                  <a:ext uri="{FF2B5EF4-FFF2-40B4-BE49-F238E27FC236}">
                    <a16:creationId xmlns:a16="http://schemas.microsoft.com/office/drawing/2014/main" id="{21A54F82-7741-4EBB-BBA7-C23F3B8AFE2F}"/>
                  </a:ext>
                </a:extLst>
              </p:cNvPr>
              <p:cNvSpPr txBox="1"/>
              <p:nvPr/>
            </p:nvSpPr>
            <p:spPr>
              <a:xfrm>
                <a:off x="1379054" y="1582889"/>
                <a:ext cx="1178157" cy="1526977"/>
              </a:xfrm>
              <a:prstGeom prst="rect">
                <a:avLst/>
              </a:prstGeom>
              <a:solidFill>
                <a:srgbClr val="840014"/>
              </a:solidFill>
            </p:spPr>
            <p:txBody>
              <a:bodyPr wrap="square" tIns="180000" bIns="540000" rtlCol="0" anchor="ctr" anchorCtr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Raleway" panose="020B0604020202020204" charset="-52"/>
                  </a:rPr>
                  <a:t>KO</a:t>
                </a:r>
              </a:p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Raleway" panose="020B0604020202020204" charset="-52"/>
                  </a:rPr>
                  <a:t>1000 kg</a:t>
                </a:r>
              </a:p>
            </p:txBody>
          </p:sp>
        </p:grpSp>
        <p:sp>
          <p:nvSpPr>
            <p:cNvPr id="15" name="TextovéPole 4">
              <a:extLst>
                <a:ext uri="{FF2B5EF4-FFF2-40B4-BE49-F238E27FC236}">
                  <a16:creationId xmlns:a16="http://schemas.microsoft.com/office/drawing/2014/main" id="{7F4E8710-1A78-4F7D-B0CD-4B4A52EA7651}"/>
                </a:ext>
              </a:extLst>
            </p:cNvPr>
            <p:cNvSpPr txBox="1"/>
            <p:nvPr/>
          </p:nvSpPr>
          <p:spPr>
            <a:xfrm>
              <a:off x="3937235" y="4497344"/>
              <a:ext cx="1800431" cy="78635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latin typeface="Raleway" panose="020B0604020202020204" charset="-52"/>
                </a:rPr>
                <a:t>Škvára</a:t>
              </a:r>
            </a:p>
            <a:p>
              <a:r>
                <a:rPr lang="en-US" b="1" dirty="0">
                  <a:latin typeface="Raleway" panose="020B0604020202020204" charset="-52"/>
                </a:rPr>
                <a:t>200–250 kg</a:t>
              </a:r>
            </a:p>
          </p:txBody>
        </p:sp>
        <p:sp>
          <p:nvSpPr>
            <p:cNvPr id="16" name="TextovéPole 12">
              <a:extLst>
                <a:ext uri="{FF2B5EF4-FFF2-40B4-BE49-F238E27FC236}">
                  <a16:creationId xmlns:a16="http://schemas.microsoft.com/office/drawing/2014/main" id="{46FB7DF6-E4BE-406A-AE5E-36030D56BE35}"/>
                </a:ext>
              </a:extLst>
            </p:cNvPr>
            <p:cNvSpPr txBox="1"/>
            <p:nvPr/>
          </p:nvSpPr>
          <p:spPr>
            <a:xfrm>
              <a:off x="5737665" y="3919950"/>
              <a:ext cx="1581132" cy="6899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b="1">
                  <a:latin typeface="Raleway" panose="020B0604020202020204" charset="-52"/>
                </a:rPr>
                <a:t>Popílek</a:t>
              </a:r>
            </a:p>
            <a:p>
              <a:r>
                <a:rPr lang="cs-CZ" b="1">
                  <a:latin typeface="Raleway" panose="020B0604020202020204" charset="-52"/>
                </a:rPr>
                <a:t>25–75 kg</a:t>
              </a: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0972A76-C3C9-2642-A74C-073E9C035DE5}"/>
              </a:ext>
            </a:extLst>
          </p:cNvPr>
          <p:cNvSpPr/>
          <p:nvPr/>
        </p:nvSpPr>
        <p:spPr>
          <a:xfrm>
            <a:off x="690980" y="3918272"/>
            <a:ext cx="7890016" cy="363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595959"/>
              </a:buClr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Popílek: vedlejší proud (</a:t>
            </a:r>
            <a:r>
              <a:rPr lang="cs-CZ" sz="1600" dirty="0" err="1">
                <a:solidFill>
                  <a:srgbClr val="595959"/>
                </a:solidFill>
                <a:latin typeface="Raleway" panose="020B0604020202020204" charset="-52"/>
              </a:rPr>
              <a:t>aluminosilikátová</a:t>
            </a: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 matrice + stopové prvky)</a:t>
            </a:r>
          </a:p>
        </p:txBody>
      </p:sp>
      <p:sp>
        <p:nvSpPr>
          <p:cNvPr id="12" name="Google Shape;162;p21">
            <a:extLst>
              <a:ext uri="{FF2B5EF4-FFF2-40B4-BE49-F238E27FC236}">
                <a16:creationId xmlns:a16="http://schemas.microsoft.com/office/drawing/2014/main" id="{ED94A247-3BB9-8440-834A-79721468C85B}"/>
              </a:ext>
            </a:extLst>
          </p:cNvPr>
          <p:cNvSpPr txBox="1">
            <a:spLocks/>
          </p:cNvSpPr>
          <p:nvPr/>
        </p:nvSpPr>
        <p:spPr>
          <a:xfrm>
            <a:off x="6858000" y="1369125"/>
            <a:ext cx="1722996" cy="2495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  <a:buClr>
                <a:srgbClr val="595959"/>
              </a:buClr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Současná produkce:</a:t>
            </a:r>
          </a:p>
          <a:p>
            <a:pPr>
              <a:lnSpc>
                <a:spcPct val="120000"/>
              </a:lnSpc>
              <a:buClr>
                <a:srgbClr val="595959"/>
              </a:buClr>
            </a:pPr>
            <a:r>
              <a:rPr lang="cs-CZ" sz="1600" b="1" dirty="0">
                <a:solidFill>
                  <a:srgbClr val="595959"/>
                </a:solidFill>
                <a:latin typeface="Raleway" panose="020B0604020202020204" charset="-52"/>
              </a:rPr>
              <a:t>20 000 t/rok</a:t>
            </a:r>
          </a:p>
          <a:p>
            <a:pPr>
              <a:lnSpc>
                <a:spcPct val="120000"/>
              </a:lnSpc>
              <a:buClr>
                <a:srgbClr val="595959"/>
              </a:buClr>
            </a:pPr>
            <a:endParaRPr lang="cs-CZ" sz="1600" b="1" dirty="0">
              <a:solidFill>
                <a:srgbClr val="595959"/>
              </a:solidFill>
              <a:latin typeface="Raleway" panose="020B0604020202020204" charset="-52"/>
            </a:endParaRPr>
          </a:p>
          <a:p>
            <a:pPr>
              <a:lnSpc>
                <a:spcPct val="120000"/>
              </a:lnSpc>
              <a:buClr>
                <a:srgbClr val="595959"/>
              </a:buClr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Výhledově:</a:t>
            </a:r>
          </a:p>
          <a:p>
            <a:pPr>
              <a:lnSpc>
                <a:spcPct val="120000"/>
              </a:lnSpc>
              <a:buClr>
                <a:srgbClr val="595959"/>
              </a:buClr>
            </a:pPr>
            <a:r>
              <a:rPr lang="cs-CZ" sz="1600" b="1" dirty="0">
                <a:solidFill>
                  <a:srgbClr val="595959"/>
                </a:solidFill>
                <a:latin typeface="Raleway" panose="020B0604020202020204" charset="-52"/>
              </a:rPr>
              <a:t>40 000 t/rok</a:t>
            </a:r>
            <a:endParaRPr lang="cs-CZ" sz="1600" dirty="0">
              <a:solidFill>
                <a:srgbClr val="595959"/>
              </a:solidFill>
              <a:latin typeface="Raleway" panose="020B0604020202020204" charset="-52"/>
            </a:endParaRPr>
          </a:p>
          <a:p>
            <a:pPr>
              <a:lnSpc>
                <a:spcPct val="120000"/>
              </a:lnSpc>
              <a:buClr>
                <a:srgbClr val="595959"/>
              </a:buClr>
            </a:pPr>
            <a:endParaRPr lang="cs-CZ" sz="1600" dirty="0">
              <a:solidFill>
                <a:srgbClr val="595959"/>
              </a:solidFill>
              <a:latin typeface="Raleway" panose="020B0604020202020204" charset="-52"/>
            </a:endParaRPr>
          </a:p>
          <a:p>
            <a:pPr>
              <a:lnSpc>
                <a:spcPct val="120000"/>
              </a:lnSpc>
              <a:buClr>
                <a:srgbClr val="595959"/>
              </a:buClr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 </a:t>
            </a:r>
            <a:endParaRPr lang="cs-CZ" sz="1600" b="1" dirty="0">
              <a:solidFill>
                <a:srgbClr val="595959"/>
              </a:solidFill>
              <a:latin typeface="Raleway" panose="020B0604020202020204" charset="-52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B238A2D-6CF1-CC4C-82E7-0930B5EEC239}"/>
              </a:ext>
            </a:extLst>
          </p:cNvPr>
          <p:cNvSpPr/>
          <p:nvPr/>
        </p:nvSpPr>
        <p:spPr>
          <a:xfrm>
            <a:off x="690980" y="4411885"/>
            <a:ext cx="3446680" cy="1480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595959"/>
              </a:buClr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Nebezpečný odpad: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595959"/>
              </a:buClr>
              <a:buFont typeface="Wingdings" pitchFamily="2" charset="2"/>
              <a:buChar char="Ø"/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rozpustné soli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595959"/>
              </a:buClr>
              <a:buFont typeface="Wingdings" pitchFamily="2" charset="2"/>
              <a:buChar char="Ø"/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těžké kovy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595959"/>
              </a:buClr>
              <a:buFont typeface="Wingdings" pitchFamily="2" charset="2"/>
              <a:buChar char="Ø"/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další toxické prvky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D04D589-F81D-254D-B9F3-D804A033DCD8}"/>
              </a:ext>
            </a:extLst>
          </p:cNvPr>
          <p:cNvSpPr/>
          <p:nvPr/>
        </p:nvSpPr>
        <p:spPr>
          <a:xfrm>
            <a:off x="5006340" y="4411885"/>
            <a:ext cx="3446680" cy="1480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595959"/>
              </a:buClr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Zdroj cenných materiálů: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595959"/>
              </a:buClr>
              <a:buFont typeface="Wingdings" pitchFamily="2" charset="2"/>
              <a:buChar char="Ø"/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soli (</a:t>
            </a:r>
            <a:r>
              <a:rPr lang="cs-CZ" sz="1600" dirty="0" err="1">
                <a:solidFill>
                  <a:srgbClr val="595959"/>
                </a:solidFill>
                <a:latin typeface="Raleway" panose="020B0604020202020204" charset="-52"/>
              </a:rPr>
              <a:t>NaCl</a:t>
            </a: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, </a:t>
            </a:r>
            <a:r>
              <a:rPr lang="cs-CZ" sz="1600" dirty="0" err="1">
                <a:solidFill>
                  <a:srgbClr val="595959"/>
                </a:solidFill>
                <a:latin typeface="Raleway" panose="020B0604020202020204" charset="-52"/>
              </a:rPr>
              <a:t>KCl</a:t>
            </a: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, CaCl</a:t>
            </a:r>
            <a:r>
              <a:rPr lang="cs-CZ" sz="1600" baseline="-25000" dirty="0">
                <a:solidFill>
                  <a:srgbClr val="595959"/>
                </a:solidFill>
                <a:latin typeface="Raleway" panose="020B0604020202020204" charset="-52"/>
              </a:rPr>
              <a:t>2</a:t>
            </a: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)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595959"/>
              </a:buClr>
              <a:buFont typeface="Wingdings" pitchFamily="2" charset="2"/>
              <a:buChar char="Ø"/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kovy (</a:t>
            </a:r>
            <a:r>
              <a:rPr lang="cs-CZ" sz="1600" dirty="0" err="1">
                <a:solidFill>
                  <a:srgbClr val="595959"/>
                </a:solidFill>
                <a:latin typeface="Raleway" panose="020B0604020202020204" charset="-52"/>
              </a:rPr>
              <a:t>Zn</a:t>
            </a: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, </a:t>
            </a:r>
            <a:r>
              <a:rPr lang="cs-CZ" sz="1600" dirty="0" err="1">
                <a:solidFill>
                  <a:srgbClr val="595959"/>
                </a:solidFill>
                <a:latin typeface="Raleway" panose="020B0604020202020204" charset="-52"/>
              </a:rPr>
              <a:t>Pb</a:t>
            </a: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 a </a:t>
            </a:r>
            <a:r>
              <a:rPr lang="cs-CZ" sz="1600" dirty="0" err="1">
                <a:solidFill>
                  <a:srgbClr val="595959"/>
                </a:solidFill>
                <a:latin typeface="Raleway" panose="020B0604020202020204" charset="-52"/>
              </a:rPr>
              <a:t>Cu</a:t>
            </a: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)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595959"/>
              </a:buClr>
              <a:buFont typeface="Wingdings" pitchFamily="2" charset="2"/>
              <a:buChar char="Ø"/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minerální matrice</a:t>
            </a:r>
          </a:p>
        </p:txBody>
      </p:sp>
      <p:sp>
        <p:nvSpPr>
          <p:cNvPr id="4" name="Стрелка вправо 3">
            <a:extLst>
              <a:ext uri="{FF2B5EF4-FFF2-40B4-BE49-F238E27FC236}">
                <a16:creationId xmlns:a16="http://schemas.microsoft.com/office/drawing/2014/main" id="{84BF53E3-4E59-AC44-8C25-7709E003DB80}"/>
              </a:ext>
            </a:extLst>
          </p:cNvPr>
          <p:cNvSpPr/>
          <p:nvPr/>
        </p:nvSpPr>
        <p:spPr>
          <a:xfrm>
            <a:off x="3657580" y="4909675"/>
            <a:ext cx="978408" cy="48463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CZ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FB236D7-48AE-F848-9453-CAAAD489A0B0}"/>
              </a:ext>
            </a:extLst>
          </p:cNvPr>
          <p:cNvSpPr/>
          <p:nvPr/>
        </p:nvSpPr>
        <p:spPr>
          <a:xfrm>
            <a:off x="690980" y="6022728"/>
            <a:ext cx="7890016" cy="363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595959"/>
              </a:buClr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Zpracování pomocí kyselé extrakce</a:t>
            </a:r>
          </a:p>
        </p:txBody>
      </p:sp>
    </p:spTree>
    <p:extLst>
      <p:ext uri="{BB962C8B-B14F-4D97-AF65-F5344CB8AC3E}">
        <p14:creationId xmlns:p14="http://schemas.microsoft.com/office/powerpoint/2010/main" val="2305875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AF590-8936-0D49-B926-A7699DBA3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4650"/>
            <a:ext cx="7966710" cy="708330"/>
          </a:xfrm>
        </p:spPr>
        <p:txBody>
          <a:bodyPr/>
          <a:lstStyle/>
          <a:p>
            <a:r>
              <a:rPr lang="en-US" dirty="0"/>
              <a:t>TERMIZO Liberec</a:t>
            </a:r>
            <a:endParaRPr lang="ru-CZ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CAFDA6-7874-7249-9F56-067E0FDDB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CZ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BB17-E245-4041-8853-CC07D8455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BDE15-9A55-574C-A32B-0754E0FA3298}" type="slidenum">
              <a:rPr lang="ru-CZ" smtClean="0"/>
              <a:t>4</a:t>
            </a:fld>
            <a:endParaRPr lang="ru-CZ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B1CD2F9-7299-F646-BA3E-4A66314A8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180" y="1912304"/>
            <a:ext cx="7890395" cy="413416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C19AA4C-9443-5C47-B5A9-5869EA850156}"/>
              </a:ext>
            </a:extLst>
          </p:cNvPr>
          <p:cNvSpPr/>
          <p:nvPr/>
        </p:nvSpPr>
        <p:spPr>
          <a:xfrm>
            <a:off x="590180" y="1119164"/>
            <a:ext cx="3981820" cy="735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595959"/>
              </a:buClr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Kapacita: 96 000 t/rok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595959"/>
              </a:buClr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Produkce popílku: 2 500 – 3 000 t/rok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488B9D9-CAC1-1141-BA36-81F457D563EF}"/>
              </a:ext>
            </a:extLst>
          </p:cNvPr>
          <p:cNvSpPr/>
          <p:nvPr/>
        </p:nvSpPr>
        <p:spPr>
          <a:xfrm>
            <a:off x="4579250" y="1119164"/>
            <a:ext cx="3981820" cy="735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595959"/>
              </a:buClr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Mokrý systém čištění spalin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595959"/>
              </a:buClr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FLUWA</a:t>
            </a:r>
          </a:p>
        </p:txBody>
      </p:sp>
    </p:spTree>
    <p:extLst>
      <p:ext uri="{BB962C8B-B14F-4D97-AF65-F5344CB8AC3E}">
        <p14:creationId xmlns:p14="http://schemas.microsoft.com/office/powerpoint/2010/main" val="2104150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690980" y="287350"/>
            <a:ext cx="7762040" cy="7068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sz="3200" dirty="0"/>
              <a:t>Technologie FLUWA</a:t>
            </a:r>
            <a:endParaRPr lang="cs-CZ" sz="3400" dirty="0"/>
          </a:p>
        </p:txBody>
      </p:sp>
      <p:sp>
        <p:nvSpPr>
          <p:cNvPr id="196" name="Google Shape;196;p2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sp>
        <p:nvSpPr>
          <p:cNvPr id="17" name="Google Shape;105;p17">
            <a:extLst>
              <a:ext uri="{FF2B5EF4-FFF2-40B4-BE49-F238E27FC236}">
                <a16:creationId xmlns:a16="http://schemas.microsoft.com/office/drawing/2014/main" id="{459E6F48-7FC4-1041-BD94-2A601571D9F3}"/>
              </a:ext>
            </a:extLst>
          </p:cNvPr>
          <p:cNvSpPr txBox="1">
            <a:spLocks/>
          </p:cNvSpPr>
          <p:nvPr/>
        </p:nvSpPr>
        <p:spPr>
          <a:xfrm>
            <a:off x="690980" y="2096904"/>
            <a:ext cx="7762040" cy="706804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50"/>
              </a:spcBef>
              <a:buClr>
                <a:schemeClr val="dk1"/>
              </a:buClr>
              <a:buSzPts val="1600"/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Základní princip: extrakce těžkých kovů a rozpustných solí pomocí kyselé vody z mokré pračky spalin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A6644D9-5AE4-6246-A1C0-7B9612A91007}"/>
              </a:ext>
            </a:extLst>
          </p:cNvPr>
          <p:cNvSpPr/>
          <p:nvPr/>
        </p:nvSpPr>
        <p:spPr>
          <a:xfrm>
            <a:off x="690980" y="964722"/>
            <a:ext cx="6178450" cy="11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595959"/>
              </a:buClr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Cíl</a:t>
            </a: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: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595959"/>
              </a:buClr>
              <a:buFont typeface="Wingdings" pitchFamily="2" charset="2"/>
              <a:buChar char="Ø"/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o</a:t>
            </a: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dstranění nebezpečných vlastností popílku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595959"/>
              </a:buClr>
              <a:buFont typeface="Wingdings" pitchFamily="2" charset="2"/>
              <a:buChar char="Ø"/>
            </a:pPr>
            <a:r>
              <a:rPr lang="cs-CZ" sz="1600" dirty="0">
                <a:solidFill>
                  <a:srgbClr val="2185C5"/>
                </a:solidFill>
                <a:latin typeface="Raleway" panose="020B0604020202020204" charset="-52"/>
                <a:sym typeface="Work Sans Light"/>
              </a:rPr>
              <a:t>získávání cenných složek</a:t>
            </a:r>
            <a:endParaRPr lang="cs-CZ" sz="1600" dirty="0">
              <a:solidFill>
                <a:srgbClr val="2185C5"/>
              </a:solidFill>
              <a:latin typeface="Raleway" panose="020B0604020202020204" charset="-52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F52D517-10BE-174B-87F5-F8BBD0B90DD5}"/>
              </a:ext>
            </a:extLst>
          </p:cNvPr>
          <p:cNvGrpSpPr/>
          <p:nvPr/>
        </p:nvGrpSpPr>
        <p:grpSpPr>
          <a:xfrm>
            <a:off x="690980" y="2955638"/>
            <a:ext cx="7012842" cy="3306502"/>
            <a:chOff x="793848" y="2749898"/>
            <a:chExt cx="6909972" cy="3306502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A806FBC-5D4D-9C4C-983F-059D377ED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3848" y="3076473"/>
              <a:ext cx="6909972" cy="2446503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E68623DA-9703-C54B-9369-FDFE4E15DD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841" t="30206" r="26087" b="27437"/>
            <a:stretch/>
          </p:blipFill>
          <p:spPr>
            <a:xfrm>
              <a:off x="862419" y="4468080"/>
              <a:ext cx="1312288" cy="1180800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5675F456-2E72-714F-A4FF-C35255CC7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175" t="4451" r="7511" b="3274"/>
            <a:stretch/>
          </p:blipFill>
          <p:spPr>
            <a:xfrm rot="5400000">
              <a:off x="3648984" y="4866150"/>
              <a:ext cx="1199700" cy="118080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B4711A9-213B-F84C-97A1-BF523D8141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9748" t="6150" r="9938" b="1840"/>
            <a:stretch/>
          </p:blipFill>
          <p:spPr>
            <a:xfrm rot="5400000">
              <a:off x="6354929" y="2761044"/>
              <a:ext cx="1200017" cy="117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4857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291C9-7B1D-1F4B-B5D0-4DF1B44F4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8600"/>
            <a:ext cx="7886700" cy="556260"/>
          </a:xfrm>
        </p:spPr>
        <p:txBody>
          <a:bodyPr/>
          <a:lstStyle/>
          <a:p>
            <a:r>
              <a:rPr lang="cs-CZ" dirty="0"/>
              <a:t>Extrakční systém “as-</a:t>
            </a:r>
            <a:r>
              <a:rPr lang="cs-CZ" dirty="0" err="1"/>
              <a:t>is</a:t>
            </a:r>
            <a:r>
              <a:rPr lang="cs-CZ" dirty="0"/>
              <a:t>”</a:t>
            </a:r>
          </a:p>
        </p:txBody>
      </p:sp>
      <p:sp>
        <p:nvSpPr>
          <p:cNvPr id="5" name="Google Shape;105;p17">
            <a:extLst>
              <a:ext uri="{FF2B5EF4-FFF2-40B4-BE49-F238E27FC236}">
                <a16:creationId xmlns:a16="http://schemas.microsoft.com/office/drawing/2014/main" id="{C2B64A20-B9C9-4348-997F-F681182375EA}"/>
              </a:ext>
            </a:extLst>
          </p:cNvPr>
          <p:cNvSpPr txBox="1">
            <a:spLocks/>
          </p:cNvSpPr>
          <p:nvPr/>
        </p:nvSpPr>
        <p:spPr>
          <a:xfrm>
            <a:off x="742950" y="3948175"/>
            <a:ext cx="3737610" cy="2424962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50"/>
              </a:spcBef>
              <a:buClr>
                <a:schemeClr val="dk1"/>
              </a:buClr>
              <a:buSzPts val="1600"/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Cenné prvky:</a:t>
            </a:r>
          </a:p>
          <a:p>
            <a:pPr>
              <a:spcBef>
                <a:spcPts val="450"/>
              </a:spcBef>
              <a:buClr>
                <a:schemeClr val="dk1"/>
              </a:buClr>
              <a:buSzPts val="1600"/>
            </a:pPr>
            <a:r>
              <a:rPr lang="cs-CZ" sz="1600" dirty="0" err="1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Zn</a:t>
            </a: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, </a:t>
            </a:r>
            <a:r>
              <a:rPr lang="cs-CZ" sz="1600" dirty="0" err="1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Pb</a:t>
            </a: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, </a:t>
            </a:r>
            <a:r>
              <a:rPr lang="cs-CZ" sz="1600" dirty="0" err="1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Cu</a:t>
            </a:r>
            <a:endParaRPr lang="cs-CZ" sz="1600" dirty="0">
              <a:solidFill>
                <a:srgbClr val="595959"/>
              </a:solidFill>
              <a:latin typeface="Raleway" panose="020B0604020202020204" charset="-52"/>
              <a:sym typeface="Work Sans Light"/>
            </a:endParaRPr>
          </a:p>
          <a:p>
            <a:pPr>
              <a:spcBef>
                <a:spcPts val="450"/>
              </a:spcBef>
              <a:buClr>
                <a:schemeClr val="dk1"/>
              </a:buClr>
              <a:buSzPts val="1600"/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Nežádoucí složky (nečistoty):</a:t>
            </a:r>
          </a:p>
          <a:p>
            <a:pPr>
              <a:spcBef>
                <a:spcPts val="450"/>
              </a:spcBef>
              <a:buClr>
                <a:schemeClr val="dk1"/>
              </a:buClr>
              <a:buSzPts val="1600"/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As, Cd, </a:t>
            </a:r>
            <a:r>
              <a:rPr lang="cs-CZ" sz="1600" dirty="0" err="1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Cr</a:t>
            </a: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, </a:t>
            </a:r>
            <a:r>
              <a:rPr lang="cs-CZ" sz="1600" dirty="0" err="1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Hg</a:t>
            </a: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, Ni, (Cl-, F-, S-SO2)</a:t>
            </a:r>
          </a:p>
          <a:p>
            <a:pPr>
              <a:spcBef>
                <a:spcPts val="450"/>
              </a:spcBef>
              <a:buClr>
                <a:schemeClr val="dk1"/>
              </a:buClr>
              <a:buSzPts val="1600"/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Inertní složky:</a:t>
            </a:r>
          </a:p>
          <a:p>
            <a:pPr>
              <a:spcBef>
                <a:spcPts val="450"/>
              </a:spcBef>
              <a:buClr>
                <a:schemeClr val="dk1"/>
              </a:buClr>
              <a:buSzPts val="1600"/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Al, Ba, Ca, </a:t>
            </a:r>
            <a:r>
              <a:rPr lang="cs-CZ" sz="1600" dirty="0" err="1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Fe</a:t>
            </a: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, K, Mg, </a:t>
            </a:r>
            <a:r>
              <a:rPr lang="cs-CZ" sz="1600" dirty="0" err="1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Mn</a:t>
            </a: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, Na</a:t>
            </a: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BB391323-731E-E543-89DF-F9791C0EC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128835"/>
              </p:ext>
            </p:extLst>
          </p:nvPr>
        </p:nvGraphicFramePr>
        <p:xfrm>
          <a:off x="742950" y="1697344"/>
          <a:ext cx="7772400" cy="624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3431">
                  <a:extLst>
                    <a:ext uri="{9D8B030D-6E8A-4147-A177-3AD203B41FA5}">
                      <a16:colId xmlns:a16="http://schemas.microsoft.com/office/drawing/2014/main" val="79981492"/>
                    </a:ext>
                  </a:extLst>
                </a:gridCol>
                <a:gridCol w="1435529">
                  <a:extLst>
                    <a:ext uri="{9D8B030D-6E8A-4147-A177-3AD203B41FA5}">
                      <a16:colId xmlns:a16="http://schemas.microsoft.com/office/drawing/2014/main" val="1142461846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524352352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418959634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6446761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cs-CZ" sz="1600" b="0" i="0" u="none" strike="noStrike" cap="none" noProof="0">
                        <a:solidFill>
                          <a:srgbClr val="595959"/>
                        </a:solidFill>
                        <a:latin typeface="Raleway" panose="020B0604020202020204" charset="-52"/>
                        <a:cs typeface="Arial"/>
                        <a:sym typeface="Arial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K [mS/cm]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Cl</a:t>
                      </a:r>
                      <a:r>
                        <a:rPr lang="cs-CZ" sz="1600" b="0" i="0" u="none" strike="noStrike" cap="none" baseline="30000" noProof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-</a:t>
                      </a:r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 [mg/l]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SO</a:t>
                      </a:r>
                      <a:r>
                        <a:rPr lang="cs-CZ" sz="1600" b="0" i="0" u="none" strike="noStrike" cap="none" baseline="-25000" noProof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4</a:t>
                      </a:r>
                      <a:r>
                        <a:rPr lang="cs-CZ" sz="1600" b="0" i="0" u="none" strike="noStrike" cap="none" baseline="30000" noProof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2-</a:t>
                      </a:r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 [mg/l]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F</a:t>
                      </a:r>
                      <a:r>
                        <a:rPr lang="cs-CZ" sz="1600" b="0" i="0" u="none" strike="noStrike" cap="none" baseline="30000" noProof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-</a:t>
                      </a:r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 [mg/l]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C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47926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Kyselá voda (Q)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372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53 900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1 560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u="none" strike="noStrike" cap="none" noProof="0" dirty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620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C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575586"/>
                  </a:ext>
                </a:extLst>
              </a:tr>
            </a:tbl>
          </a:graphicData>
        </a:graphic>
      </p:graphicFrame>
      <p:sp>
        <p:nvSpPr>
          <p:cNvPr id="11" name="Google Shape;105;p17">
            <a:extLst>
              <a:ext uri="{FF2B5EF4-FFF2-40B4-BE49-F238E27FC236}">
                <a16:creationId xmlns:a16="http://schemas.microsoft.com/office/drawing/2014/main" id="{1427FEC0-EA9A-9343-9A1D-5E5B6BD406B5}"/>
              </a:ext>
            </a:extLst>
          </p:cNvPr>
          <p:cNvSpPr txBox="1">
            <a:spLocks/>
          </p:cNvSpPr>
          <p:nvPr/>
        </p:nvSpPr>
        <p:spPr>
          <a:xfrm>
            <a:off x="742950" y="2322184"/>
            <a:ext cx="7315200" cy="46918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50"/>
              </a:spcBef>
              <a:buClr>
                <a:schemeClr val="dk1"/>
              </a:buClr>
              <a:buSzPts val="1600"/>
            </a:pPr>
            <a:r>
              <a:rPr lang="cs-CZ" sz="1600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Obsah těžkých kovů v kyselé vodě (Q): ~ 1 mg/l</a:t>
            </a:r>
          </a:p>
          <a:p>
            <a:pPr>
              <a:spcBef>
                <a:spcPts val="450"/>
              </a:spcBef>
              <a:buClr>
                <a:schemeClr val="dk1"/>
              </a:buClr>
              <a:buSzPts val="1600"/>
            </a:pPr>
            <a:endParaRPr lang="cs-CZ" sz="1350">
              <a:solidFill>
                <a:schemeClr val="dk1"/>
              </a:solidFill>
              <a:latin typeface="Work Sans Light"/>
              <a:sym typeface="Work Sans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60008A-3460-7C42-83CF-509752165F52}"/>
              </a:ext>
            </a:extLst>
          </p:cNvPr>
          <p:cNvSpPr txBox="1"/>
          <p:nvPr/>
        </p:nvSpPr>
        <p:spPr>
          <a:xfrm>
            <a:off x="628650" y="1266825"/>
            <a:ext cx="2634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Složení vstupních proudů:</a:t>
            </a:r>
          </a:p>
        </p:txBody>
      </p:sp>
      <p:graphicFrame>
        <p:nvGraphicFramePr>
          <p:cNvPr id="13" name="Таблица 10">
            <a:extLst>
              <a:ext uri="{FF2B5EF4-FFF2-40B4-BE49-F238E27FC236}">
                <a16:creationId xmlns:a16="http://schemas.microsoft.com/office/drawing/2014/main" id="{CEBB7A05-B6DB-E440-8547-17D636DF6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618578"/>
              </p:ext>
            </p:extLst>
          </p:nvPr>
        </p:nvGraphicFramePr>
        <p:xfrm>
          <a:off x="742950" y="2877178"/>
          <a:ext cx="7772400" cy="937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3138">
                  <a:extLst>
                    <a:ext uri="{9D8B030D-6E8A-4147-A177-3AD203B41FA5}">
                      <a16:colId xmlns:a16="http://schemas.microsoft.com/office/drawing/2014/main" val="79981492"/>
                    </a:ext>
                  </a:extLst>
                </a:gridCol>
                <a:gridCol w="670924">
                  <a:extLst>
                    <a:ext uri="{9D8B030D-6E8A-4147-A177-3AD203B41FA5}">
                      <a16:colId xmlns:a16="http://schemas.microsoft.com/office/drawing/2014/main" val="1142461846"/>
                    </a:ext>
                  </a:extLst>
                </a:gridCol>
                <a:gridCol w="928973">
                  <a:extLst>
                    <a:ext uri="{9D8B030D-6E8A-4147-A177-3AD203B41FA5}">
                      <a16:colId xmlns:a16="http://schemas.microsoft.com/office/drawing/2014/main" val="524352352"/>
                    </a:ext>
                  </a:extLst>
                </a:gridCol>
                <a:gridCol w="763822">
                  <a:extLst>
                    <a:ext uri="{9D8B030D-6E8A-4147-A177-3AD203B41FA5}">
                      <a16:colId xmlns:a16="http://schemas.microsoft.com/office/drawing/2014/main" val="4189596340"/>
                    </a:ext>
                  </a:extLst>
                </a:gridCol>
                <a:gridCol w="571143">
                  <a:extLst>
                    <a:ext uri="{9D8B030D-6E8A-4147-A177-3AD203B41FA5}">
                      <a16:colId xmlns:a16="http://schemas.microsoft.com/office/drawing/2014/main" val="26446761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40686217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86218277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186262888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5741298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cs-CZ" sz="1600" b="0" i="0" u="none" strike="noStrike" cap="none" noProof="0">
                        <a:solidFill>
                          <a:srgbClr val="595959"/>
                        </a:solidFill>
                        <a:latin typeface="Raleway" panose="020B0604020202020204" charset="-52"/>
                        <a:cs typeface="Arial"/>
                        <a:sym typeface="Arial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Koncentrace [g/kg suš.]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49377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cs-CZ" sz="1600" b="0" i="0" u="none" strike="noStrike" cap="none" noProof="0">
                        <a:solidFill>
                          <a:srgbClr val="595959"/>
                        </a:solidFill>
                        <a:latin typeface="Raleway" panose="020B0604020202020204" charset="-52"/>
                        <a:cs typeface="Arial"/>
                        <a:sym typeface="Arial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Ca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Fe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K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Na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Mg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Zn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C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Pb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C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Cu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C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47926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Popílek (FA)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132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22,1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u="none" strike="noStrike" cap="none" noProof="0" dirty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52,4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43,2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17,1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38,1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C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5,13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C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u="none" strike="noStrike" cap="none" noProof="0" dirty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2,20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C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575586"/>
                  </a:ext>
                </a:extLst>
              </a:tr>
            </a:tbl>
          </a:graphicData>
        </a:graphic>
      </p:graphicFrame>
      <p:sp>
        <p:nvSpPr>
          <p:cNvPr id="15" name="Google Shape;105;p17">
            <a:extLst>
              <a:ext uri="{FF2B5EF4-FFF2-40B4-BE49-F238E27FC236}">
                <a16:creationId xmlns:a16="http://schemas.microsoft.com/office/drawing/2014/main" id="{82815E51-5236-044A-800B-8506A4179668}"/>
              </a:ext>
            </a:extLst>
          </p:cNvPr>
          <p:cNvSpPr txBox="1">
            <a:spLocks/>
          </p:cNvSpPr>
          <p:nvPr/>
        </p:nvSpPr>
        <p:spPr>
          <a:xfrm>
            <a:off x="5086350" y="3948175"/>
            <a:ext cx="3429000" cy="144678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50"/>
              </a:spcBef>
              <a:buClr>
                <a:schemeClr val="dk1"/>
              </a:buClr>
              <a:buSzPts val="1600"/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Účinnost extrakce:</a:t>
            </a:r>
          </a:p>
          <a:p>
            <a:pPr>
              <a:spcBef>
                <a:spcPts val="450"/>
              </a:spcBef>
              <a:buClr>
                <a:schemeClr val="dk1"/>
              </a:buClr>
              <a:buSzPts val="1600"/>
            </a:pPr>
            <a:r>
              <a:rPr lang="cs-CZ" sz="1600" dirty="0" err="1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Zn</a:t>
            </a: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: 45 % (potenciálně 90 %)</a:t>
            </a:r>
          </a:p>
          <a:p>
            <a:pPr>
              <a:spcBef>
                <a:spcPts val="450"/>
              </a:spcBef>
              <a:buClr>
                <a:schemeClr val="dk1"/>
              </a:buClr>
              <a:buSzPts val="1600"/>
            </a:pPr>
            <a:r>
              <a:rPr lang="cs-CZ" sz="1600" dirty="0" err="1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Pb</a:t>
            </a: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: 1 % (potenciálně 90 %)</a:t>
            </a:r>
          </a:p>
          <a:p>
            <a:pPr>
              <a:spcBef>
                <a:spcPts val="450"/>
              </a:spcBef>
              <a:buClr>
                <a:schemeClr val="dk1"/>
              </a:buClr>
              <a:buSzPts val="1600"/>
            </a:pPr>
            <a:r>
              <a:rPr lang="cs-CZ" sz="1600" dirty="0" err="1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Cu</a:t>
            </a: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: 0,3 % (potenciálně 80 %)</a:t>
            </a:r>
          </a:p>
        </p:txBody>
      </p:sp>
      <p:sp>
        <p:nvSpPr>
          <p:cNvPr id="16" name="Google Shape;105;p17">
            <a:extLst>
              <a:ext uri="{FF2B5EF4-FFF2-40B4-BE49-F238E27FC236}">
                <a16:creationId xmlns:a16="http://schemas.microsoft.com/office/drawing/2014/main" id="{855A4A48-9F92-634E-99EF-CC437FD004F2}"/>
              </a:ext>
            </a:extLst>
          </p:cNvPr>
          <p:cNvSpPr txBox="1">
            <a:spLocks/>
          </p:cNvSpPr>
          <p:nvPr/>
        </p:nvSpPr>
        <p:spPr>
          <a:xfrm>
            <a:off x="5086350" y="5485042"/>
            <a:ext cx="3429000" cy="538568"/>
          </a:xfrm>
          <a:prstGeom prst="rect">
            <a:avLst/>
          </a:prstGeom>
          <a:noFill/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50"/>
              </a:spcBef>
              <a:buClr>
                <a:schemeClr val="dk1"/>
              </a:buClr>
              <a:buSzPts val="1600"/>
            </a:pPr>
            <a:r>
              <a:rPr lang="cs-CZ" sz="1600" dirty="0">
                <a:solidFill>
                  <a:srgbClr val="F20253"/>
                </a:solidFill>
                <a:latin typeface="Raleway" panose="020B0604020202020204" charset="-52"/>
                <a:sym typeface="Work Sans Light"/>
              </a:rPr>
              <a:t>Optimalizace podmínek extrakce</a:t>
            </a:r>
          </a:p>
        </p:txBody>
      </p:sp>
    </p:spTree>
    <p:extLst>
      <p:ext uri="{BB962C8B-B14F-4D97-AF65-F5344CB8AC3E}">
        <p14:creationId xmlns:p14="http://schemas.microsoft.com/office/powerpoint/2010/main" val="4154820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291C9-7B1D-1F4B-B5D0-4DF1B44F4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8600"/>
            <a:ext cx="7886700" cy="556260"/>
          </a:xfrm>
        </p:spPr>
        <p:txBody>
          <a:bodyPr/>
          <a:lstStyle/>
          <a:p>
            <a:r>
              <a:rPr lang="cs-CZ" dirty="0"/>
              <a:t>Extrakční systém “as-</a:t>
            </a:r>
            <a:r>
              <a:rPr lang="cs-CZ" dirty="0" err="1"/>
              <a:t>is</a:t>
            </a:r>
            <a:r>
              <a:rPr lang="cs-CZ" dirty="0"/>
              <a:t>”</a:t>
            </a:r>
          </a:p>
        </p:txBody>
      </p:sp>
      <p:sp>
        <p:nvSpPr>
          <p:cNvPr id="8" name="Google Shape;105;p17">
            <a:extLst>
              <a:ext uri="{FF2B5EF4-FFF2-40B4-BE49-F238E27FC236}">
                <a16:creationId xmlns:a16="http://schemas.microsoft.com/office/drawing/2014/main" id="{DC6B2162-E050-744C-B0A4-261EE43F1A6B}"/>
              </a:ext>
            </a:extLst>
          </p:cNvPr>
          <p:cNvSpPr txBox="1">
            <a:spLocks/>
          </p:cNvSpPr>
          <p:nvPr/>
        </p:nvSpPr>
        <p:spPr>
          <a:xfrm>
            <a:off x="628649" y="3655458"/>
            <a:ext cx="7886700" cy="83439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50"/>
              </a:spcBef>
              <a:buClr>
                <a:schemeClr val="dk1"/>
              </a:buClr>
              <a:buSzPts val="1600"/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Doba reakce: 2 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60008A-3460-7C42-83CF-509752165F52}"/>
              </a:ext>
            </a:extLst>
          </p:cNvPr>
          <p:cNvSpPr txBox="1"/>
          <p:nvPr/>
        </p:nvSpPr>
        <p:spPr>
          <a:xfrm>
            <a:off x="628648" y="1422778"/>
            <a:ext cx="6425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Extrakční podmínky (statistická analýza provozních dat, N = 3,000)</a:t>
            </a: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: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360C5FB-9FBD-0045-8BD1-94D277F99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841907"/>
              </p:ext>
            </p:extLst>
          </p:nvPr>
        </p:nvGraphicFramePr>
        <p:xfrm>
          <a:off x="628650" y="1812083"/>
          <a:ext cx="7886699" cy="1712614"/>
        </p:xfrm>
        <a:graphic>
          <a:graphicData uri="http://schemas.openxmlformats.org/drawingml/2006/table">
            <a:tbl>
              <a:tblPr firstRow="1" firstCol="1" bandRow="1">
                <a:tableStyleId>{5E38A29F-8215-4693-AB61-D041337C65EF}</a:tableStyleId>
              </a:tblPr>
              <a:tblGrid>
                <a:gridCol w="2777490">
                  <a:extLst>
                    <a:ext uri="{9D8B030D-6E8A-4147-A177-3AD203B41FA5}">
                      <a16:colId xmlns:a16="http://schemas.microsoft.com/office/drawing/2014/main" val="3536788418"/>
                    </a:ext>
                  </a:extLst>
                </a:gridCol>
                <a:gridCol w="1840848">
                  <a:extLst>
                    <a:ext uri="{9D8B030D-6E8A-4147-A177-3AD203B41FA5}">
                      <a16:colId xmlns:a16="http://schemas.microsoft.com/office/drawing/2014/main" val="4064645427"/>
                    </a:ext>
                  </a:extLst>
                </a:gridCol>
                <a:gridCol w="1448572">
                  <a:extLst>
                    <a:ext uri="{9D8B030D-6E8A-4147-A177-3AD203B41FA5}">
                      <a16:colId xmlns:a16="http://schemas.microsoft.com/office/drawing/2014/main" val="1687192939"/>
                    </a:ext>
                  </a:extLst>
                </a:gridCol>
                <a:gridCol w="1819789">
                  <a:extLst>
                    <a:ext uri="{9D8B030D-6E8A-4147-A177-3AD203B41FA5}">
                      <a16:colId xmlns:a16="http://schemas.microsoft.com/office/drawing/2014/main" val="304987238"/>
                    </a:ext>
                  </a:extLst>
                </a:gridCol>
              </a:tblGrid>
              <a:tr h="447914">
                <a:tc>
                  <a:txBody>
                    <a:bodyPr/>
                    <a:lstStyle/>
                    <a:p>
                      <a:pPr algn="l"/>
                      <a:r>
                        <a:rPr lang="cs-CZ" sz="1600" b="0" i="0" u="none" strike="noStrike" cap="none" dirty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Ukazatel</a:t>
                      </a:r>
                      <a:endParaRPr lang="ru-CZ" sz="1600" b="0" i="0" u="none" strike="noStrike" cap="none" dirty="0">
                        <a:solidFill>
                          <a:srgbClr val="595959"/>
                        </a:solidFill>
                        <a:latin typeface="Raleway" panose="020B0604020202020204" charset="-52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u="none" strike="noStrike" cap="none" dirty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Průměr</a:t>
                      </a:r>
                      <a:endParaRPr lang="ru-CZ" sz="1600" b="0" i="0" u="none" strike="noStrike" cap="none" dirty="0">
                        <a:solidFill>
                          <a:srgbClr val="595959"/>
                        </a:solidFill>
                        <a:latin typeface="Raleway" panose="020B0604020202020204" charset="-52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u="none" strike="noStrike" cap="none" dirty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Min</a:t>
                      </a:r>
                      <a:endParaRPr lang="ru-CZ" sz="1600" b="0" i="0" u="none" strike="noStrike" cap="none" dirty="0">
                        <a:solidFill>
                          <a:srgbClr val="595959"/>
                        </a:solidFill>
                        <a:latin typeface="Raleway" panose="020B0604020202020204" charset="-52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FDDC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u="none" strike="noStrike" cap="none" dirty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Max</a:t>
                      </a:r>
                      <a:endParaRPr lang="ru-CZ" sz="1600" b="0" i="0" u="none" strike="noStrike" cap="none" dirty="0">
                        <a:solidFill>
                          <a:srgbClr val="595959"/>
                        </a:solidFill>
                        <a:latin typeface="Raleway" panose="020B0604020202020204" charset="-52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FDDC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101465"/>
                  </a:ext>
                </a:extLst>
              </a:tr>
              <a:tr h="316175">
                <a:tc>
                  <a:txBody>
                    <a:bodyPr/>
                    <a:lstStyle/>
                    <a:p>
                      <a:pPr algn="l"/>
                      <a:r>
                        <a:rPr lang="cs-CZ" sz="1600" b="0" i="0" u="none" strike="noStrike" cap="none" dirty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Vodivost </a:t>
                      </a:r>
                      <a:r>
                        <a:rPr lang="cs-CZ" sz="1600" b="0" i="0" u="none" strike="noStrike" cap="none" dirty="0" err="1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Q</a:t>
                      </a:r>
                      <a:r>
                        <a:rPr lang="cs-CZ" sz="1600" b="0" i="0" u="none" strike="noStrike" cap="none" dirty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 [mS/cm]</a:t>
                      </a:r>
                      <a:endParaRPr lang="ru-CZ" sz="1600" b="0" i="0" u="none" strike="noStrike" cap="none" dirty="0">
                        <a:solidFill>
                          <a:srgbClr val="595959"/>
                        </a:solidFill>
                        <a:latin typeface="Raleway" panose="020B0604020202020204" charset="-52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u="none" strike="noStrike" cap="none" dirty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449</a:t>
                      </a:r>
                      <a:endParaRPr lang="ru-CZ" sz="1600" b="0" i="0" u="none" strike="noStrike" cap="none" dirty="0">
                        <a:solidFill>
                          <a:srgbClr val="595959"/>
                        </a:solidFill>
                        <a:latin typeface="Raleway" panose="020B0604020202020204" charset="-52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u="none" strike="noStrike" cap="none" dirty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379</a:t>
                      </a:r>
                      <a:endParaRPr lang="ru-CZ" sz="1600" b="0" i="0" u="none" strike="noStrike" cap="none" dirty="0">
                        <a:solidFill>
                          <a:srgbClr val="595959"/>
                        </a:solidFill>
                        <a:latin typeface="Raleway" panose="020B0604020202020204" charset="-52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FDDC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u="none" strike="noStrike" cap="none" dirty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772</a:t>
                      </a:r>
                      <a:endParaRPr lang="ru-CZ" sz="1600" b="0" i="0" u="none" strike="noStrike" cap="none" dirty="0">
                        <a:solidFill>
                          <a:srgbClr val="595959"/>
                        </a:solidFill>
                        <a:latin typeface="Raleway" panose="020B0604020202020204" charset="-52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FDDC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008302"/>
                  </a:ext>
                </a:extLst>
              </a:tr>
              <a:tr h="316175">
                <a:tc>
                  <a:txBody>
                    <a:bodyPr/>
                    <a:lstStyle/>
                    <a:p>
                      <a:pPr algn="l"/>
                      <a:r>
                        <a:rPr lang="cs-CZ" sz="1600" b="0" i="0" u="none" strike="noStrike" cap="none" dirty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Poměr L/S [-]</a:t>
                      </a:r>
                      <a:endParaRPr lang="ru-CZ" sz="1600" b="0" i="0" u="none" strike="noStrike" cap="none" dirty="0">
                        <a:solidFill>
                          <a:srgbClr val="595959"/>
                        </a:solidFill>
                        <a:latin typeface="Raleway" panose="020B0604020202020204" charset="-52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u="none" strike="noStrike" cap="none" dirty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5,8</a:t>
                      </a:r>
                      <a:endParaRPr lang="ru-CZ" sz="1600" b="0" i="0" u="none" strike="noStrike" cap="none" dirty="0">
                        <a:solidFill>
                          <a:srgbClr val="595959"/>
                        </a:solidFill>
                        <a:latin typeface="Raleway" panose="020B0604020202020204" charset="-52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u="none" strike="noStrike" cap="none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1,4</a:t>
                      </a:r>
                      <a:endParaRPr lang="ru-CZ" sz="1600" b="0" i="0" u="none" strike="noStrike" cap="none">
                        <a:solidFill>
                          <a:srgbClr val="595959"/>
                        </a:solidFill>
                        <a:latin typeface="Raleway" panose="020B0604020202020204" charset="-52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FDDC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u="none" strike="noStrike" cap="none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15</a:t>
                      </a:r>
                      <a:endParaRPr lang="ru-CZ" sz="1600" b="0" i="0" u="none" strike="noStrike" cap="none">
                        <a:solidFill>
                          <a:srgbClr val="595959"/>
                        </a:solidFill>
                        <a:latin typeface="Raleway" panose="020B0604020202020204" charset="-52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FDDC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212155"/>
                  </a:ext>
                </a:extLst>
              </a:tr>
              <a:tr h="316175">
                <a:tc>
                  <a:txBody>
                    <a:bodyPr/>
                    <a:lstStyle/>
                    <a:p>
                      <a:pPr algn="l"/>
                      <a:r>
                        <a:rPr lang="cs-CZ" sz="1600" b="0" i="0" u="none" strike="noStrike" cap="none" dirty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pH extrakce [-]</a:t>
                      </a:r>
                      <a:endParaRPr lang="ru-CZ" sz="1600" b="0" i="0" u="none" strike="noStrike" cap="none" dirty="0">
                        <a:solidFill>
                          <a:srgbClr val="595959"/>
                        </a:solidFill>
                        <a:latin typeface="Raleway" panose="020B0604020202020204" charset="-52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u="none" strike="noStrike" cap="none" dirty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3,03</a:t>
                      </a:r>
                      <a:endParaRPr lang="ru-CZ" sz="1600" b="0" i="0" u="none" strike="noStrike" cap="none" dirty="0">
                        <a:solidFill>
                          <a:srgbClr val="595959"/>
                        </a:solidFill>
                        <a:latin typeface="Raleway" panose="020B0604020202020204" charset="-52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u="none" strike="noStrike" cap="none" dirty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0,503</a:t>
                      </a:r>
                      <a:endParaRPr lang="ru-CZ" sz="1600" b="0" i="0" u="none" strike="noStrike" cap="none" dirty="0">
                        <a:solidFill>
                          <a:srgbClr val="595959"/>
                        </a:solidFill>
                        <a:latin typeface="Raleway" panose="020B0604020202020204" charset="-52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FDDC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u="none" strike="noStrike" cap="none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6,12</a:t>
                      </a:r>
                      <a:endParaRPr lang="ru-CZ" sz="1600" b="0" i="0" u="none" strike="noStrike" cap="none">
                        <a:solidFill>
                          <a:srgbClr val="595959"/>
                        </a:solidFill>
                        <a:latin typeface="Raleway" panose="020B0604020202020204" charset="-52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FDDC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563379"/>
                  </a:ext>
                </a:extLst>
              </a:tr>
              <a:tr h="316175">
                <a:tc>
                  <a:txBody>
                    <a:bodyPr/>
                    <a:lstStyle/>
                    <a:p>
                      <a:pPr algn="l"/>
                      <a:r>
                        <a:rPr lang="cs-CZ" sz="1600" b="0" i="0" u="none" strike="noStrike" cap="none" dirty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Vodivost extraktu [mS/cm]</a:t>
                      </a:r>
                      <a:endParaRPr lang="ru-CZ" sz="1600" b="0" i="0" u="none" strike="noStrike" cap="none" dirty="0">
                        <a:solidFill>
                          <a:srgbClr val="595959"/>
                        </a:solidFill>
                        <a:latin typeface="Raleway" panose="020B0604020202020204" charset="-52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u="none" strike="noStrike" cap="none" dirty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150</a:t>
                      </a:r>
                      <a:endParaRPr lang="ru-CZ" sz="1600" b="0" i="0" u="none" strike="noStrike" cap="none" dirty="0">
                        <a:solidFill>
                          <a:srgbClr val="595959"/>
                        </a:solidFill>
                        <a:latin typeface="Raleway" panose="020B0604020202020204" charset="-52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u="none" strike="noStrike" cap="none" dirty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86,2</a:t>
                      </a:r>
                      <a:endParaRPr lang="ru-CZ" sz="1600" b="0" i="0" u="none" strike="noStrike" cap="none" dirty="0">
                        <a:solidFill>
                          <a:srgbClr val="595959"/>
                        </a:solidFill>
                        <a:latin typeface="Raleway" panose="020B0604020202020204" charset="-52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FDDC0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i="0" u="none" strike="noStrike" cap="none" dirty="0">
                          <a:solidFill>
                            <a:srgbClr val="595959"/>
                          </a:solidFill>
                          <a:latin typeface="Raleway" panose="020B0604020202020204" charset="-52"/>
                          <a:cs typeface="Arial"/>
                          <a:sym typeface="Arial"/>
                        </a:rPr>
                        <a:t>207</a:t>
                      </a:r>
                      <a:endParaRPr lang="ru-CZ" sz="1600" b="0" i="0" u="none" strike="noStrike" cap="none" dirty="0">
                        <a:solidFill>
                          <a:srgbClr val="595959"/>
                        </a:solidFill>
                        <a:latin typeface="Raleway" panose="020B0604020202020204" charset="-52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rgbClr val="FDDC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439388"/>
                  </a:ext>
                </a:extLst>
              </a:tr>
            </a:tbl>
          </a:graphicData>
        </a:graphic>
      </p:graphicFrame>
      <p:sp>
        <p:nvSpPr>
          <p:cNvPr id="14" name="Google Shape;105;p17">
            <a:extLst>
              <a:ext uri="{FF2B5EF4-FFF2-40B4-BE49-F238E27FC236}">
                <a16:creationId xmlns:a16="http://schemas.microsoft.com/office/drawing/2014/main" id="{96CC22C6-4F3C-1647-9996-7F999AA81F5F}"/>
              </a:ext>
            </a:extLst>
          </p:cNvPr>
          <p:cNvSpPr txBox="1">
            <a:spLocks/>
          </p:cNvSpPr>
          <p:nvPr/>
        </p:nvSpPr>
        <p:spPr>
          <a:xfrm>
            <a:off x="628648" y="4679474"/>
            <a:ext cx="6103622" cy="834390"/>
          </a:xfrm>
          <a:prstGeom prst="rect">
            <a:avLst/>
          </a:prstGeom>
          <a:noFill/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50"/>
              </a:spcBef>
              <a:buClr>
                <a:schemeClr val="dk1"/>
              </a:buClr>
              <a:buSzPts val="1600"/>
            </a:pPr>
            <a:r>
              <a:rPr lang="cs-CZ" sz="1600" dirty="0">
                <a:solidFill>
                  <a:srgbClr val="F20253"/>
                </a:solidFill>
                <a:latin typeface="Raleway" panose="020B0604020202020204" charset="-52"/>
                <a:sym typeface="Work Sans Light"/>
              </a:rPr>
              <a:t>Stabilizace extrakčního stupně.</a:t>
            </a:r>
          </a:p>
          <a:p>
            <a:pPr>
              <a:spcBef>
                <a:spcPts val="450"/>
              </a:spcBef>
              <a:buClr>
                <a:schemeClr val="dk1"/>
              </a:buClr>
              <a:buSzPts val="1600"/>
            </a:pPr>
            <a:r>
              <a:rPr lang="cs-CZ" sz="1600" dirty="0">
                <a:solidFill>
                  <a:srgbClr val="F20253"/>
                </a:solidFill>
                <a:latin typeface="Raleway" panose="020B0604020202020204" charset="-52"/>
                <a:sym typeface="Work Sans Light"/>
              </a:rPr>
              <a:t>Monitoring a řízení.</a:t>
            </a:r>
          </a:p>
        </p:txBody>
      </p:sp>
    </p:spTree>
    <p:extLst>
      <p:ext uri="{BB962C8B-B14F-4D97-AF65-F5344CB8AC3E}">
        <p14:creationId xmlns:p14="http://schemas.microsoft.com/office/powerpoint/2010/main" val="564162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291C9-7B1D-1F4B-B5D0-4DF1B44F4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50"/>
            <a:ext cx="7886700" cy="738259"/>
          </a:xfrm>
        </p:spPr>
        <p:txBody>
          <a:bodyPr>
            <a:normAutofit/>
          </a:bodyPr>
          <a:lstStyle/>
          <a:p>
            <a:r>
              <a:rPr lang="cs-CZ" sz="3000"/>
              <a:t>Optimalizace extrakce: metodologie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F47196-E38C-3345-9D36-62BA9F8C4EA6}"/>
              </a:ext>
            </a:extLst>
          </p:cNvPr>
          <p:cNvSpPr txBox="1"/>
          <p:nvPr/>
        </p:nvSpPr>
        <p:spPr>
          <a:xfrm>
            <a:off x="8280790" y="5591175"/>
            <a:ext cx="3722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6/9</a:t>
            </a:r>
            <a:endParaRPr lang="ru-CZ" sz="1050" dirty="0"/>
          </a:p>
        </p:txBody>
      </p:sp>
      <p:sp>
        <p:nvSpPr>
          <p:cNvPr id="9" name="Google Shape;105;p17">
            <a:extLst>
              <a:ext uri="{FF2B5EF4-FFF2-40B4-BE49-F238E27FC236}">
                <a16:creationId xmlns:a16="http://schemas.microsoft.com/office/drawing/2014/main" id="{5A2B7362-4C65-E04E-9F9A-949BEDA2C271}"/>
              </a:ext>
            </a:extLst>
          </p:cNvPr>
          <p:cNvSpPr txBox="1">
            <a:spLocks/>
          </p:cNvSpPr>
          <p:nvPr/>
        </p:nvSpPr>
        <p:spPr>
          <a:xfrm>
            <a:off x="6355080" y="1329544"/>
            <a:ext cx="2160270" cy="4877663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50"/>
              </a:spcBef>
              <a:buClr>
                <a:schemeClr val="dk1"/>
              </a:buClr>
              <a:buSzPts val="1600"/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Data:</a:t>
            </a:r>
          </a:p>
          <a:p>
            <a:pPr>
              <a:spcBef>
                <a:spcPts val="450"/>
              </a:spcBef>
              <a:buClr>
                <a:schemeClr val="dk1"/>
              </a:buClr>
              <a:buSzPts val="1600"/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Typ popílku</a:t>
            </a:r>
          </a:p>
          <a:p>
            <a:pPr>
              <a:spcBef>
                <a:spcPts val="450"/>
              </a:spcBef>
              <a:buClr>
                <a:schemeClr val="dk1"/>
              </a:buClr>
              <a:buSzPts val="1600"/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Faktory (výpočet)</a:t>
            </a:r>
          </a:p>
          <a:p>
            <a:pPr>
              <a:spcBef>
                <a:spcPts val="450"/>
              </a:spcBef>
              <a:buClr>
                <a:schemeClr val="dk1"/>
              </a:buClr>
              <a:buSzPts val="1600"/>
            </a:pPr>
            <a:endParaRPr lang="cs-CZ" sz="1600" dirty="0">
              <a:solidFill>
                <a:srgbClr val="595959"/>
              </a:solidFill>
              <a:latin typeface="Raleway" panose="020B0604020202020204" charset="-52"/>
              <a:sym typeface="Work Sans Light"/>
            </a:endParaRPr>
          </a:p>
          <a:p>
            <a:pPr>
              <a:spcBef>
                <a:spcPts val="450"/>
              </a:spcBef>
              <a:buClr>
                <a:schemeClr val="dk1"/>
              </a:buClr>
              <a:buSzPts val="1600"/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Aplikovaná statistika a analýza dat:</a:t>
            </a:r>
          </a:p>
          <a:p>
            <a:pPr>
              <a:spcBef>
                <a:spcPts val="450"/>
              </a:spcBef>
              <a:buClr>
                <a:schemeClr val="dk1"/>
              </a:buClr>
              <a:buSzPts val="1600"/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1. krok: korelace</a:t>
            </a:r>
          </a:p>
          <a:p>
            <a:pPr>
              <a:spcBef>
                <a:spcPts val="450"/>
              </a:spcBef>
              <a:buClr>
                <a:schemeClr val="dk1"/>
              </a:buClr>
              <a:buSzPts val="1600"/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2. krok: regresní model</a:t>
            </a:r>
          </a:p>
          <a:p>
            <a:pPr>
              <a:spcBef>
                <a:spcPts val="450"/>
              </a:spcBef>
              <a:buClr>
                <a:schemeClr val="dk1"/>
              </a:buClr>
              <a:buSzPts val="1600"/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3. krok: úprava modelu.</a:t>
            </a:r>
          </a:p>
          <a:p>
            <a:pPr>
              <a:spcBef>
                <a:spcPts val="450"/>
              </a:spcBef>
              <a:buClr>
                <a:schemeClr val="dk1"/>
              </a:buClr>
              <a:buSzPts val="1600"/>
            </a:pPr>
            <a:endParaRPr lang="cs-CZ" sz="1600" dirty="0">
              <a:solidFill>
                <a:srgbClr val="595959"/>
              </a:solidFill>
              <a:latin typeface="Raleway" panose="020B0604020202020204" charset="-52"/>
              <a:sym typeface="Work Sans Light"/>
            </a:endParaRPr>
          </a:p>
          <a:p>
            <a:pPr>
              <a:spcBef>
                <a:spcPts val="450"/>
              </a:spcBef>
              <a:buClr>
                <a:schemeClr val="dk1"/>
              </a:buClr>
              <a:buSzPts val="1600"/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Cílová funkce:</a:t>
            </a:r>
          </a:p>
          <a:p>
            <a:pPr>
              <a:spcBef>
                <a:spcPts val="450"/>
              </a:spcBef>
              <a:buClr>
                <a:schemeClr val="dk1"/>
              </a:buClr>
              <a:buSzPts val="1600"/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  <a:sym typeface="Work Sans Light"/>
              </a:rPr>
              <a:t>Účinnost extrakce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5FBFF3C-EE8B-064D-A6D9-12B871D7A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329544"/>
            <a:ext cx="5230841" cy="487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40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291C9-7B1D-1F4B-B5D0-4DF1B44F4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9958"/>
            <a:ext cx="7886700" cy="648721"/>
          </a:xfrm>
        </p:spPr>
        <p:txBody>
          <a:bodyPr/>
          <a:lstStyle/>
          <a:p>
            <a:r>
              <a:rPr lang="cs-CZ"/>
              <a:t>Optimalizace extrakce: výsledky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DC9E81-79A3-F945-B7B3-03E7FF00E386}"/>
              </a:ext>
            </a:extLst>
          </p:cNvPr>
          <p:cNvSpPr txBox="1"/>
          <p:nvPr/>
        </p:nvSpPr>
        <p:spPr>
          <a:xfrm>
            <a:off x="8280790" y="5591175"/>
            <a:ext cx="3722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/>
              <a:t>7/9</a:t>
            </a:r>
            <a:endParaRPr lang="ru-CZ" sz="105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A6FB6F-47C3-974A-93F0-2FE46FB00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42595"/>
            <a:ext cx="7332485" cy="440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42531"/>
      </p:ext>
    </p:extLst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7540</TotalTime>
  <Words>793</Words>
  <Application>Microsoft Macintosh PowerPoint</Application>
  <PresentationFormat>Экран (4:3)</PresentationFormat>
  <Paragraphs>166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Wingdings</vt:lpstr>
      <vt:lpstr>Lato</vt:lpstr>
      <vt:lpstr>Verdana</vt:lpstr>
      <vt:lpstr>Raleway</vt:lpstr>
      <vt:lpstr>Work Sans Light</vt:lpstr>
      <vt:lpstr>Antonio template</vt:lpstr>
      <vt:lpstr>Možnosti optimalizace kyselé extrakce kovů z popílku ze ZEVO</vt:lpstr>
      <vt:lpstr>Obsah</vt:lpstr>
      <vt:lpstr>Úvod do problematiky</vt:lpstr>
      <vt:lpstr>TERMIZO Liberec</vt:lpstr>
      <vt:lpstr>Technologie FLUWA</vt:lpstr>
      <vt:lpstr>Extrakční systém “as-is”</vt:lpstr>
      <vt:lpstr>Extrakční systém “as-is”</vt:lpstr>
      <vt:lpstr>Optimalizace extrakce: metodologie</vt:lpstr>
      <vt:lpstr>Optimalizace extrakce: výsledky</vt:lpstr>
      <vt:lpstr>Optimalizace extrakce: výsledky</vt:lpstr>
      <vt:lpstr>Závěry</vt:lpstr>
      <vt:lpstr>Plány a výhledy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postupy využití škváry ze ZEVO</dc:title>
  <dc:subject/>
  <dc:creator>Ekaterina Korotenko</dc:creator>
  <cp:keywords/>
  <dc:description/>
  <cp:lastModifiedBy>Korotenko Ekaterina UCHP</cp:lastModifiedBy>
  <cp:revision>543</cp:revision>
  <dcterms:modified xsi:type="dcterms:W3CDTF">2021-10-21T06:46:19Z</dcterms:modified>
  <cp:category/>
</cp:coreProperties>
</file>