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7"/>
  </p:notesMasterIdLst>
  <p:sldIdLst>
    <p:sldId id="311" r:id="rId5"/>
    <p:sldId id="312" r:id="rId6"/>
    <p:sldId id="315" r:id="rId7"/>
    <p:sldId id="313" r:id="rId8"/>
    <p:sldId id="314" r:id="rId9"/>
    <p:sldId id="316" r:id="rId10"/>
    <p:sldId id="317" r:id="rId11"/>
    <p:sldId id="318" r:id="rId12"/>
    <p:sldId id="319" r:id="rId13"/>
    <p:sldId id="279" r:id="rId14"/>
    <p:sldId id="280" r:id="rId15"/>
    <p:sldId id="324" r:id="rId16"/>
    <p:sldId id="325" r:id="rId17"/>
    <p:sldId id="326" r:id="rId18"/>
    <p:sldId id="327" r:id="rId19"/>
    <p:sldId id="328" r:id="rId20"/>
    <p:sldId id="329" r:id="rId21"/>
    <p:sldId id="261" r:id="rId22"/>
    <p:sldId id="323" r:id="rId23"/>
    <p:sldId id="330" r:id="rId24"/>
    <p:sldId id="332" r:id="rId25"/>
    <p:sldId id="333" r:id="rId26"/>
    <p:sldId id="339" r:id="rId27"/>
    <p:sldId id="341" r:id="rId28"/>
    <p:sldId id="343" r:id="rId29"/>
    <p:sldId id="344" r:id="rId30"/>
    <p:sldId id="346" r:id="rId31"/>
    <p:sldId id="348" r:id="rId32"/>
    <p:sldId id="292" r:id="rId33"/>
    <p:sldId id="347" r:id="rId34"/>
    <p:sldId id="274" r:id="rId35"/>
    <p:sldId id="321" r:id="rId36"/>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585" autoAdjust="0"/>
    <p:restoredTop sz="79006" autoAdjust="0"/>
  </p:normalViewPr>
  <p:slideViewPr>
    <p:cSldViewPr snapToGrid="0">
      <p:cViewPr varScale="1">
        <p:scale>
          <a:sx n="100" d="100"/>
          <a:sy n="100" d="100"/>
        </p:scale>
        <p:origin x="672" y="90"/>
      </p:cViewPr>
      <p:guideLst/>
    </p:cSldViewPr>
  </p:slideViewPr>
  <p:notesTextViewPr>
    <p:cViewPr>
      <p:scale>
        <a:sx n="1" d="1"/>
        <a:sy n="1" d="1"/>
      </p:scale>
      <p:origin x="0" y="0"/>
    </p:cViewPr>
  </p:notesTextViewPr>
  <p:sorterViewPr>
    <p:cViewPr>
      <p:scale>
        <a:sx n="125" d="100"/>
        <a:sy n="125" d="100"/>
      </p:scale>
      <p:origin x="0" y="-5004"/>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42C46E-4396-49E6-8E40-EA0CC7CD189D}" type="datetimeFigureOut">
              <a:rPr lang="en-GB" smtClean="0"/>
              <a:t>21/10/2021</a:t>
            </a:fld>
            <a:endParaRPr lang="en-GB"/>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BD2D1F-3A1F-4B28-B207-CD28F34572F9}" type="slidenum">
              <a:rPr lang="en-GB" smtClean="0"/>
              <a:t>‹#›</a:t>
            </a:fld>
            <a:endParaRPr lang="en-GB"/>
          </a:p>
        </p:txBody>
      </p:sp>
    </p:spTree>
    <p:extLst>
      <p:ext uri="{BB962C8B-B14F-4D97-AF65-F5344CB8AC3E}">
        <p14:creationId xmlns:p14="http://schemas.microsoft.com/office/powerpoint/2010/main" val="3005974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en-GB" dirty="0"/>
          </a:p>
        </p:txBody>
      </p:sp>
      <p:sp>
        <p:nvSpPr>
          <p:cNvPr id="4" name="Zástupný symbol pro číslo snímku 3"/>
          <p:cNvSpPr>
            <a:spLocks noGrp="1"/>
          </p:cNvSpPr>
          <p:nvPr>
            <p:ph type="sldNum" sz="quarter" idx="10"/>
          </p:nvPr>
        </p:nvSpPr>
        <p:spPr/>
        <p:txBody>
          <a:bodyPr/>
          <a:lstStyle/>
          <a:p>
            <a:fld id="{95BD2D1F-3A1F-4B28-B207-CD28F34572F9}" type="slidenum">
              <a:rPr lang="en-GB" smtClean="0"/>
              <a:t>10</a:t>
            </a:fld>
            <a:endParaRPr lang="en-GB"/>
          </a:p>
        </p:txBody>
      </p:sp>
    </p:spTree>
    <p:extLst>
      <p:ext uri="{BB962C8B-B14F-4D97-AF65-F5344CB8AC3E}">
        <p14:creationId xmlns:p14="http://schemas.microsoft.com/office/powerpoint/2010/main" val="3987209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noTextEdit="1"/>
          </p:cNvSpPr>
          <p:nvPr>
            <p:ph type="sldImg"/>
          </p:nvPr>
        </p:nvSpPr>
        <p:spPr>
          <a:ln/>
        </p:spPr>
      </p:sp>
      <p:sp>
        <p:nvSpPr>
          <p:cNvPr id="96258" name="Notes Placeholder 2"/>
          <p:cNvSpPr>
            <a:spLocks noGrp="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ndParaRPr>
          </a:p>
        </p:txBody>
      </p:sp>
      <p:sp>
        <p:nvSpPr>
          <p:cNvPr id="96259" name="Slide Number Placeholder 3"/>
          <p:cNvSpPr>
            <a:spLocks noGrp="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7300" b="1">
                <a:solidFill>
                  <a:srgbClr val="FFD624"/>
                </a:solidFill>
                <a:latin typeface="Verdana" panose="020B0604030504040204" pitchFamily="34" charset="0"/>
                <a:ea typeface="MS PGothic" panose="020B0600070205080204" pitchFamily="34" charset="-128"/>
              </a:defRPr>
            </a:lvl1pPr>
            <a:lvl2pPr marL="716872" indent="-275720">
              <a:defRPr sz="7300" b="1">
                <a:solidFill>
                  <a:srgbClr val="FFD624"/>
                </a:solidFill>
                <a:latin typeface="Verdana" panose="020B0604030504040204" pitchFamily="34" charset="0"/>
                <a:ea typeface="MS PGothic" panose="020B0600070205080204" pitchFamily="34" charset="-128"/>
              </a:defRPr>
            </a:lvl2pPr>
            <a:lvl3pPr marL="1102881" indent="-220576">
              <a:defRPr sz="7300" b="1">
                <a:solidFill>
                  <a:srgbClr val="FFD624"/>
                </a:solidFill>
                <a:latin typeface="Verdana" panose="020B0604030504040204" pitchFamily="34" charset="0"/>
                <a:ea typeface="MS PGothic" panose="020B0600070205080204" pitchFamily="34" charset="-128"/>
              </a:defRPr>
            </a:lvl3pPr>
            <a:lvl4pPr marL="1544033" indent="-220576">
              <a:defRPr sz="7300" b="1">
                <a:solidFill>
                  <a:srgbClr val="FFD624"/>
                </a:solidFill>
                <a:latin typeface="Verdana" panose="020B0604030504040204" pitchFamily="34" charset="0"/>
                <a:ea typeface="MS PGothic" panose="020B0600070205080204" pitchFamily="34" charset="-128"/>
              </a:defRPr>
            </a:lvl4pPr>
            <a:lvl5pPr marL="1985185" indent="-220576">
              <a:defRPr sz="7300" b="1">
                <a:solidFill>
                  <a:srgbClr val="FFD624"/>
                </a:solidFill>
                <a:latin typeface="Verdana" panose="020B0604030504040204" pitchFamily="34" charset="0"/>
                <a:ea typeface="MS PGothic" panose="020B0600070205080204" pitchFamily="34" charset="-128"/>
              </a:defRPr>
            </a:lvl5pPr>
            <a:lvl6pPr marL="2426338" indent="-220576" eaLnBrk="0" fontAlgn="base" hangingPunct="0">
              <a:spcBef>
                <a:spcPct val="0"/>
              </a:spcBef>
              <a:spcAft>
                <a:spcPct val="0"/>
              </a:spcAft>
              <a:defRPr sz="7300" b="1">
                <a:solidFill>
                  <a:srgbClr val="FFD624"/>
                </a:solidFill>
                <a:latin typeface="Verdana" panose="020B0604030504040204" pitchFamily="34" charset="0"/>
                <a:ea typeface="MS PGothic" panose="020B0600070205080204" pitchFamily="34" charset="-128"/>
              </a:defRPr>
            </a:lvl6pPr>
            <a:lvl7pPr marL="2867490" indent="-220576" eaLnBrk="0" fontAlgn="base" hangingPunct="0">
              <a:spcBef>
                <a:spcPct val="0"/>
              </a:spcBef>
              <a:spcAft>
                <a:spcPct val="0"/>
              </a:spcAft>
              <a:defRPr sz="7300" b="1">
                <a:solidFill>
                  <a:srgbClr val="FFD624"/>
                </a:solidFill>
                <a:latin typeface="Verdana" panose="020B0604030504040204" pitchFamily="34" charset="0"/>
                <a:ea typeface="MS PGothic" panose="020B0600070205080204" pitchFamily="34" charset="-128"/>
              </a:defRPr>
            </a:lvl7pPr>
            <a:lvl8pPr marL="3308642" indent="-220576" eaLnBrk="0" fontAlgn="base" hangingPunct="0">
              <a:spcBef>
                <a:spcPct val="0"/>
              </a:spcBef>
              <a:spcAft>
                <a:spcPct val="0"/>
              </a:spcAft>
              <a:defRPr sz="7300" b="1">
                <a:solidFill>
                  <a:srgbClr val="FFD624"/>
                </a:solidFill>
                <a:latin typeface="Verdana" panose="020B0604030504040204" pitchFamily="34" charset="0"/>
                <a:ea typeface="MS PGothic" panose="020B0600070205080204" pitchFamily="34" charset="-128"/>
              </a:defRPr>
            </a:lvl8pPr>
            <a:lvl9pPr marL="3749794" indent="-220576" eaLnBrk="0" fontAlgn="base" hangingPunct="0">
              <a:spcBef>
                <a:spcPct val="0"/>
              </a:spcBef>
              <a:spcAft>
                <a:spcPct val="0"/>
              </a:spcAft>
              <a:defRPr sz="7300" b="1">
                <a:solidFill>
                  <a:srgbClr val="FFD624"/>
                </a:solidFill>
                <a:latin typeface="Verdana" panose="020B0604030504040204" pitchFamily="34" charset="0"/>
                <a:ea typeface="MS PGothic" panose="020B0600070205080204" pitchFamily="34" charset="-128"/>
              </a:defRPr>
            </a:lvl9pPr>
          </a:lstStyle>
          <a:p>
            <a:fld id="{C0DDFE5B-2FAF-4E85-9D04-4374EC454D3C}" type="slidenum">
              <a:rPr lang="en-GB" altLang="en-US" sz="1200" b="0">
                <a:solidFill>
                  <a:srgbClr val="000000"/>
                </a:solidFill>
                <a:latin typeface="Arial" panose="020B0604020202020204" pitchFamily="34" charset="0"/>
              </a:rPr>
              <a:pPr/>
              <a:t>11</a:t>
            </a:fld>
            <a:endParaRPr lang="en-GB" altLang="en-US" sz="1200" b="0">
              <a:solidFill>
                <a:srgbClr val="000000"/>
              </a:solidFill>
              <a:latin typeface="Arial" panose="020B0604020202020204" pitchFamily="34" charset="0"/>
            </a:endParaRPr>
          </a:p>
        </p:txBody>
      </p:sp>
    </p:spTree>
    <p:extLst>
      <p:ext uri="{BB962C8B-B14F-4D97-AF65-F5344CB8AC3E}">
        <p14:creationId xmlns:p14="http://schemas.microsoft.com/office/powerpoint/2010/main" val="988466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200" b="0" i="1" u="none" strike="noStrike" kern="1200" baseline="0" dirty="0" err="1">
                <a:solidFill>
                  <a:schemeClr val="tx1"/>
                </a:solidFill>
                <a:latin typeface="Times" pitchFamily="18" charset="0"/>
                <a:ea typeface="+mn-ea"/>
                <a:cs typeface="+mn-cs"/>
              </a:rPr>
              <a:t>Breakage</a:t>
            </a:r>
            <a:endParaRPr lang="fr-FR" sz="1200" b="0" i="1" u="none" strike="noStrike" kern="1200" baseline="0" dirty="0">
              <a:solidFill>
                <a:schemeClr val="tx1"/>
              </a:solidFill>
              <a:latin typeface="Times" pitchFamily="18" charset="0"/>
              <a:ea typeface="+mn-ea"/>
              <a:cs typeface="+mn-cs"/>
            </a:endParaRPr>
          </a:p>
          <a:p>
            <a:endParaRPr lang="fr-FR" sz="1200" b="0" i="1" u="none" strike="noStrike" kern="1200" baseline="0" dirty="0">
              <a:solidFill>
                <a:schemeClr val="tx1"/>
              </a:solidFill>
              <a:latin typeface="Times" pitchFamily="18" charset="0"/>
              <a:ea typeface="+mn-ea"/>
              <a:cs typeface="+mn-cs"/>
            </a:endParaRPr>
          </a:p>
          <a:p>
            <a:r>
              <a:rPr lang="fr-FR" sz="1200" b="0" i="1" u="none" strike="noStrike" kern="1200" baseline="0" dirty="0">
                <a:solidFill>
                  <a:schemeClr val="tx1"/>
                </a:solidFill>
                <a:latin typeface="Times" pitchFamily="18" charset="0"/>
                <a:ea typeface="+mn-ea"/>
                <a:cs typeface="+mn-cs"/>
              </a:rPr>
              <a:t>Au niveau international, plusieurs accidents industriels majeurs engendrés par des phénomènes naturels ont montré la vulnérabilité de certaines installations à ce type d’agressions. Ces accidents, bien que peu nombreux, sont venus confirmer l’intérêt d’analyser cette problématique comme un enjeu de la sécurité industrielle et de l’aménagement durable des territoires.</a:t>
            </a:r>
            <a:endParaRPr lang="fr-FR" dirty="0"/>
          </a:p>
          <a:p>
            <a:endParaRPr lang="fr-FR" dirty="0"/>
          </a:p>
          <a:p>
            <a:r>
              <a:rPr lang="fr-FR" dirty="0"/>
              <a:t>Pour illustrer les conséquences que peuvent prendre les accidents </a:t>
            </a:r>
            <a:r>
              <a:rPr lang="fr-FR" dirty="0" err="1"/>
              <a:t>NaTech</a:t>
            </a:r>
            <a:r>
              <a:rPr lang="fr-FR" dirty="0"/>
              <a:t>, j’ai choisi de vous présenter</a:t>
            </a:r>
            <a:r>
              <a:rPr lang="fr-FR" baseline="0" dirty="0"/>
              <a:t> quelques photographies.</a:t>
            </a:r>
            <a:endParaRPr lang="fr-FR" dirty="0"/>
          </a:p>
          <a:p>
            <a:endParaRPr lang="fr-FR" dirty="0"/>
          </a:p>
          <a:p>
            <a:r>
              <a:rPr lang="fr-FR" sz="1200" kern="1200" dirty="0">
                <a:solidFill>
                  <a:schemeClr val="tx1"/>
                </a:solidFill>
                <a:effectLst/>
                <a:latin typeface="Times" pitchFamily="18" charset="0"/>
                <a:ea typeface="+mn-ea"/>
                <a:cs typeface="+mn-cs"/>
              </a:rPr>
              <a:t>Un des exemples le plus marquant de la décennie en termes de risque </a:t>
            </a:r>
            <a:r>
              <a:rPr lang="fr-FR" sz="1200" kern="1200" dirty="0" err="1">
                <a:solidFill>
                  <a:schemeClr val="tx1"/>
                </a:solidFill>
                <a:effectLst/>
                <a:latin typeface="Times" pitchFamily="18" charset="0"/>
                <a:ea typeface="+mn-ea"/>
                <a:cs typeface="+mn-cs"/>
              </a:rPr>
              <a:t>Natech</a:t>
            </a:r>
            <a:r>
              <a:rPr lang="fr-FR" sz="1200" kern="1200" dirty="0">
                <a:solidFill>
                  <a:schemeClr val="tx1"/>
                </a:solidFill>
                <a:effectLst/>
                <a:latin typeface="Times" pitchFamily="18" charset="0"/>
                <a:ea typeface="+mn-ea"/>
                <a:cs typeface="+mn-cs"/>
              </a:rPr>
              <a:t> est le séisme de mars 2011 au Japon qui a montré qu’un aléa naturel (séisme et tsunami) pouvait avoir un impact sur une installation industrielle et être à l’origine d’une série d’accidents technologiques notoires</a:t>
            </a:r>
            <a:endParaRPr lang="fr-FR" dirty="0"/>
          </a:p>
          <a:p>
            <a:endParaRPr lang="fr-FR" dirty="0"/>
          </a:p>
          <a:p>
            <a:r>
              <a:rPr lang="fr-FR" dirty="0"/>
              <a:t>La première: baie de Chiba</a:t>
            </a:r>
          </a:p>
          <a:p>
            <a:r>
              <a:rPr lang="fr-FR" baseline="0" dirty="0"/>
              <a:t>Lors d’une réplique, les pieds d’une sphère qui était remplie d’eau (épreuve hydraulique) sont rompus. La sphère endommage les tuyauteries proches provoquant une fuite de butane. La fuite s’enflamme et incendie se déclare. La fuite ne peut être arrêtée. L’incendie a duré 10 jours et 17 sphères GPL ont été détruites.</a:t>
            </a:r>
          </a:p>
          <a:p>
            <a:endParaRPr lang="fr-FR" baseline="0" dirty="0"/>
          </a:p>
          <a:p>
            <a:r>
              <a:rPr lang="fr-FR" sz="1200" i="1" kern="1200" dirty="0">
                <a:solidFill>
                  <a:schemeClr val="tx1"/>
                </a:solidFill>
                <a:effectLst/>
                <a:latin typeface="Times" pitchFamily="18" charset="0"/>
                <a:ea typeface="+mn-ea"/>
                <a:cs typeface="+mn-cs"/>
              </a:rPr>
              <a:t>Les installations de stockage de GPL ne sont pas endommagées par la 1</a:t>
            </a:r>
            <a:r>
              <a:rPr lang="fr-FR" sz="1200" i="1" kern="1200" baseline="30000" dirty="0">
                <a:solidFill>
                  <a:schemeClr val="tx1"/>
                </a:solidFill>
                <a:effectLst/>
                <a:latin typeface="Times" pitchFamily="18" charset="0"/>
                <a:ea typeface="+mn-ea"/>
                <a:cs typeface="+mn-cs"/>
              </a:rPr>
              <a:t>ère</a:t>
            </a:r>
            <a:r>
              <a:rPr lang="fr-FR" sz="1200" i="1" kern="1200" dirty="0">
                <a:solidFill>
                  <a:schemeClr val="tx1"/>
                </a:solidFill>
                <a:effectLst/>
                <a:latin typeface="Times" pitchFamily="18" charset="0"/>
                <a:ea typeface="+mn-ea"/>
                <a:cs typeface="+mn-cs"/>
              </a:rPr>
              <a:t> secousse qui se déclenche à 14h46. Lors d’une réplique quelques minutes plus tard, les pieds d’une sphère, remplie d’eau suite à une opération d’épreuve hydraulique qui a eu lieu une dizaine de jours plus tôt, sont rompus. En se couchant, la sphère endommage les tuyauteries proches, ce qui génère une fuite de butane. Le nuage ainsi créé s’enflamme ; un incendie se déclare sur la zone de stockage.</a:t>
            </a:r>
          </a:p>
          <a:p>
            <a:r>
              <a:rPr lang="fr-FR" sz="1200" i="1" kern="1200" dirty="0">
                <a:solidFill>
                  <a:schemeClr val="tx1"/>
                </a:solidFill>
                <a:effectLst/>
                <a:latin typeface="Times" pitchFamily="18" charset="0"/>
                <a:ea typeface="+mn-ea"/>
                <a:cs typeface="+mn-cs"/>
              </a:rPr>
              <a:t>Dans le même temps, il s’avère impossible d’arrêter la fuite (vanne de coupure automatique des tuyauteries restée ouverte suite à des dysfonctionnements pneumatiques ; aucune intervention manuelle envisageable compte tenu des flux thermiques) ni de limiter l’incendie (rayonnement thermique trop important rendant le refroidissement par arrosage inopérant). Il en résulte 5 explosions de type BLEVE,. L’incendie a duré 10 jours et 17 sphères de GPL ont été détruites. Six personnes ont été blessées et on a pu constater des dépôts de suies et des vitres brisées sur les voitures et maisons environnantes.</a:t>
            </a:r>
          </a:p>
          <a:p>
            <a:endParaRPr lang="fr-FR" dirty="0"/>
          </a:p>
          <a:p>
            <a:pPr marL="0" indent="0">
              <a:buFontTx/>
              <a:buNone/>
            </a:pPr>
            <a:endParaRPr lang="fr-FR" dirty="0"/>
          </a:p>
          <a:p>
            <a:pPr marL="0" indent="0">
              <a:buFontTx/>
              <a:buNone/>
            </a:pPr>
            <a:r>
              <a:rPr lang="fr-FR" baseline="0" dirty="0"/>
              <a:t>La deuxième :De fortes précipitations entraine la crue de l’oued qui jouxte la raffinerie. L’eau envahit le site  et son niveau aurait atteint jusqu’à 1,5m par endroit. Un incendie se déclare et provoque notamment l’éclatement de plusieurs bacs. </a:t>
            </a:r>
          </a:p>
          <a:p>
            <a:pPr marL="0" indent="0">
              <a:buFontTx/>
              <a:buNone/>
            </a:pPr>
            <a:endParaRPr lang="fr-FR" baseline="0" dirty="0"/>
          </a:p>
          <a:p>
            <a:pPr marL="0" indent="0">
              <a:buFontTx/>
              <a:buNone/>
            </a:pPr>
            <a:r>
              <a:rPr lang="fr-FR" i="1" baseline="0" dirty="0"/>
              <a:t>L’origine du sinistre est due à l’inflammation  des hydrocarbures résiduels (dans les décanteurs) qui surnageait à la surface des eaux de crues. Les eaux résiduaires se sont mélangées aux eaux de crues vraisemblablement au niveau des égouts. Les hydrocarbures plus légers que l’eau, ont surnagé et se sont répandus sur l’ensemble du site. Ils se sont enflammés au contact de surfaces  d’installations restées chaudes malgré l’arrêt du process. Il se peut que le noyage des équipements électriques ait entrainé des courts-circuits à l’origine de l’inflammation des hydrocarbures.</a:t>
            </a:r>
          </a:p>
          <a:p>
            <a:pPr marL="0" indent="0">
              <a:buFontTx/>
              <a:buNone/>
            </a:pPr>
            <a:endParaRPr lang="fr-FR" baseline="0" dirty="0"/>
          </a:p>
          <a:p>
            <a:pPr marL="0" indent="0">
              <a:buFontTx/>
              <a:buNone/>
            </a:pPr>
            <a:endParaRPr lang="fr-FR" baseline="0" dirty="0"/>
          </a:p>
          <a:p>
            <a:pPr marL="0" indent="0">
              <a:buFontTx/>
              <a:buNone/>
            </a:pPr>
            <a:r>
              <a:rPr lang="fr-FR" dirty="0"/>
              <a:t>La dernière : Dans une distillerie, un bac de 5000 m3 d’éthanol explose sur un impact de foudre puis</a:t>
            </a:r>
            <a:r>
              <a:rPr lang="fr-FR" baseline="0" dirty="0"/>
              <a:t> s’enflamme. Les pare-flammes sur les évents des bacs préconisés dans le cadre de l’ARF n’étaient pas installés.</a:t>
            </a:r>
          </a:p>
          <a:p>
            <a:pPr marL="0" indent="0">
              <a:buFontTx/>
              <a:buNone/>
            </a:pPr>
            <a:endParaRPr lang="fr-FR" baseline="0" dirty="0"/>
          </a:p>
        </p:txBody>
      </p:sp>
    </p:spTree>
    <p:extLst>
      <p:ext uri="{BB962C8B-B14F-4D97-AF65-F5344CB8AC3E}">
        <p14:creationId xmlns:p14="http://schemas.microsoft.com/office/powerpoint/2010/main" val="27967398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20961ED-B8B5-4C64-9727-6F12A830C91B}" type="slidenum">
              <a:rPr lang="en-GB" altLang="en-US" smtClean="0"/>
              <a:pPr/>
              <a:t>16</a:t>
            </a:fld>
            <a:endParaRPr lang="en-GB" altLang="en-US"/>
          </a:p>
        </p:txBody>
      </p:sp>
    </p:spTree>
    <p:extLst>
      <p:ext uri="{BB962C8B-B14F-4D97-AF65-F5344CB8AC3E}">
        <p14:creationId xmlns:p14="http://schemas.microsoft.com/office/powerpoint/2010/main" val="128200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Worst case scenario submitted to EPA by Arkema in June 2014: 1.1 million people in a 23-mile radius could be affected. (Houston Public Media)</a:t>
            </a:r>
          </a:p>
          <a:p>
            <a:r>
              <a:rPr lang="en-US" sz="1200" b="0" i="0" u="none" strike="noStrike" kern="1200" baseline="0" dirty="0">
                <a:solidFill>
                  <a:schemeClr val="tx1"/>
                </a:solidFill>
                <a:latin typeface="Arial" panose="020B0604020202020204" pitchFamily="34" charset="0"/>
                <a:ea typeface="ヒラギノ角ゴ Pro W3" charset="-128"/>
                <a:cs typeface="+mn-cs"/>
              </a:rPr>
              <a:t>‘But Arkema stressed that “multiple layers of preventive and mitigation measures in use at the Crosby facility make it very unlikely” that a worst-case scenario would occur. And “in the unlikely event that such a release occurs, Arkema, Inc. has mitigation measures in place to reduce any potential impacts.”…</a:t>
            </a:r>
          </a:p>
          <a:p>
            <a:endParaRPr lang="en-US" sz="1200" b="0" i="0" u="none" strike="noStrike" kern="1200" baseline="0" dirty="0">
              <a:solidFill>
                <a:schemeClr val="tx1"/>
              </a:solidFill>
              <a:latin typeface="Arial" panose="020B0604020202020204" pitchFamily="34" charset="0"/>
              <a:ea typeface="ヒラギノ角ゴ Pro W3" charset="-128"/>
              <a:cs typeface="+mn-cs"/>
            </a:endParaRPr>
          </a:p>
          <a:p>
            <a:r>
              <a:rPr lang="en-US" sz="1200" b="0" i="0" u="none" strike="noStrike" kern="1200" baseline="0" dirty="0">
                <a:solidFill>
                  <a:schemeClr val="tx1"/>
                </a:solidFill>
                <a:latin typeface="Arial" panose="020B0604020202020204" pitchFamily="34" charset="0"/>
                <a:ea typeface="ヒラギノ角ゴ Pro W3" charset="-128"/>
                <a:cs typeface="+mn-cs"/>
              </a:rPr>
              <a:t>“Certainly, we didn’t anticipate having six feet of water in our plant,” Richard </a:t>
            </a:r>
            <a:r>
              <a:rPr lang="en-US" sz="1200" b="0" i="0" u="none" strike="noStrike" kern="1200" baseline="0" dirty="0" err="1">
                <a:solidFill>
                  <a:schemeClr val="tx1"/>
                </a:solidFill>
                <a:latin typeface="Arial" panose="020B0604020202020204" pitchFamily="34" charset="0"/>
                <a:ea typeface="ヒラギノ角ゴ Pro W3" charset="-128"/>
                <a:cs typeface="+mn-cs"/>
              </a:rPr>
              <a:t>Rennard</a:t>
            </a:r>
            <a:r>
              <a:rPr lang="en-US" sz="1200" b="0" i="0" u="none" strike="noStrike" kern="1200" baseline="0" dirty="0">
                <a:solidFill>
                  <a:schemeClr val="tx1"/>
                </a:solidFill>
                <a:latin typeface="Arial" panose="020B0604020202020204" pitchFamily="34" charset="0"/>
                <a:ea typeface="ヒラギノ角ゴ Pro W3" charset="-128"/>
                <a:cs typeface="+mn-cs"/>
              </a:rPr>
              <a:t>, president of Arkema’s acrylic monomers division, told reporters Thursday.’ Washington Post, By Steven </a:t>
            </a:r>
            <a:r>
              <a:rPr lang="en-US" sz="1200" b="0" i="0" u="none" strike="noStrike" kern="1200" baseline="0" dirty="0" err="1">
                <a:solidFill>
                  <a:schemeClr val="tx1"/>
                </a:solidFill>
                <a:latin typeface="Arial" panose="020B0604020202020204" pitchFamily="34" charset="0"/>
                <a:ea typeface="ヒラギノ角ゴ Pro W3" charset="-128"/>
                <a:cs typeface="+mn-cs"/>
              </a:rPr>
              <a:t>Mufson</a:t>
            </a:r>
            <a:r>
              <a:rPr lang="en-US" sz="1200" b="0" i="0" u="none" strike="noStrike" kern="1200" baseline="0" dirty="0">
                <a:solidFill>
                  <a:schemeClr val="tx1"/>
                </a:solidFill>
                <a:latin typeface="Arial" panose="020B0604020202020204" pitchFamily="34" charset="0"/>
                <a:ea typeface="ヒラギノ角ゴ Pro W3" charset="-128"/>
                <a:cs typeface="+mn-cs"/>
              </a:rPr>
              <a:t>, Brady Dennis and Joel Achenbach September 1, 2017.</a:t>
            </a:r>
          </a:p>
          <a:p>
            <a:endParaRPr lang="en-US" sz="1200" b="0" i="0" u="none" strike="noStrike" kern="1200" baseline="0" dirty="0">
              <a:solidFill>
                <a:schemeClr val="tx1"/>
              </a:solidFill>
              <a:latin typeface="Arial" panose="020B0604020202020204" pitchFamily="34" charset="0"/>
              <a:ea typeface="ヒラギノ角ゴ Pro W3" charset="-128"/>
              <a:cs typeface="+mn-cs"/>
            </a:endParaRPr>
          </a:p>
          <a:p>
            <a:r>
              <a:rPr lang="en-US" sz="1200" b="0" i="0" u="none" strike="noStrike" kern="1200" baseline="0" dirty="0">
                <a:solidFill>
                  <a:schemeClr val="tx1"/>
                </a:solidFill>
                <a:latin typeface="Arial" panose="020B0604020202020204" pitchFamily="34" charset="0"/>
                <a:ea typeface="ヒラギノ角ゴ Pro W3" charset="-128"/>
                <a:cs typeface="+mn-cs"/>
              </a:rPr>
              <a:t>Workers who had been at the facility had never experienced the kind of catastrophic flooding that Harvey caused. Not even during serious storms of the past. Here are a few of note…</a:t>
            </a:r>
            <a:endParaRPr lang="en-US" dirty="0"/>
          </a:p>
        </p:txBody>
      </p:sp>
      <p:sp>
        <p:nvSpPr>
          <p:cNvPr id="4" name="Slide Number Placeholder 3"/>
          <p:cNvSpPr>
            <a:spLocks noGrp="1"/>
          </p:cNvSpPr>
          <p:nvPr>
            <p:ph type="sldNum" sz="quarter" idx="10"/>
          </p:nvPr>
        </p:nvSpPr>
        <p:spPr/>
        <p:txBody>
          <a:bodyPr/>
          <a:lstStyle/>
          <a:p>
            <a:fld id="{382F7BC6-68E9-44D6-BA5C-FDEA61D44901}" type="slidenum">
              <a:rPr lang="en-US" altLang="en-US" smtClean="0"/>
              <a:pPr/>
              <a:t>18</a:t>
            </a:fld>
            <a:endParaRPr lang="en-US" altLang="en-US"/>
          </a:p>
        </p:txBody>
      </p:sp>
    </p:spTree>
    <p:extLst>
      <p:ext uri="{BB962C8B-B14F-4D97-AF65-F5344CB8AC3E}">
        <p14:creationId xmlns:p14="http://schemas.microsoft.com/office/powerpoint/2010/main" val="2080347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baseline="0" dirty="0"/>
          </a:p>
        </p:txBody>
      </p:sp>
    </p:spTree>
    <p:extLst>
      <p:ext uri="{BB962C8B-B14F-4D97-AF65-F5344CB8AC3E}">
        <p14:creationId xmlns:p14="http://schemas.microsoft.com/office/powerpoint/2010/main" val="21939230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07043A1-3E7A-409B-9A97-94E99284C561}" type="slidenum">
              <a:rPr lang="cs-CZ" altLang="cs-CZ"/>
              <a:pPr eaLnBrk="1" hangingPunct="1"/>
              <a:t>27</a:t>
            </a:fld>
            <a:endParaRPr lang="cs-CZ" altLang="cs-CZ"/>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p:spPr>
        <p:txBody>
          <a:bodyPr/>
          <a:lstStyle/>
          <a:p>
            <a:pPr eaLnBrk="1" hangingPunct="1"/>
            <a:r>
              <a:rPr lang="cs-CZ" altLang="cs-CZ">
                <a:latin typeface="Arial" panose="020B0604020202020204" pitchFamily="34" charset="0"/>
              </a:rPr>
              <a:t>To uprostřed jsou laguny, vlevo nahoře plavou vagony na nákladním nádraží. Vpravo nahože nad lagunami je zatopený závod Ostramo, z nějž se uvolnil olej na prvních obrázcích do Černého potoka. Ten se tak jmenoval už předtím, patrně v předtuše. </a:t>
            </a:r>
          </a:p>
        </p:txBody>
      </p:sp>
    </p:spTree>
    <p:extLst>
      <p:ext uri="{BB962C8B-B14F-4D97-AF65-F5344CB8AC3E}">
        <p14:creationId xmlns:p14="http://schemas.microsoft.com/office/powerpoint/2010/main" val="142686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u="sng" kern="1200" dirty="0">
                <a:solidFill>
                  <a:schemeClr val="tx1"/>
                </a:solidFill>
                <a:latin typeface="+mn-lt"/>
                <a:ea typeface="+mn-ea"/>
                <a:cs typeface="+mn-cs"/>
              </a:rPr>
              <a:t>More support is needed to raise awareness and to support implementation of instruments like the Convention</a:t>
            </a:r>
          </a:p>
          <a:p>
            <a:r>
              <a:rPr lang="en-US" altLang="en-US" sz="1800" dirty="0">
                <a:solidFill>
                  <a:srgbClr val="002060"/>
                </a:solidFill>
              </a:rPr>
              <a:t>It is A useful framework in tackling NATECH issues and promoting NATECH risk management </a:t>
            </a:r>
          </a:p>
          <a:p>
            <a:r>
              <a:rPr lang="en-US" altLang="en-US" sz="1800" dirty="0">
                <a:solidFill>
                  <a:srgbClr val="002060"/>
                </a:solidFill>
              </a:rPr>
              <a:t>It Has a specific focus on cooperation within and between countries</a:t>
            </a:r>
          </a:p>
          <a:p>
            <a:r>
              <a:rPr lang="en-US" altLang="en-US" sz="1800" dirty="0">
                <a:solidFill>
                  <a:srgbClr val="002060"/>
                </a:solidFill>
              </a:rPr>
              <a:t>It Helps countries to identify and assess NATECH aspects, to take preventive measures, and to adjust preparedness and response actions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en-US" sz="1800" dirty="0">
                <a:solidFill>
                  <a:srgbClr val="002060"/>
                </a:solidFill>
              </a:rPr>
              <a:t>It</a:t>
            </a:r>
            <a:r>
              <a:rPr lang="en-US" altLang="en-US" sz="1800" baseline="0" dirty="0">
                <a:solidFill>
                  <a:srgbClr val="002060"/>
                </a:solidFill>
              </a:rPr>
              <a:t> </a:t>
            </a:r>
            <a:r>
              <a:rPr lang="en-US" altLang="en-US" sz="1800" dirty="0">
                <a:solidFill>
                  <a:srgbClr val="002060"/>
                </a:solidFill>
              </a:rPr>
              <a:t>Requires countries to establish policies on </a:t>
            </a:r>
            <a:r>
              <a:rPr lang="en-US" altLang="en-US" sz="1800" dirty="0" err="1">
                <a:solidFill>
                  <a:srgbClr val="002060"/>
                </a:solidFill>
              </a:rPr>
              <a:t>LuP</a:t>
            </a:r>
            <a:r>
              <a:rPr lang="en-US" altLang="en-US" sz="1800" dirty="0">
                <a:solidFill>
                  <a:srgbClr val="002060"/>
                </a:solidFill>
              </a:rPr>
              <a:t> and siting decisions, </a:t>
            </a:r>
            <a:r>
              <a:rPr lang="en-US" altLang="en-US" sz="1800" b="1" dirty="0">
                <a:solidFill>
                  <a:srgbClr val="002060"/>
                </a:solidFill>
              </a:rPr>
              <a:t>to ensure new hazardous activities or significant developments near to existing hazardous are sited and managed appropriately</a:t>
            </a:r>
            <a:r>
              <a:rPr lang="en-US" altLang="en-US" sz="1800" dirty="0">
                <a:solidFill>
                  <a:srgbClr val="002060"/>
                </a:solidFill>
              </a:rPr>
              <a:t>, taking local environmental conditions and natural hazards into account </a:t>
            </a:r>
          </a:p>
          <a:p>
            <a:r>
              <a:rPr lang="en-US" altLang="en-US" sz="1800" dirty="0">
                <a:solidFill>
                  <a:srgbClr val="002060"/>
                </a:solidFill>
              </a:rPr>
              <a:t>And Provides opportunities for close cooperation with relevant organizations like the OECD, the JEU, the Central Asia Centre</a:t>
            </a:r>
            <a:r>
              <a:rPr lang="en-US" altLang="en-US" sz="1800" baseline="0" dirty="0">
                <a:solidFill>
                  <a:srgbClr val="002060"/>
                </a:solidFill>
              </a:rPr>
              <a:t> for Emergency Situations,</a:t>
            </a:r>
            <a:r>
              <a:rPr lang="en-US" altLang="en-US" sz="1800" dirty="0">
                <a:solidFill>
                  <a:srgbClr val="002060"/>
                </a:solidFill>
              </a:rPr>
              <a:t> and UNISDR</a:t>
            </a:r>
          </a:p>
          <a:p>
            <a:endParaRPr lang="en-US" altLang="en-US" sz="1800" dirty="0">
              <a:solidFill>
                <a:srgbClr val="002060"/>
              </a:solidFill>
            </a:endParaRPr>
          </a:p>
          <a:p>
            <a:endParaRPr lang="en-US" altLang="en-US" sz="1800" dirty="0">
              <a:solidFill>
                <a:srgbClr val="002060"/>
              </a:solidFill>
            </a:endParaRPr>
          </a:p>
          <a:p>
            <a:r>
              <a:rPr lang="en-US" altLang="en-US" sz="1800" b="1" dirty="0">
                <a:solidFill>
                  <a:srgbClr val="002060"/>
                </a:solidFill>
              </a:rPr>
              <a:t>OECD</a:t>
            </a:r>
            <a:r>
              <a:rPr lang="en-US" altLang="en-US" sz="1800" b="1" baseline="0" dirty="0">
                <a:solidFill>
                  <a:srgbClr val="002060"/>
                </a:solidFill>
              </a:rPr>
              <a:t> Guiding Principles:</a:t>
            </a:r>
            <a:endParaRPr lang="en-US" altLang="en-US" sz="1800" b="1" dirty="0">
              <a:solidFill>
                <a:srgbClr val="00206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tx1"/>
                </a:solidFill>
                <a:effectLst/>
                <a:latin typeface="+mn-lt"/>
                <a:ea typeface="+mn-ea"/>
                <a:cs typeface="+mn-cs"/>
              </a:rPr>
              <a:t>G. Transboundary Co-Operation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800" kern="1200" dirty="0">
                <a:solidFill>
                  <a:schemeClr val="tx1"/>
                </a:solidFill>
                <a:effectLst/>
                <a:latin typeface="+mn-lt"/>
                <a:ea typeface="+mn-ea"/>
                <a:cs typeface="+mn-cs"/>
              </a:rPr>
              <a:t>18.g.1 Neighbouring countries should cooperate in </a:t>
            </a:r>
            <a:r>
              <a:rPr lang="en-AU" sz="1800" kern="1200" dirty="0" err="1">
                <a:solidFill>
                  <a:schemeClr val="tx1"/>
                </a:solidFill>
                <a:effectLst/>
                <a:latin typeface="+mn-lt"/>
                <a:ea typeface="+mn-ea"/>
                <a:cs typeface="+mn-cs"/>
              </a:rPr>
              <a:t>Natech</a:t>
            </a:r>
            <a:r>
              <a:rPr lang="en-AU" sz="1800" kern="1200" dirty="0">
                <a:solidFill>
                  <a:schemeClr val="tx1"/>
                </a:solidFill>
                <a:effectLst/>
                <a:latin typeface="+mn-lt"/>
                <a:ea typeface="+mn-ea"/>
                <a:cs typeface="+mn-cs"/>
              </a:rPr>
              <a:t> prevention, preparedness and response including: </a:t>
            </a:r>
          </a:p>
          <a:p>
            <a:pPr marL="171450" marR="0" lvl="0" indent="-171450" algn="l" defTabSz="914400" rtl="0" eaLnBrk="1" fontAlgn="auto" latinLnBrk="0" hangingPunct="1">
              <a:lnSpc>
                <a:spcPct val="100000"/>
              </a:lnSpc>
              <a:spcBef>
                <a:spcPts val="0"/>
              </a:spcBef>
              <a:spcAft>
                <a:spcPts val="0"/>
              </a:spcAft>
              <a:buClrTx/>
              <a:buSzTx/>
              <a:buFont typeface="Symbol" charset="0"/>
              <a:buChar char="Ø"/>
              <a:tabLst/>
              <a:defRPr/>
            </a:pPr>
            <a:r>
              <a:rPr lang="en-AU" sz="1800" kern="1200" dirty="0">
                <a:solidFill>
                  <a:schemeClr val="tx1"/>
                </a:solidFill>
                <a:effectLst/>
                <a:latin typeface="+mn-lt"/>
                <a:ea typeface="+mn-ea"/>
                <a:cs typeface="+mn-cs"/>
              </a:rPr>
              <a:t>identification of natural hazards that may cause </a:t>
            </a:r>
            <a:r>
              <a:rPr lang="en-AU" sz="1800" kern="1200" dirty="0" err="1">
                <a:solidFill>
                  <a:schemeClr val="tx1"/>
                </a:solidFill>
                <a:effectLst/>
                <a:latin typeface="+mn-lt"/>
                <a:ea typeface="+mn-ea"/>
                <a:cs typeface="+mn-cs"/>
              </a:rPr>
              <a:t>Natech</a:t>
            </a:r>
            <a:r>
              <a:rPr lang="en-AU" sz="1800" kern="1200" dirty="0">
                <a:solidFill>
                  <a:schemeClr val="tx1"/>
                </a:solidFill>
                <a:effectLst/>
                <a:latin typeface="+mn-lt"/>
                <a:ea typeface="+mn-ea"/>
                <a:cs typeface="+mn-cs"/>
              </a:rPr>
              <a:t> risks in one country or across international borders; </a:t>
            </a:r>
            <a:r>
              <a:rPr lang="en-AU" sz="1800" kern="1200" dirty="0">
                <a:solidFill>
                  <a:schemeClr val="tx1"/>
                </a:solidFill>
                <a:effectLst/>
                <a:latin typeface="+mn-lt"/>
                <a:ea typeface="+mn-ea"/>
                <a:cs typeface="+mn-cs"/>
                <a:sym typeface="Symbol"/>
              </a:rPr>
              <a:t></a:t>
            </a:r>
            <a:r>
              <a:rPr lang="en-AU" sz="1800" kern="1200" dirty="0">
                <a:solidFill>
                  <a:schemeClr val="tx1"/>
                </a:solidFill>
                <a:effectLst/>
                <a:latin typeface="+mn-lt"/>
                <a:ea typeface="+mn-ea"/>
                <a:cs typeface="+mn-cs"/>
              </a:rPr>
              <a:t> drafting and communication of natural hazard maps; </a:t>
            </a:r>
          </a:p>
          <a:p>
            <a:pPr marL="171450" marR="0" lvl="0" indent="-171450" algn="l" defTabSz="914400" rtl="0" eaLnBrk="1" fontAlgn="auto" latinLnBrk="0" hangingPunct="1">
              <a:lnSpc>
                <a:spcPct val="100000"/>
              </a:lnSpc>
              <a:spcBef>
                <a:spcPts val="0"/>
              </a:spcBef>
              <a:spcAft>
                <a:spcPts val="0"/>
              </a:spcAft>
              <a:buClrTx/>
              <a:buSzTx/>
              <a:buFont typeface="Symbol" charset="0"/>
              <a:buChar char="Ø"/>
              <a:tabLst/>
              <a:defRPr/>
            </a:pPr>
            <a:r>
              <a:rPr lang="en-AU" sz="1800" kern="1200" dirty="0">
                <a:solidFill>
                  <a:schemeClr val="tx1"/>
                </a:solidFill>
                <a:effectLst/>
                <a:latin typeface="+mn-lt"/>
                <a:ea typeface="+mn-ea"/>
                <a:cs typeface="+mn-cs"/>
              </a:rPr>
              <a:t>establishment, maintenance and improvement of natural hazard warning systems; </a:t>
            </a:r>
            <a:endParaRPr lang="en-AU" sz="1800" kern="1200" dirty="0">
              <a:solidFill>
                <a:schemeClr val="tx1"/>
              </a:solidFill>
              <a:effectLst/>
              <a:latin typeface="+mn-lt"/>
              <a:ea typeface="+mn-ea"/>
              <a:cs typeface="+mn-cs"/>
              <a:sym typeface="Symbol"/>
            </a:endParaRPr>
          </a:p>
          <a:p>
            <a:pPr marL="171450" marR="0" lvl="0" indent="-171450" algn="l" defTabSz="914400" rtl="0" eaLnBrk="1" fontAlgn="auto" latinLnBrk="0" hangingPunct="1">
              <a:lnSpc>
                <a:spcPct val="100000"/>
              </a:lnSpc>
              <a:spcBef>
                <a:spcPts val="0"/>
              </a:spcBef>
              <a:spcAft>
                <a:spcPts val="0"/>
              </a:spcAft>
              <a:buClrTx/>
              <a:buSzTx/>
              <a:buFont typeface="Symbol" charset="0"/>
              <a:buChar char="Ø"/>
              <a:tabLst/>
              <a:defRPr/>
            </a:pPr>
            <a:r>
              <a:rPr lang="en-AU" sz="1800" kern="1200" dirty="0">
                <a:solidFill>
                  <a:schemeClr val="tx1"/>
                </a:solidFill>
                <a:effectLst/>
                <a:latin typeface="+mn-lt"/>
                <a:ea typeface="+mn-ea"/>
                <a:cs typeface="+mn-cs"/>
              </a:rPr>
              <a:t>development, enforcement and improvement of methodologies and requirements for </a:t>
            </a:r>
            <a:r>
              <a:rPr lang="en-AU" sz="1800" kern="1200" dirty="0" err="1">
                <a:solidFill>
                  <a:schemeClr val="tx1"/>
                </a:solidFill>
                <a:effectLst/>
                <a:latin typeface="+mn-lt"/>
                <a:ea typeface="+mn-ea"/>
                <a:cs typeface="+mn-cs"/>
              </a:rPr>
              <a:t>Natech</a:t>
            </a:r>
            <a:r>
              <a:rPr lang="en-AU" sz="1800" kern="1200" dirty="0">
                <a:solidFill>
                  <a:schemeClr val="tx1"/>
                </a:solidFill>
                <a:effectLst/>
                <a:latin typeface="+mn-lt"/>
                <a:ea typeface="+mn-ea"/>
                <a:cs typeface="+mn-cs"/>
              </a:rPr>
              <a:t> risk management; and </a:t>
            </a:r>
            <a:endParaRPr lang="en-AU" sz="1800" kern="1200" dirty="0">
              <a:solidFill>
                <a:schemeClr val="tx1"/>
              </a:solidFill>
              <a:effectLst/>
              <a:latin typeface="+mn-lt"/>
              <a:ea typeface="+mn-ea"/>
              <a:cs typeface="+mn-cs"/>
              <a:sym typeface="Symbol"/>
            </a:endParaRPr>
          </a:p>
          <a:p>
            <a:pPr marL="171450" marR="0" lvl="0" indent="-171450" algn="l" defTabSz="914400" rtl="0" eaLnBrk="1" fontAlgn="auto" latinLnBrk="0" hangingPunct="1">
              <a:lnSpc>
                <a:spcPct val="100000"/>
              </a:lnSpc>
              <a:spcBef>
                <a:spcPts val="0"/>
              </a:spcBef>
              <a:spcAft>
                <a:spcPts val="0"/>
              </a:spcAft>
              <a:buClrTx/>
              <a:buSzTx/>
              <a:buFont typeface="Symbol" charset="0"/>
              <a:buChar char="Ø"/>
              <a:tabLst/>
              <a:defRPr/>
            </a:pPr>
            <a:r>
              <a:rPr lang="en-AU" sz="1800" kern="1200" dirty="0">
                <a:solidFill>
                  <a:schemeClr val="tx1"/>
                </a:solidFill>
                <a:effectLst/>
                <a:latin typeface="+mn-lt"/>
                <a:ea typeface="+mn-ea"/>
                <a:cs typeface="+mn-cs"/>
              </a:rPr>
              <a:t>emergency planning and response including mutual assistance. 18.g.2 Countries should exchange experience concerning good practices for </a:t>
            </a:r>
            <a:r>
              <a:rPr lang="en-AU" sz="1800" kern="1200" dirty="0" err="1">
                <a:solidFill>
                  <a:schemeClr val="tx1"/>
                </a:solidFill>
                <a:effectLst/>
                <a:latin typeface="+mn-lt"/>
                <a:ea typeface="+mn-ea"/>
                <a:cs typeface="+mn-cs"/>
              </a:rPr>
              <a:t>Natech</a:t>
            </a:r>
            <a:r>
              <a:rPr lang="en-AU" sz="1800" kern="1200" dirty="0">
                <a:solidFill>
                  <a:schemeClr val="tx1"/>
                </a:solidFill>
                <a:effectLst/>
                <a:latin typeface="+mn-lt"/>
                <a:ea typeface="+mn-ea"/>
                <a:cs typeface="+mn-cs"/>
              </a:rPr>
              <a:t> prevention, preparedness and response including natural hazard identification, hazard mapping and natural disaster management.</a:t>
            </a:r>
          </a:p>
          <a:p>
            <a:endParaRPr lang="en-US" altLang="en-US" sz="1800" dirty="0">
              <a:solidFill>
                <a:srgbClr val="002060"/>
              </a:solidFill>
            </a:endParaRPr>
          </a:p>
          <a:p>
            <a:endParaRPr lang="en-US" altLang="en-US" sz="1800" dirty="0">
              <a:solidFill>
                <a:srgbClr val="002060"/>
              </a:solidFill>
            </a:endParaRPr>
          </a:p>
          <a:p>
            <a:endParaRPr lang="en-US" altLang="en-US" sz="1800" dirty="0">
              <a:solidFill>
                <a:srgbClr val="002060"/>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sz="1800" dirty="0">
              <a:solidFill>
                <a:srgbClr val="002060"/>
              </a:solidFill>
            </a:endParaRPr>
          </a:p>
        </p:txBody>
      </p:sp>
      <p:sp>
        <p:nvSpPr>
          <p:cNvPr id="4" name="Slide Number Placeholder 3"/>
          <p:cNvSpPr>
            <a:spLocks noGrp="1"/>
          </p:cNvSpPr>
          <p:nvPr>
            <p:ph type="sldNum" sz="quarter" idx="10"/>
          </p:nvPr>
        </p:nvSpPr>
        <p:spPr/>
        <p:txBody>
          <a:bodyPr/>
          <a:lstStyle/>
          <a:p>
            <a:fld id="{7FB667E1-E601-4AAF-B95C-B25720D70A60}" type="slidenum">
              <a:rPr lang="uk-UA" smtClean="0"/>
              <a:t>31</a:t>
            </a:fld>
            <a:endParaRPr lang="uk-UA" dirty="0"/>
          </a:p>
        </p:txBody>
      </p:sp>
    </p:spTree>
    <p:extLst>
      <p:ext uri="{BB962C8B-B14F-4D97-AF65-F5344CB8AC3E}">
        <p14:creationId xmlns:p14="http://schemas.microsoft.com/office/powerpoint/2010/main" val="23272336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B284F51-8C73-442A-94BA-B47AACA93920}" type="slidenum">
              <a:rPr lang="cs-CZ" altLang="cs-CZ"/>
              <a:pPr eaLnBrk="1" hangingPunct="1"/>
              <a:t>32</a:t>
            </a:fld>
            <a:endParaRPr lang="cs-CZ" altLang="cs-CZ"/>
          </a:p>
        </p:txBody>
      </p:sp>
      <p:sp>
        <p:nvSpPr>
          <p:cNvPr id="47107" name="Rectangle 2"/>
          <p:cNvSpPr>
            <a:spLocks noGrp="1" noRot="1" noChangeAspect="1" noChangeArrowheads="1" noTextEdit="1"/>
          </p:cNvSpPr>
          <p:nvPr>
            <p:ph type="sldImg"/>
          </p:nvPr>
        </p:nvSpPr>
        <p:spPr>
          <a:ln/>
        </p:spPr>
      </p:sp>
      <p:sp>
        <p:nvSpPr>
          <p:cNvPr id="47108" name="Rectangle 3"/>
          <p:cNvSpPr>
            <a:spLocks noGrp="1" noChangeArrowheads="1"/>
          </p:cNvSpPr>
          <p:nvPr>
            <p:ph type="body" idx="1"/>
          </p:nvPr>
        </p:nvSpPr>
        <p:spPr>
          <a:noFill/>
        </p:spPr>
        <p:txBody>
          <a:bodyPr/>
          <a:lstStyle/>
          <a:p>
            <a:pPr eaLnBrk="1" hangingPunct="1"/>
            <a:endParaRPr lang="cs-CZ" altLang="cs-CZ">
              <a:latin typeface="Arial" panose="020B0604020202020204" pitchFamily="34" charset="0"/>
            </a:endParaRPr>
          </a:p>
        </p:txBody>
      </p:sp>
    </p:spTree>
    <p:extLst>
      <p:ext uri="{BB962C8B-B14F-4D97-AF65-F5344CB8AC3E}">
        <p14:creationId xmlns:p14="http://schemas.microsoft.com/office/powerpoint/2010/main" val="3127404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endParaRPr lang="en-GB"/>
          </a:p>
        </p:txBody>
      </p:sp>
      <p:sp>
        <p:nvSpPr>
          <p:cNvPr id="3" name="Podnadpis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lze upravit styl předlohy.</a:t>
            </a:r>
            <a:endParaRPr lang="en-GB"/>
          </a:p>
        </p:txBody>
      </p:sp>
      <p:sp>
        <p:nvSpPr>
          <p:cNvPr id="4" name="Zástupný symbol pro datum 3"/>
          <p:cNvSpPr>
            <a:spLocks noGrp="1"/>
          </p:cNvSpPr>
          <p:nvPr>
            <p:ph type="dt" sz="half" idx="10"/>
          </p:nvPr>
        </p:nvSpPr>
        <p:spPr/>
        <p:txBody>
          <a:bodyPr/>
          <a:lstStyle/>
          <a:p>
            <a:fld id="{6F0F8A8C-F9C9-49E7-84DD-4B972A5B5FFE}" type="datetimeFigureOut">
              <a:rPr lang="en-GB" smtClean="0"/>
              <a:t>21/10/2021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E4EDBFF2-38BD-49AE-A6D7-3074083E63B0}" type="slidenum">
              <a:rPr lang="en-GB" smtClean="0"/>
              <a:t>‹#›</a:t>
            </a:fld>
            <a:endParaRPr lang="en-GB"/>
          </a:p>
        </p:txBody>
      </p:sp>
    </p:spTree>
    <p:extLst>
      <p:ext uri="{BB962C8B-B14F-4D97-AF65-F5344CB8AC3E}">
        <p14:creationId xmlns:p14="http://schemas.microsoft.com/office/powerpoint/2010/main" val="6182456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6F0F8A8C-F9C9-49E7-84DD-4B972A5B5FFE}" type="datetimeFigureOut">
              <a:rPr lang="en-GB" smtClean="0"/>
              <a:t>21/10/2021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E4EDBFF2-38BD-49AE-A6D7-3074083E63B0}" type="slidenum">
              <a:rPr lang="en-GB" smtClean="0"/>
              <a:t>‹#›</a:t>
            </a:fld>
            <a:endParaRPr lang="en-GB"/>
          </a:p>
        </p:txBody>
      </p:sp>
    </p:spTree>
    <p:extLst>
      <p:ext uri="{BB962C8B-B14F-4D97-AF65-F5344CB8AC3E}">
        <p14:creationId xmlns:p14="http://schemas.microsoft.com/office/powerpoint/2010/main" val="961510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8724900" y="365125"/>
            <a:ext cx="2628900" cy="5811838"/>
          </a:xfrm>
        </p:spPr>
        <p:txBody>
          <a:bodyPr vert="eaVert"/>
          <a:lstStyle/>
          <a:p>
            <a:r>
              <a:rPr lang="cs-CZ"/>
              <a:t>Kliknutím lze upravit styl.</a:t>
            </a:r>
            <a:endParaRPr lang="en-GB"/>
          </a:p>
        </p:txBody>
      </p:sp>
      <p:sp>
        <p:nvSpPr>
          <p:cNvPr id="3" name="Zástupný symbol pro svislý text 2"/>
          <p:cNvSpPr>
            <a:spLocks noGrp="1"/>
          </p:cNvSpPr>
          <p:nvPr>
            <p:ph type="body" orient="vert" idx="1"/>
          </p:nvPr>
        </p:nvSpPr>
        <p:spPr>
          <a:xfrm>
            <a:off x="838200" y="365125"/>
            <a:ext cx="7734300" cy="5811838"/>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6F0F8A8C-F9C9-49E7-84DD-4B972A5B5FFE}" type="datetimeFigureOut">
              <a:rPr lang="en-GB" smtClean="0"/>
              <a:t>21/10/2021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E4EDBFF2-38BD-49AE-A6D7-3074083E63B0}" type="slidenum">
              <a:rPr lang="en-GB" smtClean="0"/>
              <a:t>‹#›</a:t>
            </a:fld>
            <a:endParaRPr lang="en-GB"/>
          </a:p>
        </p:txBody>
      </p:sp>
    </p:spTree>
    <p:extLst>
      <p:ext uri="{BB962C8B-B14F-4D97-AF65-F5344CB8AC3E}">
        <p14:creationId xmlns:p14="http://schemas.microsoft.com/office/powerpoint/2010/main" val="3549386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622299" y="1484784"/>
            <a:ext cx="10945284" cy="648072"/>
          </a:xfrm>
          <a:prstGeom prst="rect">
            <a:avLst/>
          </a:prstGeom>
        </p:spPr>
        <p:txBody>
          <a:bodyPr lIns="0" tIns="0" rIns="0" bIns="0"/>
          <a:lstStyle>
            <a:lvl1pPr>
              <a:lnSpc>
                <a:spcPct val="110000"/>
              </a:lnSpc>
              <a:defRPr sz="2800">
                <a:solidFill>
                  <a:srgbClr val="164194"/>
                </a:solidFill>
              </a:defRPr>
            </a:lvl1pPr>
          </a:lstStyle>
          <a:p>
            <a:endParaRPr lang="en-GB" dirty="0"/>
          </a:p>
        </p:txBody>
      </p:sp>
      <p:pic>
        <p:nvPicPr>
          <p:cNvPr id="16" name="Picture 15"/>
          <p:cNvPicPr>
            <a:picLocks noChangeAspect="1"/>
          </p:cNvPicPr>
          <p:nvPr userDrawn="1"/>
        </p:nvPicPr>
        <p:blipFill>
          <a:blip r:embed="rId2"/>
          <a:stretch>
            <a:fillRect/>
          </a:stretch>
        </p:blipFill>
        <p:spPr>
          <a:xfrm>
            <a:off x="5960533" y="3225800"/>
            <a:ext cx="254000" cy="406400"/>
          </a:xfrm>
          <a:prstGeom prst="rect">
            <a:avLst/>
          </a:prstGeom>
        </p:spPr>
      </p:pic>
      <p:pic>
        <p:nvPicPr>
          <p:cNvPr id="18" name="Picture 17"/>
          <p:cNvPicPr>
            <a:picLocks noChangeAspect="1"/>
          </p:cNvPicPr>
          <p:nvPr userDrawn="1"/>
        </p:nvPicPr>
        <p:blipFill>
          <a:blip r:embed="rId2"/>
          <a:stretch>
            <a:fillRect/>
          </a:stretch>
        </p:blipFill>
        <p:spPr>
          <a:xfrm>
            <a:off x="5960533" y="3225800"/>
            <a:ext cx="254000" cy="406400"/>
          </a:xfrm>
          <a:prstGeom prst="rect">
            <a:avLst/>
          </a:prstGeom>
        </p:spPr>
      </p:pic>
    </p:spTree>
    <p:extLst>
      <p:ext uri="{BB962C8B-B14F-4D97-AF65-F5344CB8AC3E}">
        <p14:creationId xmlns:p14="http://schemas.microsoft.com/office/powerpoint/2010/main" val="39762154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icture_text">
    <p:spTree>
      <p:nvGrpSpPr>
        <p:cNvPr id="1" name=""/>
        <p:cNvGrpSpPr/>
        <p:nvPr/>
      </p:nvGrpSpPr>
      <p:grpSpPr>
        <a:xfrm>
          <a:off x="0" y="0"/>
          <a:ext cx="0" cy="0"/>
          <a:chOff x="0" y="0"/>
          <a:chExt cx="0" cy="0"/>
        </a:xfrm>
      </p:grpSpPr>
      <p:sp>
        <p:nvSpPr>
          <p:cNvPr id="6" name="Content Placeholder 2"/>
          <p:cNvSpPr>
            <a:spLocks noGrp="1"/>
          </p:cNvSpPr>
          <p:nvPr>
            <p:ph idx="11"/>
          </p:nvPr>
        </p:nvSpPr>
        <p:spPr>
          <a:xfrm>
            <a:off x="6190986" y="2564904"/>
            <a:ext cx="5376597" cy="3742234"/>
          </a:xfrm>
          <a:prstGeom prst="rect">
            <a:avLst/>
          </a:prstGeom>
        </p:spPr>
        <p:txBody>
          <a:bodyPr lIns="0" tIns="0" rIns="0" bIns="0"/>
          <a:lstStyle>
            <a:lvl1pPr marL="0" indent="0">
              <a:lnSpc>
                <a:spcPct val="110000"/>
              </a:lnSpc>
              <a:spcBef>
                <a:spcPts val="0"/>
              </a:spcBef>
              <a:buClr>
                <a:srgbClr val="33ACE3"/>
              </a:buClr>
              <a:buFont typeface="Arial"/>
              <a:buNone/>
              <a:defRPr sz="2400" b="0" i="0">
                <a:solidFill>
                  <a:srgbClr val="164194"/>
                </a:solidFill>
              </a:defRPr>
            </a:lvl1pPr>
            <a:lvl2pPr marL="342900" indent="-342900">
              <a:lnSpc>
                <a:spcPct val="110000"/>
              </a:lnSpc>
              <a:spcBef>
                <a:spcPts val="0"/>
              </a:spcBef>
              <a:buClr>
                <a:srgbClr val="33ACE3"/>
              </a:buClr>
              <a:buFont typeface="Arial"/>
              <a:buChar char="•"/>
              <a:defRPr sz="2000">
                <a:solidFill>
                  <a:srgbClr val="164194"/>
                </a:solidFill>
              </a:defRPr>
            </a:lvl2pPr>
            <a:lvl3pPr marL="0" indent="0">
              <a:lnSpc>
                <a:spcPct val="110000"/>
              </a:lnSpc>
              <a:spcBef>
                <a:spcPts val="0"/>
              </a:spcBef>
              <a:buClr>
                <a:srgbClr val="33ACE3"/>
              </a:buClr>
              <a:buFont typeface="Arial"/>
              <a:buNone/>
              <a:defRPr sz="1600">
                <a:solidFill>
                  <a:srgbClr val="164194"/>
                </a:solidFill>
              </a:defRPr>
            </a:lvl3pPr>
            <a:lvl4pPr marL="0">
              <a:spcBef>
                <a:spcPts val="0"/>
              </a:spcBef>
              <a:defRPr/>
            </a:lvl4pPr>
            <a:lvl5pPr marL="0">
              <a:spcBef>
                <a:spcPts val="0"/>
              </a:spcBef>
              <a:defRPr/>
            </a:lvl5pPr>
          </a:lstStyle>
          <a:p>
            <a:pPr lvl="0"/>
            <a:r>
              <a:rPr lang="en-US" dirty="0"/>
              <a:t>Click to edit Master text styles</a:t>
            </a:r>
          </a:p>
          <a:p>
            <a:pPr lvl="1"/>
            <a:r>
              <a:rPr lang="en-US" dirty="0"/>
              <a:t>Second level</a:t>
            </a:r>
          </a:p>
          <a:p>
            <a:pPr lvl="2"/>
            <a:r>
              <a:rPr lang="en-US" dirty="0"/>
              <a:t>Third level</a:t>
            </a:r>
          </a:p>
        </p:txBody>
      </p:sp>
      <p:sp>
        <p:nvSpPr>
          <p:cNvPr id="10" name="Title 1"/>
          <p:cNvSpPr>
            <a:spLocks noGrp="1"/>
          </p:cNvSpPr>
          <p:nvPr>
            <p:ph type="title"/>
          </p:nvPr>
        </p:nvSpPr>
        <p:spPr>
          <a:xfrm>
            <a:off x="6192011" y="1484784"/>
            <a:ext cx="5377691" cy="936104"/>
          </a:xfrm>
          <a:prstGeom prst="rect">
            <a:avLst/>
          </a:prstGeom>
        </p:spPr>
        <p:txBody>
          <a:bodyPr lIns="0" tIns="0" rIns="0" bIns="0"/>
          <a:lstStyle>
            <a:lvl1pPr>
              <a:lnSpc>
                <a:spcPct val="110000"/>
              </a:lnSpc>
              <a:defRPr sz="2800">
                <a:solidFill>
                  <a:srgbClr val="164194"/>
                </a:solidFill>
              </a:defRPr>
            </a:lvl1pPr>
          </a:lstStyle>
          <a:p>
            <a:r>
              <a:rPr lang="en-US" dirty="0"/>
              <a:t>Click to edit Master title style</a:t>
            </a:r>
            <a:endParaRPr lang="en-GB" dirty="0"/>
          </a:p>
        </p:txBody>
      </p:sp>
      <p:sp>
        <p:nvSpPr>
          <p:cNvPr id="11" name="Picture Placeholder 6"/>
          <p:cNvSpPr>
            <a:spLocks noGrp="1"/>
          </p:cNvSpPr>
          <p:nvPr>
            <p:ph type="pic" sz="quarter" idx="10"/>
          </p:nvPr>
        </p:nvSpPr>
        <p:spPr>
          <a:xfrm>
            <a:off x="-23771" y="980728"/>
            <a:ext cx="5639717" cy="5877272"/>
          </a:xfrm>
          <a:prstGeom prst="rect">
            <a:avLst/>
          </a:prstGeom>
        </p:spPr>
        <p:txBody>
          <a:bodyPr/>
          <a:lstStyle>
            <a:lvl1pPr>
              <a:defRPr>
                <a:solidFill>
                  <a:srgbClr val="164194"/>
                </a:solidFill>
              </a:defRPr>
            </a:lvl1pPr>
          </a:lstStyle>
          <a:p>
            <a:endParaRPr lang="en-GB" dirty="0"/>
          </a:p>
        </p:txBody>
      </p:sp>
    </p:spTree>
    <p:extLst>
      <p:ext uri="{BB962C8B-B14F-4D97-AF65-F5344CB8AC3E}">
        <p14:creationId xmlns:p14="http://schemas.microsoft.com/office/powerpoint/2010/main" val="3408233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10"/>
          </p:nvPr>
        </p:nvSpPr>
        <p:spPr/>
        <p:txBody>
          <a:bodyPr/>
          <a:lstStyle/>
          <a:p>
            <a:fld id="{6F0F8A8C-F9C9-49E7-84DD-4B972A5B5FFE}" type="datetimeFigureOut">
              <a:rPr lang="en-GB" smtClean="0"/>
              <a:t>21/10/2021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E4EDBFF2-38BD-49AE-A6D7-3074083E63B0}" type="slidenum">
              <a:rPr lang="en-GB" smtClean="0"/>
              <a:t>‹#›</a:t>
            </a:fld>
            <a:endParaRPr lang="en-GB"/>
          </a:p>
        </p:txBody>
      </p:sp>
    </p:spTree>
    <p:extLst>
      <p:ext uri="{BB962C8B-B14F-4D97-AF65-F5344CB8AC3E}">
        <p14:creationId xmlns:p14="http://schemas.microsoft.com/office/powerpoint/2010/main" val="2743248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831850" y="1709738"/>
            <a:ext cx="10515600" cy="2852737"/>
          </a:xfrm>
        </p:spPr>
        <p:txBody>
          <a:bodyPr anchor="b"/>
          <a:lstStyle>
            <a:lvl1pPr>
              <a:defRPr sz="6000"/>
            </a:lvl1pPr>
          </a:lstStyle>
          <a:p>
            <a:r>
              <a:rPr lang="cs-CZ"/>
              <a:t>Kliknutím lze upravit styl.</a:t>
            </a:r>
            <a:endParaRPr lang="en-GB"/>
          </a:p>
        </p:txBody>
      </p:sp>
      <p:sp>
        <p:nvSpPr>
          <p:cNvPr id="3" name="Zástupný symbol pro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Kliknutím lze upravit styly předlohy textu.</a:t>
            </a:r>
          </a:p>
        </p:txBody>
      </p:sp>
      <p:sp>
        <p:nvSpPr>
          <p:cNvPr id="4" name="Zástupný symbol pro datum 3"/>
          <p:cNvSpPr>
            <a:spLocks noGrp="1"/>
          </p:cNvSpPr>
          <p:nvPr>
            <p:ph type="dt" sz="half" idx="10"/>
          </p:nvPr>
        </p:nvSpPr>
        <p:spPr/>
        <p:txBody>
          <a:bodyPr/>
          <a:lstStyle/>
          <a:p>
            <a:fld id="{6F0F8A8C-F9C9-49E7-84DD-4B972A5B5FFE}" type="datetimeFigureOut">
              <a:rPr lang="en-GB" smtClean="0"/>
              <a:t>21/10/2021</a:t>
            </a:fld>
            <a:endParaRPr lang="en-GB"/>
          </a:p>
        </p:txBody>
      </p:sp>
      <p:sp>
        <p:nvSpPr>
          <p:cNvPr id="5" name="Zástupný symbol pro zápatí 4"/>
          <p:cNvSpPr>
            <a:spLocks noGrp="1"/>
          </p:cNvSpPr>
          <p:nvPr>
            <p:ph type="ftr" sz="quarter" idx="11"/>
          </p:nvPr>
        </p:nvSpPr>
        <p:spPr/>
        <p:txBody>
          <a:bodyPr/>
          <a:lstStyle/>
          <a:p>
            <a:endParaRPr lang="en-GB"/>
          </a:p>
        </p:txBody>
      </p:sp>
      <p:sp>
        <p:nvSpPr>
          <p:cNvPr id="6" name="Zástupný symbol pro číslo snímku 5"/>
          <p:cNvSpPr>
            <a:spLocks noGrp="1"/>
          </p:cNvSpPr>
          <p:nvPr>
            <p:ph type="sldNum" sz="quarter" idx="12"/>
          </p:nvPr>
        </p:nvSpPr>
        <p:spPr/>
        <p:txBody>
          <a:bodyPr/>
          <a:lstStyle/>
          <a:p>
            <a:fld id="{E4EDBFF2-38BD-49AE-A6D7-3074083E63B0}" type="slidenum">
              <a:rPr lang="en-GB" smtClean="0"/>
              <a:t>‹#›</a:t>
            </a:fld>
            <a:endParaRPr lang="en-GB"/>
          </a:p>
        </p:txBody>
      </p:sp>
    </p:spTree>
    <p:extLst>
      <p:ext uri="{BB962C8B-B14F-4D97-AF65-F5344CB8AC3E}">
        <p14:creationId xmlns:p14="http://schemas.microsoft.com/office/powerpoint/2010/main" val="4211721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obsah 2"/>
          <p:cNvSpPr>
            <a:spLocks noGrp="1"/>
          </p:cNvSpPr>
          <p:nvPr>
            <p:ph sz="half" idx="1"/>
          </p:nvPr>
        </p:nvSpPr>
        <p:spPr>
          <a:xfrm>
            <a:off x="838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obsah 3"/>
          <p:cNvSpPr>
            <a:spLocks noGrp="1"/>
          </p:cNvSpPr>
          <p:nvPr>
            <p:ph sz="half" idx="2"/>
          </p:nvPr>
        </p:nvSpPr>
        <p:spPr>
          <a:xfrm>
            <a:off x="6172200" y="1825625"/>
            <a:ext cx="5181600" cy="435133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datum 4"/>
          <p:cNvSpPr>
            <a:spLocks noGrp="1"/>
          </p:cNvSpPr>
          <p:nvPr>
            <p:ph type="dt" sz="half" idx="10"/>
          </p:nvPr>
        </p:nvSpPr>
        <p:spPr/>
        <p:txBody>
          <a:bodyPr/>
          <a:lstStyle/>
          <a:p>
            <a:fld id="{6F0F8A8C-F9C9-49E7-84DD-4B972A5B5FFE}" type="datetimeFigureOut">
              <a:rPr lang="en-GB" smtClean="0"/>
              <a:t>21/10/2021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E4EDBFF2-38BD-49AE-A6D7-3074083E63B0}" type="slidenum">
              <a:rPr lang="en-GB" smtClean="0"/>
              <a:t>‹#›</a:t>
            </a:fld>
            <a:endParaRPr lang="en-GB"/>
          </a:p>
        </p:txBody>
      </p:sp>
    </p:spTree>
    <p:extLst>
      <p:ext uri="{BB962C8B-B14F-4D97-AF65-F5344CB8AC3E}">
        <p14:creationId xmlns:p14="http://schemas.microsoft.com/office/powerpoint/2010/main" val="1637248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839788" y="365125"/>
            <a:ext cx="10515600" cy="1325563"/>
          </a:xfrm>
        </p:spPr>
        <p:txBody>
          <a:bodyPr/>
          <a:lstStyle/>
          <a:p>
            <a:r>
              <a:rPr lang="cs-CZ"/>
              <a:t>Kliknutím lze upravit styl.</a:t>
            </a:r>
            <a:endParaRPr lang="en-GB"/>
          </a:p>
        </p:txBody>
      </p:sp>
      <p:sp>
        <p:nvSpPr>
          <p:cNvPr id="3" name="Zástupný symbol pro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839788" y="2505075"/>
            <a:ext cx="5157787"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5" name="Zástupný symbol pro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6172200" y="2505075"/>
            <a:ext cx="5183188" cy="3684588"/>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7" name="Zástupný symbol pro datum 6"/>
          <p:cNvSpPr>
            <a:spLocks noGrp="1"/>
          </p:cNvSpPr>
          <p:nvPr>
            <p:ph type="dt" sz="half" idx="10"/>
          </p:nvPr>
        </p:nvSpPr>
        <p:spPr/>
        <p:txBody>
          <a:bodyPr/>
          <a:lstStyle/>
          <a:p>
            <a:fld id="{6F0F8A8C-F9C9-49E7-84DD-4B972A5B5FFE}" type="datetimeFigureOut">
              <a:rPr lang="en-GB" smtClean="0"/>
              <a:t>21/10/2021</a:t>
            </a:fld>
            <a:endParaRPr lang="en-GB"/>
          </a:p>
        </p:txBody>
      </p:sp>
      <p:sp>
        <p:nvSpPr>
          <p:cNvPr id="8" name="Zástupný symbol pro zápatí 7"/>
          <p:cNvSpPr>
            <a:spLocks noGrp="1"/>
          </p:cNvSpPr>
          <p:nvPr>
            <p:ph type="ftr" sz="quarter" idx="11"/>
          </p:nvPr>
        </p:nvSpPr>
        <p:spPr/>
        <p:txBody>
          <a:bodyPr/>
          <a:lstStyle/>
          <a:p>
            <a:endParaRPr lang="en-GB"/>
          </a:p>
        </p:txBody>
      </p:sp>
      <p:sp>
        <p:nvSpPr>
          <p:cNvPr id="9" name="Zástupný symbol pro číslo snímku 8"/>
          <p:cNvSpPr>
            <a:spLocks noGrp="1"/>
          </p:cNvSpPr>
          <p:nvPr>
            <p:ph type="sldNum" sz="quarter" idx="12"/>
          </p:nvPr>
        </p:nvSpPr>
        <p:spPr/>
        <p:txBody>
          <a:bodyPr/>
          <a:lstStyle/>
          <a:p>
            <a:fld id="{E4EDBFF2-38BD-49AE-A6D7-3074083E63B0}" type="slidenum">
              <a:rPr lang="en-GB" smtClean="0"/>
              <a:t>‹#›</a:t>
            </a:fld>
            <a:endParaRPr lang="en-GB"/>
          </a:p>
        </p:txBody>
      </p:sp>
    </p:spTree>
    <p:extLst>
      <p:ext uri="{BB962C8B-B14F-4D97-AF65-F5344CB8AC3E}">
        <p14:creationId xmlns:p14="http://schemas.microsoft.com/office/powerpoint/2010/main" val="1021536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endParaRPr lang="en-GB"/>
          </a:p>
        </p:txBody>
      </p:sp>
      <p:sp>
        <p:nvSpPr>
          <p:cNvPr id="3" name="Zástupný symbol pro datum 2"/>
          <p:cNvSpPr>
            <a:spLocks noGrp="1"/>
          </p:cNvSpPr>
          <p:nvPr>
            <p:ph type="dt" sz="half" idx="10"/>
          </p:nvPr>
        </p:nvSpPr>
        <p:spPr/>
        <p:txBody>
          <a:bodyPr/>
          <a:lstStyle/>
          <a:p>
            <a:fld id="{6F0F8A8C-F9C9-49E7-84DD-4B972A5B5FFE}" type="datetimeFigureOut">
              <a:rPr lang="en-GB" smtClean="0"/>
              <a:t>21/10/2021</a:t>
            </a:fld>
            <a:endParaRPr lang="en-GB"/>
          </a:p>
        </p:txBody>
      </p:sp>
      <p:sp>
        <p:nvSpPr>
          <p:cNvPr id="4" name="Zástupný symbol pro zápatí 3"/>
          <p:cNvSpPr>
            <a:spLocks noGrp="1"/>
          </p:cNvSpPr>
          <p:nvPr>
            <p:ph type="ftr" sz="quarter" idx="11"/>
          </p:nvPr>
        </p:nvSpPr>
        <p:spPr/>
        <p:txBody>
          <a:bodyPr/>
          <a:lstStyle/>
          <a:p>
            <a:endParaRPr lang="en-GB"/>
          </a:p>
        </p:txBody>
      </p:sp>
      <p:sp>
        <p:nvSpPr>
          <p:cNvPr id="5" name="Zástupný symbol pro číslo snímku 4"/>
          <p:cNvSpPr>
            <a:spLocks noGrp="1"/>
          </p:cNvSpPr>
          <p:nvPr>
            <p:ph type="sldNum" sz="quarter" idx="12"/>
          </p:nvPr>
        </p:nvSpPr>
        <p:spPr/>
        <p:txBody>
          <a:bodyPr/>
          <a:lstStyle/>
          <a:p>
            <a:fld id="{E4EDBFF2-38BD-49AE-A6D7-3074083E63B0}" type="slidenum">
              <a:rPr lang="en-GB" smtClean="0"/>
              <a:t>‹#›</a:t>
            </a:fld>
            <a:endParaRPr lang="en-GB"/>
          </a:p>
        </p:txBody>
      </p:sp>
    </p:spTree>
    <p:extLst>
      <p:ext uri="{BB962C8B-B14F-4D97-AF65-F5344CB8AC3E}">
        <p14:creationId xmlns:p14="http://schemas.microsoft.com/office/powerpoint/2010/main" val="3179425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6F0F8A8C-F9C9-49E7-84DD-4B972A5B5FFE}" type="datetimeFigureOut">
              <a:rPr lang="en-GB" smtClean="0"/>
              <a:t>21/10/2021</a:t>
            </a:fld>
            <a:endParaRPr lang="en-GB"/>
          </a:p>
        </p:txBody>
      </p:sp>
      <p:sp>
        <p:nvSpPr>
          <p:cNvPr id="3" name="Zástupný symbol pro zápatí 2"/>
          <p:cNvSpPr>
            <a:spLocks noGrp="1"/>
          </p:cNvSpPr>
          <p:nvPr>
            <p:ph type="ftr" sz="quarter" idx="11"/>
          </p:nvPr>
        </p:nvSpPr>
        <p:spPr/>
        <p:txBody>
          <a:bodyPr/>
          <a:lstStyle/>
          <a:p>
            <a:endParaRPr lang="en-GB"/>
          </a:p>
        </p:txBody>
      </p:sp>
      <p:sp>
        <p:nvSpPr>
          <p:cNvPr id="4" name="Zástupný symbol pro číslo snímku 3"/>
          <p:cNvSpPr>
            <a:spLocks noGrp="1"/>
          </p:cNvSpPr>
          <p:nvPr>
            <p:ph type="sldNum" sz="quarter" idx="12"/>
          </p:nvPr>
        </p:nvSpPr>
        <p:spPr/>
        <p:txBody>
          <a:bodyPr/>
          <a:lstStyle/>
          <a:p>
            <a:fld id="{E4EDBFF2-38BD-49AE-A6D7-3074083E63B0}" type="slidenum">
              <a:rPr lang="en-GB" smtClean="0"/>
              <a:t>‹#›</a:t>
            </a:fld>
            <a:endParaRPr lang="en-GB"/>
          </a:p>
        </p:txBody>
      </p:sp>
    </p:spTree>
    <p:extLst>
      <p:ext uri="{BB962C8B-B14F-4D97-AF65-F5344CB8AC3E}">
        <p14:creationId xmlns:p14="http://schemas.microsoft.com/office/powerpoint/2010/main" val="15730910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pro obsah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6F0F8A8C-F9C9-49E7-84DD-4B972A5B5FFE}" type="datetimeFigureOut">
              <a:rPr lang="en-GB" smtClean="0"/>
              <a:t>21/10/2021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E4EDBFF2-38BD-49AE-A6D7-3074083E63B0}" type="slidenum">
              <a:rPr lang="en-GB" smtClean="0"/>
              <a:t>‹#›</a:t>
            </a:fld>
            <a:endParaRPr lang="en-GB"/>
          </a:p>
        </p:txBody>
      </p:sp>
    </p:spTree>
    <p:extLst>
      <p:ext uri="{BB962C8B-B14F-4D97-AF65-F5344CB8AC3E}">
        <p14:creationId xmlns:p14="http://schemas.microsoft.com/office/powerpoint/2010/main" val="36167841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839788" y="457200"/>
            <a:ext cx="3932237" cy="1600200"/>
          </a:xfrm>
        </p:spPr>
        <p:txBody>
          <a:bodyPr anchor="b"/>
          <a:lstStyle>
            <a:lvl1pPr>
              <a:defRPr sz="3200"/>
            </a:lvl1pPr>
          </a:lstStyle>
          <a:p>
            <a:r>
              <a:rPr lang="cs-CZ"/>
              <a:t>Kliknutím lze upravit styl.</a:t>
            </a:r>
            <a:endParaRPr lang="en-GB"/>
          </a:p>
        </p:txBody>
      </p:sp>
      <p:sp>
        <p:nvSpPr>
          <p:cNvPr id="3" name="Zástupný symbol pro obrázek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Zástupný symbol pro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Kliknutím lze upravit styly předlohy textu.</a:t>
            </a:r>
          </a:p>
        </p:txBody>
      </p:sp>
      <p:sp>
        <p:nvSpPr>
          <p:cNvPr id="5" name="Zástupný symbol pro datum 4"/>
          <p:cNvSpPr>
            <a:spLocks noGrp="1"/>
          </p:cNvSpPr>
          <p:nvPr>
            <p:ph type="dt" sz="half" idx="10"/>
          </p:nvPr>
        </p:nvSpPr>
        <p:spPr/>
        <p:txBody>
          <a:bodyPr/>
          <a:lstStyle/>
          <a:p>
            <a:fld id="{6F0F8A8C-F9C9-49E7-84DD-4B972A5B5FFE}" type="datetimeFigureOut">
              <a:rPr lang="en-GB" smtClean="0"/>
              <a:t>21/10/2021</a:t>
            </a:fld>
            <a:endParaRPr lang="en-GB"/>
          </a:p>
        </p:txBody>
      </p:sp>
      <p:sp>
        <p:nvSpPr>
          <p:cNvPr id="6" name="Zástupný symbol pro zápatí 5"/>
          <p:cNvSpPr>
            <a:spLocks noGrp="1"/>
          </p:cNvSpPr>
          <p:nvPr>
            <p:ph type="ftr" sz="quarter" idx="11"/>
          </p:nvPr>
        </p:nvSpPr>
        <p:spPr/>
        <p:txBody>
          <a:bodyPr/>
          <a:lstStyle/>
          <a:p>
            <a:endParaRPr lang="en-GB"/>
          </a:p>
        </p:txBody>
      </p:sp>
      <p:sp>
        <p:nvSpPr>
          <p:cNvPr id="7" name="Zástupný symbol pro číslo snímku 6"/>
          <p:cNvSpPr>
            <a:spLocks noGrp="1"/>
          </p:cNvSpPr>
          <p:nvPr>
            <p:ph type="sldNum" sz="quarter" idx="12"/>
          </p:nvPr>
        </p:nvSpPr>
        <p:spPr/>
        <p:txBody>
          <a:bodyPr/>
          <a:lstStyle/>
          <a:p>
            <a:fld id="{E4EDBFF2-38BD-49AE-A6D7-3074083E63B0}" type="slidenum">
              <a:rPr lang="en-GB" smtClean="0"/>
              <a:t>‹#›</a:t>
            </a:fld>
            <a:endParaRPr lang="en-GB"/>
          </a:p>
        </p:txBody>
      </p:sp>
    </p:spTree>
    <p:extLst>
      <p:ext uri="{BB962C8B-B14F-4D97-AF65-F5344CB8AC3E}">
        <p14:creationId xmlns:p14="http://schemas.microsoft.com/office/powerpoint/2010/main" val="10617204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endParaRPr lang="en-GB"/>
          </a:p>
        </p:txBody>
      </p:sp>
      <p:sp>
        <p:nvSpPr>
          <p:cNvPr id="3" name="Zástupný symbol pro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endParaRPr lang="en-GB"/>
          </a:p>
        </p:txBody>
      </p:sp>
      <p:sp>
        <p:nvSpPr>
          <p:cNvPr id="4" name="Zástupný symbol pro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0F8A8C-F9C9-49E7-84DD-4B972A5B5FFE}" type="datetimeFigureOut">
              <a:rPr lang="en-GB" smtClean="0"/>
              <a:t>21/10/2021</a:t>
            </a:fld>
            <a:endParaRPr lang="en-GB"/>
          </a:p>
        </p:txBody>
      </p:sp>
      <p:sp>
        <p:nvSpPr>
          <p:cNvPr id="5" name="Zástupný symbol pro zápatí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Zástupný symbol pro číslo snímk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DBFF2-38BD-49AE-A6D7-3074083E63B0}" type="slidenum">
              <a:rPr lang="en-GB" smtClean="0"/>
              <a:t>‹#›</a:t>
            </a:fld>
            <a:endParaRPr lang="en-GB"/>
          </a:p>
        </p:txBody>
      </p:sp>
    </p:spTree>
    <p:extLst>
      <p:ext uri="{BB962C8B-B14F-4D97-AF65-F5344CB8AC3E}">
        <p14:creationId xmlns:p14="http://schemas.microsoft.com/office/powerpoint/2010/main" val="14836983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8" r:id="rId12"/>
    <p:sldLayoutId id="2147483689"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2.xml"/><Relationship Id="rId1" Type="http://schemas.openxmlformats.org/officeDocument/2006/relationships/tags" Target="../tags/tag1.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12.xml"/><Relationship Id="rId1" Type="http://schemas.openxmlformats.org/officeDocument/2006/relationships/tags" Target="../tags/tag2.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slideLayout" Target="../slideLayouts/slideLayout13.xml"/><Relationship Id="rId1" Type="http://schemas.openxmlformats.org/officeDocument/2006/relationships/tags" Target="../tags/tag5.xml"/></Relationships>
</file>

<file path=ppt/slides/_rels/slide18.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34.jpe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normAutofit fontScale="90000"/>
          </a:bodyPr>
          <a:lstStyle/>
          <a:p>
            <a:r>
              <a:rPr lang="en-US" dirty="0"/>
              <a:t>NATECH – </a:t>
            </a:r>
            <a:r>
              <a:rPr lang="cs-CZ" dirty="0"/>
              <a:t>Technologické havárie vyvolané přírodními jevy</a:t>
            </a:r>
            <a:endParaRPr lang="en-GB" dirty="0"/>
          </a:p>
        </p:txBody>
      </p:sp>
      <p:sp>
        <p:nvSpPr>
          <p:cNvPr id="3" name="Podnadpis 2"/>
          <p:cNvSpPr>
            <a:spLocks noGrp="1"/>
          </p:cNvSpPr>
          <p:nvPr>
            <p:ph type="subTitle" idx="1"/>
          </p:nvPr>
        </p:nvSpPr>
        <p:spPr/>
        <p:txBody>
          <a:bodyPr>
            <a:normAutofit fontScale="92500" lnSpcReduction="10000"/>
          </a:bodyPr>
          <a:lstStyle/>
          <a:p>
            <a:r>
              <a:rPr lang="en-US" sz="2800" b="1" dirty="0"/>
              <a:t>Pavel DANIHELKA</a:t>
            </a:r>
            <a:endParaRPr lang="cs-CZ" sz="2800" b="1" dirty="0"/>
          </a:p>
          <a:p>
            <a:r>
              <a:rPr lang="cs-CZ" dirty="0"/>
              <a:t>Výzkumný ústav bezpečnosti práce Praha</a:t>
            </a:r>
          </a:p>
          <a:p>
            <a:r>
              <a:rPr lang="cs-CZ" dirty="0"/>
              <a:t>Regionální kancelář Ostrava</a:t>
            </a:r>
          </a:p>
          <a:p>
            <a:r>
              <a:rPr lang="cs-CZ" dirty="0"/>
              <a:t>Mail: Danihelka@vubp-praha.cz</a:t>
            </a:r>
            <a:endParaRPr lang="en-GB" dirty="0"/>
          </a:p>
        </p:txBody>
      </p:sp>
    </p:spTree>
    <p:extLst>
      <p:ext uri="{BB962C8B-B14F-4D97-AF65-F5344CB8AC3E}">
        <p14:creationId xmlns:p14="http://schemas.microsoft.com/office/powerpoint/2010/main" val="247562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4" descr="http://www.pageresource.com/clipart/clipart/nature/weather/storm/floo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339" y="2660651"/>
            <a:ext cx="1697037" cy="173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2" name="Picture 6" descr="http://img3.wikia.nocookie.net/__cb20110607221721/callofduty/images/e/e7/Lightning_bolt_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3889" y="4587875"/>
            <a:ext cx="1716087" cy="17541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3" name="Picture 8" descr="http://www.clker.com/cliparts/7/8/3/m/P/v/tornado-md.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05026" y="2606676"/>
            <a:ext cx="1114425" cy="1660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Picture 8" descr="http://ehp.niehs.nih.gov/wp-content/uploads/119/7/ehp.119-a290.g007.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06576" y="2324752"/>
            <a:ext cx="2735878" cy="4107051"/>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1685" name="Picture 2" descr="http://www.clipartbest.com/cliparts/4i9/Edp/4i9EdpgRT.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60851" y="4467226"/>
            <a:ext cx="1724025" cy="18399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686" name="Rectangle 2"/>
          <p:cNvSpPr>
            <a:spLocks noGrp="1" noChangeArrowheads="1"/>
          </p:cNvSpPr>
          <p:nvPr>
            <p:ph type="title"/>
          </p:nvPr>
        </p:nvSpPr>
        <p:spPr bwMode="auto">
          <a:xfrm>
            <a:off x="818147" y="134754"/>
            <a:ext cx="9170403" cy="1848034"/>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algn="ctr" eaLnBrk="1" hangingPunct="1"/>
            <a:r>
              <a:rPr lang="cs-CZ" altLang="en-US" sz="4000" b="1" u="sng" dirty="0" err="1">
                <a:solidFill>
                  <a:srgbClr val="FF0000"/>
                </a:solidFill>
              </a:rPr>
              <a:t>Ce</a:t>
            </a:r>
            <a:r>
              <a:rPr lang="cs-CZ" altLang="en-US" sz="4000" b="1" u="sng" dirty="0">
                <a:solidFill>
                  <a:srgbClr val="FF0000"/>
                </a:solidFill>
              </a:rPr>
              <a:t> je to „NATECH“?</a:t>
            </a:r>
            <a:br>
              <a:rPr lang="cs-CZ" altLang="en-US" sz="3200" u="sng" dirty="0">
                <a:solidFill>
                  <a:srgbClr val="FF0000"/>
                </a:solidFill>
              </a:rPr>
            </a:br>
            <a:br>
              <a:rPr lang="cs-CZ" altLang="en-US" sz="3200" u="sng" dirty="0">
                <a:solidFill>
                  <a:srgbClr val="FF0000"/>
                </a:solidFill>
              </a:rPr>
            </a:br>
            <a:r>
              <a:rPr lang="en-GB" altLang="en-US" sz="3200" u="sng" dirty="0">
                <a:solidFill>
                  <a:srgbClr val="FF0000"/>
                </a:solidFill>
              </a:rPr>
              <a:t>Na</a:t>
            </a:r>
            <a:r>
              <a:rPr lang="en-GB" altLang="en-US" sz="3200" dirty="0"/>
              <a:t>tural hazard triggered </a:t>
            </a:r>
            <a:r>
              <a:rPr lang="en-GB" altLang="en-US" sz="3200" u="sng" dirty="0">
                <a:solidFill>
                  <a:srgbClr val="FF0000"/>
                </a:solidFill>
              </a:rPr>
              <a:t>tech</a:t>
            </a:r>
            <a:r>
              <a:rPr lang="en-GB" altLang="en-US" sz="3200" dirty="0"/>
              <a:t>nological accident</a:t>
            </a:r>
          </a:p>
        </p:txBody>
      </p:sp>
      <p:grpSp>
        <p:nvGrpSpPr>
          <p:cNvPr id="2" name="Group 1"/>
          <p:cNvGrpSpPr>
            <a:grpSpLocks/>
          </p:cNvGrpSpPr>
          <p:nvPr/>
        </p:nvGrpSpPr>
        <p:grpSpPr bwMode="auto">
          <a:xfrm>
            <a:off x="2249885" y="2141717"/>
            <a:ext cx="7088982" cy="3876675"/>
            <a:chOff x="606341" y="1049338"/>
            <a:chExt cx="7978859" cy="4559302"/>
          </a:xfrm>
        </p:grpSpPr>
        <p:sp>
          <p:nvSpPr>
            <p:cNvPr id="16389" name="AutoShape 5"/>
            <p:cNvSpPr>
              <a:spLocks noChangeArrowheads="1"/>
            </p:cNvSpPr>
            <p:nvPr/>
          </p:nvSpPr>
          <p:spPr bwMode="auto">
            <a:xfrm rot="5400000" flipH="1">
              <a:off x="549822" y="1112491"/>
              <a:ext cx="4559302" cy="4432996"/>
            </a:xfrm>
            <a:prstGeom prst="flowChartExtract">
              <a:avLst/>
            </a:prstGeom>
            <a:solidFill>
              <a:schemeClr val="accent6">
                <a:lumMod val="40000"/>
                <a:lumOff val="60000"/>
                <a:alpha val="83000"/>
              </a:schemeClr>
            </a:solidFill>
            <a:ln>
              <a:solidFill>
                <a:schemeClr val="tx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endParaRPr lang="it-IT" altLang="it-IT">
                <a:solidFill>
                  <a:srgbClr val="000000"/>
                </a:solidFill>
              </a:endParaRPr>
            </a:p>
          </p:txBody>
        </p:sp>
        <p:sp>
          <p:nvSpPr>
            <p:cNvPr id="16390" name="AutoShape 6"/>
            <p:cNvSpPr>
              <a:spLocks noChangeArrowheads="1"/>
            </p:cNvSpPr>
            <p:nvPr/>
          </p:nvSpPr>
          <p:spPr bwMode="auto">
            <a:xfrm rot="-5400000">
              <a:off x="4089051" y="1112491"/>
              <a:ext cx="4559302" cy="4432996"/>
            </a:xfrm>
            <a:prstGeom prst="flowChartExtract">
              <a:avLst/>
            </a:prstGeom>
            <a:solidFill>
              <a:schemeClr val="accent6">
                <a:lumMod val="40000"/>
                <a:lumOff val="60000"/>
                <a:alpha val="83000"/>
              </a:schemeClr>
            </a:solidFill>
            <a:ln w="19050">
              <a:solidFill>
                <a:schemeClr val="tx1"/>
              </a:solidFill>
              <a:miter lim="800000"/>
              <a:headEnd/>
              <a:tailEnd/>
            </a:ln>
            <a:effec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endParaRPr lang="it-IT" altLang="it-IT">
                <a:solidFill>
                  <a:srgbClr val="000000"/>
                </a:solidFill>
              </a:endParaRPr>
            </a:p>
          </p:txBody>
        </p:sp>
        <p:sp>
          <p:nvSpPr>
            <p:cNvPr id="16391" name="Oval 7"/>
            <p:cNvSpPr>
              <a:spLocks noChangeArrowheads="1"/>
            </p:cNvSpPr>
            <p:nvPr/>
          </p:nvSpPr>
          <p:spPr bwMode="auto">
            <a:xfrm>
              <a:off x="4209230" y="2878138"/>
              <a:ext cx="850900" cy="901700"/>
            </a:xfrm>
            <a:prstGeom prst="ellipse">
              <a:avLst/>
            </a:prstGeom>
            <a:gradFill flip="none" rotWithShape="1">
              <a:gsLst>
                <a:gs pos="0">
                  <a:schemeClr val="accent6">
                    <a:lumMod val="60000"/>
                    <a:lumOff val="40000"/>
                    <a:tint val="66000"/>
                    <a:satMod val="160000"/>
                  </a:schemeClr>
                </a:gs>
                <a:gs pos="50000">
                  <a:schemeClr val="accent6">
                    <a:lumMod val="60000"/>
                    <a:lumOff val="40000"/>
                    <a:tint val="44500"/>
                    <a:satMod val="160000"/>
                  </a:schemeClr>
                </a:gs>
                <a:gs pos="100000">
                  <a:schemeClr val="accent6">
                    <a:lumMod val="60000"/>
                    <a:lumOff val="40000"/>
                    <a:tint val="23500"/>
                    <a:satMod val="160000"/>
                  </a:schemeClr>
                </a:gs>
              </a:gsLst>
              <a:path path="circle">
                <a:fillToRect l="50000" t="50000" r="50000" b="50000"/>
              </a:path>
              <a:tileRect/>
            </a:gradFill>
            <a:ln w="19050">
              <a:solidFill>
                <a:schemeClr val="tx1"/>
              </a:solidFill>
              <a:round/>
              <a:headEnd/>
              <a:tailEnd/>
            </a:ln>
            <a:effectLst/>
          </p:spPr>
          <p:txBody>
            <a:bodyPr wrap="none" anchor="ctr"/>
            <a:lstStyle>
              <a:lvl1pPr>
                <a:defRPr sz="2000">
                  <a:solidFill>
                    <a:schemeClr val="tx1"/>
                  </a:solidFill>
                  <a:latin typeface="Arial" charset="0"/>
                </a:defRPr>
              </a:lvl1pPr>
              <a:lvl2pPr marL="742950" indent="-285750">
                <a:defRPr sz="2000">
                  <a:solidFill>
                    <a:schemeClr val="tx1"/>
                  </a:solidFill>
                  <a:latin typeface="Arial" charset="0"/>
                </a:defRPr>
              </a:lvl2pPr>
              <a:lvl3pPr marL="1143000" indent="-228600">
                <a:defRPr sz="2000">
                  <a:solidFill>
                    <a:schemeClr val="tx1"/>
                  </a:solidFill>
                  <a:latin typeface="Arial" charset="0"/>
                </a:defRPr>
              </a:lvl3pPr>
              <a:lvl4pPr marL="1600200" indent="-228600">
                <a:defRPr sz="2000">
                  <a:solidFill>
                    <a:schemeClr val="tx1"/>
                  </a:solidFill>
                  <a:latin typeface="Arial" charset="0"/>
                </a:defRPr>
              </a:lvl4pPr>
              <a:lvl5pPr marL="2057400" indent="-228600">
                <a:defRPr sz="2000">
                  <a:solidFill>
                    <a:schemeClr val="tx1"/>
                  </a:solidFill>
                  <a:latin typeface="Arial" charset="0"/>
                </a:defRPr>
              </a:lvl5pPr>
              <a:lvl6pPr marL="2514600" indent="-228600" eaLnBrk="0" fontAlgn="base" hangingPunct="0">
                <a:spcBef>
                  <a:spcPct val="0"/>
                </a:spcBef>
                <a:spcAft>
                  <a:spcPct val="0"/>
                </a:spcAft>
                <a:defRPr sz="2000">
                  <a:solidFill>
                    <a:schemeClr val="tx1"/>
                  </a:solidFill>
                  <a:latin typeface="Arial" charset="0"/>
                </a:defRPr>
              </a:lvl6pPr>
              <a:lvl7pPr marL="2971800" indent="-228600" eaLnBrk="0" fontAlgn="base" hangingPunct="0">
                <a:spcBef>
                  <a:spcPct val="0"/>
                </a:spcBef>
                <a:spcAft>
                  <a:spcPct val="0"/>
                </a:spcAft>
                <a:defRPr sz="2000">
                  <a:solidFill>
                    <a:schemeClr val="tx1"/>
                  </a:solidFill>
                  <a:latin typeface="Arial" charset="0"/>
                </a:defRPr>
              </a:lvl7pPr>
              <a:lvl8pPr marL="3429000" indent="-228600" eaLnBrk="0" fontAlgn="base" hangingPunct="0">
                <a:spcBef>
                  <a:spcPct val="0"/>
                </a:spcBef>
                <a:spcAft>
                  <a:spcPct val="0"/>
                </a:spcAft>
                <a:defRPr sz="2000">
                  <a:solidFill>
                    <a:schemeClr val="tx1"/>
                  </a:solidFill>
                  <a:latin typeface="Arial" charset="0"/>
                </a:defRPr>
              </a:lvl8pPr>
              <a:lvl9pPr marL="3886200" indent="-228600" eaLnBrk="0" fontAlgn="base" hangingPunct="0">
                <a:spcBef>
                  <a:spcPct val="0"/>
                </a:spcBef>
                <a:spcAft>
                  <a:spcPct val="0"/>
                </a:spcAft>
                <a:defRPr sz="2000">
                  <a:solidFill>
                    <a:schemeClr val="tx1"/>
                  </a:solidFill>
                  <a:latin typeface="Arial" charset="0"/>
                </a:defRPr>
              </a:lvl9pPr>
            </a:lstStyle>
            <a:p>
              <a:pPr eaLnBrk="1" hangingPunct="1">
                <a:defRPr/>
              </a:pPr>
              <a:endParaRPr lang="it-IT" altLang="it-IT">
                <a:solidFill>
                  <a:srgbClr val="000000"/>
                </a:solidFill>
              </a:endParaRPr>
            </a:p>
          </p:txBody>
        </p:sp>
        <p:sp>
          <p:nvSpPr>
            <p:cNvPr id="283657" name="Rectangle 9"/>
            <p:cNvSpPr>
              <a:spLocks noChangeArrowheads="1"/>
            </p:cNvSpPr>
            <p:nvPr/>
          </p:nvSpPr>
          <p:spPr bwMode="auto">
            <a:xfrm>
              <a:off x="5326116" y="1923111"/>
              <a:ext cx="3243003" cy="32766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lgn="l">
                <a:spcBef>
                  <a:spcPct val="20000"/>
                </a:spcBef>
                <a:buClr>
                  <a:schemeClr val="folHlink"/>
                </a:buClr>
                <a:buFont typeface="Wingdings" panose="05000000000000000000" pitchFamily="2" charset="2"/>
                <a:buChar char="§"/>
                <a:defRPr sz="2400" b="1">
                  <a:solidFill>
                    <a:srgbClr val="333333"/>
                  </a:solidFill>
                  <a:latin typeface="Arial" panose="020B0604020202020204" pitchFamily="34" charset="0"/>
                </a:defRPr>
              </a:lvl1pPr>
              <a:lvl2pPr marL="728663" indent="-195263" algn="just">
                <a:spcBef>
                  <a:spcPct val="20000"/>
                </a:spcBef>
                <a:buClr>
                  <a:schemeClr val="folHlink"/>
                </a:buClr>
                <a:buFont typeface="Wingdings" panose="05000000000000000000" pitchFamily="2" charset="2"/>
                <a:buChar char="ü"/>
                <a:defRPr sz="2000" b="1">
                  <a:solidFill>
                    <a:srgbClr val="333333"/>
                  </a:solidFill>
                  <a:latin typeface="Arial" panose="020B0604020202020204" pitchFamily="34" charset="0"/>
                </a:defRPr>
              </a:lvl2pPr>
              <a:lvl3pPr marL="1279525" indent="-228600" algn="just">
                <a:buClr>
                  <a:schemeClr val="folHlink"/>
                </a:buClr>
                <a:buChar char="•"/>
                <a:defRPr>
                  <a:solidFill>
                    <a:srgbClr val="333333"/>
                  </a:solidFill>
                  <a:latin typeface="Arial" panose="020B0604020202020204" pitchFamily="34" charset="0"/>
                </a:defRPr>
              </a:lvl3pPr>
              <a:lvl4pPr marL="1698625" indent="-228600" algn="just">
                <a:buClr>
                  <a:schemeClr val="folHlink"/>
                </a:buClr>
                <a:buChar char="•"/>
                <a:defRPr>
                  <a:solidFill>
                    <a:srgbClr val="333333"/>
                  </a:solidFill>
                  <a:latin typeface="Arial" panose="020B0604020202020204" pitchFamily="34" charset="0"/>
                </a:defRPr>
              </a:lvl4pPr>
              <a:lvl5pPr marL="2117725" indent="-228600" algn="just">
                <a:buClr>
                  <a:schemeClr val="folHlink"/>
                </a:buClr>
                <a:buChar char="•"/>
                <a:defRPr>
                  <a:solidFill>
                    <a:srgbClr val="333333"/>
                  </a:solidFill>
                  <a:latin typeface="Arial" panose="020B0604020202020204" pitchFamily="34" charset="0"/>
                </a:defRPr>
              </a:lvl5pPr>
              <a:lvl6pPr marL="2574925" indent="-228600" algn="just" eaLnBrk="0" fontAlgn="base" hangingPunct="0">
                <a:spcBef>
                  <a:spcPct val="0"/>
                </a:spcBef>
                <a:spcAft>
                  <a:spcPct val="0"/>
                </a:spcAft>
                <a:buClr>
                  <a:schemeClr val="folHlink"/>
                </a:buClr>
                <a:buChar char="•"/>
                <a:defRPr>
                  <a:solidFill>
                    <a:srgbClr val="333333"/>
                  </a:solidFill>
                  <a:latin typeface="Arial" panose="020B0604020202020204" pitchFamily="34" charset="0"/>
                </a:defRPr>
              </a:lvl6pPr>
              <a:lvl7pPr marL="3032125" indent="-228600" algn="just" eaLnBrk="0" fontAlgn="base" hangingPunct="0">
                <a:spcBef>
                  <a:spcPct val="0"/>
                </a:spcBef>
                <a:spcAft>
                  <a:spcPct val="0"/>
                </a:spcAft>
                <a:buClr>
                  <a:schemeClr val="folHlink"/>
                </a:buClr>
                <a:buChar char="•"/>
                <a:defRPr>
                  <a:solidFill>
                    <a:srgbClr val="333333"/>
                  </a:solidFill>
                  <a:latin typeface="Arial" panose="020B0604020202020204" pitchFamily="34" charset="0"/>
                </a:defRPr>
              </a:lvl7pPr>
              <a:lvl8pPr marL="3489325" indent="-228600" algn="just" eaLnBrk="0" fontAlgn="base" hangingPunct="0">
                <a:spcBef>
                  <a:spcPct val="0"/>
                </a:spcBef>
                <a:spcAft>
                  <a:spcPct val="0"/>
                </a:spcAft>
                <a:buClr>
                  <a:schemeClr val="folHlink"/>
                </a:buClr>
                <a:buChar char="•"/>
                <a:defRPr>
                  <a:solidFill>
                    <a:srgbClr val="333333"/>
                  </a:solidFill>
                  <a:latin typeface="Arial" panose="020B0604020202020204" pitchFamily="34" charset="0"/>
                </a:defRPr>
              </a:lvl8pPr>
              <a:lvl9pPr marL="3946525" indent="-228600" algn="just" eaLnBrk="0" fontAlgn="base" hangingPunct="0">
                <a:spcBef>
                  <a:spcPct val="0"/>
                </a:spcBef>
                <a:spcAft>
                  <a:spcPct val="0"/>
                </a:spcAft>
                <a:buClr>
                  <a:schemeClr val="folHlink"/>
                </a:buClr>
                <a:buChar char="•"/>
                <a:defRPr>
                  <a:solidFill>
                    <a:srgbClr val="333333"/>
                  </a:solidFill>
                  <a:latin typeface="Arial" panose="020B0604020202020204" pitchFamily="34" charset="0"/>
                </a:defRPr>
              </a:lvl9pPr>
            </a:lstStyle>
            <a:p>
              <a:pPr algn="r" eaLnBrk="1" hangingPunct="1">
                <a:buClr>
                  <a:srgbClr val="FFFFFF"/>
                </a:buClr>
                <a:buSzPct val="110000"/>
                <a:buFont typeface="Wingdings" panose="05000000000000000000" pitchFamily="2" charset="2"/>
                <a:buNone/>
                <a:defRPr/>
              </a:pPr>
              <a:r>
                <a:rPr lang="cs-CZ" altLang="it-IT" dirty="0">
                  <a:solidFill>
                    <a:srgbClr val="FF0000"/>
                  </a:solidFill>
                  <a:effectLst>
                    <a:outerShdw blurRad="50800" dist="38100" dir="2700000" algn="tl" rotWithShape="0">
                      <a:prstClr val="black">
                        <a:alpha val="40000"/>
                      </a:prstClr>
                    </a:outerShdw>
                  </a:effectLst>
                </a:rPr>
                <a:t>Požár</a:t>
              </a:r>
              <a:r>
                <a:rPr lang="en-US" altLang="it-IT" dirty="0">
                  <a:solidFill>
                    <a:srgbClr val="FF0000"/>
                  </a:solidFill>
                  <a:effectLst>
                    <a:outerShdw blurRad="50800" dist="38100" dir="2700000" algn="tl" rotWithShape="0">
                      <a:prstClr val="black">
                        <a:alpha val="40000"/>
                      </a:prstClr>
                    </a:outerShdw>
                  </a:effectLst>
                </a:rPr>
                <a:t> </a:t>
              </a:r>
            </a:p>
            <a:p>
              <a:pPr algn="r" eaLnBrk="1" hangingPunct="1">
                <a:buClr>
                  <a:srgbClr val="FFFFFF"/>
                </a:buClr>
                <a:buSzPct val="110000"/>
                <a:buFont typeface="Wingdings" panose="05000000000000000000" pitchFamily="2" charset="2"/>
                <a:buNone/>
                <a:defRPr/>
              </a:pPr>
              <a:r>
                <a:rPr lang="cs-CZ" altLang="it-IT" dirty="0">
                  <a:solidFill>
                    <a:srgbClr val="FF0000"/>
                  </a:solidFill>
                  <a:effectLst>
                    <a:outerShdw blurRad="50800" dist="38100" dir="2700000" algn="tl" rotWithShape="0">
                      <a:prstClr val="black">
                        <a:alpha val="40000"/>
                      </a:prstClr>
                    </a:outerShdw>
                  </a:effectLst>
                </a:rPr>
                <a:t>Toxický únik</a:t>
              </a:r>
              <a:endParaRPr lang="en-US" altLang="it-IT" dirty="0">
                <a:solidFill>
                  <a:srgbClr val="FF0000"/>
                </a:solidFill>
                <a:effectLst>
                  <a:outerShdw blurRad="50800" dist="38100" dir="2700000" algn="tl" rotWithShape="0">
                    <a:prstClr val="black">
                      <a:alpha val="40000"/>
                    </a:prstClr>
                  </a:outerShdw>
                </a:effectLst>
              </a:endParaRPr>
            </a:p>
            <a:p>
              <a:pPr algn="r" eaLnBrk="1" hangingPunct="1">
                <a:buClr>
                  <a:srgbClr val="FFFFFF"/>
                </a:buClr>
                <a:buSzPct val="110000"/>
                <a:buFont typeface="Wingdings" panose="05000000000000000000" pitchFamily="2" charset="2"/>
                <a:buNone/>
                <a:defRPr/>
              </a:pPr>
              <a:r>
                <a:rPr lang="cs-CZ" altLang="it-IT" dirty="0">
                  <a:solidFill>
                    <a:srgbClr val="FF0000"/>
                  </a:solidFill>
                  <a:effectLst>
                    <a:outerShdw blurRad="50800" dist="38100" dir="2700000" algn="tl" rotWithShape="0">
                      <a:prstClr val="black">
                        <a:alpha val="40000"/>
                      </a:prstClr>
                    </a:outerShdw>
                  </a:effectLst>
                </a:rPr>
                <a:t>Kontaminace ŽP</a:t>
              </a:r>
              <a:endParaRPr lang="en-US" altLang="it-IT" dirty="0">
                <a:solidFill>
                  <a:srgbClr val="FF0000"/>
                </a:solidFill>
                <a:effectLst>
                  <a:outerShdw blurRad="50800" dist="38100" dir="2700000" algn="tl" rotWithShape="0">
                    <a:prstClr val="black">
                      <a:alpha val="40000"/>
                    </a:prstClr>
                  </a:outerShdw>
                </a:effectLst>
              </a:endParaRPr>
            </a:p>
            <a:p>
              <a:pPr algn="r" eaLnBrk="1" hangingPunct="1">
                <a:buClr>
                  <a:srgbClr val="FFFFFF"/>
                </a:buClr>
                <a:buSzPct val="110000"/>
                <a:buFont typeface="Wingdings" panose="05000000000000000000" pitchFamily="2" charset="2"/>
                <a:buNone/>
                <a:defRPr/>
              </a:pPr>
              <a:r>
                <a:rPr lang="en-US" altLang="it-IT" dirty="0" err="1">
                  <a:solidFill>
                    <a:srgbClr val="FF0000"/>
                  </a:solidFill>
                  <a:effectLst>
                    <a:outerShdw blurRad="50800" dist="38100" dir="2700000" algn="tl" rotWithShape="0">
                      <a:prstClr val="black">
                        <a:alpha val="40000"/>
                      </a:prstClr>
                    </a:outerShdw>
                  </a:effectLst>
                </a:rPr>
                <a:t>Explos</a:t>
              </a:r>
              <a:r>
                <a:rPr lang="cs-CZ" altLang="it-IT" dirty="0">
                  <a:solidFill>
                    <a:srgbClr val="FF0000"/>
                  </a:solidFill>
                  <a:effectLst>
                    <a:outerShdw blurRad="50800" dist="38100" dir="2700000" algn="tl" rotWithShape="0">
                      <a:prstClr val="black">
                        <a:alpha val="40000"/>
                      </a:prstClr>
                    </a:outerShdw>
                  </a:effectLst>
                </a:rPr>
                <a:t>e</a:t>
              </a:r>
              <a:endParaRPr lang="en-US" altLang="it-IT" dirty="0">
                <a:solidFill>
                  <a:srgbClr val="FF0000"/>
                </a:solidFill>
                <a:effectLst>
                  <a:outerShdw blurRad="50800" dist="38100" dir="2700000" algn="tl" rotWithShape="0">
                    <a:prstClr val="black">
                      <a:alpha val="40000"/>
                    </a:prstClr>
                  </a:outerShdw>
                </a:effectLst>
              </a:endParaRPr>
            </a:p>
            <a:p>
              <a:pPr algn="r" eaLnBrk="1" hangingPunct="1">
                <a:buClr>
                  <a:srgbClr val="FFFFFF"/>
                </a:buClr>
                <a:buSzPct val="110000"/>
                <a:buFont typeface="Wingdings" panose="05000000000000000000" pitchFamily="2" charset="2"/>
                <a:buNone/>
                <a:defRPr/>
              </a:pPr>
              <a:endParaRPr lang="en-US" altLang="it-IT" sz="1800" b="0" dirty="0">
                <a:solidFill>
                  <a:srgbClr val="FF0000"/>
                </a:solidFill>
                <a:effectLst>
                  <a:outerShdw blurRad="50800" dist="38100" dir="2700000" algn="tl" rotWithShape="0">
                    <a:prstClr val="black">
                      <a:alpha val="40000"/>
                    </a:prstClr>
                  </a:outerShdw>
                </a:effectLst>
              </a:endParaRPr>
            </a:p>
          </p:txBody>
        </p:sp>
        <p:sp>
          <p:nvSpPr>
            <p:cNvPr id="15" name="Rectangle 9"/>
            <p:cNvSpPr>
              <a:spLocks noChangeArrowheads="1"/>
            </p:cNvSpPr>
            <p:nvPr/>
          </p:nvSpPr>
          <p:spPr bwMode="auto">
            <a:xfrm>
              <a:off x="606341" y="1507695"/>
              <a:ext cx="2755212" cy="3276649"/>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lIns="92075" tIns="46038" rIns="92075" bIns="46038"/>
            <a:lstStyle>
              <a:lvl1pPr marL="342900" indent="-342900">
                <a:defRPr sz="2800">
                  <a:solidFill>
                    <a:srgbClr val="FFD624"/>
                  </a:solidFill>
                  <a:latin typeface="Arial" panose="020B0604020202020204" pitchFamily="34" charset="0"/>
                  <a:ea typeface="MS PGothic" panose="020B0600070205080204" pitchFamily="34" charset="-128"/>
                </a:defRPr>
              </a:lvl1pPr>
              <a:lvl2pPr marL="742950" indent="-285750">
                <a:defRPr sz="2800">
                  <a:solidFill>
                    <a:srgbClr val="FFD624"/>
                  </a:solidFill>
                  <a:latin typeface="Arial" panose="020B0604020202020204" pitchFamily="34" charset="0"/>
                  <a:ea typeface="MS PGothic" panose="020B0600070205080204" pitchFamily="34" charset="-128"/>
                </a:defRPr>
              </a:lvl2pPr>
              <a:lvl3pPr marL="1143000" indent="-228600">
                <a:defRPr sz="2800">
                  <a:solidFill>
                    <a:srgbClr val="FFD624"/>
                  </a:solidFill>
                  <a:latin typeface="Arial" panose="020B0604020202020204" pitchFamily="34" charset="0"/>
                  <a:ea typeface="MS PGothic" panose="020B0600070205080204" pitchFamily="34" charset="-128"/>
                </a:defRPr>
              </a:lvl3pPr>
              <a:lvl4pPr marL="1600200" indent="-228600">
                <a:defRPr sz="2800">
                  <a:solidFill>
                    <a:srgbClr val="FFD624"/>
                  </a:solidFill>
                  <a:latin typeface="Arial" panose="020B0604020202020204" pitchFamily="34" charset="0"/>
                  <a:ea typeface="MS PGothic" panose="020B0600070205080204" pitchFamily="34" charset="-128"/>
                </a:defRPr>
              </a:lvl4pPr>
              <a:lvl5pPr marL="2057400" indent="-228600">
                <a:defRPr sz="2800">
                  <a:solidFill>
                    <a:srgbClr val="FFD624"/>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800">
                  <a:solidFill>
                    <a:srgbClr val="FFD624"/>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800">
                  <a:solidFill>
                    <a:srgbClr val="FFD624"/>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800">
                  <a:solidFill>
                    <a:srgbClr val="FFD624"/>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800">
                  <a:solidFill>
                    <a:srgbClr val="FFD624"/>
                  </a:solidFill>
                  <a:latin typeface="Arial" panose="020B0604020202020204" pitchFamily="34" charset="0"/>
                  <a:ea typeface="MS PGothic" panose="020B0600070205080204" pitchFamily="34" charset="-128"/>
                </a:defRPr>
              </a:lvl9pPr>
            </a:lstStyle>
            <a:p>
              <a:pPr eaLnBrk="1" hangingPunct="1">
                <a:spcBef>
                  <a:spcPct val="20000"/>
                </a:spcBef>
                <a:buClr>
                  <a:srgbClr val="FFFFFF"/>
                </a:buClr>
                <a:buSzPct val="110000"/>
                <a:buFont typeface="Wingdings" panose="05000000000000000000" pitchFamily="2" charset="2"/>
                <a:buNone/>
              </a:pPr>
              <a:r>
                <a:rPr lang="cs-CZ" altLang="en-US" sz="2400" b="1" dirty="0">
                  <a:solidFill>
                    <a:srgbClr val="FF0000"/>
                  </a:solidFill>
                  <a:effectLst>
                    <a:outerShdw blurRad="38100" dist="38100" dir="2700000" algn="tl">
                      <a:srgbClr val="C0C0C0"/>
                    </a:outerShdw>
                  </a:effectLst>
                </a:rPr>
                <a:t>Povodeň</a:t>
              </a:r>
              <a:endParaRPr lang="en-US" altLang="en-US" sz="2400" b="1" dirty="0">
                <a:solidFill>
                  <a:srgbClr val="FF0000"/>
                </a:solidFill>
                <a:effectLst>
                  <a:outerShdw blurRad="38100" dist="38100" dir="2700000" algn="tl">
                    <a:srgbClr val="C0C0C0"/>
                  </a:outerShdw>
                </a:effectLst>
              </a:endParaRPr>
            </a:p>
            <a:p>
              <a:pPr eaLnBrk="1" hangingPunct="1">
                <a:spcBef>
                  <a:spcPct val="20000"/>
                </a:spcBef>
                <a:buClr>
                  <a:srgbClr val="FFFFFF"/>
                </a:buClr>
                <a:buSzPct val="110000"/>
                <a:buFont typeface="Wingdings" panose="05000000000000000000" pitchFamily="2" charset="2"/>
                <a:buNone/>
              </a:pPr>
              <a:r>
                <a:rPr lang="cs-CZ" altLang="en-US" sz="2400" b="1" dirty="0">
                  <a:solidFill>
                    <a:srgbClr val="FF0000"/>
                  </a:solidFill>
                  <a:effectLst>
                    <a:outerShdw blurRad="38100" dist="38100" dir="2700000" algn="tl">
                      <a:srgbClr val="C0C0C0"/>
                    </a:outerShdw>
                  </a:effectLst>
                </a:rPr>
                <a:t>Zemětřesení</a:t>
              </a:r>
              <a:endParaRPr lang="en-US" altLang="en-US" sz="2400" b="1" dirty="0">
                <a:solidFill>
                  <a:srgbClr val="FF0000"/>
                </a:solidFill>
                <a:effectLst>
                  <a:outerShdw blurRad="38100" dist="38100" dir="2700000" algn="tl">
                    <a:srgbClr val="C0C0C0"/>
                  </a:outerShdw>
                </a:effectLst>
              </a:endParaRPr>
            </a:p>
            <a:p>
              <a:pPr eaLnBrk="1" hangingPunct="1">
                <a:spcBef>
                  <a:spcPct val="20000"/>
                </a:spcBef>
                <a:buClr>
                  <a:srgbClr val="FFFFFF"/>
                </a:buClr>
                <a:buSzPct val="110000"/>
                <a:buFont typeface="Wingdings" panose="05000000000000000000" pitchFamily="2" charset="2"/>
                <a:buNone/>
              </a:pPr>
              <a:r>
                <a:rPr lang="cs-CZ" altLang="en-US" sz="2400" b="1" dirty="0">
                  <a:solidFill>
                    <a:srgbClr val="FF0000"/>
                  </a:solidFill>
                  <a:effectLst>
                    <a:outerShdw blurRad="38100" dist="38100" dir="2700000" algn="tl">
                      <a:srgbClr val="C0C0C0"/>
                    </a:outerShdw>
                  </a:effectLst>
                </a:rPr>
                <a:t>Bouře</a:t>
              </a:r>
              <a:endParaRPr lang="en-US" altLang="en-US" sz="2400" b="1" dirty="0">
                <a:solidFill>
                  <a:srgbClr val="FF0000"/>
                </a:solidFill>
                <a:effectLst>
                  <a:outerShdw blurRad="38100" dist="38100" dir="2700000" algn="tl">
                    <a:srgbClr val="C0C0C0"/>
                  </a:outerShdw>
                </a:effectLst>
              </a:endParaRPr>
            </a:p>
            <a:p>
              <a:pPr eaLnBrk="1" hangingPunct="1">
                <a:spcBef>
                  <a:spcPct val="20000"/>
                </a:spcBef>
                <a:buClr>
                  <a:srgbClr val="FFFFFF"/>
                </a:buClr>
                <a:buSzPct val="110000"/>
                <a:buFont typeface="Wingdings" panose="05000000000000000000" pitchFamily="2" charset="2"/>
                <a:buNone/>
              </a:pPr>
              <a:r>
                <a:rPr lang="cs-CZ" altLang="en-US" sz="2400" b="1" dirty="0">
                  <a:solidFill>
                    <a:srgbClr val="FF0000"/>
                  </a:solidFill>
                  <a:effectLst>
                    <a:outerShdw blurRad="38100" dist="38100" dir="2700000" algn="tl">
                      <a:srgbClr val="C0C0C0"/>
                    </a:outerShdw>
                  </a:effectLst>
                </a:rPr>
                <a:t>Sesuvy</a:t>
              </a:r>
              <a:endParaRPr lang="en-US" altLang="en-US" sz="2400" b="1" dirty="0">
                <a:solidFill>
                  <a:srgbClr val="FF0000"/>
                </a:solidFill>
                <a:effectLst>
                  <a:outerShdw blurRad="38100" dist="38100" dir="2700000" algn="tl">
                    <a:srgbClr val="C0C0C0"/>
                  </a:outerShdw>
                </a:effectLst>
              </a:endParaRPr>
            </a:p>
            <a:p>
              <a:pPr eaLnBrk="1" hangingPunct="1">
                <a:spcBef>
                  <a:spcPct val="20000"/>
                </a:spcBef>
                <a:buClr>
                  <a:srgbClr val="FFFFFF"/>
                </a:buClr>
                <a:buSzPct val="110000"/>
                <a:buFont typeface="Wingdings" panose="05000000000000000000" pitchFamily="2" charset="2"/>
                <a:buNone/>
              </a:pPr>
              <a:r>
                <a:rPr lang="cs-CZ" altLang="en-US" sz="2400" b="1" dirty="0">
                  <a:solidFill>
                    <a:srgbClr val="FF0000"/>
                  </a:solidFill>
                  <a:effectLst>
                    <a:outerShdw blurRad="38100" dist="38100" dir="2700000" algn="tl">
                      <a:srgbClr val="C0C0C0"/>
                    </a:outerShdw>
                  </a:effectLst>
                </a:rPr>
                <a:t>Vítr</a:t>
              </a:r>
              <a:endParaRPr lang="en-US" altLang="en-US" sz="2400" b="1" dirty="0">
                <a:solidFill>
                  <a:srgbClr val="FF0000"/>
                </a:solidFill>
                <a:effectLst>
                  <a:outerShdw blurRad="38100" dist="38100" dir="2700000" algn="tl">
                    <a:srgbClr val="C0C0C0"/>
                  </a:outerShdw>
                </a:effectLst>
              </a:endParaRPr>
            </a:p>
            <a:p>
              <a:pPr eaLnBrk="1" hangingPunct="1">
                <a:spcBef>
                  <a:spcPct val="20000"/>
                </a:spcBef>
                <a:buClr>
                  <a:srgbClr val="FFFFFF"/>
                </a:buClr>
                <a:buSzPct val="110000"/>
                <a:buFont typeface="Wingdings" panose="05000000000000000000" pitchFamily="2" charset="2"/>
                <a:buNone/>
              </a:pPr>
              <a:r>
                <a:rPr lang="en-US" altLang="en-US" sz="2400" b="1" dirty="0">
                  <a:solidFill>
                    <a:srgbClr val="FF0000"/>
                  </a:solidFill>
                  <a:effectLst>
                    <a:outerShdw blurRad="38100" dist="38100" dir="2700000" algn="tl">
                      <a:srgbClr val="C0C0C0"/>
                    </a:outerShdw>
                  </a:effectLst>
                </a:rPr>
                <a:t>Tsunami</a:t>
              </a:r>
            </a:p>
            <a:p>
              <a:pPr eaLnBrk="1" hangingPunct="1">
                <a:spcBef>
                  <a:spcPct val="20000"/>
                </a:spcBef>
                <a:buClr>
                  <a:srgbClr val="FFFFFF"/>
                </a:buClr>
                <a:buSzPct val="110000"/>
                <a:buFont typeface="Wingdings" panose="05000000000000000000" pitchFamily="2" charset="2"/>
                <a:buNone/>
              </a:pPr>
              <a:r>
                <a:rPr lang="cs-CZ" altLang="en-US" sz="2400" b="1" dirty="0">
                  <a:solidFill>
                    <a:srgbClr val="FF0000"/>
                  </a:solidFill>
                  <a:effectLst>
                    <a:outerShdw blurRad="38100" dist="38100" dir="2700000" algn="tl">
                      <a:srgbClr val="C0C0C0"/>
                    </a:outerShdw>
                  </a:effectLst>
                </a:rPr>
                <a:t>atd</a:t>
              </a:r>
              <a:r>
                <a:rPr lang="en-US" altLang="en-US" sz="2400" b="1" dirty="0">
                  <a:solidFill>
                    <a:srgbClr val="FF0000"/>
                  </a:solidFill>
                  <a:effectLst>
                    <a:outerShdw blurRad="38100" dist="38100" dir="2700000" algn="tl">
                      <a:srgbClr val="C0C0C0"/>
                    </a:outerShdw>
                  </a:effectLst>
                </a:rPr>
                <a:t>.</a:t>
              </a:r>
            </a:p>
          </p:txBody>
        </p:sp>
      </p:grpSp>
      <p:sp>
        <p:nvSpPr>
          <p:cNvPr id="3" name="TextovéPole 2"/>
          <p:cNvSpPr txBox="1"/>
          <p:nvPr/>
        </p:nvSpPr>
        <p:spPr>
          <a:xfrm>
            <a:off x="10003889" y="6307139"/>
            <a:ext cx="2320529" cy="369332"/>
          </a:xfrm>
          <a:prstGeom prst="rect">
            <a:avLst/>
          </a:prstGeom>
          <a:noFill/>
        </p:spPr>
        <p:txBody>
          <a:bodyPr wrap="square" rtlCol="0">
            <a:spAutoFit/>
          </a:bodyPr>
          <a:lstStyle/>
          <a:p>
            <a:r>
              <a:rPr lang="cs-CZ" dirty="0"/>
              <a:t>Source: JRC </a:t>
            </a:r>
            <a:r>
              <a:rPr lang="cs-CZ" dirty="0" err="1"/>
              <a:t>Ispra</a:t>
            </a:r>
            <a:endParaRPr lang="en-GB" dirty="0"/>
          </a:p>
        </p:txBody>
      </p:sp>
    </p:spTree>
    <p:extLst>
      <p:ext uri="{BB962C8B-B14F-4D97-AF65-F5344CB8AC3E}">
        <p14:creationId xmlns:p14="http://schemas.microsoft.com/office/powerpoint/2010/main" val="1237723436"/>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extBox 12"/>
          <p:cNvSpPr txBox="1">
            <a:spLocks noChangeArrowheads="1"/>
          </p:cNvSpPr>
          <p:nvPr/>
        </p:nvSpPr>
        <p:spPr bwMode="auto">
          <a:xfrm>
            <a:off x="1558926" y="6165850"/>
            <a:ext cx="3097213" cy="2954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7600" b="1">
                <a:solidFill>
                  <a:srgbClr val="FFD624"/>
                </a:solidFill>
                <a:latin typeface="Verdana" panose="020B0604030504040204" pitchFamily="34" charset="0"/>
                <a:ea typeface="MS PGothic" panose="020B0600070205080204" pitchFamily="34" charset="-128"/>
              </a:defRPr>
            </a:lvl1pPr>
            <a:lvl2pPr marL="742950" indent="-285750">
              <a:defRPr sz="7600" b="1">
                <a:solidFill>
                  <a:srgbClr val="FFD624"/>
                </a:solidFill>
                <a:latin typeface="Verdana" panose="020B0604030504040204" pitchFamily="34" charset="0"/>
                <a:ea typeface="MS PGothic" panose="020B0600070205080204" pitchFamily="34" charset="-128"/>
              </a:defRPr>
            </a:lvl2pPr>
            <a:lvl3pPr marL="1143000" indent="-228600">
              <a:defRPr sz="7600" b="1">
                <a:solidFill>
                  <a:srgbClr val="FFD624"/>
                </a:solidFill>
                <a:latin typeface="Verdana" panose="020B0604030504040204" pitchFamily="34" charset="0"/>
                <a:ea typeface="MS PGothic" panose="020B0600070205080204" pitchFamily="34" charset="-128"/>
              </a:defRPr>
            </a:lvl3pPr>
            <a:lvl4pPr marL="1600200" indent="-228600">
              <a:defRPr sz="7600" b="1">
                <a:solidFill>
                  <a:srgbClr val="FFD624"/>
                </a:solidFill>
                <a:latin typeface="Verdana" panose="020B0604030504040204" pitchFamily="34" charset="0"/>
                <a:ea typeface="MS PGothic" panose="020B0600070205080204" pitchFamily="34" charset="-128"/>
              </a:defRPr>
            </a:lvl4pPr>
            <a:lvl5pPr marL="2057400" indent="-228600">
              <a:defRPr sz="7600" b="1">
                <a:solidFill>
                  <a:srgbClr val="FFD624"/>
                </a:solidFill>
                <a:latin typeface="Verdana" panose="020B0604030504040204" pitchFamily="34" charset="0"/>
                <a:ea typeface="MS PGothic" panose="020B0600070205080204" pitchFamily="34" charset="-128"/>
              </a:defRPr>
            </a:lvl5pPr>
            <a:lvl6pPr marL="2514600" indent="-228600" eaLnBrk="0" fontAlgn="base" hangingPunct="0">
              <a:spcBef>
                <a:spcPct val="0"/>
              </a:spcBef>
              <a:spcAft>
                <a:spcPct val="0"/>
              </a:spcAft>
              <a:defRPr sz="7600" b="1">
                <a:solidFill>
                  <a:srgbClr val="FFD624"/>
                </a:solidFill>
                <a:latin typeface="Verdana" panose="020B0604030504040204" pitchFamily="34" charset="0"/>
                <a:ea typeface="MS PGothic" panose="020B0600070205080204" pitchFamily="34" charset="-128"/>
              </a:defRPr>
            </a:lvl6pPr>
            <a:lvl7pPr marL="2971800" indent="-228600" eaLnBrk="0" fontAlgn="base" hangingPunct="0">
              <a:spcBef>
                <a:spcPct val="0"/>
              </a:spcBef>
              <a:spcAft>
                <a:spcPct val="0"/>
              </a:spcAft>
              <a:defRPr sz="7600" b="1">
                <a:solidFill>
                  <a:srgbClr val="FFD624"/>
                </a:solidFill>
                <a:latin typeface="Verdana" panose="020B0604030504040204" pitchFamily="34" charset="0"/>
                <a:ea typeface="MS PGothic" panose="020B0600070205080204" pitchFamily="34" charset="-128"/>
              </a:defRPr>
            </a:lvl7pPr>
            <a:lvl8pPr marL="3429000" indent="-228600" eaLnBrk="0" fontAlgn="base" hangingPunct="0">
              <a:spcBef>
                <a:spcPct val="0"/>
              </a:spcBef>
              <a:spcAft>
                <a:spcPct val="0"/>
              </a:spcAft>
              <a:defRPr sz="7600" b="1">
                <a:solidFill>
                  <a:srgbClr val="FFD624"/>
                </a:solidFill>
                <a:latin typeface="Verdana" panose="020B0604030504040204" pitchFamily="34" charset="0"/>
                <a:ea typeface="MS PGothic" panose="020B0600070205080204" pitchFamily="34" charset="-128"/>
              </a:defRPr>
            </a:lvl8pPr>
            <a:lvl9pPr marL="3886200" indent="-228600" eaLnBrk="0" fontAlgn="base" hangingPunct="0">
              <a:spcBef>
                <a:spcPct val="0"/>
              </a:spcBef>
              <a:spcAft>
                <a:spcPct val="0"/>
              </a:spcAft>
              <a:defRPr sz="7600" b="1">
                <a:solidFill>
                  <a:srgbClr val="FFD624"/>
                </a:solidFill>
                <a:latin typeface="Verdana" panose="020B0604030504040204" pitchFamily="34" charset="0"/>
                <a:ea typeface="MS PGothic" panose="020B0600070205080204" pitchFamily="34" charset="-128"/>
              </a:defRPr>
            </a:lvl9pPr>
          </a:lstStyle>
          <a:p>
            <a:pPr eaLnBrk="1" hangingPunct="1">
              <a:lnSpc>
                <a:spcPct val="110000"/>
              </a:lnSpc>
              <a:buClr>
                <a:srgbClr val="33ACE3"/>
              </a:buClr>
            </a:pPr>
            <a:r>
              <a:rPr lang="en-US" altLang="en-US" sz="1200" b="0">
                <a:solidFill>
                  <a:srgbClr val="FFFFFF"/>
                </a:solidFill>
              </a:rPr>
              <a:t>©Kansas Wing of the Civil Air Patrol</a:t>
            </a:r>
          </a:p>
        </p:txBody>
      </p:sp>
      <p:sp>
        <p:nvSpPr>
          <p:cNvPr id="67587" name="Text Box 7"/>
          <p:cNvSpPr txBox="1">
            <a:spLocks noChangeArrowheads="1"/>
          </p:cNvSpPr>
          <p:nvPr/>
        </p:nvSpPr>
        <p:spPr bwMode="auto">
          <a:xfrm>
            <a:off x="3878263" y="6469063"/>
            <a:ext cx="1427162" cy="15081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CCCCCC">
                      <a:alpha val="74998"/>
                    </a:srgbClr>
                  </a:outerShdw>
                </a:effectLst>
              </a14:hiddenEffects>
            </a:ext>
          </a:extLst>
        </p:spPr>
        <p:txBody>
          <a:bodyPr lIns="36576" tIns="36576" rIns="36576" bIns="36576"/>
          <a:lstStyle>
            <a:lvl1pPr marL="361950" indent="-361950" defTabSz="966788">
              <a:tabLst>
                <a:tab pos="188913" algn="l"/>
              </a:tabLst>
              <a:defRPr sz="7600" b="1">
                <a:solidFill>
                  <a:srgbClr val="FFD624"/>
                </a:solidFill>
                <a:latin typeface="Verdana" charset="0"/>
                <a:ea typeface="MS PGothic" charset="0"/>
                <a:cs typeface="MS PGothic" charset="0"/>
              </a:defRPr>
            </a:lvl1pPr>
            <a:lvl2pPr marL="228600" indent="-228600" defTabSz="966788">
              <a:tabLst>
                <a:tab pos="188913" algn="l"/>
              </a:tabLst>
              <a:defRPr sz="7600" b="1">
                <a:solidFill>
                  <a:srgbClr val="FFD624"/>
                </a:solidFill>
                <a:latin typeface="Verdana" charset="0"/>
                <a:ea typeface="MS PGothic" charset="0"/>
                <a:cs typeface="MS PGothic" charset="0"/>
              </a:defRPr>
            </a:lvl2pPr>
            <a:lvl3pPr marL="457200" indent="-228600" defTabSz="966788">
              <a:tabLst>
                <a:tab pos="188913" algn="l"/>
              </a:tabLst>
              <a:defRPr sz="7600" b="1">
                <a:solidFill>
                  <a:srgbClr val="FFD624"/>
                </a:solidFill>
                <a:latin typeface="Verdana" charset="0"/>
                <a:ea typeface="MS PGothic" charset="0"/>
                <a:cs typeface="MS PGothic" charset="0"/>
              </a:defRPr>
            </a:lvl3pPr>
            <a:lvl4pPr marL="685800" indent="-228600" defTabSz="966788">
              <a:tabLst>
                <a:tab pos="188913" algn="l"/>
              </a:tabLst>
              <a:defRPr sz="7600" b="1">
                <a:solidFill>
                  <a:srgbClr val="FFD624"/>
                </a:solidFill>
                <a:latin typeface="Verdana" charset="0"/>
                <a:ea typeface="MS PGothic" charset="0"/>
                <a:cs typeface="MS PGothic" charset="0"/>
              </a:defRPr>
            </a:lvl4pPr>
            <a:lvl5pPr marL="914400" indent="-228600" defTabSz="966788">
              <a:tabLst>
                <a:tab pos="188913" algn="l"/>
              </a:tabLst>
              <a:defRPr sz="7600" b="1">
                <a:solidFill>
                  <a:srgbClr val="FFD624"/>
                </a:solidFill>
                <a:latin typeface="Verdana" charset="0"/>
                <a:ea typeface="MS PGothic" charset="0"/>
                <a:cs typeface="MS PGothic" charset="0"/>
              </a:defRPr>
            </a:lvl5pPr>
            <a:lvl6pPr marL="13716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6pPr>
            <a:lvl7pPr marL="18288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7pPr>
            <a:lvl8pPr marL="22860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8pPr>
            <a:lvl9pPr marL="27432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9pPr>
          </a:lstStyle>
          <a:p>
            <a:pPr eaLnBrk="1" hangingPunct="1">
              <a:spcBef>
                <a:spcPct val="20000"/>
              </a:spcBef>
              <a:defRPr/>
            </a:pPr>
            <a:r>
              <a:rPr lang="en-US" sz="800" b="0">
                <a:solidFill>
                  <a:srgbClr val="FFFFFF"/>
                </a:solidFill>
                <a:latin typeface="Arial" charset="0"/>
              </a:rPr>
              <a:t>Hurricane, USA, 2005</a:t>
            </a:r>
            <a:endParaRPr lang="en-US" sz="800" b="0">
              <a:solidFill>
                <a:srgbClr val="000000"/>
              </a:solidFill>
              <a:latin typeface="Times New Roman" charset="0"/>
            </a:endParaRPr>
          </a:p>
        </p:txBody>
      </p:sp>
      <p:sp>
        <p:nvSpPr>
          <p:cNvPr id="67588" name="Text Box 11"/>
          <p:cNvSpPr txBox="1">
            <a:spLocks noChangeArrowheads="1"/>
          </p:cNvSpPr>
          <p:nvPr/>
        </p:nvSpPr>
        <p:spPr bwMode="auto">
          <a:xfrm>
            <a:off x="6216650" y="6469064"/>
            <a:ext cx="1555750" cy="1428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CCCCCC">
                      <a:alpha val="74998"/>
                    </a:srgbClr>
                  </a:outerShdw>
                </a:effectLst>
              </a14:hiddenEffects>
            </a:ext>
          </a:extLst>
        </p:spPr>
        <p:txBody>
          <a:bodyPr lIns="36576" tIns="36576" rIns="36576" bIns="36576"/>
          <a:lstStyle>
            <a:lvl1pPr marL="361950" indent="-361950" defTabSz="966788">
              <a:tabLst>
                <a:tab pos="188913" algn="l"/>
              </a:tabLst>
              <a:defRPr sz="7600" b="1">
                <a:solidFill>
                  <a:srgbClr val="FFD624"/>
                </a:solidFill>
                <a:latin typeface="Verdana" charset="0"/>
                <a:ea typeface="MS PGothic" charset="0"/>
                <a:cs typeface="MS PGothic" charset="0"/>
              </a:defRPr>
            </a:lvl1pPr>
            <a:lvl2pPr marL="228600" indent="-228600" defTabSz="966788">
              <a:tabLst>
                <a:tab pos="188913" algn="l"/>
              </a:tabLst>
              <a:defRPr sz="7600" b="1">
                <a:solidFill>
                  <a:srgbClr val="FFD624"/>
                </a:solidFill>
                <a:latin typeface="Verdana" charset="0"/>
                <a:ea typeface="MS PGothic" charset="0"/>
                <a:cs typeface="MS PGothic" charset="0"/>
              </a:defRPr>
            </a:lvl2pPr>
            <a:lvl3pPr marL="457200" indent="-228600" defTabSz="966788">
              <a:tabLst>
                <a:tab pos="188913" algn="l"/>
              </a:tabLst>
              <a:defRPr sz="7600" b="1">
                <a:solidFill>
                  <a:srgbClr val="FFD624"/>
                </a:solidFill>
                <a:latin typeface="Verdana" charset="0"/>
                <a:ea typeface="MS PGothic" charset="0"/>
                <a:cs typeface="MS PGothic" charset="0"/>
              </a:defRPr>
            </a:lvl3pPr>
            <a:lvl4pPr marL="685800" indent="-228600" defTabSz="966788">
              <a:tabLst>
                <a:tab pos="188913" algn="l"/>
              </a:tabLst>
              <a:defRPr sz="7600" b="1">
                <a:solidFill>
                  <a:srgbClr val="FFD624"/>
                </a:solidFill>
                <a:latin typeface="Verdana" charset="0"/>
                <a:ea typeface="MS PGothic" charset="0"/>
                <a:cs typeface="MS PGothic" charset="0"/>
              </a:defRPr>
            </a:lvl4pPr>
            <a:lvl5pPr marL="914400" indent="-228600" defTabSz="966788">
              <a:tabLst>
                <a:tab pos="188913" algn="l"/>
              </a:tabLst>
              <a:defRPr sz="7600" b="1">
                <a:solidFill>
                  <a:srgbClr val="FFD624"/>
                </a:solidFill>
                <a:latin typeface="Verdana" charset="0"/>
                <a:ea typeface="MS PGothic" charset="0"/>
                <a:cs typeface="MS PGothic" charset="0"/>
              </a:defRPr>
            </a:lvl5pPr>
            <a:lvl6pPr marL="13716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6pPr>
            <a:lvl7pPr marL="18288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7pPr>
            <a:lvl8pPr marL="22860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8pPr>
            <a:lvl9pPr marL="27432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9pPr>
          </a:lstStyle>
          <a:p>
            <a:pPr eaLnBrk="1" hangingPunct="1">
              <a:spcBef>
                <a:spcPct val="20000"/>
              </a:spcBef>
              <a:defRPr/>
            </a:pPr>
            <a:r>
              <a:rPr lang="en-US" sz="800" b="0">
                <a:solidFill>
                  <a:srgbClr val="FFFFFF"/>
                </a:solidFill>
                <a:latin typeface="Arial" charset="0"/>
              </a:rPr>
              <a:t>Floods, Czech Republic, 2002</a:t>
            </a:r>
            <a:endParaRPr lang="en-US" sz="800" b="0">
              <a:solidFill>
                <a:srgbClr val="000000"/>
              </a:solidFill>
              <a:latin typeface="Times New Roman" charset="0"/>
            </a:endParaRPr>
          </a:p>
        </p:txBody>
      </p:sp>
      <p:grpSp>
        <p:nvGrpSpPr>
          <p:cNvPr id="95236" name="Group 24"/>
          <p:cNvGrpSpPr>
            <a:grpSpLocks/>
          </p:cNvGrpSpPr>
          <p:nvPr/>
        </p:nvGrpSpPr>
        <p:grpSpPr bwMode="auto">
          <a:xfrm>
            <a:off x="522625" y="-85067"/>
            <a:ext cx="4792663" cy="3441700"/>
            <a:chOff x="66020" y="0"/>
            <a:chExt cx="4439959" cy="2965893"/>
          </a:xfrm>
        </p:grpSpPr>
        <p:pic>
          <p:nvPicPr>
            <p:cNvPr id="95243"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020" y="0"/>
              <a:ext cx="4439959" cy="29658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7" name="Text Box 9"/>
            <p:cNvSpPr txBox="1">
              <a:spLocks noChangeArrowheads="1"/>
            </p:cNvSpPr>
            <p:nvPr/>
          </p:nvSpPr>
          <p:spPr bwMode="auto">
            <a:xfrm>
              <a:off x="262062" y="2436839"/>
              <a:ext cx="1532824" cy="288851"/>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CCCCCC">
                        <a:alpha val="74998"/>
                      </a:srgbClr>
                    </a:outerShdw>
                  </a:effectLst>
                </a14:hiddenEffects>
              </a:ext>
            </a:extLst>
          </p:spPr>
          <p:txBody>
            <a:bodyPr lIns="36576" tIns="36576" rIns="36576" bIns="36576"/>
            <a:lstStyle>
              <a:lvl1pPr marL="361950" indent="-361950" defTabSz="966788">
                <a:tabLst>
                  <a:tab pos="188913" algn="l"/>
                </a:tabLst>
                <a:defRPr sz="7600" b="1">
                  <a:solidFill>
                    <a:srgbClr val="FFD624"/>
                  </a:solidFill>
                  <a:latin typeface="Verdana" charset="0"/>
                  <a:ea typeface="MS PGothic" charset="0"/>
                  <a:cs typeface="MS PGothic" charset="0"/>
                </a:defRPr>
              </a:lvl1pPr>
              <a:lvl2pPr marL="228600" indent="-228600" defTabSz="966788">
                <a:tabLst>
                  <a:tab pos="188913" algn="l"/>
                </a:tabLst>
                <a:defRPr sz="7600" b="1">
                  <a:solidFill>
                    <a:srgbClr val="FFD624"/>
                  </a:solidFill>
                  <a:latin typeface="Verdana" charset="0"/>
                  <a:ea typeface="MS PGothic" charset="0"/>
                  <a:cs typeface="MS PGothic" charset="0"/>
                </a:defRPr>
              </a:lvl2pPr>
              <a:lvl3pPr marL="457200" indent="-228600" defTabSz="966788">
                <a:tabLst>
                  <a:tab pos="188913" algn="l"/>
                </a:tabLst>
                <a:defRPr sz="7600" b="1">
                  <a:solidFill>
                    <a:srgbClr val="FFD624"/>
                  </a:solidFill>
                  <a:latin typeface="Verdana" charset="0"/>
                  <a:ea typeface="MS PGothic" charset="0"/>
                  <a:cs typeface="MS PGothic" charset="0"/>
                </a:defRPr>
              </a:lvl3pPr>
              <a:lvl4pPr marL="685800" indent="-228600" defTabSz="966788">
                <a:tabLst>
                  <a:tab pos="188913" algn="l"/>
                </a:tabLst>
                <a:defRPr sz="7600" b="1">
                  <a:solidFill>
                    <a:srgbClr val="FFD624"/>
                  </a:solidFill>
                  <a:latin typeface="Verdana" charset="0"/>
                  <a:ea typeface="MS PGothic" charset="0"/>
                  <a:cs typeface="MS PGothic" charset="0"/>
                </a:defRPr>
              </a:lvl4pPr>
              <a:lvl5pPr marL="914400" indent="-228600" defTabSz="966788">
                <a:tabLst>
                  <a:tab pos="188913" algn="l"/>
                </a:tabLst>
                <a:defRPr sz="7600" b="1">
                  <a:solidFill>
                    <a:srgbClr val="FFD624"/>
                  </a:solidFill>
                  <a:latin typeface="Verdana" charset="0"/>
                  <a:ea typeface="MS PGothic" charset="0"/>
                  <a:cs typeface="MS PGothic" charset="0"/>
                </a:defRPr>
              </a:lvl5pPr>
              <a:lvl6pPr marL="13716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6pPr>
              <a:lvl7pPr marL="18288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7pPr>
              <a:lvl8pPr marL="22860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8pPr>
              <a:lvl9pPr marL="27432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9pPr>
            </a:lstStyle>
            <a:p>
              <a:pPr eaLnBrk="1" hangingPunct="1">
                <a:spcBef>
                  <a:spcPct val="20000"/>
                </a:spcBef>
                <a:defRPr/>
              </a:pPr>
              <a:r>
                <a:rPr lang="en-US" sz="1200" dirty="0">
                  <a:solidFill>
                    <a:srgbClr val="FFFFFF"/>
                  </a:solidFill>
                  <a:latin typeface="Arial" charset="0"/>
                </a:rPr>
                <a:t>Flood, 2007</a:t>
              </a:r>
              <a:endParaRPr lang="en-US" sz="1200" dirty="0">
                <a:solidFill>
                  <a:srgbClr val="000000"/>
                </a:solidFill>
                <a:latin typeface="Times New Roman" charset="0"/>
              </a:endParaRPr>
            </a:p>
          </p:txBody>
        </p:sp>
      </p:grpSp>
      <p:grpSp>
        <p:nvGrpSpPr>
          <p:cNvPr id="95237" name="Group 23"/>
          <p:cNvGrpSpPr>
            <a:grpSpLocks/>
          </p:cNvGrpSpPr>
          <p:nvPr/>
        </p:nvGrpSpPr>
        <p:grpSpPr bwMode="auto">
          <a:xfrm>
            <a:off x="5397103" y="-188815"/>
            <a:ext cx="4750594" cy="3416300"/>
            <a:chOff x="66021" y="2993371"/>
            <a:chExt cx="4393918" cy="2955909"/>
          </a:xfrm>
        </p:grpSpPr>
        <p:pic>
          <p:nvPicPr>
            <p:cNvPr id="95240" name="Picture 2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6021" y="2993371"/>
              <a:ext cx="4393918" cy="295590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4" name="Text Box 9"/>
            <p:cNvSpPr txBox="1">
              <a:spLocks noChangeArrowheads="1"/>
            </p:cNvSpPr>
            <p:nvPr/>
          </p:nvSpPr>
          <p:spPr bwMode="auto">
            <a:xfrm>
              <a:off x="250860" y="3210394"/>
              <a:ext cx="1873127" cy="27059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CCCCCC">
                        <a:alpha val="74998"/>
                      </a:srgbClr>
                    </a:outerShdw>
                  </a:effectLst>
                </a14:hiddenEffects>
              </a:ext>
            </a:extLst>
          </p:spPr>
          <p:txBody>
            <a:bodyPr lIns="36576" tIns="36576" rIns="36576" bIns="36576"/>
            <a:lstStyle>
              <a:lvl1pPr marL="361950" indent="-361950" defTabSz="966788">
                <a:tabLst>
                  <a:tab pos="188913" algn="l"/>
                </a:tabLst>
                <a:defRPr sz="7600" b="1">
                  <a:solidFill>
                    <a:srgbClr val="FFD624"/>
                  </a:solidFill>
                  <a:latin typeface="Verdana" charset="0"/>
                  <a:ea typeface="MS PGothic" charset="0"/>
                  <a:cs typeface="MS PGothic" charset="0"/>
                </a:defRPr>
              </a:lvl1pPr>
              <a:lvl2pPr marL="228600" indent="-228600" defTabSz="966788">
                <a:tabLst>
                  <a:tab pos="188913" algn="l"/>
                </a:tabLst>
                <a:defRPr sz="7600" b="1">
                  <a:solidFill>
                    <a:srgbClr val="FFD624"/>
                  </a:solidFill>
                  <a:latin typeface="Verdana" charset="0"/>
                  <a:ea typeface="MS PGothic" charset="0"/>
                  <a:cs typeface="MS PGothic" charset="0"/>
                </a:defRPr>
              </a:lvl2pPr>
              <a:lvl3pPr marL="457200" indent="-228600" defTabSz="966788">
                <a:tabLst>
                  <a:tab pos="188913" algn="l"/>
                </a:tabLst>
                <a:defRPr sz="7600" b="1">
                  <a:solidFill>
                    <a:srgbClr val="FFD624"/>
                  </a:solidFill>
                  <a:latin typeface="Verdana" charset="0"/>
                  <a:ea typeface="MS PGothic" charset="0"/>
                  <a:cs typeface="MS PGothic" charset="0"/>
                </a:defRPr>
              </a:lvl3pPr>
              <a:lvl4pPr marL="685800" indent="-228600" defTabSz="966788">
                <a:tabLst>
                  <a:tab pos="188913" algn="l"/>
                </a:tabLst>
                <a:defRPr sz="7600" b="1">
                  <a:solidFill>
                    <a:srgbClr val="FFD624"/>
                  </a:solidFill>
                  <a:latin typeface="Verdana" charset="0"/>
                  <a:ea typeface="MS PGothic" charset="0"/>
                  <a:cs typeface="MS PGothic" charset="0"/>
                </a:defRPr>
              </a:lvl4pPr>
              <a:lvl5pPr marL="914400" indent="-228600" defTabSz="966788">
                <a:tabLst>
                  <a:tab pos="188913" algn="l"/>
                </a:tabLst>
                <a:defRPr sz="7600" b="1">
                  <a:solidFill>
                    <a:srgbClr val="FFD624"/>
                  </a:solidFill>
                  <a:latin typeface="Verdana" charset="0"/>
                  <a:ea typeface="MS PGothic" charset="0"/>
                  <a:cs typeface="MS PGothic" charset="0"/>
                </a:defRPr>
              </a:lvl5pPr>
              <a:lvl6pPr marL="13716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6pPr>
              <a:lvl7pPr marL="18288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7pPr>
              <a:lvl8pPr marL="22860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8pPr>
              <a:lvl9pPr marL="27432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9pPr>
            </a:lstStyle>
            <a:p>
              <a:pPr eaLnBrk="1" hangingPunct="1">
                <a:spcBef>
                  <a:spcPct val="20000"/>
                </a:spcBef>
                <a:defRPr/>
              </a:pPr>
              <a:r>
                <a:rPr lang="en-US" sz="1200">
                  <a:solidFill>
                    <a:srgbClr val="FFFFFF"/>
                  </a:solidFill>
                  <a:latin typeface="Arial" charset="0"/>
                </a:rPr>
                <a:t>Earthquake, 2011</a:t>
              </a:r>
              <a:endParaRPr lang="en-US" sz="1200">
                <a:solidFill>
                  <a:srgbClr val="000000"/>
                </a:solidFill>
                <a:latin typeface="Times New Roman" charset="0"/>
              </a:endParaRPr>
            </a:p>
          </p:txBody>
        </p:sp>
      </p:grpSp>
      <p:grpSp>
        <p:nvGrpSpPr>
          <p:cNvPr id="3" name="Group 2"/>
          <p:cNvGrpSpPr/>
          <p:nvPr/>
        </p:nvGrpSpPr>
        <p:grpSpPr>
          <a:xfrm>
            <a:off x="701436" y="3429783"/>
            <a:ext cx="4451350" cy="3474455"/>
            <a:chOff x="4565650" y="3325813"/>
            <a:chExt cx="4578350" cy="3416300"/>
          </a:xfrm>
        </p:grpSpPr>
        <p:pic>
          <p:nvPicPr>
            <p:cNvPr id="95238" name="Picture 2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65650" y="3325813"/>
              <a:ext cx="4578350" cy="3416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7592" name="Text Box 9"/>
            <p:cNvSpPr txBox="1">
              <a:spLocks noChangeArrowheads="1"/>
            </p:cNvSpPr>
            <p:nvPr/>
          </p:nvSpPr>
          <p:spPr bwMode="auto">
            <a:xfrm>
              <a:off x="6102350" y="6316663"/>
              <a:ext cx="2043113" cy="314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CCCCCC">
                        <a:alpha val="74998"/>
                      </a:srgbClr>
                    </a:outerShdw>
                  </a:effectLst>
                </a14:hiddenEffects>
              </a:ext>
            </a:extLst>
          </p:spPr>
          <p:txBody>
            <a:bodyPr lIns="36576" tIns="36576" rIns="36576" bIns="36576"/>
            <a:lstStyle>
              <a:lvl1pPr marL="361950" indent="-361950" defTabSz="966788">
                <a:tabLst>
                  <a:tab pos="188913" algn="l"/>
                </a:tabLst>
                <a:defRPr sz="7600" b="1">
                  <a:solidFill>
                    <a:srgbClr val="FFD624"/>
                  </a:solidFill>
                  <a:latin typeface="Verdana" charset="0"/>
                  <a:ea typeface="MS PGothic" charset="0"/>
                  <a:cs typeface="MS PGothic" charset="0"/>
                </a:defRPr>
              </a:lvl1pPr>
              <a:lvl2pPr marL="228600" indent="-228600" defTabSz="966788">
                <a:tabLst>
                  <a:tab pos="188913" algn="l"/>
                </a:tabLst>
                <a:defRPr sz="7600" b="1">
                  <a:solidFill>
                    <a:srgbClr val="FFD624"/>
                  </a:solidFill>
                  <a:latin typeface="Verdana" charset="0"/>
                  <a:ea typeface="MS PGothic" charset="0"/>
                  <a:cs typeface="MS PGothic" charset="0"/>
                </a:defRPr>
              </a:lvl2pPr>
              <a:lvl3pPr marL="457200" indent="-228600" defTabSz="966788">
                <a:tabLst>
                  <a:tab pos="188913" algn="l"/>
                </a:tabLst>
                <a:defRPr sz="7600" b="1">
                  <a:solidFill>
                    <a:srgbClr val="FFD624"/>
                  </a:solidFill>
                  <a:latin typeface="Verdana" charset="0"/>
                  <a:ea typeface="MS PGothic" charset="0"/>
                  <a:cs typeface="MS PGothic" charset="0"/>
                </a:defRPr>
              </a:lvl3pPr>
              <a:lvl4pPr marL="685800" indent="-228600" defTabSz="966788">
                <a:tabLst>
                  <a:tab pos="188913" algn="l"/>
                </a:tabLst>
                <a:defRPr sz="7600" b="1">
                  <a:solidFill>
                    <a:srgbClr val="FFD624"/>
                  </a:solidFill>
                  <a:latin typeface="Verdana" charset="0"/>
                  <a:ea typeface="MS PGothic" charset="0"/>
                  <a:cs typeface="MS PGothic" charset="0"/>
                </a:defRPr>
              </a:lvl4pPr>
              <a:lvl5pPr marL="914400" indent="-228600" defTabSz="966788">
                <a:tabLst>
                  <a:tab pos="188913" algn="l"/>
                </a:tabLst>
                <a:defRPr sz="7600" b="1">
                  <a:solidFill>
                    <a:srgbClr val="FFD624"/>
                  </a:solidFill>
                  <a:latin typeface="Verdana" charset="0"/>
                  <a:ea typeface="MS PGothic" charset="0"/>
                  <a:cs typeface="MS PGothic" charset="0"/>
                </a:defRPr>
              </a:lvl5pPr>
              <a:lvl6pPr marL="13716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6pPr>
              <a:lvl7pPr marL="18288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7pPr>
              <a:lvl8pPr marL="22860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8pPr>
              <a:lvl9pPr marL="27432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9pPr>
            </a:lstStyle>
            <a:p>
              <a:pPr eaLnBrk="1" hangingPunct="1">
                <a:spcBef>
                  <a:spcPct val="20000"/>
                </a:spcBef>
                <a:defRPr/>
              </a:pPr>
              <a:r>
                <a:rPr lang="en-US" sz="1200" dirty="0">
                  <a:solidFill>
                    <a:srgbClr val="FFFFFF"/>
                  </a:solidFill>
                  <a:latin typeface="Arial" charset="0"/>
                </a:rPr>
                <a:t>Hurricane, 2005</a:t>
              </a:r>
              <a:endParaRPr lang="en-US" sz="1200" dirty="0">
                <a:solidFill>
                  <a:srgbClr val="000000"/>
                </a:solidFill>
                <a:latin typeface="Times New Roman" charset="0"/>
              </a:endParaRPr>
            </a:p>
          </p:txBody>
        </p:sp>
      </p:grpSp>
      <p:grpSp>
        <p:nvGrpSpPr>
          <p:cNvPr id="4" name="Group 3"/>
          <p:cNvGrpSpPr/>
          <p:nvPr/>
        </p:nvGrpSpPr>
        <p:grpSpPr>
          <a:xfrm>
            <a:off x="5427582" y="3472837"/>
            <a:ext cx="4451350" cy="3388349"/>
            <a:chOff x="4565650" y="262098"/>
            <a:chExt cx="4578350" cy="3063715"/>
          </a:xfrm>
        </p:grpSpPr>
        <p:pic>
          <p:nvPicPr>
            <p:cNvPr id="2" name="Picture 1"/>
            <p:cNvPicPr>
              <a:picLocks noChangeAspect="1"/>
            </p:cNvPicPr>
            <p:nvPr/>
          </p:nvPicPr>
          <p:blipFill>
            <a:blip r:embed="rId6"/>
            <a:stretch>
              <a:fillRect/>
            </a:stretch>
          </p:blipFill>
          <p:spPr>
            <a:xfrm>
              <a:off x="4565650" y="262098"/>
              <a:ext cx="4578350" cy="3063715"/>
            </a:xfrm>
            <a:prstGeom prst="rect">
              <a:avLst/>
            </a:prstGeom>
          </p:spPr>
        </p:pic>
        <p:sp>
          <p:nvSpPr>
            <p:cNvPr id="15" name="Text Box 9"/>
            <p:cNvSpPr txBox="1">
              <a:spLocks noChangeArrowheads="1"/>
            </p:cNvSpPr>
            <p:nvPr/>
          </p:nvSpPr>
          <p:spPr bwMode="auto">
            <a:xfrm>
              <a:off x="4811958" y="2800349"/>
              <a:ext cx="2043113" cy="3143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CCCCCC">
                        <a:alpha val="74998"/>
                      </a:srgbClr>
                    </a:outerShdw>
                  </a:effectLst>
                </a14:hiddenEffects>
              </a:ext>
            </a:extLst>
          </p:spPr>
          <p:txBody>
            <a:bodyPr lIns="36576" tIns="36576" rIns="36576" bIns="36576"/>
            <a:lstStyle>
              <a:lvl1pPr marL="361950" indent="-361950" defTabSz="966788">
                <a:tabLst>
                  <a:tab pos="188913" algn="l"/>
                </a:tabLst>
                <a:defRPr sz="7600" b="1">
                  <a:solidFill>
                    <a:srgbClr val="FFD624"/>
                  </a:solidFill>
                  <a:latin typeface="Verdana" charset="0"/>
                  <a:ea typeface="MS PGothic" charset="0"/>
                  <a:cs typeface="MS PGothic" charset="0"/>
                </a:defRPr>
              </a:lvl1pPr>
              <a:lvl2pPr marL="228600" indent="-228600" defTabSz="966788">
                <a:tabLst>
                  <a:tab pos="188913" algn="l"/>
                </a:tabLst>
                <a:defRPr sz="7600" b="1">
                  <a:solidFill>
                    <a:srgbClr val="FFD624"/>
                  </a:solidFill>
                  <a:latin typeface="Verdana" charset="0"/>
                  <a:ea typeface="MS PGothic" charset="0"/>
                  <a:cs typeface="MS PGothic" charset="0"/>
                </a:defRPr>
              </a:lvl2pPr>
              <a:lvl3pPr marL="457200" indent="-228600" defTabSz="966788">
                <a:tabLst>
                  <a:tab pos="188913" algn="l"/>
                </a:tabLst>
                <a:defRPr sz="7600" b="1">
                  <a:solidFill>
                    <a:srgbClr val="FFD624"/>
                  </a:solidFill>
                  <a:latin typeface="Verdana" charset="0"/>
                  <a:ea typeface="MS PGothic" charset="0"/>
                  <a:cs typeface="MS PGothic" charset="0"/>
                </a:defRPr>
              </a:lvl3pPr>
              <a:lvl4pPr marL="685800" indent="-228600" defTabSz="966788">
                <a:tabLst>
                  <a:tab pos="188913" algn="l"/>
                </a:tabLst>
                <a:defRPr sz="7600" b="1">
                  <a:solidFill>
                    <a:srgbClr val="FFD624"/>
                  </a:solidFill>
                  <a:latin typeface="Verdana" charset="0"/>
                  <a:ea typeface="MS PGothic" charset="0"/>
                  <a:cs typeface="MS PGothic" charset="0"/>
                </a:defRPr>
              </a:lvl4pPr>
              <a:lvl5pPr marL="914400" indent="-228600" defTabSz="966788">
                <a:tabLst>
                  <a:tab pos="188913" algn="l"/>
                </a:tabLst>
                <a:defRPr sz="7600" b="1">
                  <a:solidFill>
                    <a:srgbClr val="FFD624"/>
                  </a:solidFill>
                  <a:latin typeface="Verdana" charset="0"/>
                  <a:ea typeface="MS PGothic" charset="0"/>
                  <a:cs typeface="MS PGothic" charset="0"/>
                </a:defRPr>
              </a:lvl5pPr>
              <a:lvl6pPr marL="13716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6pPr>
              <a:lvl7pPr marL="18288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7pPr>
              <a:lvl8pPr marL="22860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8pPr>
              <a:lvl9pPr marL="2743200" indent="-228600" defTabSz="966788" eaLnBrk="0" fontAlgn="base" hangingPunct="0">
                <a:spcBef>
                  <a:spcPct val="0"/>
                </a:spcBef>
                <a:spcAft>
                  <a:spcPct val="0"/>
                </a:spcAft>
                <a:tabLst>
                  <a:tab pos="188913" algn="l"/>
                </a:tabLst>
                <a:defRPr sz="7600" b="1">
                  <a:solidFill>
                    <a:srgbClr val="FFD624"/>
                  </a:solidFill>
                  <a:latin typeface="Verdana" charset="0"/>
                  <a:ea typeface="MS PGothic" charset="0"/>
                  <a:cs typeface="MS PGothic" charset="0"/>
                </a:defRPr>
              </a:lvl9pPr>
            </a:lstStyle>
            <a:p>
              <a:pPr eaLnBrk="1" hangingPunct="1">
                <a:spcBef>
                  <a:spcPct val="20000"/>
                </a:spcBef>
                <a:defRPr/>
              </a:pPr>
              <a:r>
                <a:rPr lang="en-US" sz="1200" dirty="0">
                  <a:solidFill>
                    <a:srgbClr val="FFFFFF"/>
                  </a:solidFill>
                  <a:latin typeface="Arial" charset="0"/>
                </a:rPr>
                <a:t>Landslide, 2013</a:t>
              </a:r>
              <a:endParaRPr lang="en-US" sz="1200" dirty="0">
                <a:solidFill>
                  <a:srgbClr val="000000"/>
                </a:solidFill>
                <a:latin typeface="Times New Roman" charset="0"/>
              </a:endParaRPr>
            </a:p>
          </p:txBody>
        </p:sp>
      </p:grpSp>
      <p:sp>
        <p:nvSpPr>
          <p:cNvPr id="17" name="TextovéPole 16"/>
          <p:cNvSpPr txBox="1"/>
          <p:nvPr/>
        </p:nvSpPr>
        <p:spPr>
          <a:xfrm>
            <a:off x="9956310" y="6242607"/>
            <a:ext cx="2320529" cy="369332"/>
          </a:xfrm>
          <a:prstGeom prst="rect">
            <a:avLst/>
          </a:prstGeom>
          <a:noFill/>
        </p:spPr>
        <p:txBody>
          <a:bodyPr wrap="square" rtlCol="0">
            <a:spAutoFit/>
          </a:bodyPr>
          <a:lstStyle/>
          <a:p>
            <a:r>
              <a:rPr lang="cs-CZ" dirty="0"/>
              <a:t>Source: JRC </a:t>
            </a:r>
            <a:r>
              <a:rPr lang="cs-CZ" dirty="0" err="1"/>
              <a:t>Ispra</a:t>
            </a:r>
            <a:endParaRPr lang="en-GB" dirty="0"/>
          </a:p>
        </p:txBody>
      </p:sp>
    </p:spTree>
    <p:extLst>
      <p:ext uri="{BB962C8B-B14F-4D97-AF65-F5344CB8AC3E}">
        <p14:creationId xmlns:p14="http://schemas.microsoft.com/office/powerpoint/2010/main" val="8038039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r>
              <a:rPr lang="cs-CZ" dirty="0"/>
              <a:t>Významné</a:t>
            </a:r>
            <a:r>
              <a:rPr lang="en-US" dirty="0"/>
              <a:t> </a:t>
            </a:r>
            <a:r>
              <a:rPr lang="en-US" dirty="0" err="1"/>
              <a:t>NaTech</a:t>
            </a:r>
            <a:r>
              <a:rPr lang="en-US" dirty="0"/>
              <a:t> </a:t>
            </a:r>
            <a:r>
              <a:rPr lang="cs-CZ" dirty="0"/>
              <a:t>události</a:t>
            </a:r>
            <a:endParaRPr lang="en-US" dirty="0"/>
          </a:p>
        </p:txBody>
      </p:sp>
      <p:sp>
        <p:nvSpPr>
          <p:cNvPr id="7" name="ZoneTexte 6"/>
          <p:cNvSpPr txBox="1"/>
          <p:nvPr/>
        </p:nvSpPr>
        <p:spPr>
          <a:xfrm>
            <a:off x="4755193" y="2393118"/>
            <a:ext cx="1828698" cy="1348767"/>
          </a:xfrm>
          <a:prstGeom prst="rect">
            <a:avLst/>
          </a:prstGeom>
          <a:noFill/>
        </p:spPr>
        <p:txBody>
          <a:bodyPr wrap="square" rtlCol="0">
            <a:spAutoFit/>
          </a:bodyPr>
          <a:lstStyle/>
          <a:p>
            <a:r>
              <a:rPr lang="cs-CZ" sz="1633" b="1" dirty="0"/>
              <a:t>Povodeň</a:t>
            </a:r>
            <a:r>
              <a:rPr lang="en-US" sz="1633" b="1" dirty="0"/>
              <a:t>:</a:t>
            </a:r>
          </a:p>
          <a:p>
            <a:r>
              <a:rPr lang="cs-CZ" sz="1633" dirty="0"/>
              <a:t>Požár v rafinerii </a:t>
            </a:r>
            <a:r>
              <a:rPr lang="en-US" sz="1633" dirty="0" err="1"/>
              <a:t>Mohammedia</a:t>
            </a:r>
            <a:r>
              <a:rPr lang="en-US" sz="1633" dirty="0"/>
              <a:t> (M</a:t>
            </a:r>
            <a:r>
              <a:rPr lang="cs-CZ" sz="1633" dirty="0"/>
              <a:t>a</a:t>
            </a:r>
            <a:r>
              <a:rPr lang="en-US" sz="1633" dirty="0" err="1"/>
              <a:t>ro</a:t>
            </a:r>
            <a:r>
              <a:rPr lang="cs-CZ" sz="1633" dirty="0" err="1"/>
              <a:t>ko</a:t>
            </a:r>
            <a:r>
              <a:rPr lang="en-US" sz="1633" dirty="0"/>
              <a:t>), </a:t>
            </a:r>
            <a:r>
              <a:rPr lang="cs-CZ" sz="1633" dirty="0"/>
              <a:t>22.11.</a:t>
            </a:r>
            <a:r>
              <a:rPr lang="en-US" sz="1633" dirty="0"/>
              <a:t>2002</a:t>
            </a:r>
          </a:p>
        </p:txBody>
      </p:sp>
      <p:sp>
        <p:nvSpPr>
          <p:cNvPr id="8" name="ZoneTexte 7"/>
          <p:cNvSpPr txBox="1"/>
          <p:nvPr/>
        </p:nvSpPr>
        <p:spPr>
          <a:xfrm>
            <a:off x="6902903" y="3991053"/>
            <a:ext cx="3592422" cy="846194"/>
          </a:xfrm>
          <a:prstGeom prst="rect">
            <a:avLst/>
          </a:prstGeom>
          <a:noFill/>
        </p:spPr>
        <p:txBody>
          <a:bodyPr wrap="square" rtlCol="0">
            <a:spAutoFit/>
          </a:bodyPr>
          <a:lstStyle/>
          <a:p>
            <a:r>
              <a:rPr lang="cs-CZ" sz="1633" b="1" dirty="0"/>
              <a:t>Zemětřesení</a:t>
            </a:r>
            <a:r>
              <a:rPr lang="en-US" sz="1633" b="1" dirty="0"/>
              <a:t>: </a:t>
            </a:r>
          </a:p>
          <a:p>
            <a:r>
              <a:rPr lang="cs-CZ" sz="1633" dirty="0"/>
              <a:t>Přístav </a:t>
            </a:r>
            <a:r>
              <a:rPr lang="en-US" sz="1633" dirty="0"/>
              <a:t>Chiba</a:t>
            </a:r>
            <a:r>
              <a:rPr lang="cs-CZ" sz="1633" dirty="0"/>
              <a:t>, rafinerie</a:t>
            </a:r>
            <a:r>
              <a:rPr lang="en-US" sz="1633" dirty="0"/>
              <a:t> (Jap</a:t>
            </a:r>
            <a:r>
              <a:rPr lang="cs-CZ" sz="1633" dirty="0" err="1"/>
              <a:t>onsko</a:t>
            </a:r>
            <a:r>
              <a:rPr lang="en-US" sz="1633" dirty="0"/>
              <a:t>), </a:t>
            </a:r>
            <a:r>
              <a:rPr lang="cs-CZ" sz="1633" dirty="0"/>
              <a:t>11.3.</a:t>
            </a:r>
            <a:r>
              <a:rPr lang="en-US" sz="1633" dirty="0"/>
              <a:t>2011. </a:t>
            </a:r>
            <a:r>
              <a:rPr lang="cs-CZ" sz="1633" dirty="0"/>
              <a:t>Požár trval 10 dnů</a:t>
            </a:r>
            <a:endParaRPr lang="en-US" sz="1633" dirty="0"/>
          </a:p>
        </p:txBody>
      </p:sp>
      <p:pic>
        <p:nvPicPr>
          <p:cNvPr id="4" name="Image 3">
            <a:extLst>
              <a:ext uri="{FF2B5EF4-FFF2-40B4-BE49-F238E27FC236}">
                <a16:creationId xmlns:a16="http://schemas.microsoft.com/office/drawing/2014/main" id="{5178D815-AD67-44E8-AC59-3D0853F0D0B4}"/>
              </a:ext>
            </a:extLst>
          </p:cNvPr>
          <p:cNvPicPr>
            <a:picLocks noChangeAspect="1"/>
          </p:cNvPicPr>
          <p:nvPr/>
        </p:nvPicPr>
        <p:blipFill>
          <a:blip r:embed="rId3"/>
          <a:stretch>
            <a:fillRect/>
          </a:stretch>
        </p:blipFill>
        <p:spPr>
          <a:xfrm>
            <a:off x="1393634" y="1270972"/>
            <a:ext cx="3225521" cy="2132820"/>
          </a:xfrm>
          <a:prstGeom prst="rect">
            <a:avLst/>
          </a:prstGeom>
        </p:spPr>
      </p:pic>
      <p:pic>
        <p:nvPicPr>
          <p:cNvPr id="10" name="Picture 3">
            <a:extLst>
              <a:ext uri="{FF2B5EF4-FFF2-40B4-BE49-F238E27FC236}">
                <a16:creationId xmlns:a16="http://schemas.microsoft.com/office/drawing/2014/main" id="{A9EA4EA3-7CAD-4DF2-829D-48009C982C4F}"/>
              </a:ext>
            </a:extLst>
          </p:cNvPr>
          <p:cNvPicPr>
            <a:picLocks noChangeAspect="1" noChangeArrowheads="1"/>
          </p:cNvPicPr>
          <p:nvPr/>
        </p:nvPicPr>
        <p:blipFill>
          <a:blip r:embed="rId4" cstate="print"/>
          <a:srcRect/>
          <a:stretch>
            <a:fillRect/>
          </a:stretch>
        </p:blipFill>
        <p:spPr bwMode="auto">
          <a:xfrm>
            <a:off x="6902902" y="1340645"/>
            <a:ext cx="3592422" cy="2551412"/>
          </a:xfrm>
          <a:prstGeom prst="rect">
            <a:avLst/>
          </a:prstGeom>
          <a:noFill/>
          <a:ln w="9525">
            <a:noFill/>
            <a:miter lim="800000"/>
            <a:headEnd/>
            <a:tailEnd/>
          </a:ln>
        </p:spPr>
      </p:pic>
      <p:pic>
        <p:nvPicPr>
          <p:cNvPr id="13" name="Image 12">
            <a:extLst>
              <a:ext uri="{FF2B5EF4-FFF2-40B4-BE49-F238E27FC236}">
                <a16:creationId xmlns:a16="http://schemas.microsoft.com/office/drawing/2014/main" id="{1529F90A-FABD-4D70-87F2-3340769AF2BF}"/>
              </a:ext>
            </a:extLst>
          </p:cNvPr>
          <p:cNvPicPr>
            <a:picLocks noChangeAspect="1"/>
          </p:cNvPicPr>
          <p:nvPr/>
        </p:nvPicPr>
        <p:blipFill>
          <a:blip r:embed="rId5"/>
          <a:stretch>
            <a:fillRect/>
          </a:stretch>
        </p:blipFill>
        <p:spPr>
          <a:xfrm>
            <a:off x="1972286" y="3681935"/>
            <a:ext cx="2714888" cy="1951326"/>
          </a:xfrm>
          <a:prstGeom prst="rect">
            <a:avLst/>
          </a:prstGeom>
        </p:spPr>
      </p:pic>
      <p:sp>
        <p:nvSpPr>
          <p:cNvPr id="14" name="ZoneTexte 13">
            <a:extLst>
              <a:ext uri="{FF2B5EF4-FFF2-40B4-BE49-F238E27FC236}">
                <a16:creationId xmlns:a16="http://schemas.microsoft.com/office/drawing/2014/main" id="{756CBD46-0784-456F-9928-800CA2065D2A}"/>
              </a:ext>
            </a:extLst>
          </p:cNvPr>
          <p:cNvSpPr txBox="1"/>
          <p:nvPr/>
        </p:nvSpPr>
        <p:spPr>
          <a:xfrm>
            <a:off x="2409423" y="5698056"/>
            <a:ext cx="2714888" cy="846194"/>
          </a:xfrm>
          <a:prstGeom prst="rect">
            <a:avLst/>
          </a:prstGeom>
          <a:noFill/>
        </p:spPr>
        <p:txBody>
          <a:bodyPr wrap="square" rtlCol="0">
            <a:spAutoFit/>
          </a:bodyPr>
          <a:lstStyle/>
          <a:p>
            <a:r>
              <a:rPr lang="cs-CZ" sz="1633" b="1" dirty="0"/>
              <a:t>Blesk</a:t>
            </a:r>
            <a:r>
              <a:rPr lang="en-US" sz="1633" b="1" dirty="0"/>
              <a:t>:</a:t>
            </a:r>
          </a:p>
          <a:p>
            <a:r>
              <a:rPr lang="en-US" sz="1633" dirty="0" err="1"/>
              <a:t>Explos</a:t>
            </a:r>
            <a:r>
              <a:rPr lang="cs-CZ" sz="1633" dirty="0"/>
              <a:t>e nádrže etanolu ve Francii, 24.7.2000</a:t>
            </a:r>
            <a:endParaRPr lang="en-US" sz="1633" dirty="0"/>
          </a:p>
        </p:txBody>
      </p:sp>
      <p:sp>
        <p:nvSpPr>
          <p:cNvPr id="5" name="TextovéPole 4"/>
          <p:cNvSpPr txBox="1"/>
          <p:nvPr/>
        </p:nvSpPr>
        <p:spPr>
          <a:xfrm>
            <a:off x="6439301" y="6063916"/>
            <a:ext cx="4446872" cy="365760"/>
          </a:xfrm>
          <a:prstGeom prst="rect">
            <a:avLst/>
          </a:prstGeom>
          <a:noFill/>
        </p:spPr>
        <p:txBody>
          <a:bodyPr wrap="square" rtlCol="0">
            <a:spAutoFit/>
          </a:bodyPr>
          <a:lstStyle/>
          <a:p>
            <a:r>
              <a:rPr lang="cs-CZ" dirty="0"/>
              <a:t>Zdroj: Francouzské ministerstvo ŽP</a:t>
            </a:r>
            <a:endParaRPr lang="en-GB" dirty="0"/>
          </a:p>
        </p:txBody>
      </p:sp>
    </p:spTree>
    <p:extLst>
      <p:ext uri="{BB962C8B-B14F-4D97-AF65-F5344CB8AC3E}">
        <p14:creationId xmlns:p14="http://schemas.microsoft.com/office/powerpoint/2010/main" val="2063189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47898" y="170638"/>
            <a:ext cx="8497764" cy="648072"/>
          </a:xfrm>
        </p:spPr>
        <p:txBody>
          <a:bodyPr>
            <a:normAutofit/>
          </a:bodyPr>
          <a:lstStyle/>
          <a:p>
            <a:pPr algn="ctr"/>
            <a:r>
              <a:rPr lang="en-US" sz="3600" dirty="0"/>
              <a:t>2005 </a:t>
            </a:r>
            <a:r>
              <a:rPr lang="en-US" sz="3600" dirty="0" err="1"/>
              <a:t>Hurri</a:t>
            </a:r>
            <a:r>
              <a:rPr lang="cs-CZ" sz="3600" dirty="0"/>
              <a:t>kán</a:t>
            </a:r>
            <a:r>
              <a:rPr lang="en-US" sz="3600" dirty="0"/>
              <a:t> Katrina</a:t>
            </a:r>
          </a:p>
        </p:txBody>
      </p:sp>
      <p:sp>
        <p:nvSpPr>
          <p:cNvPr id="3" name="Content Placeholder 4"/>
          <p:cNvSpPr txBox="1">
            <a:spLocks/>
          </p:cNvSpPr>
          <p:nvPr/>
        </p:nvSpPr>
        <p:spPr>
          <a:xfrm>
            <a:off x="5776624" y="1320429"/>
            <a:ext cx="4662518" cy="374223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sz="1800" dirty="0" err="1">
                <a:solidFill>
                  <a:srgbClr val="164194"/>
                </a:solidFill>
              </a:rPr>
              <a:t>Bouřkový</a:t>
            </a:r>
            <a:r>
              <a:rPr lang="en-GB" sz="1800" dirty="0">
                <a:solidFill>
                  <a:srgbClr val="164194"/>
                </a:solidFill>
              </a:rPr>
              <a:t> </a:t>
            </a:r>
            <a:r>
              <a:rPr lang="en-GB" sz="1800" dirty="0" err="1">
                <a:solidFill>
                  <a:srgbClr val="164194"/>
                </a:solidFill>
              </a:rPr>
              <a:t>příval</a:t>
            </a:r>
            <a:r>
              <a:rPr lang="en-GB" sz="1800" dirty="0">
                <a:solidFill>
                  <a:srgbClr val="164194"/>
                </a:solidFill>
              </a:rPr>
              <a:t> </a:t>
            </a:r>
            <a:r>
              <a:rPr lang="en-GB" sz="1800" dirty="0" err="1">
                <a:solidFill>
                  <a:srgbClr val="164194"/>
                </a:solidFill>
              </a:rPr>
              <a:t>způsobil</a:t>
            </a:r>
            <a:r>
              <a:rPr lang="en-GB" sz="1800" dirty="0">
                <a:solidFill>
                  <a:srgbClr val="164194"/>
                </a:solidFill>
              </a:rPr>
              <a:t> </a:t>
            </a:r>
            <a:r>
              <a:rPr lang="en-GB" sz="1800" dirty="0" err="1">
                <a:solidFill>
                  <a:srgbClr val="164194"/>
                </a:solidFill>
              </a:rPr>
              <a:t>rozšíření</a:t>
            </a:r>
            <a:r>
              <a:rPr lang="en-GB" sz="1800" dirty="0">
                <a:solidFill>
                  <a:srgbClr val="164194"/>
                </a:solidFill>
              </a:rPr>
              <a:t> ropy z </a:t>
            </a:r>
            <a:r>
              <a:rPr lang="en-GB" sz="1800" dirty="0" err="1">
                <a:solidFill>
                  <a:srgbClr val="164194"/>
                </a:solidFill>
              </a:rPr>
              <a:t>úniku</a:t>
            </a:r>
            <a:r>
              <a:rPr lang="en-GB" sz="1800" dirty="0">
                <a:solidFill>
                  <a:srgbClr val="164194"/>
                </a:solidFill>
              </a:rPr>
              <a:t> v </a:t>
            </a:r>
            <a:r>
              <a:rPr lang="en-GB" sz="1800" dirty="0" err="1">
                <a:solidFill>
                  <a:srgbClr val="164194"/>
                </a:solidFill>
              </a:rPr>
              <a:t>rafinérii</a:t>
            </a:r>
            <a:r>
              <a:rPr lang="en-GB" sz="1800" dirty="0">
                <a:solidFill>
                  <a:srgbClr val="164194"/>
                </a:solidFill>
              </a:rPr>
              <a:t> v Meraux, </a:t>
            </a:r>
            <a:r>
              <a:rPr lang="en-GB" sz="1800" dirty="0" err="1">
                <a:solidFill>
                  <a:srgbClr val="164194"/>
                </a:solidFill>
              </a:rPr>
              <a:t>která</a:t>
            </a:r>
            <a:r>
              <a:rPr lang="en-GB" sz="1800" dirty="0">
                <a:solidFill>
                  <a:srgbClr val="164194"/>
                </a:solidFill>
              </a:rPr>
              <a:t> </a:t>
            </a:r>
            <a:r>
              <a:rPr lang="en-GB" sz="1800" dirty="0" err="1">
                <a:solidFill>
                  <a:srgbClr val="164194"/>
                </a:solidFill>
              </a:rPr>
              <a:t>kontaminovala</a:t>
            </a:r>
            <a:r>
              <a:rPr lang="en-GB" sz="1800" dirty="0">
                <a:solidFill>
                  <a:srgbClr val="164194"/>
                </a:solidFill>
              </a:rPr>
              <a:t> </a:t>
            </a:r>
            <a:r>
              <a:rPr lang="en-GB" sz="1800" dirty="0" err="1">
                <a:solidFill>
                  <a:srgbClr val="164194"/>
                </a:solidFill>
              </a:rPr>
              <a:t>velkou</a:t>
            </a:r>
            <a:r>
              <a:rPr lang="en-GB" sz="1800" dirty="0">
                <a:solidFill>
                  <a:srgbClr val="164194"/>
                </a:solidFill>
              </a:rPr>
              <a:t> oblast a </a:t>
            </a:r>
            <a:r>
              <a:rPr lang="en-GB" sz="1800" dirty="0" err="1">
                <a:solidFill>
                  <a:srgbClr val="164194"/>
                </a:solidFill>
              </a:rPr>
              <a:t>přes</a:t>
            </a:r>
            <a:r>
              <a:rPr lang="en-GB" sz="1800" dirty="0">
                <a:solidFill>
                  <a:srgbClr val="164194"/>
                </a:solidFill>
              </a:rPr>
              <a:t> 1800 </a:t>
            </a:r>
            <a:r>
              <a:rPr lang="en-GB" sz="1800" dirty="0" err="1">
                <a:solidFill>
                  <a:srgbClr val="164194"/>
                </a:solidFill>
              </a:rPr>
              <a:t>domů</a:t>
            </a:r>
            <a:r>
              <a:rPr lang="en-GB" sz="1800" dirty="0">
                <a:solidFill>
                  <a:srgbClr val="164194"/>
                </a:solidFill>
              </a:rPr>
              <a:t>. </a:t>
            </a:r>
            <a:endParaRPr lang="cs-CZ" sz="1800" dirty="0">
              <a:solidFill>
                <a:srgbClr val="164194"/>
              </a:solidFill>
            </a:endParaRPr>
          </a:p>
          <a:p>
            <a:pPr marL="0" indent="0">
              <a:buNone/>
            </a:pPr>
            <a:r>
              <a:rPr lang="en-GB" sz="1800" dirty="0" err="1">
                <a:solidFill>
                  <a:srgbClr val="164194"/>
                </a:solidFill>
              </a:rPr>
              <a:t>Uvolnění</a:t>
            </a:r>
            <a:r>
              <a:rPr lang="en-GB" sz="1800" dirty="0">
                <a:solidFill>
                  <a:srgbClr val="164194"/>
                </a:solidFill>
              </a:rPr>
              <a:t> </a:t>
            </a:r>
            <a:r>
              <a:rPr lang="en-GB" sz="1800" dirty="0" err="1">
                <a:solidFill>
                  <a:srgbClr val="164194"/>
                </a:solidFill>
              </a:rPr>
              <a:t>uhlovodíků</a:t>
            </a:r>
            <a:r>
              <a:rPr lang="en-GB" sz="1800" dirty="0">
                <a:solidFill>
                  <a:srgbClr val="164194"/>
                </a:solidFill>
              </a:rPr>
              <a:t> se </a:t>
            </a:r>
            <a:r>
              <a:rPr lang="en-GB" sz="1800" dirty="0" err="1">
                <a:solidFill>
                  <a:srgbClr val="164194"/>
                </a:solidFill>
              </a:rPr>
              <a:t>nepodařilo</a:t>
            </a:r>
            <a:r>
              <a:rPr lang="en-GB" sz="1800" dirty="0">
                <a:solidFill>
                  <a:srgbClr val="164194"/>
                </a:solidFill>
              </a:rPr>
              <a:t> </a:t>
            </a:r>
            <a:r>
              <a:rPr lang="cs-CZ" sz="1800" dirty="0">
                <a:solidFill>
                  <a:srgbClr val="164194"/>
                </a:solidFill>
              </a:rPr>
              <a:t>zabránit</a:t>
            </a:r>
            <a:r>
              <a:rPr lang="en-GB" sz="1800" dirty="0">
                <a:solidFill>
                  <a:srgbClr val="164194"/>
                </a:solidFill>
              </a:rPr>
              <a:t>.</a:t>
            </a:r>
            <a:endParaRPr lang="cs-CZ" sz="1800" dirty="0">
              <a:solidFill>
                <a:srgbClr val="164194"/>
              </a:solidFill>
            </a:endParaRPr>
          </a:p>
          <a:p>
            <a:pPr marL="0" indent="0">
              <a:buNone/>
            </a:pPr>
            <a:r>
              <a:rPr lang="cs-CZ" sz="1800" dirty="0">
                <a:solidFill>
                  <a:srgbClr val="164194"/>
                </a:solidFill>
              </a:rPr>
              <a:t>Záchytné jímky</a:t>
            </a:r>
            <a:r>
              <a:rPr lang="en-GB" sz="1800" dirty="0">
                <a:solidFill>
                  <a:srgbClr val="164194"/>
                </a:solidFill>
              </a:rPr>
              <a:t> </a:t>
            </a:r>
            <a:r>
              <a:rPr lang="en-GB" sz="1800" dirty="0" err="1">
                <a:solidFill>
                  <a:srgbClr val="164194"/>
                </a:solidFill>
              </a:rPr>
              <a:t>kolem</a:t>
            </a:r>
            <a:r>
              <a:rPr lang="en-GB" sz="1800" dirty="0">
                <a:solidFill>
                  <a:srgbClr val="164194"/>
                </a:solidFill>
              </a:rPr>
              <a:t> </a:t>
            </a:r>
            <a:r>
              <a:rPr lang="en-GB" sz="1800" dirty="0" err="1">
                <a:solidFill>
                  <a:srgbClr val="164194"/>
                </a:solidFill>
              </a:rPr>
              <a:t>poškozené</a:t>
            </a:r>
            <a:r>
              <a:rPr lang="en-GB" sz="1800" dirty="0">
                <a:solidFill>
                  <a:srgbClr val="164194"/>
                </a:solidFill>
              </a:rPr>
              <a:t> </a:t>
            </a:r>
            <a:r>
              <a:rPr lang="en-GB" sz="1800" dirty="0" err="1">
                <a:solidFill>
                  <a:srgbClr val="164194"/>
                </a:solidFill>
              </a:rPr>
              <a:t>nádrže</a:t>
            </a:r>
            <a:r>
              <a:rPr lang="en-GB" sz="1800" dirty="0">
                <a:solidFill>
                  <a:srgbClr val="164194"/>
                </a:solidFill>
              </a:rPr>
              <a:t> </a:t>
            </a:r>
            <a:r>
              <a:rPr lang="en-GB" sz="1800" dirty="0" err="1">
                <a:solidFill>
                  <a:srgbClr val="164194"/>
                </a:solidFill>
              </a:rPr>
              <a:t>byl</a:t>
            </a:r>
            <a:r>
              <a:rPr lang="cs-CZ" sz="1800" dirty="0">
                <a:solidFill>
                  <a:srgbClr val="164194"/>
                </a:solidFill>
              </a:rPr>
              <a:t>y</a:t>
            </a:r>
            <a:r>
              <a:rPr lang="en-GB" sz="1800" dirty="0">
                <a:solidFill>
                  <a:srgbClr val="164194"/>
                </a:solidFill>
              </a:rPr>
              <a:t> </a:t>
            </a:r>
            <a:r>
              <a:rPr lang="en-GB" sz="1800" dirty="0" err="1">
                <a:solidFill>
                  <a:srgbClr val="164194"/>
                </a:solidFill>
              </a:rPr>
              <a:t>již</a:t>
            </a:r>
            <a:r>
              <a:rPr lang="en-GB" sz="1800" dirty="0">
                <a:solidFill>
                  <a:srgbClr val="164194"/>
                </a:solidFill>
              </a:rPr>
              <a:t> </a:t>
            </a:r>
            <a:r>
              <a:rPr lang="en-GB" sz="1800" dirty="0" err="1">
                <a:solidFill>
                  <a:srgbClr val="164194"/>
                </a:solidFill>
              </a:rPr>
              <a:t>naplněn</a:t>
            </a:r>
            <a:r>
              <a:rPr lang="en-GB" sz="1800" dirty="0">
                <a:solidFill>
                  <a:srgbClr val="164194"/>
                </a:solidFill>
              </a:rPr>
              <a:t> </a:t>
            </a:r>
            <a:r>
              <a:rPr lang="en-GB" sz="1800" dirty="0" err="1">
                <a:solidFill>
                  <a:srgbClr val="164194"/>
                </a:solidFill>
              </a:rPr>
              <a:t>záplavovými</a:t>
            </a:r>
            <a:r>
              <a:rPr lang="en-GB" sz="1800" dirty="0">
                <a:solidFill>
                  <a:srgbClr val="164194"/>
                </a:solidFill>
              </a:rPr>
              <a:t> </a:t>
            </a:r>
            <a:r>
              <a:rPr lang="en-GB" sz="1800" dirty="0" err="1">
                <a:solidFill>
                  <a:srgbClr val="164194"/>
                </a:solidFill>
              </a:rPr>
              <a:t>vodami</a:t>
            </a:r>
            <a:r>
              <a:rPr lang="en-GB" sz="1800" dirty="0">
                <a:solidFill>
                  <a:srgbClr val="164194"/>
                </a:solidFill>
              </a:rPr>
              <a:t> a </a:t>
            </a:r>
            <a:r>
              <a:rPr lang="en-GB" sz="1800" dirty="0" err="1">
                <a:solidFill>
                  <a:srgbClr val="164194"/>
                </a:solidFill>
              </a:rPr>
              <a:t>nemohl</a:t>
            </a:r>
            <a:r>
              <a:rPr lang="cs-CZ" sz="1800" dirty="0">
                <a:solidFill>
                  <a:srgbClr val="164194"/>
                </a:solidFill>
              </a:rPr>
              <a:t>y</a:t>
            </a:r>
            <a:r>
              <a:rPr lang="en-GB" sz="1800" dirty="0">
                <a:solidFill>
                  <a:srgbClr val="164194"/>
                </a:solidFill>
              </a:rPr>
              <a:t> </a:t>
            </a:r>
            <a:r>
              <a:rPr lang="en-GB" sz="1800" dirty="0" err="1">
                <a:solidFill>
                  <a:srgbClr val="164194"/>
                </a:solidFill>
              </a:rPr>
              <a:t>zadržet</a:t>
            </a:r>
            <a:r>
              <a:rPr lang="en-GB" sz="1800" dirty="0">
                <a:solidFill>
                  <a:srgbClr val="164194"/>
                </a:solidFill>
              </a:rPr>
              <a:t> </a:t>
            </a:r>
            <a:r>
              <a:rPr lang="en-GB" sz="1800" dirty="0" err="1">
                <a:solidFill>
                  <a:srgbClr val="164194"/>
                </a:solidFill>
              </a:rPr>
              <a:t>únik</a:t>
            </a:r>
            <a:r>
              <a:rPr lang="en-GB" sz="1800" dirty="0">
                <a:solidFill>
                  <a:srgbClr val="164194"/>
                </a:solidFill>
              </a:rPr>
              <a:t>.</a:t>
            </a:r>
            <a:endParaRPr lang="en-US" sz="1400" kern="0" dirty="0">
              <a:solidFill>
                <a:srgbClr val="164194"/>
              </a:solidFill>
            </a:endParaRPr>
          </a:p>
        </p:txBody>
      </p:sp>
      <p:sp>
        <p:nvSpPr>
          <p:cNvPr id="4" name="Content Placeholder 4"/>
          <p:cNvSpPr txBox="1">
            <a:spLocks/>
          </p:cNvSpPr>
          <p:nvPr/>
        </p:nvSpPr>
        <p:spPr>
          <a:xfrm>
            <a:off x="5866634" y="4442395"/>
            <a:ext cx="4572508" cy="1507804"/>
          </a:xfrm>
          <a:prstGeom prst="rect">
            <a:avLst/>
          </a:prstGeom>
        </p:spPr>
        <p:txBody>
          <a:bodyPr lIns="0" tIns="0" rIns="0" bIns="0"/>
          <a:lstStyle>
            <a:lvl1pPr marL="0" indent="0" algn="l" rtl="0" eaLnBrk="1" fontAlgn="base" hangingPunct="1">
              <a:lnSpc>
                <a:spcPct val="110000"/>
              </a:lnSpc>
              <a:spcBef>
                <a:spcPts val="0"/>
              </a:spcBef>
              <a:spcAft>
                <a:spcPct val="0"/>
              </a:spcAft>
              <a:buClr>
                <a:srgbClr val="33ACE3"/>
              </a:buClr>
              <a:buFont typeface="Arial"/>
              <a:buNone/>
              <a:defRPr sz="2400" b="0" i="0">
                <a:solidFill>
                  <a:srgbClr val="164194"/>
                </a:solidFill>
                <a:latin typeface="+mn-lt"/>
                <a:ea typeface="+mn-ea"/>
                <a:cs typeface="+mn-cs"/>
              </a:defRPr>
            </a:lvl1pPr>
            <a:lvl2pPr marL="342900" indent="-342900" algn="l" rtl="0" eaLnBrk="1" fontAlgn="base" hangingPunct="1">
              <a:lnSpc>
                <a:spcPct val="110000"/>
              </a:lnSpc>
              <a:spcBef>
                <a:spcPts val="0"/>
              </a:spcBef>
              <a:spcAft>
                <a:spcPct val="0"/>
              </a:spcAft>
              <a:buClr>
                <a:srgbClr val="33ACE3"/>
              </a:buClr>
              <a:buFont typeface="Arial"/>
              <a:buChar char="•"/>
              <a:defRPr sz="2000" b="1">
                <a:solidFill>
                  <a:srgbClr val="164194"/>
                </a:solidFill>
                <a:latin typeface="+mn-lt"/>
              </a:defRPr>
            </a:lvl2pPr>
            <a:lvl3pPr marL="0" indent="0" algn="l" rtl="0" eaLnBrk="1" fontAlgn="base" hangingPunct="1">
              <a:lnSpc>
                <a:spcPct val="110000"/>
              </a:lnSpc>
              <a:spcBef>
                <a:spcPts val="0"/>
              </a:spcBef>
              <a:spcAft>
                <a:spcPct val="0"/>
              </a:spcAft>
              <a:buClr>
                <a:srgbClr val="33ACE3"/>
              </a:buClr>
              <a:buFont typeface="Arial"/>
              <a:buNone/>
              <a:defRPr sz="1600">
                <a:solidFill>
                  <a:srgbClr val="164194"/>
                </a:solidFill>
                <a:latin typeface="+mn-lt"/>
              </a:defRPr>
            </a:lvl3pPr>
            <a:lvl4pPr marL="0" indent="-228600" algn="l" rtl="0" eaLnBrk="1" fontAlgn="base" hangingPunct="1">
              <a:spcBef>
                <a:spcPts val="0"/>
              </a:spcBef>
              <a:spcAft>
                <a:spcPct val="0"/>
              </a:spcAft>
              <a:buChar char="–"/>
              <a:defRPr sz="2000">
                <a:solidFill>
                  <a:schemeClr val="tx1"/>
                </a:solidFill>
                <a:latin typeface="Arial" charset="0"/>
              </a:defRPr>
            </a:lvl4pPr>
            <a:lvl5pPr marL="0" indent="-228600" algn="l" rtl="0" eaLnBrk="1" fontAlgn="base" hangingPunct="1">
              <a:spcBef>
                <a:spcPts val="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2000" b="1" u="sng" kern="0" dirty="0" err="1"/>
              <a:t>Poučení</a:t>
            </a:r>
            <a:r>
              <a:rPr lang="en-US" sz="2000" b="1" u="sng" kern="0" dirty="0"/>
              <a:t>: </a:t>
            </a:r>
            <a:r>
              <a:rPr lang="en-US" sz="2000" b="1" u="sng" kern="0" dirty="0" err="1"/>
              <a:t>Během</a:t>
            </a:r>
            <a:r>
              <a:rPr lang="en-US" sz="2000" b="1" u="sng" kern="0" dirty="0"/>
              <a:t> </a:t>
            </a:r>
            <a:r>
              <a:rPr lang="en-US" sz="2000" b="1" u="sng" kern="0" dirty="0" err="1"/>
              <a:t>povodňových</a:t>
            </a:r>
            <a:r>
              <a:rPr lang="en-US" sz="2000" b="1" u="sng" kern="0" dirty="0"/>
              <a:t> </a:t>
            </a:r>
            <a:r>
              <a:rPr lang="en-US" sz="2000" b="1" u="sng" kern="0" dirty="0" err="1"/>
              <a:t>jevů</a:t>
            </a:r>
            <a:r>
              <a:rPr lang="en-US" sz="2000" b="1" u="sng" kern="0" dirty="0"/>
              <a:t> </a:t>
            </a:r>
            <a:r>
              <a:rPr lang="cs-CZ" sz="2000" b="1" u="sng" kern="0" dirty="0"/>
              <a:t>nemusejí</a:t>
            </a:r>
            <a:r>
              <a:rPr lang="en-US" sz="2000" b="1" u="sng" kern="0" dirty="0"/>
              <a:t> </a:t>
            </a:r>
            <a:r>
              <a:rPr lang="en-US" sz="2000" b="1" u="sng" kern="0" dirty="0" err="1"/>
              <a:t>sekundární</a:t>
            </a:r>
            <a:r>
              <a:rPr lang="en-US" sz="2000" b="1" u="sng" kern="0" dirty="0"/>
              <a:t> </a:t>
            </a:r>
            <a:r>
              <a:rPr lang="en-US" sz="2000" b="1" u="sng" kern="0" dirty="0" err="1"/>
              <a:t>ochranné</a:t>
            </a:r>
            <a:r>
              <a:rPr lang="en-US" sz="2000" b="1" u="sng" kern="0" dirty="0"/>
              <a:t> </a:t>
            </a:r>
            <a:r>
              <a:rPr lang="cs-CZ" sz="2000" b="1" u="sng" kern="0" dirty="0"/>
              <a:t>prostředky</a:t>
            </a:r>
            <a:r>
              <a:rPr lang="en-US" sz="2000" b="1" u="sng" kern="0" dirty="0"/>
              <a:t> </a:t>
            </a:r>
            <a:r>
              <a:rPr lang="en-US" sz="2000" b="1" u="sng" kern="0" dirty="0" err="1"/>
              <a:t>fungovat</a:t>
            </a:r>
            <a:r>
              <a:rPr lang="en-US" sz="2000" b="1" u="sng" kern="0" dirty="0"/>
              <a:t> </a:t>
            </a:r>
            <a:r>
              <a:rPr lang="en-US" sz="2000" b="1" u="sng" kern="0" dirty="0" err="1"/>
              <a:t>podle</a:t>
            </a:r>
            <a:r>
              <a:rPr lang="en-US" sz="2000" b="1" u="sng" kern="0" dirty="0"/>
              <a:t> </a:t>
            </a:r>
            <a:r>
              <a:rPr lang="en-US" sz="2000" b="1" u="sng" kern="0" dirty="0" err="1"/>
              <a:t>plánu</a:t>
            </a:r>
            <a:r>
              <a:rPr lang="en-US" sz="2000" b="1" u="sng" kern="0" dirty="0"/>
              <a:t>. </a:t>
            </a:r>
            <a:r>
              <a:rPr lang="cs-CZ" sz="2000" b="1" u="sng" kern="0" dirty="0"/>
              <a:t>Provozovatelé</a:t>
            </a:r>
            <a:r>
              <a:rPr lang="en-US" sz="2000" b="1" u="sng" kern="0" dirty="0"/>
              <a:t> by </a:t>
            </a:r>
            <a:r>
              <a:rPr lang="en-US" sz="2000" b="1" u="sng" kern="0" dirty="0" err="1"/>
              <a:t>měli</a:t>
            </a:r>
            <a:r>
              <a:rPr lang="en-US" sz="2000" b="1" u="sng" kern="0" dirty="0"/>
              <a:t> </a:t>
            </a:r>
            <a:r>
              <a:rPr lang="en-US" sz="2000" b="1" u="sng" kern="0" dirty="0" err="1"/>
              <a:t>být</a:t>
            </a:r>
            <a:r>
              <a:rPr lang="en-US" sz="2000" b="1" u="sng" kern="0" dirty="0"/>
              <a:t> </a:t>
            </a:r>
            <a:r>
              <a:rPr lang="en-US" sz="2000" b="1" u="sng" kern="0" dirty="0" err="1"/>
              <a:t>na</a:t>
            </a:r>
            <a:r>
              <a:rPr lang="en-US" sz="2000" b="1" u="sng" kern="0" dirty="0"/>
              <a:t> </a:t>
            </a:r>
            <a:r>
              <a:rPr lang="en-US" sz="2000" b="1" u="sng" kern="0" dirty="0" err="1"/>
              <a:t>takové</a:t>
            </a:r>
            <a:r>
              <a:rPr lang="en-US" sz="2000" b="1" u="sng" kern="0" dirty="0"/>
              <a:t> </a:t>
            </a:r>
            <a:r>
              <a:rPr lang="en-US" sz="2000" b="1" u="sng" kern="0" dirty="0" err="1"/>
              <a:t>scénáře</a:t>
            </a:r>
            <a:r>
              <a:rPr lang="en-US" sz="2000" b="1" u="sng" kern="0" dirty="0"/>
              <a:t> </a:t>
            </a:r>
            <a:r>
              <a:rPr lang="en-US" sz="2000" b="1" u="sng" kern="0" dirty="0" err="1"/>
              <a:t>připraveni</a:t>
            </a:r>
            <a:r>
              <a:rPr lang="en-US" sz="2000" b="1" u="sng" kern="0" dirty="0"/>
              <a:t>.</a:t>
            </a:r>
            <a:endParaRPr lang="en-US" sz="1800" kern="0" dirty="0"/>
          </a:p>
        </p:txBody>
      </p:sp>
      <p:pic>
        <p:nvPicPr>
          <p:cNvPr id="7" name="Picture 6"/>
          <p:cNvPicPr>
            <a:picLocks noChangeAspect="1"/>
          </p:cNvPicPr>
          <p:nvPr/>
        </p:nvPicPr>
        <p:blipFill rotWithShape="1">
          <a:blip r:embed="rId3"/>
          <a:srcRect r="15022" b="5869"/>
          <a:stretch/>
        </p:blipFill>
        <p:spPr>
          <a:xfrm rot="5400000">
            <a:off x="515052" y="1581186"/>
            <a:ext cx="5233012" cy="4142523"/>
          </a:xfrm>
          <a:prstGeom prst="rect">
            <a:avLst/>
          </a:prstGeom>
        </p:spPr>
      </p:pic>
      <p:sp>
        <p:nvSpPr>
          <p:cNvPr id="6" name="TextovéPole 5"/>
          <p:cNvSpPr txBox="1"/>
          <p:nvPr/>
        </p:nvSpPr>
        <p:spPr>
          <a:xfrm>
            <a:off x="10279781" y="5765533"/>
            <a:ext cx="1912219" cy="369332"/>
          </a:xfrm>
          <a:prstGeom prst="rect">
            <a:avLst/>
          </a:prstGeom>
          <a:noFill/>
        </p:spPr>
        <p:txBody>
          <a:bodyPr wrap="square" rtlCol="0">
            <a:spAutoFit/>
          </a:bodyPr>
          <a:lstStyle/>
          <a:p>
            <a:r>
              <a:rPr lang="cs-CZ" dirty="0"/>
              <a:t>Source: US CSB</a:t>
            </a:r>
            <a:endParaRPr lang="en-GB" dirty="0"/>
          </a:p>
        </p:txBody>
      </p:sp>
    </p:spTree>
    <p:custDataLst>
      <p:tags r:id="rId1"/>
    </p:custDataLst>
    <p:extLst>
      <p:ext uri="{BB962C8B-B14F-4D97-AF65-F5344CB8AC3E}">
        <p14:creationId xmlns:p14="http://schemas.microsoft.com/office/powerpoint/2010/main" val="36107676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5524" y="209073"/>
            <a:ext cx="9281063" cy="648072"/>
          </a:xfrm>
        </p:spPr>
        <p:txBody>
          <a:bodyPr>
            <a:noAutofit/>
          </a:bodyPr>
          <a:lstStyle/>
          <a:p>
            <a:r>
              <a:rPr lang="en-US" sz="4000" dirty="0"/>
              <a:t>The 2011 </a:t>
            </a:r>
            <a:r>
              <a:rPr lang="en-US" sz="4000" dirty="0" err="1"/>
              <a:t>Tōhoku</a:t>
            </a:r>
            <a:r>
              <a:rPr lang="en-US" sz="4000" dirty="0"/>
              <a:t> </a:t>
            </a:r>
            <a:r>
              <a:rPr lang="cs-CZ" sz="4000" dirty="0"/>
              <a:t>zemětřesení</a:t>
            </a:r>
            <a:r>
              <a:rPr lang="en-US" sz="4000" dirty="0"/>
              <a:t> and tsunami</a:t>
            </a:r>
          </a:p>
        </p:txBody>
      </p:sp>
      <p:sp>
        <p:nvSpPr>
          <p:cNvPr id="3" name="Content Placeholder 4"/>
          <p:cNvSpPr txBox="1">
            <a:spLocks/>
          </p:cNvSpPr>
          <p:nvPr/>
        </p:nvSpPr>
        <p:spPr>
          <a:xfrm>
            <a:off x="5591944" y="1853541"/>
            <a:ext cx="4824536" cy="374223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GB" sz="1800" u="sng" dirty="0" err="1">
                <a:solidFill>
                  <a:srgbClr val="164194"/>
                </a:solidFill>
              </a:rPr>
              <a:t>Velké</a:t>
            </a:r>
            <a:r>
              <a:rPr lang="en-GB" sz="1800" u="sng" dirty="0">
                <a:solidFill>
                  <a:srgbClr val="164194"/>
                </a:solidFill>
              </a:rPr>
              <a:t> </a:t>
            </a:r>
            <a:r>
              <a:rPr lang="en-GB" sz="1800" u="sng" dirty="0" err="1">
                <a:solidFill>
                  <a:srgbClr val="164194"/>
                </a:solidFill>
              </a:rPr>
              <a:t>množství</a:t>
            </a:r>
            <a:r>
              <a:rPr lang="en-GB" sz="1800" u="sng" dirty="0">
                <a:solidFill>
                  <a:srgbClr val="164194"/>
                </a:solidFill>
              </a:rPr>
              <a:t> </a:t>
            </a:r>
            <a:r>
              <a:rPr lang="en-GB" sz="1800" u="sng" dirty="0" err="1">
                <a:solidFill>
                  <a:srgbClr val="164194"/>
                </a:solidFill>
              </a:rPr>
              <a:t>zařízení</a:t>
            </a:r>
            <a:r>
              <a:rPr lang="en-GB" sz="1800" u="sng" dirty="0">
                <a:solidFill>
                  <a:srgbClr val="164194"/>
                </a:solidFill>
              </a:rPr>
              <a:t> </a:t>
            </a:r>
            <a:r>
              <a:rPr lang="en-GB" sz="1800" u="sng" dirty="0" err="1">
                <a:solidFill>
                  <a:srgbClr val="164194"/>
                </a:solidFill>
              </a:rPr>
              <a:t>bylo</a:t>
            </a:r>
            <a:r>
              <a:rPr lang="en-GB" sz="1800" u="sng" dirty="0">
                <a:solidFill>
                  <a:srgbClr val="164194"/>
                </a:solidFill>
              </a:rPr>
              <a:t> </a:t>
            </a:r>
            <a:r>
              <a:rPr lang="en-GB" sz="1800" u="sng" dirty="0" err="1">
                <a:solidFill>
                  <a:srgbClr val="164194"/>
                </a:solidFill>
              </a:rPr>
              <a:t>zasaženo</a:t>
            </a:r>
            <a:r>
              <a:rPr lang="en-GB" sz="1800" u="sng" dirty="0">
                <a:solidFill>
                  <a:srgbClr val="164194"/>
                </a:solidFill>
              </a:rPr>
              <a:t>, </a:t>
            </a:r>
            <a:r>
              <a:rPr lang="en-GB" sz="1800" u="sng" dirty="0" err="1">
                <a:solidFill>
                  <a:srgbClr val="164194"/>
                </a:solidFill>
              </a:rPr>
              <a:t>což</a:t>
            </a:r>
            <a:r>
              <a:rPr lang="en-GB" sz="1800" u="sng" dirty="0">
                <a:solidFill>
                  <a:srgbClr val="164194"/>
                </a:solidFill>
              </a:rPr>
              <a:t> </a:t>
            </a:r>
            <a:r>
              <a:rPr lang="en-GB" sz="1800" u="sng" dirty="0" err="1">
                <a:solidFill>
                  <a:srgbClr val="164194"/>
                </a:solidFill>
              </a:rPr>
              <a:t>způsobilo</a:t>
            </a:r>
            <a:r>
              <a:rPr lang="en-GB" sz="1800" u="sng" dirty="0">
                <a:solidFill>
                  <a:srgbClr val="164194"/>
                </a:solidFill>
              </a:rPr>
              <a:t> </a:t>
            </a:r>
            <a:r>
              <a:rPr lang="en-GB" sz="1800" u="sng" dirty="0" err="1">
                <a:solidFill>
                  <a:srgbClr val="164194"/>
                </a:solidFill>
              </a:rPr>
              <a:t>řadu</a:t>
            </a:r>
            <a:r>
              <a:rPr lang="en-GB" sz="1800" u="sng" dirty="0">
                <a:solidFill>
                  <a:srgbClr val="164194"/>
                </a:solidFill>
              </a:rPr>
              <a:t> </a:t>
            </a:r>
            <a:r>
              <a:rPr lang="en-GB" sz="1800" u="sng" dirty="0" err="1">
                <a:solidFill>
                  <a:srgbClr val="164194"/>
                </a:solidFill>
              </a:rPr>
              <a:t>úniků</a:t>
            </a:r>
            <a:r>
              <a:rPr lang="en-GB" sz="1800" u="sng" dirty="0">
                <a:solidFill>
                  <a:srgbClr val="164194"/>
                </a:solidFill>
              </a:rPr>
              <a:t> a </a:t>
            </a:r>
            <a:r>
              <a:rPr lang="en-GB" sz="1800" u="sng" dirty="0" err="1">
                <a:solidFill>
                  <a:srgbClr val="164194"/>
                </a:solidFill>
              </a:rPr>
              <a:t>požárů</a:t>
            </a:r>
            <a:r>
              <a:rPr lang="en-GB" sz="1800" u="sng" dirty="0">
                <a:solidFill>
                  <a:srgbClr val="164194"/>
                </a:solidFill>
              </a:rPr>
              <a:t> </a:t>
            </a:r>
            <a:r>
              <a:rPr lang="cs-CZ" sz="1800" u="sng" dirty="0">
                <a:solidFill>
                  <a:srgbClr val="164194"/>
                </a:solidFill>
              </a:rPr>
              <a:t>NL</a:t>
            </a:r>
            <a:r>
              <a:rPr lang="en-GB" sz="1800" u="sng" dirty="0">
                <a:solidFill>
                  <a:srgbClr val="164194"/>
                </a:solidFill>
              </a:rPr>
              <a:t>. </a:t>
            </a:r>
            <a:r>
              <a:rPr lang="en-GB" sz="1800" u="sng" dirty="0" err="1">
                <a:solidFill>
                  <a:srgbClr val="164194"/>
                </a:solidFill>
              </a:rPr>
              <a:t>Požáry</a:t>
            </a:r>
            <a:r>
              <a:rPr lang="en-GB" sz="1800" u="sng" dirty="0">
                <a:solidFill>
                  <a:srgbClr val="164194"/>
                </a:solidFill>
              </a:rPr>
              <a:t> v </a:t>
            </a:r>
            <a:r>
              <a:rPr lang="en-GB" sz="1800" u="sng" dirty="0" err="1">
                <a:solidFill>
                  <a:srgbClr val="164194"/>
                </a:solidFill>
              </a:rPr>
              <a:t>rafinérii</a:t>
            </a:r>
            <a:r>
              <a:rPr lang="en-GB" sz="1800" u="sng" dirty="0">
                <a:solidFill>
                  <a:srgbClr val="164194"/>
                </a:solidFill>
              </a:rPr>
              <a:t> ropy Chiba </a:t>
            </a:r>
            <a:r>
              <a:rPr lang="en-GB" sz="1800" u="sng" dirty="0" err="1">
                <a:solidFill>
                  <a:srgbClr val="164194"/>
                </a:solidFill>
              </a:rPr>
              <a:t>zahrnovaly</a:t>
            </a:r>
            <a:r>
              <a:rPr lang="en-GB" sz="1800" u="sng" dirty="0">
                <a:solidFill>
                  <a:srgbClr val="164194"/>
                </a:solidFill>
              </a:rPr>
              <a:t> 17 </a:t>
            </a:r>
            <a:r>
              <a:rPr lang="en-GB" sz="1800" u="sng" dirty="0" err="1">
                <a:solidFill>
                  <a:srgbClr val="164194"/>
                </a:solidFill>
              </a:rPr>
              <a:t>nádrží</a:t>
            </a:r>
            <a:r>
              <a:rPr lang="en-GB" sz="1800" u="sng" dirty="0">
                <a:solidFill>
                  <a:srgbClr val="164194"/>
                </a:solidFill>
              </a:rPr>
              <a:t> </a:t>
            </a:r>
            <a:r>
              <a:rPr lang="en-GB" sz="1800" u="sng" dirty="0" err="1">
                <a:solidFill>
                  <a:srgbClr val="164194"/>
                </a:solidFill>
              </a:rPr>
              <a:t>na</a:t>
            </a:r>
            <a:r>
              <a:rPr lang="en-GB" sz="1800" u="sng" dirty="0">
                <a:solidFill>
                  <a:srgbClr val="164194"/>
                </a:solidFill>
              </a:rPr>
              <a:t> LPG, </a:t>
            </a:r>
            <a:r>
              <a:rPr lang="en-GB" sz="1800" u="sng" dirty="0" err="1">
                <a:solidFill>
                  <a:srgbClr val="164194"/>
                </a:solidFill>
              </a:rPr>
              <a:t>což</a:t>
            </a:r>
            <a:r>
              <a:rPr lang="en-GB" sz="1800" u="sng" dirty="0">
                <a:solidFill>
                  <a:srgbClr val="164194"/>
                </a:solidFill>
              </a:rPr>
              <a:t> </a:t>
            </a:r>
            <a:r>
              <a:rPr lang="en-GB" sz="1800" u="sng" dirty="0" err="1">
                <a:solidFill>
                  <a:srgbClr val="164194"/>
                </a:solidFill>
              </a:rPr>
              <a:t>mělo</a:t>
            </a:r>
            <a:r>
              <a:rPr lang="en-GB" sz="1800" u="sng" dirty="0">
                <a:solidFill>
                  <a:srgbClr val="164194"/>
                </a:solidFill>
              </a:rPr>
              <a:t> za </a:t>
            </a:r>
            <a:r>
              <a:rPr lang="en-GB" sz="1800" u="sng" dirty="0" err="1">
                <a:solidFill>
                  <a:srgbClr val="164194"/>
                </a:solidFill>
              </a:rPr>
              <a:t>následek</a:t>
            </a:r>
            <a:r>
              <a:rPr lang="en-GB" sz="1800" u="sng" dirty="0">
                <a:solidFill>
                  <a:srgbClr val="164194"/>
                </a:solidFill>
              </a:rPr>
              <a:t> </a:t>
            </a:r>
            <a:r>
              <a:rPr lang="en-GB" sz="1800" u="sng" dirty="0" err="1">
                <a:solidFill>
                  <a:srgbClr val="164194"/>
                </a:solidFill>
              </a:rPr>
              <a:t>nejméně</a:t>
            </a:r>
            <a:r>
              <a:rPr lang="en-GB" sz="1800" u="sng" dirty="0">
                <a:solidFill>
                  <a:srgbClr val="164194"/>
                </a:solidFill>
              </a:rPr>
              <a:t> </a:t>
            </a:r>
            <a:r>
              <a:rPr lang="en-GB" sz="1800" u="sng" dirty="0" err="1">
                <a:solidFill>
                  <a:srgbClr val="164194"/>
                </a:solidFill>
              </a:rPr>
              <a:t>pět</a:t>
            </a:r>
            <a:r>
              <a:rPr lang="en-GB" sz="1800" u="sng" dirty="0">
                <a:solidFill>
                  <a:srgbClr val="164194"/>
                </a:solidFill>
              </a:rPr>
              <a:t> </a:t>
            </a:r>
            <a:r>
              <a:rPr lang="en-GB" sz="1800" u="sng" dirty="0" err="1">
                <a:solidFill>
                  <a:srgbClr val="164194"/>
                </a:solidFill>
              </a:rPr>
              <a:t>velkých</a:t>
            </a:r>
            <a:r>
              <a:rPr lang="en-GB" sz="1800" u="sng" dirty="0">
                <a:solidFill>
                  <a:srgbClr val="164194"/>
                </a:solidFill>
              </a:rPr>
              <a:t> </a:t>
            </a:r>
            <a:r>
              <a:rPr lang="en-GB" sz="1800" u="sng" dirty="0" err="1">
                <a:solidFill>
                  <a:srgbClr val="164194"/>
                </a:solidFill>
              </a:rPr>
              <a:t>explozí</a:t>
            </a:r>
            <a:r>
              <a:rPr lang="en-GB" sz="1800" u="sng" dirty="0">
                <a:solidFill>
                  <a:srgbClr val="164194"/>
                </a:solidFill>
              </a:rPr>
              <a:t>, </a:t>
            </a:r>
            <a:r>
              <a:rPr lang="en-GB" sz="1800" u="sng" dirty="0" err="1">
                <a:solidFill>
                  <a:srgbClr val="164194"/>
                </a:solidFill>
              </a:rPr>
              <a:t>které</a:t>
            </a:r>
            <a:r>
              <a:rPr lang="en-GB" sz="1800" u="sng" dirty="0">
                <a:solidFill>
                  <a:srgbClr val="164194"/>
                </a:solidFill>
              </a:rPr>
              <a:t> </a:t>
            </a:r>
            <a:r>
              <a:rPr lang="en-GB" sz="1800" u="sng" dirty="0" err="1">
                <a:solidFill>
                  <a:srgbClr val="164194"/>
                </a:solidFill>
              </a:rPr>
              <a:t>poškodily</a:t>
            </a:r>
            <a:r>
              <a:rPr lang="en-GB" sz="1800" u="sng" dirty="0">
                <a:solidFill>
                  <a:srgbClr val="164194"/>
                </a:solidFill>
              </a:rPr>
              <a:t> </a:t>
            </a:r>
            <a:r>
              <a:rPr lang="en-GB" sz="1800" u="sng" dirty="0" err="1">
                <a:solidFill>
                  <a:srgbClr val="164194"/>
                </a:solidFill>
              </a:rPr>
              <a:t>okolní</a:t>
            </a:r>
            <a:r>
              <a:rPr lang="en-GB" sz="1800" u="sng" dirty="0">
                <a:solidFill>
                  <a:srgbClr val="164194"/>
                </a:solidFill>
              </a:rPr>
              <a:t> </a:t>
            </a:r>
            <a:r>
              <a:rPr lang="en-GB" sz="1800" u="sng" dirty="0" err="1">
                <a:solidFill>
                  <a:srgbClr val="164194"/>
                </a:solidFill>
              </a:rPr>
              <a:t>obytné</a:t>
            </a:r>
            <a:r>
              <a:rPr lang="en-GB" sz="1800" u="sng" dirty="0">
                <a:solidFill>
                  <a:srgbClr val="164194"/>
                </a:solidFill>
              </a:rPr>
              <a:t> </a:t>
            </a:r>
            <a:r>
              <a:rPr lang="en-GB" sz="1800" u="sng" dirty="0" err="1">
                <a:solidFill>
                  <a:srgbClr val="164194"/>
                </a:solidFill>
              </a:rPr>
              <a:t>čtvrti</a:t>
            </a:r>
            <a:r>
              <a:rPr lang="en-GB" sz="1800" u="sng" dirty="0">
                <a:solidFill>
                  <a:srgbClr val="164194"/>
                </a:solidFill>
              </a:rPr>
              <a:t> a </a:t>
            </a:r>
            <a:r>
              <a:rPr lang="en-GB" sz="1800" u="sng" dirty="0" err="1">
                <a:solidFill>
                  <a:srgbClr val="164194"/>
                </a:solidFill>
              </a:rPr>
              <a:t>majetek</a:t>
            </a:r>
            <a:r>
              <a:rPr lang="en-GB" sz="1800" u="sng" dirty="0">
                <a:solidFill>
                  <a:srgbClr val="164194"/>
                </a:solidFill>
              </a:rPr>
              <a:t>.</a:t>
            </a:r>
            <a:endParaRPr lang="en-US" sz="1400" kern="0" dirty="0">
              <a:solidFill>
                <a:srgbClr val="164194"/>
              </a:solidFill>
            </a:endParaRPr>
          </a:p>
        </p:txBody>
      </p:sp>
      <p:sp>
        <p:nvSpPr>
          <p:cNvPr id="4" name="Content Placeholder 4"/>
          <p:cNvSpPr txBox="1">
            <a:spLocks/>
          </p:cNvSpPr>
          <p:nvPr/>
        </p:nvSpPr>
        <p:spPr>
          <a:xfrm>
            <a:off x="5721032" y="4085789"/>
            <a:ext cx="4680520" cy="1581994"/>
          </a:xfrm>
          <a:prstGeom prst="rect">
            <a:avLst/>
          </a:prstGeom>
        </p:spPr>
        <p:txBody>
          <a:bodyPr lIns="0" tIns="0" rIns="0" bIns="0"/>
          <a:lstStyle>
            <a:lvl1pPr marL="0" indent="0" algn="l" rtl="0" eaLnBrk="1" fontAlgn="base" hangingPunct="1">
              <a:lnSpc>
                <a:spcPct val="110000"/>
              </a:lnSpc>
              <a:spcBef>
                <a:spcPts val="0"/>
              </a:spcBef>
              <a:spcAft>
                <a:spcPct val="0"/>
              </a:spcAft>
              <a:buClr>
                <a:srgbClr val="33ACE3"/>
              </a:buClr>
              <a:buFont typeface="Arial"/>
              <a:buNone/>
              <a:defRPr sz="2400" b="0" i="0">
                <a:solidFill>
                  <a:srgbClr val="164194"/>
                </a:solidFill>
                <a:latin typeface="+mn-lt"/>
                <a:ea typeface="+mn-ea"/>
                <a:cs typeface="+mn-cs"/>
              </a:defRPr>
            </a:lvl1pPr>
            <a:lvl2pPr marL="342900" indent="-342900" algn="l" rtl="0" eaLnBrk="1" fontAlgn="base" hangingPunct="1">
              <a:lnSpc>
                <a:spcPct val="110000"/>
              </a:lnSpc>
              <a:spcBef>
                <a:spcPts val="0"/>
              </a:spcBef>
              <a:spcAft>
                <a:spcPct val="0"/>
              </a:spcAft>
              <a:buClr>
                <a:srgbClr val="33ACE3"/>
              </a:buClr>
              <a:buFont typeface="Arial"/>
              <a:buChar char="•"/>
              <a:defRPr sz="2000" b="1">
                <a:solidFill>
                  <a:srgbClr val="164194"/>
                </a:solidFill>
                <a:latin typeface="+mn-lt"/>
              </a:defRPr>
            </a:lvl2pPr>
            <a:lvl3pPr marL="0" indent="0" algn="l" rtl="0" eaLnBrk="1" fontAlgn="base" hangingPunct="1">
              <a:lnSpc>
                <a:spcPct val="110000"/>
              </a:lnSpc>
              <a:spcBef>
                <a:spcPts val="0"/>
              </a:spcBef>
              <a:spcAft>
                <a:spcPct val="0"/>
              </a:spcAft>
              <a:buClr>
                <a:srgbClr val="33ACE3"/>
              </a:buClr>
              <a:buFont typeface="Arial"/>
              <a:buNone/>
              <a:defRPr sz="1600">
                <a:solidFill>
                  <a:srgbClr val="164194"/>
                </a:solidFill>
                <a:latin typeface="+mn-lt"/>
              </a:defRPr>
            </a:lvl3pPr>
            <a:lvl4pPr marL="0" indent="-228600" algn="l" rtl="0" eaLnBrk="1" fontAlgn="base" hangingPunct="1">
              <a:spcBef>
                <a:spcPts val="0"/>
              </a:spcBef>
              <a:spcAft>
                <a:spcPct val="0"/>
              </a:spcAft>
              <a:buChar char="–"/>
              <a:defRPr sz="2000">
                <a:solidFill>
                  <a:schemeClr val="tx1"/>
                </a:solidFill>
                <a:latin typeface="Arial" charset="0"/>
              </a:defRPr>
            </a:lvl4pPr>
            <a:lvl5pPr marL="0" indent="-228600" algn="l" rtl="0" eaLnBrk="1" fontAlgn="base" hangingPunct="1">
              <a:spcBef>
                <a:spcPts val="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it-IT" sz="2000" b="1" u="sng" kern="0" dirty="0"/>
              <a:t>Poučení: </a:t>
            </a:r>
            <a:endParaRPr lang="cs-CZ" sz="2000" b="1" u="sng" kern="0" dirty="0"/>
          </a:p>
          <a:p>
            <a:r>
              <a:rPr lang="it-IT" sz="2000" b="1" u="sng" kern="0" dirty="0"/>
              <a:t>Havarijní plány by měly řešit události v oblasti Natech </a:t>
            </a:r>
            <a:r>
              <a:rPr lang="cs-CZ" sz="2000" b="1" u="sng" kern="0" dirty="0"/>
              <a:t>havárií, které</a:t>
            </a:r>
            <a:r>
              <a:rPr lang="it-IT" sz="2000" b="1" u="sng" kern="0" dirty="0"/>
              <a:t> se mohou snadno rozšířit do okolních jednotek a sousedních zařízení (domino efekt)</a:t>
            </a:r>
            <a:endParaRPr lang="it-IT" sz="1800" kern="0" dirty="0"/>
          </a:p>
        </p:txBody>
      </p:sp>
      <p:pic>
        <p:nvPicPr>
          <p:cNvPr id="5122" name="Picture 2" descr="Risultati immagini per fireball chiba"/>
          <p:cNvPicPr>
            <a:picLocks noChangeAspect="1" noChangeArrowheads="1"/>
          </p:cNvPicPr>
          <p:nvPr/>
        </p:nvPicPr>
        <p:blipFill rotWithShape="1">
          <a:blip r:embed="rId3">
            <a:extLst>
              <a:ext uri="{28A0092B-C50C-407E-A947-70E740481C1C}">
                <a14:useLocalDpi xmlns:a14="http://schemas.microsoft.com/office/drawing/2010/main" val="0"/>
              </a:ext>
            </a:extLst>
          </a:blip>
          <a:srcRect b="8399"/>
          <a:stretch/>
        </p:blipFill>
        <p:spPr bwMode="auto">
          <a:xfrm>
            <a:off x="1395663" y="1342986"/>
            <a:ext cx="3962851" cy="5326376"/>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0279781" y="5765533"/>
            <a:ext cx="1912219" cy="369332"/>
          </a:xfrm>
          <a:prstGeom prst="rect">
            <a:avLst/>
          </a:prstGeom>
          <a:noFill/>
        </p:spPr>
        <p:txBody>
          <a:bodyPr wrap="square" rtlCol="0">
            <a:spAutoFit/>
          </a:bodyPr>
          <a:lstStyle/>
          <a:p>
            <a:r>
              <a:rPr lang="cs-CZ" dirty="0"/>
              <a:t>Source: US CSB</a:t>
            </a:r>
            <a:endParaRPr lang="en-GB" dirty="0"/>
          </a:p>
        </p:txBody>
      </p:sp>
    </p:spTree>
    <p:custDataLst>
      <p:tags r:id="rId1"/>
    </p:custDataLst>
    <p:extLst>
      <p:ext uri="{BB962C8B-B14F-4D97-AF65-F5344CB8AC3E}">
        <p14:creationId xmlns:p14="http://schemas.microsoft.com/office/powerpoint/2010/main" val="3111979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7777" y="126250"/>
            <a:ext cx="9550011" cy="1182786"/>
          </a:xfrm>
        </p:spPr>
        <p:txBody>
          <a:bodyPr>
            <a:normAutofit/>
          </a:bodyPr>
          <a:lstStyle/>
          <a:p>
            <a:r>
              <a:rPr lang="en-US" sz="3600" b="1" dirty="0"/>
              <a:t>The 2011 </a:t>
            </a:r>
            <a:r>
              <a:rPr lang="en-US" sz="3600" b="1" dirty="0" err="1"/>
              <a:t>Tōhoku</a:t>
            </a:r>
            <a:r>
              <a:rPr lang="en-US" sz="3600" b="1" dirty="0"/>
              <a:t> earthquake and tsunami</a:t>
            </a:r>
          </a:p>
        </p:txBody>
      </p:sp>
      <p:sp>
        <p:nvSpPr>
          <p:cNvPr id="3" name="Content Placeholder 4"/>
          <p:cNvSpPr txBox="1">
            <a:spLocks/>
          </p:cNvSpPr>
          <p:nvPr/>
        </p:nvSpPr>
        <p:spPr>
          <a:xfrm>
            <a:off x="5807968" y="1971249"/>
            <a:ext cx="4464496" cy="374223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u="sng" dirty="0" err="1">
                <a:solidFill>
                  <a:srgbClr val="164194"/>
                </a:solidFill>
              </a:rPr>
              <a:t>Trosky</a:t>
            </a:r>
            <a:r>
              <a:rPr lang="en-US" sz="1800" u="sng" dirty="0">
                <a:solidFill>
                  <a:srgbClr val="164194"/>
                </a:solidFill>
              </a:rPr>
              <a:t> </a:t>
            </a:r>
            <a:r>
              <a:rPr lang="en-US" sz="1800" u="sng" dirty="0" err="1">
                <a:solidFill>
                  <a:srgbClr val="164194"/>
                </a:solidFill>
              </a:rPr>
              <a:t>bránily</a:t>
            </a:r>
            <a:r>
              <a:rPr lang="en-US" sz="1800" u="sng" dirty="0">
                <a:solidFill>
                  <a:srgbClr val="164194"/>
                </a:solidFill>
              </a:rPr>
              <a:t> v </a:t>
            </a:r>
            <a:r>
              <a:rPr lang="en-US" sz="1800" u="sng" dirty="0" err="1">
                <a:solidFill>
                  <a:srgbClr val="164194"/>
                </a:solidFill>
              </a:rPr>
              <a:t>přístupu</a:t>
            </a:r>
            <a:r>
              <a:rPr lang="en-US" sz="1800" u="sng" dirty="0">
                <a:solidFill>
                  <a:srgbClr val="164194"/>
                </a:solidFill>
              </a:rPr>
              <a:t> k </a:t>
            </a:r>
            <a:r>
              <a:rPr lang="cs-CZ" sz="1800" u="sng" dirty="0">
                <a:solidFill>
                  <a:srgbClr val="164194"/>
                </a:solidFill>
              </a:rPr>
              <a:t>zařízení</a:t>
            </a:r>
            <a:r>
              <a:rPr lang="en-US" sz="1800" u="sng" dirty="0">
                <a:solidFill>
                  <a:srgbClr val="164194"/>
                </a:solidFill>
              </a:rPr>
              <a:t> a </a:t>
            </a:r>
            <a:r>
              <a:rPr lang="en-US" sz="1800" u="sng" dirty="0" err="1">
                <a:solidFill>
                  <a:srgbClr val="164194"/>
                </a:solidFill>
              </a:rPr>
              <a:t>komunikační</a:t>
            </a:r>
            <a:r>
              <a:rPr lang="en-US" sz="1800" u="sng" dirty="0">
                <a:solidFill>
                  <a:srgbClr val="164194"/>
                </a:solidFill>
              </a:rPr>
              <a:t> </a:t>
            </a:r>
            <a:r>
              <a:rPr lang="en-US" sz="1800" u="sng" dirty="0" err="1">
                <a:solidFill>
                  <a:srgbClr val="164194"/>
                </a:solidFill>
              </a:rPr>
              <a:t>linky</a:t>
            </a:r>
            <a:r>
              <a:rPr lang="en-US" sz="1800" u="sng" dirty="0">
                <a:solidFill>
                  <a:srgbClr val="164194"/>
                </a:solidFill>
              </a:rPr>
              <a:t> </a:t>
            </a:r>
            <a:r>
              <a:rPr lang="en-US" sz="1800" u="sng" dirty="0" err="1">
                <a:solidFill>
                  <a:srgbClr val="164194"/>
                </a:solidFill>
              </a:rPr>
              <a:t>byly</a:t>
            </a:r>
            <a:r>
              <a:rPr lang="en-US" sz="1800" u="sng" dirty="0">
                <a:solidFill>
                  <a:srgbClr val="164194"/>
                </a:solidFill>
              </a:rPr>
              <a:t> </a:t>
            </a:r>
            <a:r>
              <a:rPr lang="en-US" sz="1800" u="sng" dirty="0" err="1">
                <a:solidFill>
                  <a:srgbClr val="164194"/>
                </a:solidFill>
              </a:rPr>
              <a:t>mimo</a:t>
            </a:r>
            <a:r>
              <a:rPr lang="en-US" sz="1800" u="sng" dirty="0">
                <a:solidFill>
                  <a:srgbClr val="164194"/>
                </a:solidFill>
              </a:rPr>
              <a:t> </a:t>
            </a:r>
            <a:r>
              <a:rPr lang="en-US" sz="1800" u="sng" dirty="0" err="1">
                <a:solidFill>
                  <a:srgbClr val="164194"/>
                </a:solidFill>
              </a:rPr>
              <a:t>provoz</a:t>
            </a:r>
            <a:r>
              <a:rPr lang="en-US" sz="1800" u="sng" dirty="0">
                <a:solidFill>
                  <a:srgbClr val="164194"/>
                </a:solidFill>
              </a:rPr>
              <a:t>. </a:t>
            </a:r>
            <a:r>
              <a:rPr lang="en-US" sz="1800" u="sng" dirty="0" err="1">
                <a:solidFill>
                  <a:srgbClr val="164194"/>
                </a:solidFill>
              </a:rPr>
              <a:t>Vnější</a:t>
            </a:r>
            <a:r>
              <a:rPr lang="en-US" sz="1800" u="sng" dirty="0">
                <a:solidFill>
                  <a:srgbClr val="164194"/>
                </a:solidFill>
              </a:rPr>
              <a:t> </a:t>
            </a:r>
            <a:r>
              <a:rPr lang="en-US" sz="1800" u="sng" dirty="0" err="1">
                <a:solidFill>
                  <a:srgbClr val="164194"/>
                </a:solidFill>
              </a:rPr>
              <a:t>záchranné</a:t>
            </a:r>
            <a:r>
              <a:rPr lang="en-US" sz="1800" u="sng" dirty="0">
                <a:solidFill>
                  <a:srgbClr val="164194"/>
                </a:solidFill>
              </a:rPr>
              <a:t> </a:t>
            </a:r>
            <a:r>
              <a:rPr lang="en-US" sz="1800" u="sng" dirty="0" err="1">
                <a:solidFill>
                  <a:srgbClr val="164194"/>
                </a:solidFill>
              </a:rPr>
              <a:t>týmy</a:t>
            </a:r>
            <a:r>
              <a:rPr lang="en-US" sz="1800" u="sng" dirty="0">
                <a:solidFill>
                  <a:srgbClr val="164194"/>
                </a:solidFill>
              </a:rPr>
              <a:t> se </a:t>
            </a:r>
            <a:r>
              <a:rPr lang="en-US" sz="1800" u="sng" dirty="0" err="1">
                <a:solidFill>
                  <a:srgbClr val="164194"/>
                </a:solidFill>
              </a:rPr>
              <a:t>nemohly</a:t>
            </a:r>
            <a:r>
              <a:rPr lang="en-US" sz="1800" u="sng" dirty="0">
                <a:solidFill>
                  <a:srgbClr val="164194"/>
                </a:solidFill>
              </a:rPr>
              <a:t> </a:t>
            </a:r>
            <a:r>
              <a:rPr lang="en-US" sz="1800" u="sng" dirty="0" err="1">
                <a:solidFill>
                  <a:srgbClr val="164194"/>
                </a:solidFill>
              </a:rPr>
              <a:t>dostat</a:t>
            </a:r>
            <a:r>
              <a:rPr lang="en-US" sz="1800" u="sng" dirty="0">
                <a:solidFill>
                  <a:srgbClr val="164194"/>
                </a:solidFill>
              </a:rPr>
              <a:t> </a:t>
            </a:r>
            <a:r>
              <a:rPr lang="en-US" sz="1800" u="sng" dirty="0" err="1">
                <a:solidFill>
                  <a:srgbClr val="164194"/>
                </a:solidFill>
              </a:rPr>
              <a:t>na</a:t>
            </a:r>
            <a:r>
              <a:rPr lang="en-US" sz="1800" u="sng" dirty="0">
                <a:solidFill>
                  <a:srgbClr val="164194"/>
                </a:solidFill>
              </a:rPr>
              <a:t> </a:t>
            </a:r>
            <a:r>
              <a:rPr lang="en-US" sz="1800" u="sng" dirty="0" err="1">
                <a:solidFill>
                  <a:srgbClr val="164194"/>
                </a:solidFill>
              </a:rPr>
              <a:t>místo</a:t>
            </a:r>
            <a:r>
              <a:rPr lang="en-US" sz="1800" u="sng" dirty="0">
                <a:solidFill>
                  <a:srgbClr val="164194"/>
                </a:solidFill>
              </a:rPr>
              <a:t> a </a:t>
            </a:r>
            <a:r>
              <a:rPr lang="en-US" sz="1800" u="sng" dirty="0" err="1">
                <a:solidFill>
                  <a:srgbClr val="164194"/>
                </a:solidFill>
              </a:rPr>
              <a:t>trvalo</a:t>
            </a:r>
            <a:r>
              <a:rPr lang="en-US" sz="1800" u="sng" dirty="0">
                <a:solidFill>
                  <a:srgbClr val="164194"/>
                </a:solidFill>
              </a:rPr>
              <a:t> </a:t>
            </a:r>
            <a:r>
              <a:rPr lang="en-US" sz="1800" u="sng" dirty="0" err="1">
                <a:solidFill>
                  <a:srgbClr val="164194"/>
                </a:solidFill>
              </a:rPr>
              <a:t>několik</a:t>
            </a:r>
            <a:r>
              <a:rPr lang="en-US" sz="1800" u="sng" dirty="0">
                <a:solidFill>
                  <a:srgbClr val="164194"/>
                </a:solidFill>
              </a:rPr>
              <a:t> </a:t>
            </a:r>
            <a:r>
              <a:rPr lang="en-US" sz="1800" u="sng" dirty="0" err="1">
                <a:solidFill>
                  <a:srgbClr val="164194"/>
                </a:solidFill>
              </a:rPr>
              <a:t>dní</a:t>
            </a:r>
            <a:r>
              <a:rPr lang="en-US" sz="1800" u="sng" dirty="0">
                <a:solidFill>
                  <a:srgbClr val="164194"/>
                </a:solidFill>
              </a:rPr>
              <a:t>, </a:t>
            </a:r>
            <a:r>
              <a:rPr lang="en-US" sz="1800" u="sng" dirty="0" err="1">
                <a:solidFill>
                  <a:srgbClr val="164194"/>
                </a:solidFill>
              </a:rPr>
              <a:t>než</a:t>
            </a:r>
            <a:r>
              <a:rPr lang="en-US" sz="1800" u="sng" dirty="0">
                <a:solidFill>
                  <a:srgbClr val="164194"/>
                </a:solidFill>
              </a:rPr>
              <a:t> </a:t>
            </a:r>
            <a:r>
              <a:rPr lang="en-US" sz="1800" u="sng" dirty="0" err="1">
                <a:solidFill>
                  <a:srgbClr val="164194"/>
                </a:solidFill>
              </a:rPr>
              <a:t>požár</a:t>
            </a:r>
            <a:r>
              <a:rPr lang="en-US" sz="1800" u="sng" dirty="0">
                <a:solidFill>
                  <a:srgbClr val="164194"/>
                </a:solidFill>
              </a:rPr>
              <a:t> </a:t>
            </a:r>
            <a:r>
              <a:rPr lang="en-US" sz="1800" u="sng" dirty="0" err="1">
                <a:solidFill>
                  <a:srgbClr val="164194"/>
                </a:solidFill>
              </a:rPr>
              <a:t>účinně</a:t>
            </a:r>
            <a:r>
              <a:rPr lang="en-US" sz="1800" u="sng" dirty="0">
                <a:solidFill>
                  <a:srgbClr val="164194"/>
                </a:solidFill>
              </a:rPr>
              <a:t> </a:t>
            </a:r>
            <a:r>
              <a:rPr lang="en-US" sz="1800" u="sng" dirty="0" err="1">
                <a:solidFill>
                  <a:srgbClr val="164194"/>
                </a:solidFill>
              </a:rPr>
              <a:t>zvládly</a:t>
            </a:r>
            <a:r>
              <a:rPr lang="en-US" sz="1800" u="sng" dirty="0">
                <a:solidFill>
                  <a:srgbClr val="164194"/>
                </a:solidFill>
              </a:rPr>
              <a:t>.</a:t>
            </a:r>
            <a:endParaRPr lang="en-US" sz="1800" dirty="0">
              <a:solidFill>
                <a:srgbClr val="164194"/>
              </a:solidFill>
            </a:endParaRPr>
          </a:p>
        </p:txBody>
      </p:sp>
      <p:sp>
        <p:nvSpPr>
          <p:cNvPr id="4" name="Content Placeholder 4"/>
          <p:cNvSpPr txBox="1">
            <a:spLocks/>
          </p:cNvSpPr>
          <p:nvPr/>
        </p:nvSpPr>
        <p:spPr>
          <a:xfrm>
            <a:off x="5879976" y="4365104"/>
            <a:ext cx="4464496" cy="1581994"/>
          </a:xfrm>
          <a:prstGeom prst="rect">
            <a:avLst/>
          </a:prstGeom>
        </p:spPr>
        <p:txBody>
          <a:bodyPr lIns="0" tIns="0" rIns="0" bIns="0"/>
          <a:lstStyle>
            <a:lvl1pPr marL="0" indent="0" algn="l" rtl="0" eaLnBrk="1" fontAlgn="base" hangingPunct="1">
              <a:lnSpc>
                <a:spcPct val="110000"/>
              </a:lnSpc>
              <a:spcBef>
                <a:spcPts val="0"/>
              </a:spcBef>
              <a:spcAft>
                <a:spcPct val="0"/>
              </a:spcAft>
              <a:buClr>
                <a:srgbClr val="33ACE3"/>
              </a:buClr>
              <a:buFont typeface="Arial"/>
              <a:buNone/>
              <a:defRPr sz="2400" b="0" i="0">
                <a:solidFill>
                  <a:srgbClr val="164194"/>
                </a:solidFill>
                <a:latin typeface="+mn-lt"/>
                <a:ea typeface="+mn-ea"/>
                <a:cs typeface="+mn-cs"/>
              </a:defRPr>
            </a:lvl1pPr>
            <a:lvl2pPr marL="342900" indent="-342900" algn="l" rtl="0" eaLnBrk="1" fontAlgn="base" hangingPunct="1">
              <a:lnSpc>
                <a:spcPct val="110000"/>
              </a:lnSpc>
              <a:spcBef>
                <a:spcPts val="0"/>
              </a:spcBef>
              <a:spcAft>
                <a:spcPct val="0"/>
              </a:spcAft>
              <a:buClr>
                <a:srgbClr val="33ACE3"/>
              </a:buClr>
              <a:buFont typeface="Arial"/>
              <a:buChar char="•"/>
              <a:defRPr sz="2000" b="1">
                <a:solidFill>
                  <a:srgbClr val="164194"/>
                </a:solidFill>
                <a:latin typeface="+mn-lt"/>
              </a:defRPr>
            </a:lvl2pPr>
            <a:lvl3pPr marL="0" indent="0" algn="l" rtl="0" eaLnBrk="1" fontAlgn="base" hangingPunct="1">
              <a:lnSpc>
                <a:spcPct val="110000"/>
              </a:lnSpc>
              <a:spcBef>
                <a:spcPts val="0"/>
              </a:spcBef>
              <a:spcAft>
                <a:spcPct val="0"/>
              </a:spcAft>
              <a:buClr>
                <a:srgbClr val="33ACE3"/>
              </a:buClr>
              <a:buFont typeface="Arial"/>
              <a:buNone/>
              <a:defRPr sz="1600">
                <a:solidFill>
                  <a:srgbClr val="164194"/>
                </a:solidFill>
                <a:latin typeface="+mn-lt"/>
              </a:defRPr>
            </a:lvl3pPr>
            <a:lvl4pPr marL="0" indent="-228600" algn="l" rtl="0" eaLnBrk="1" fontAlgn="base" hangingPunct="1">
              <a:spcBef>
                <a:spcPts val="0"/>
              </a:spcBef>
              <a:spcAft>
                <a:spcPct val="0"/>
              </a:spcAft>
              <a:buChar char="–"/>
              <a:defRPr sz="2000">
                <a:solidFill>
                  <a:schemeClr val="tx1"/>
                </a:solidFill>
                <a:latin typeface="Arial" charset="0"/>
              </a:defRPr>
            </a:lvl4pPr>
            <a:lvl5pPr marL="0" indent="-228600" algn="l" rtl="0" eaLnBrk="1" fontAlgn="base" hangingPunct="1">
              <a:spcBef>
                <a:spcPts val="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it-IT" sz="2000" b="1" u="sng" kern="0" dirty="0"/>
              <a:t>Poučení: </a:t>
            </a:r>
            <a:endParaRPr lang="cs-CZ" sz="2000" b="1" u="sng" kern="0" dirty="0"/>
          </a:p>
          <a:p>
            <a:r>
              <a:rPr lang="it-IT" sz="2000" b="1" u="sng" kern="0" dirty="0"/>
              <a:t>Přírodní událost může zablokovat přístup do zařízení a ztížit komunikaci. Měly by být </a:t>
            </a:r>
            <a:r>
              <a:rPr lang="cs-CZ" sz="2000" b="1" u="sng" kern="0" dirty="0"/>
              <a:t>připraveny</a:t>
            </a:r>
            <a:r>
              <a:rPr lang="it-IT" sz="2000" b="1" u="sng" kern="0" dirty="0"/>
              <a:t> záložní plány pro případ selhání primárních záchranných lan.</a:t>
            </a:r>
            <a:endParaRPr lang="en-US" sz="1800" kern="0" dirty="0"/>
          </a:p>
        </p:txBody>
      </p:sp>
      <p:pic>
        <p:nvPicPr>
          <p:cNvPr id="6146" name="Picture 2" descr="Risultati immagini per sendai refinery fi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346" y="3811604"/>
            <a:ext cx="4372817" cy="30463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ttps://upload.wikimedia.org/wikipedia/commons/2/2a/SH-60B_helicopter_flies_over_Sendai.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5532" b="29314"/>
          <a:stretch/>
        </p:blipFill>
        <p:spPr bwMode="auto">
          <a:xfrm>
            <a:off x="966998" y="1050560"/>
            <a:ext cx="4351788" cy="2761044"/>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0279781" y="5765533"/>
            <a:ext cx="1912219" cy="369332"/>
          </a:xfrm>
          <a:prstGeom prst="rect">
            <a:avLst/>
          </a:prstGeom>
          <a:noFill/>
        </p:spPr>
        <p:txBody>
          <a:bodyPr wrap="square" rtlCol="0">
            <a:spAutoFit/>
          </a:bodyPr>
          <a:lstStyle/>
          <a:p>
            <a:r>
              <a:rPr lang="cs-CZ" dirty="0"/>
              <a:t>Source: US CSB</a:t>
            </a:r>
            <a:endParaRPr lang="en-GB" dirty="0"/>
          </a:p>
        </p:txBody>
      </p:sp>
    </p:spTree>
    <p:custDataLst>
      <p:tags r:id="rId1"/>
    </p:custDataLst>
    <p:extLst>
      <p:ext uri="{BB962C8B-B14F-4D97-AF65-F5344CB8AC3E}">
        <p14:creationId xmlns:p14="http://schemas.microsoft.com/office/powerpoint/2010/main" val="236323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046" y="444692"/>
            <a:ext cx="8497764" cy="648072"/>
          </a:xfrm>
        </p:spPr>
        <p:txBody>
          <a:bodyPr>
            <a:normAutofit/>
          </a:bodyPr>
          <a:lstStyle/>
          <a:p>
            <a:pPr algn="ctr"/>
            <a:r>
              <a:rPr lang="en-US" sz="3600" b="1" dirty="0"/>
              <a:t>Huri</a:t>
            </a:r>
            <a:r>
              <a:rPr lang="cs-CZ" sz="3600" b="1" dirty="0"/>
              <a:t>kán</a:t>
            </a:r>
            <a:r>
              <a:rPr lang="en-US" sz="3600" b="1" dirty="0"/>
              <a:t> Harvey 2017</a:t>
            </a:r>
          </a:p>
        </p:txBody>
      </p:sp>
      <p:sp>
        <p:nvSpPr>
          <p:cNvPr id="4" name="Content Placeholder 4"/>
          <p:cNvSpPr txBox="1">
            <a:spLocks/>
          </p:cNvSpPr>
          <p:nvPr/>
        </p:nvSpPr>
        <p:spPr>
          <a:xfrm>
            <a:off x="5519936" y="4608481"/>
            <a:ext cx="4968552" cy="1581994"/>
          </a:xfrm>
          <a:prstGeom prst="rect">
            <a:avLst/>
          </a:prstGeom>
        </p:spPr>
        <p:txBody>
          <a:bodyPr lIns="0" tIns="0" rIns="0" bIns="0"/>
          <a:lstStyle>
            <a:lvl1pPr marL="0" indent="0" algn="l" rtl="0" eaLnBrk="1" fontAlgn="base" hangingPunct="1">
              <a:lnSpc>
                <a:spcPct val="110000"/>
              </a:lnSpc>
              <a:spcBef>
                <a:spcPts val="0"/>
              </a:spcBef>
              <a:spcAft>
                <a:spcPct val="0"/>
              </a:spcAft>
              <a:buClr>
                <a:srgbClr val="33ACE3"/>
              </a:buClr>
              <a:buFont typeface="Arial"/>
              <a:buNone/>
              <a:defRPr sz="2400" b="0" i="0">
                <a:solidFill>
                  <a:srgbClr val="164194"/>
                </a:solidFill>
                <a:latin typeface="+mn-lt"/>
                <a:ea typeface="+mn-ea"/>
                <a:cs typeface="+mn-cs"/>
              </a:defRPr>
            </a:lvl1pPr>
            <a:lvl2pPr marL="342900" indent="-342900" algn="l" rtl="0" eaLnBrk="1" fontAlgn="base" hangingPunct="1">
              <a:lnSpc>
                <a:spcPct val="110000"/>
              </a:lnSpc>
              <a:spcBef>
                <a:spcPts val="0"/>
              </a:spcBef>
              <a:spcAft>
                <a:spcPct val="0"/>
              </a:spcAft>
              <a:buClr>
                <a:srgbClr val="33ACE3"/>
              </a:buClr>
              <a:buFont typeface="Arial"/>
              <a:buChar char="•"/>
              <a:defRPr sz="2000" b="1">
                <a:solidFill>
                  <a:srgbClr val="164194"/>
                </a:solidFill>
                <a:latin typeface="+mn-lt"/>
              </a:defRPr>
            </a:lvl2pPr>
            <a:lvl3pPr marL="0" indent="0" algn="l" rtl="0" eaLnBrk="1" fontAlgn="base" hangingPunct="1">
              <a:lnSpc>
                <a:spcPct val="110000"/>
              </a:lnSpc>
              <a:spcBef>
                <a:spcPts val="0"/>
              </a:spcBef>
              <a:spcAft>
                <a:spcPct val="0"/>
              </a:spcAft>
              <a:buClr>
                <a:srgbClr val="33ACE3"/>
              </a:buClr>
              <a:buFont typeface="Arial"/>
              <a:buNone/>
              <a:defRPr sz="1600">
                <a:solidFill>
                  <a:srgbClr val="164194"/>
                </a:solidFill>
                <a:latin typeface="+mn-lt"/>
              </a:defRPr>
            </a:lvl3pPr>
            <a:lvl4pPr marL="0" indent="-228600" algn="l" rtl="0" eaLnBrk="1" fontAlgn="base" hangingPunct="1">
              <a:spcBef>
                <a:spcPts val="0"/>
              </a:spcBef>
              <a:spcAft>
                <a:spcPct val="0"/>
              </a:spcAft>
              <a:buChar char="–"/>
              <a:defRPr sz="2000">
                <a:solidFill>
                  <a:schemeClr val="tx1"/>
                </a:solidFill>
                <a:latin typeface="Arial" charset="0"/>
              </a:defRPr>
            </a:lvl4pPr>
            <a:lvl5pPr marL="0" indent="-228600" algn="l" rtl="0" eaLnBrk="1" fontAlgn="base" hangingPunct="1">
              <a:spcBef>
                <a:spcPts val="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en-US" sz="2000" b="1" u="sng" kern="0" dirty="0" err="1"/>
              <a:t>Poučení</a:t>
            </a:r>
            <a:r>
              <a:rPr lang="en-US" sz="2000" b="1" u="sng" kern="0" dirty="0"/>
              <a:t>: </a:t>
            </a:r>
            <a:endParaRPr lang="cs-CZ" sz="2000" b="1" u="sng" kern="0" dirty="0"/>
          </a:p>
          <a:p>
            <a:r>
              <a:rPr lang="en-US" sz="2000" b="1" u="sng" kern="0" dirty="0" err="1"/>
              <a:t>Mnoho</a:t>
            </a:r>
            <a:r>
              <a:rPr lang="en-US" sz="2000" b="1" u="sng" kern="0" dirty="0"/>
              <a:t> </a:t>
            </a:r>
            <a:r>
              <a:rPr lang="en-US" sz="2000" b="1" u="sng" kern="0" dirty="0" err="1"/>
              <a:t>ochranných</a:t>
            </a:r>
            <a:r>
              <a:rPr lang="en-US" sz="2000" b="1" u="sng" kern="0" dirty="0"/>
              <a:t> </a:t>
            </a:r>
            <a:r>
              <a:rPr lang="cs-CZ" sz="2000" b="1" u="sng" kern="0" dirty="0"/>
              <a:t>opatření</a:t>
            </a:r>
            <a:r>
              <a:rPr lang="en-US" sz="2000" b="1" u="sng" kern="0" dirty="0"/>
              <a:t> </a:t>
            </a:r>
            <a:r>
              <a:rPr lang="en-US" sz="2000" b="1" u="sng" kern="0" dirty="0" err="1"/>
              <a:t>bylo</a:t>
            </a:r>
            <a:r>
              <a:rPr lang="en-US" sz="2000" b="1" u="sng" kern="0" dirty="0"/>
              <a:t> </a:t>
            </a:r>
            <a:r>
              <a:rPr lang="cs-CZ" sz="2000" b="1" u="sng" kern="0" dirty="0"/>
              <a:t>zlikvidováno</a:t>
            </a:r>
            <a:r>
              <a:rPr lang="en-US" sz="2000" b="1" u="sng" kern="0" dirty="0"/>
              <a:t> vodou </a:t>
            </a:r>
            <a:endParaRPr lang="cs-CZ" sz="2000" b="1" u="sng" kern="0" dirty="0"/>
          </a:p>
          <a:p>
            <a:r>
              <a:rPr lang="cs-CZ" sz="2000" b="1" u="sng" kern="0" dirty="0"/>
              <a:t>Manažeři</a:t>
            </a:r>
            <a:r>
              <a:rPr lang="en-US" sz="2000" b="1" u="sng" kern="0" dirty="0"/>
              <a:t> </a:t>
            </a:r>
            <a:r>
              <a:rPr lang="en-US" sz="2000" b="1" u="sng" kern="0" dirty="0" err="1"/>
              <a:t>bezpečnosti</a:t>
            </a:r>
            <a:r>
              <a:rPr lang="en-US" sz="2000" b="1" u="sng" kern="0" dirty="0"/>
              <a:t> by </a:t>
            </a:r>
            <a:r>
              <a:rPr lang="en-US" sz="2000" b="1" u="sng" kern="0" dirty="0" err="1"/>
              <a:t>měli</a:t>
            </a:r>
            <a:r>
              <a:rPr lang="en-US" sz="2000" b="1" u="sng" kern="0" dirty="0"/>
              <a:t> </a:t>
            </a:r>
            <a:r>
              <a:rPr lang="en-US" sz="2000" b="1" u="sng" kern="0" dirty="0" err="1"/>
              <a:t>přijmout</a:t>
            </a:r>
            <a:r>
              <a:rPr lang="en-US" sz="2000" b="1" u="sng" kern="0" dirty="0"/>
              <a:t> </a:t>
            </a:r>
            <a:r>
              <a:rPr lang="en-US" sz="2000" b="1" u="sng" kern="0" dirty="0" err="1"/>
              <a:t>nezávisl</a:t>
            </a:r>
            <a:r>
              <a:rPr lang="cs-CZ" sz="2000" b="1" u="sng" kern="0" dirty="0"/>
              <a:t>á</a:t>
            </a:r>
            <a:r>
              <a:rPr lang="en-US" sz="2000" b="1" u="sng" kern="0" dirty="0"/>
              <a:t> </a:t>
            </a:r>
            <a:r>
              <a:rPr lang="en-US" sz="2000" b="1" u="sng" kern="0" dirty="0" err="1"/>
              <a:t>ochrann</a:t>
            </a:r>
            <a:r>
              <a:rPr lang="cs-CZ" sz="2000" b="1" u="sng" kern="0" dirty="0"/>
              <a:t>á</a:t>
            </a:r>
            <a:r>
              <a:rPr lang="en-US" sz="2000" b="1" u="sng" kern="0" dirty="0"/>
              <a:t> </a:t>
            </a:r>
            <a:r>
              <a:rPr lang="cs-CZ" sz="2000" b="1" u="sng" kern="0" dirty="0"/>
              <a:t>opatření</a:t>
            </a:r>
            <a:endParaRPr lang="en-US" sz="1800" kern="0" dirty="0"/>
          </a:p>
        </p:txBody>
      </p:sp>
      <p:sp>
        <p:nvSpPr>
          <p:cNvPr id="8" name="Content Placeholder 4"/>
          <p:cNvSpPr txBox="1">
            <a:spLocks/>
          </p:cNvSpPr>
          <p:nvPr/>
        </p:nvSpPr>
        <p:spPr>
          <a:xfrm>
            <a:off x="5447928" y="1845915"/>
            <a:ext cx="5112568" cy="3742234"/>
          </a:xfrm>
          <a:prstGeom prst="rect">
            <a:avLst/>
          </a:prstGeom>
        </p:spPr>
        <p:txBody>
          <a:bodyPr/>
          <a:lstStyle>
            <a:lvl1pPr marL="342900" indent="-342900" algn="l" rtl="0" eaLnBrk="1" fontAlgn="base" hangingPunct="1">
              <a:spcBef>
                <a:spcPct val="20000"/>
              </a:spcBef>
              <a:spcAft>
                <a:spcPct val="0"/>
              </a:spcAft>
              <a:buClr>
                <a:schemeClr val="bg1"/>
              </a:buClr>
              <a:buChar char="•"/>
              <a:defRPr sz="2400" i="1">
                <a:solidFill>
                  <a:srgbClr val="0F5494"/>
                </a:solidFill>
                <a:latin typeface="+mn-lt"/>
                <a:ea typeface="+mn-ea"/>
                <a:cs typeface="+mn-cs"/>
              </a:defRPr>
            </a:lvl1pPr>
            <a:lvl2pPr marL="742950" indent="-285750" algn="l" rtl="0" eaLnBrk="1" fontAlgn="base" hangingPunct="1">
              <a:spcBef>
                <a:spcPct val="20000"/>
              </a:spcBef>
              <a:spcAft>
                <a:spcPct val="0"/>
              </a:spcAft>
              <a:buClr>
                <a:srgbClr val="009FBA"/>
              </a:buClr>
              <a:buChar char="•"/>
              <a:defRPr sz="2000" b="1">
                <a:solidFill>
                  <a:srgbClr val="0F5494"/>
                </a:solidFill>
                <a:latin typeface="+mn-lt"/>
              </a:defRPr>
            </a:lvl2pPr>
            <a:lvl3pPr marL="1143000" indent="-228600" algn="l" rtl="0" eaLnBrk="1" fontAlgn="base" hangingPunct="1">
              <a:spcBef>
                <a:spcPct val="20000"/>
              </a:spcBef>
              <a:spcAft>
                <a:spcPct val="0"/>
              </a:spcAft>
              <a:defRPr sz="1400">
                <a:solidFill>
                  <a:srgbClr val="0F5494"/>
                </a:solidFill>
                <a:latin typeface="+mn-lt"/>
              </a:defRPr>
            </a:lvl3pPr>
            <a:lvl4pPr marL="1600200" indent="-228600" algn="l" rtl="0" eaLnBrk="1" fontAlgn="base" hangingPunct="1">
              <a:spcBef>
                <a:spcPct val="20000"/>
              </a:spcBef>
              <a:spcAft>
                <a:spcPct val="0"/>
              </a:spcAft>
              <a:buChar char="–"/>
              <a:defRPr sz="2000">
                <a:solidFill>
                  <a:schemeClr val="tx1"/>
                </a:solidFill>
                <a:latin typeface="Arial" charset="0"/>
              </a:defRPr>
            </a:lvl4pPr>
            <a:lvl5pPr marL="2057400" indent="-228600" algn="l" rtl="0" eaLnBrk="1" fontAlgn="base" hangingPunct="1">
              <a:spcBef>
                <a:spcPct val="2000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pPr marL="0" indent="0">
              <a:buNone/>
            </a:pPr>
            <a:r>
              <a:rPr lang="en-US" sz="1800" dirty="0" err="1"/>
              <a:t>Množství</a:t>
            </a:r>
            <a:r>
              <a:rPr lang="en-US" sz="1800" dirty="0"/>
              <a:t> </a:t>
            </a:r>
            <a:r>
              <a:rPr lang="en-US" sz="1800" dirty="0" err="1"/>
              <a:t>deště</a:t>
            </a:r>
            <a:r>
              <a:rPr lang="en-US" sz="1800" dirty="0"/>
              <a:t> </a:t>
            </a:r>
            <a:r>
              <a:rPr lang="en-US" sz="1800" dirty="0" err="1"/>
              <a:t>během</a:t>
            </a:r>
            <a:r>
              <a:rPr lang="en-US" sz="1800" dirty="0"/>
              <a:t> </a:t>
            </a:r>
            <a:r>
              <a:rPr lang="en-US" sz="1800" dirty="0" err="1"/>
              <a:t>hurikánu</a:t>
            </a:r>
            <a:r>
              <a:rPr lang="en-US" sz="1800" dirty="0"/>
              <a:t> Harvey </a:t>
            </a:r>
            <a:r>
              <a:rPr lang="en-US" sz="1800" dirty="0" err="1"/>
              <a:t>způsobilo</a:t>
            </a:r>
            <a:r>
              <a:rPr lang="en-US" sz="1800" dirty="0"/>
              <a:t> </a:t>
            </a:r>
            <a:r>
              <a:rPr lang="en-US" sz="1800" dirty="0" err="1"/>
              <a:t>bezprecedentní</a:t>
            </a:r>
            <a:r>
              <a:rPr lang="en-US" sz="1800" dirty="0"/>
              <a:t> </a:t>
            </a:r>
            <a:r>
              <a:rPr lang="en-US" sz="1800" dirty="0" err="1"/>
              <a:t>záplavy</a:t>
            </a:r>
            <a:r>
              <a:rPr lang="en-US" sz="1800" dirty="0"/>
              <a:t> </a:t>
            </a:r>
            <a:endParaRPr lang="cs-CZ" sz="1800" dirty="0"/>
          </a:p>
          <a:p>
            <a:pPr marL="0" indent="0">
              <a:buNone/>
            </a:pPr>
            <a:r>
              <a:rPr lang="cs-CZ" sz="1800" dirty="0"/>
              <a:t>Unikly </a:t>
            </a:r>
            <a:r>
              <a:rPr lang="en-US" sz="1800" dirty="0" err="1"/>
              <a:t>tuny</a:t>
            </a:r>
            <a:r>
              <a:rPr lang="en-US" sz="1800" dirty="0"/>
              <a:t> </a:t>
            </a:r>
            <a:r>
              <a:rPr lang="en-US" sz="1800" dirty="0" err="1"/>
              <a:t>chemikálií</a:t>
            </a:r>
            <a:r>
              <a:rPr lang="en-US" sz="1800" dirty="0"/>
              <a:t>, </a:t>
            </a:r>
            <a:r>
              <a:rPr lang="en-US" sz="1800" dirty="0" err="1"/>
              <a:t>paliv</a:t>
            </a:r>
            <a:r>
              <a:rPr lang="en-US" sz="1800" dirty="0"/>
              <a:t> a </a:t>
            </a:r>
            <a:r>
              <a:rPr lang="en-US" sz="1800" dirty="0" err="1"/>
              <a:t>dalších</a:t>
            </a:r>
            <a:r>
              <a:rPr lang="en-US" sz="1800" dirty="0"/>
              <a:t> </a:t>
            </a:r>
            <a:r>
              <a:rPr lang="en-US" sz="1800" dirty="0" err="1"/>
              <a:t>známých</a:t>
            </a:r>
            <a:r>
              <a:rPr lang="en-US" sz="1800" dirty="0"/>
              <a:t> </a:t>
            </a:r>
            <a:r>
              <a:rPr lang="en-US" sz="1800" dirty="0" err="1"/>
              <a:t>lidských</a:t>
            </a:r>
            <a:r>
              <a:rPr lang="en-US" sz="1800" dirty="0"/>
              <a:t> </a:t>
            </a:r>
            <a:r>
              <a:rPr lang="en-US" sz="1800" dirty="0" err="1"/>
              <a:t>karcinogenů</a:t>
            </a:r>
            <a:r>
              <a:rPr lang="en-US" sz="1800" dirty="0"/>
              <a:t> </a:t>
            </a:r>
            <a:endParaRPr lang="cs-CZ" sz="1800" dirty="0"/>
          </a:p>
          <a:p>
            <a:pPr marL="0" indent="0">
              <a:buNone/>
            </a:pPr>
            <a:r>
              <a:rPr lang="en-US" sz="1800" dirty="0"/>
              <a:t>Série </a:t>
            </a:r>
            <a:r>
              <a:rPr lang="en-US" sz="1800" dirty="0" err="1"/>
              <a:t>explozí</a:t>
            </a:r>
            <a:r>
              <a:rPr lang="en-US" sz="1800" dirty="0"/>
              <a:t> a </a:t>
            </a:r>
            <a:r>
              <a:rPr lang="en-US" sz="1800" dirty="0" err="1"/>
              <a:t>požárů</a:t>
            </a:r>
            <a:r>
              <a:rPr lang="en-US" sz="1800" dirty="0"/>
              <a:t> se </a:t>
            </a:r>
            <a:r>
              <a:rPr lang="en-US" sz="1800" dirty="0" err="1"/>
              <a:t>vyskytla</a:t>
            </a:r>
            <a:r>
              <a:rPr lang="en-US" sz="1800" dirty="0"/>
              <a:t> v </a:t>
            </a:r>
            <a:r>
              <a:rPr lang="en-US" sz="1800" dirty="0" err="1"/>
              <a:t>zařízení</a:t>
            </a:r>
            <a:r>
              <a:rPr lang="en-US" sz="1800" dirty="0"/>
              <a:t> Arkema </a:t>
            </a:r>
            <a:endParaRPr lang="cs-CZ" sz="1800" dirty="0"/>
          </a:p>
          <a:p>
            <a:pPr marL="0" indent="0">
              <a:buNone/>
            </a:pPr>
            <a:r>
              <a:rPr lang="en-US" sz="1800" dirty="0" err="1"/>
              <a:t>Někteří</a:t>
            </a:r>
            <a:r>
              <a:rPr lang="en-US" sz="1800" dirty="0"/>
              <a:t> </a:t>
            </a:r>
            <a:r>
              <a:rPr lang="en-US" sz="1800" dirty="0" err="1"/>
              <a:t>policisté</a:t>
            </a:r>
            <a:r>
              <a:rPr lang="en-US" sz="1800" dirty="0"/>
              <a:t> </a:t>
            </a:r>
            <a:r>
              <a:rPr lang="en-US" sz="1800" dirty="0" err="1"/>
              <a:t>byli</a:t>
            </a:r>
            <a:r>
              <a:rPr lang="en-US" sz="1800" dirty="0"/>
              <a:t> </a:t>
            </a:r>
            <a:r>
              <a:rPr lang="en-US" sz="1800" dirty="0" err="1"/>
              <a:t>hospitalizováni</a:t>
            </a:r>
            <a:r>
              <a:rPr lang="en-US" sz="1800" dirty="0"/>
              <a:t> </a:t>
            </a:r>
            <a:r>
              <a:rPr lang="en-US" sz="1800" dirty="0" err="1"/>
              <a:t>poté</a:t>
            </a:r>
            <a:r>
              <a:rPr lang="en-US" sz="1800" dirty="0"/>
              <a:t>, co se </a:t>
            </a:r>
            <a:r>
              <a:rPr lang="en-US" sz="1800" dirty="0" err="1"/>
              <a:t>nadýchali</a:t>
            </a:r>
            <a:r>
              <a:rPr lang="en-US" sz="1800" dirty="0"/>
              <a:t> </a:t>
            </a:r>
            <a:r>
              <a:rPr lang="en-US" sz="1800" dirty="0" err="1"/>
              <a:t>škodlivého</a:t>
            </a:r>
            <a:r>
              <a:rPr lang="en-US" sz="1800" dirty="0"/>
              <a:t> </a:t>
            </a:r>
            <a:r>
              <a:rPr lang="en-US" sz="1800" dirty="0" err="1"/>
              <a:t>kouře</a:t>
            </a:r>
            <a:endParaRPr lang="en-US" sz="1800" dirty="0"/>
          </a:p>
        </p:txBody>
      </p:sp>
      <p:pic>
        <p:nvPicPr>
          <p:cNvPr id="3076" name="Picture 4" descr="Risultati immagini per harvey spill"/>
          <p:cNvPicPr>
            <a:picLocks noChangeAspect="1" noChangeArrowheads="1"/>
          </p:cNvPicPr>
          <p:nvPr/>
        </p:nvPicPr>
        <p:blipFill rotWithShape="1">
          <a:blip r:embed="rId4">
            <a:extLst>
              <a:ext uri="{28A0092B-C50C-407E-A947-70E740481C1C}">
                <a14:useLocalDpi xmlns:a14="http://schemas.microsoft.com/office/drawing/2010/main" val="0"/>
              </a:ext>
            </a:extLst>
          </a:blip>
          <a:srcRect l="29677" r="10967"/>
          <a:stretch/>
        </p:blipFill>
        <p:spPr bwMode="auto">
          <a:xfrm>
            <a:off x="875741" y="1483237"/>
            <a:ext cx="3869514" cy="260771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isultati immagini per harvey arkema"/>
          <p:cNvPicPr>
            <a:picLocks noChangeAspect="1" noChangeArrowheads="1"/>
          </p:cNvPicPr>
          <p:nvPr/>
        </p:nvPicPr>
        <p:blipFill rotWithShape="1">
          <a:blip r:embed="rId5">
            <a:extLst>
              <a:ext uri="{28A0092B-C50C-407E-A947-70E740481C1C}">
                <a14:useLocalDpi xmlns:a14="http://schemas.microsoft.com/office/drawing/2010/main" val="0"/>
              </a:ext>
            </a:extLst>
          </a:blip>
          <a:srcRect l="16497"/>
          <a:stretch/>
        </p:blipFill>
        <p:spPr bwMode="auto">
          <a:xfrm>
            <a:off x="875741" y="4090951"/>
            <a:ext cx="3869514" cy="2608945"/>
          </a:xfrm>
          <a:prstGeom prst="rect">
            <a:avLst/>
          </a:prstGeom>
          <a:noFill/>
          <a:extLst>
            <a:ext uri="{909E8E84-426E-40DD-AFC4-6F175D3DCCD1}">
              <a14:hiddenFill xmlns:a14="http://schemas.microsoft.com/office/drawing/2010/main">
                <a:solidFill>
                  <a:srgbClr val="FFFFFF"/>
                </a:solidFill>
              </a14:hiddenFill>
            </a:ext>
          </a:extLst>
        </p:spPr>
      </p:pic>
      <p:sp>
        <p:nvSpPr>
          <p:cNvPr id="7" name="TextovéPole 6"/>
          <p:cNvSpPr txBox="1"/>
          <p:nvPr/>
        </p:nvSpPr>
        <p:spPr>
          <a:xfrm>
            <a:off x="10279781" y="6156634"/>
            <a:ext cx="1912219" cy="369332"/>
          </a:xfrm>
          <a:prstGeom prst="rect">
            <a:avLst/>
          </a:prstGeom>
          <a:noFill/>
        </p:spPr>
        <p:txBody>
          <a:bodyPr wrap="square" rtlCol="0">
            <a:spAutoFit/>
          </a:bodyPr>
          <a:lstStyle/>
          <a:p>
            <a:r>
              <a:rPr lang="cs-CZ" dirty="0"/>
              <a:t>Source: US CSB</a:t>
            </a:r>
            <a:endParaRPr lang="en-GB" dirty="0"/>
          </a:p>
        </p:txBody>
      </p:sp>
    </p:spTree>
    <p:custDataLst>
      <p:tags r:id="rId1"/>
    </p:custDataLst>
    <p:extLst>
      <p:ext uri="{BB962C8B-B14F-4D97-AF65-F5344CB8AC3E}">
        <p14:creationId xmlns:p14="http://schemas.microsoft.com/office/powerpoint/2010/main" val="3425877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1"/>
          </p:nvPr>
        </p:nvSpPr>
        <p:spPr>
          <a:xfrm>
            <a:off x="5762981" y="1916832"/>
            <a:ext cx="4671514" cy="3672408"/>
          </a:xfrm>
        </p:spPr>
        <p:txBody>
          <a:bodyPr/>
          <a:lstStyle/>
          <a:p>
            <a:r>
              <a:rPr lang="en-US" sz="1800" i="1" dirty="0" err="1"/>
              <a:t>Zemětřesení</a:t>
            </a:r>
            <a:r>
              <a:rPr lang="en-US" sz="1800" i="1" dirty="0"/>
              <a:t> v </a:t>
            </a:r>
            <a:r>
              <a:rPr lang="en-US" sz="1800" i="1" dirty="0" err="1"/>
              <a:t>Kocaeli</a:t>
            </a:r>
            <a:r>
              <a:rPr lang="en-US" sz="1800" i="1" dirty="0"/>
              <a:t> </a:t>
            </a:r>
            <a:r>
              <a:rPr lang="en-US" sz="1800" i="1" dirty="0" err="1"/>
              <a:t>vyvolalo</a:t>
            </a:r>
            <a:r>
              <a:rPr lang="en-US" sz="1800" i="1" dirty="0"/>
              <a:t> </a:t>
            </a:r>
            <a:r>
              <a:rPr lang="en-US" sz="1800" i="1" dirty="0" err="1"/>
              <a:t>rozsáhlé</a:t>
            </a:r>
            <a:r>
              <a:rPr lang="en-US" sz="1800" i="1" dirty="0"/>
              <a:t> </a:t>
            </a:r>
            <a:r>
              <a:rPr lang="en-US" sz="1800" i="1" dirty="0" err="1"/>
              <a:t>požáry</a:t>
            </a:r>
            <a:r>
              <a:rPr lang="en-US" sz="1800" i="1" dirty="0"/>
              <a:t> v </a:t>
            </a:r>
            <a:r>
              <a:rPr lang="en-US" sz="1800" i="1" dirty="0" err="1"/>
              <a:t>rafinérii</a:t>
            </a:r>
            <a:r>
              <a:rPr lang="en-US" sz="1800" i="1" dirty="0"/>
              <a:t>. </a:t>
            </a:r>
            <a:r>
              <a:rPr lang="en-US" sz="1800" i="1" dirty="0" err="1"/>
              <a:t>Způsobil</a:t>
            </a:r>
            <a:r>
              <a:rPr lang="cs-CZ" sz="1800" i="1" dirty="0"/>
              <a:t>o</a:t>
            </a:r>
            <a:r>
              <a:rPr lang="en-US" sz="1800" i="1" dirty="0"/>
              <a:t> </a:t>
            </a:r>
            <a:r>
              <a:rPr lang="en-US" sz="1800" i="1" dirty="0" err="1"/>
              <a:t>ztrátu</a:t>
            </a:r>
            <a:r>
              <a:rPr lang="en-US" sz="1800" i="1" dirty="0"/>
              <a:t> </a:t>
            </a:r>
            <a:r>
              <a:rPr lang="en-US" sz="1800" i="1" dirty="0" err="1"/>
              <a:t>elektrické</a:t>
            </a:r>
            <a:r>
              <a:rPr lang="en-US" sz="1800" i="1" dirty="0"/>
              <a:t> </a:t>
            </a:r>
            <a:r>
              <a:rPr lang="en-US" sz="1800" i="1" dirty="0" err="1"/>
              <a:t>energie</a:t>
            </a:r>
            <a:r>
              <a:rPr lang="en-US" sz="1800" i="1" dirty="0"/>
              <a:t> a </a:t>
            </a:r>
            <a:r>
              <a:rPr lang="en-US" sz="1800" i="1" dirty="0" err="1"/>
              <a:t>nedostatek</a:t>
            </a:r>
            <a:r>
              <a:rPr lang="en-US" sz="1800" i="1" dirty="0"/>
              <a:t> </a:t>
            </a:r>
            <a:r>
              <a:rPr lang="en-US" sz="1800" i="1" dirty="0" err="1"/>
              <a:t>dodávek</a:t>
            </a:r>
            <a:r>
              <a:rPr lang="en-US" sz="1800" i="1" dirty="0"/>
              <a:t> </a:t>
            </a:r>
            <a:r>
              <a:rPr lang="en-US" sz="1800" i="1" dirty="0" err="1"/>
              <a:t>vody</a:t>
            </a:r>
            <a:r>
              <a:rPr lang="en-US" sz="1800" i="1" dirty="0"/>
              <a:t>. </a:t>
            </a:r>
            <a:r>
              <a:rPr lang="cs-CZ" sz="1800" i="1" dirty="0"/>
              <a:t>B</a:t>
            </a:r>
            <a:r>
              <a:rPr lang="en-US" sz="1800" i="1" dirty="0" err="1"/>
              <a:t>yla</a:t>
            </a:r>
            <a:r>
              <a:rPr lang="en-US" sz="1800" i="1" dirty="0"/>
              <a:t> </a:t>
            </a:r>
            <a:r>
              <a:rPr lang="en-US" sz="1800" i="1" dirty="0" err="1"/>
              <a:t>nutná</a:t>
            </a:r>
            <a:r>
              <a:rPr lang="en-US" sz="1800" i="1" dirty="0"/>
              <a:t> </a:t>
            </a:r>
            <a:r>
              <a:rPr lang="cs-CZ" sz="1800" i="1" dirty="0"/>
              <a:t>s</a:t>
            </a:r>
            <a:r>
              <a:rPr lang="en-US" sz="1800" i="1" dirty="0" err="1"/>
              <a:t>ouběžná</a:t>
            </a:r>
            <a:r>
              <a:rPr lang="en-US" sz="1800" i="1" dirty="0"/>
              <a:t> </a:t>
            </a:r>
            <a:r>
              <a:rPr lang="en-US" sz="1800" i="1" dirty="0" err="1"/>
              <a:t>mimořádná</a:t>
            </a:r>
            <a:r>
              <a:rPr lang="en-US" sz="1800" i="1" dirty="0"/>
              <a:t> </a:t>
            </a:r>
            <a:r>
              <a:rPr lang="en-US" sz="1800" i="1" dirty="0" err="1"/>
              <a:t>reakce</a:t>
            </a:r>
            <a:r>
              <a:rPr lang="en-US" sz="1800" i="1" dirty="0"/>
              <a:t> pro </a:t>
            </a:r>
            <a:r>
              <a:rPr lang="en-US" sz="1800" i="1" dirty="0" err="1"/>
              <a:t>zvládnutí</a:t>
            </a:r>
            <a:r>
              <a:rPr lang="en-US" sz="1800" i="1" dirty="0"/>
              <a:t> </a:t>
            </a:r>
            <a:r>
              <a:rPr lang="en-US" sz="1800" i="1" dirty="0" err="1"/>
              <a:t>následků</a:t>
            </a:r>
            <a:r>
              <a:rPr lang="en-US" sz="1800" i="1" dirty="0"/>
              <a:t> </a:t>
            </a:r>
            <a:r>
              <a:rPr lang="en-US" sz="1800" i="1" dirty="0" err="1"/>
              <a:t>zemětřesení</a:t>
            </a:r>
            <a:r>
              <a:rPr lang="en-US" sz="1800" i="1" dirty="0"/>
              <a:t> </a:t>
            </a:r>
            <a:r>
              <a:rPr lang="en-US" sz="1800" i="1" dirty="0" err="1"/>
              <a:t>na</a:t>
            </a:r>
            <a:r>
              <a:rPr lang="en-US" sz="1800" i="1" dirty="0"/>
              <a:t> </a:t>
            </a:r>
            <a:r>
              <a:rPr lang="en-US" sz="1800" i="1" dirty="0" err="1"/>
              <a:t>obyvatelstvo</a:t>
            </a:r>
            <a:r>
              <a:rPr lang="en-US" sz="1800" i="1" dirty="0"/>
              <a:t> a pro </a:t>
            </a:r>
            <a:r>
              <a:rPr lang="en-US" sz="1800" i="1" dirty="0" err="1"/>
              <a:t>boj</a:t>
            </a:r>
            <a:r>
              <a:rPr lang="en-US" sz="1800" i="1" dirty="0"/>
              <a:t> s </a:t>
            </a:r>
            <a:r>
              <a:rPr lang="en-US" sz="1800" i="1" dirty="0" err="1"/>
              <a:t>Natech</a:t>
            </a:r>
            <a:r>
              <a:rPr lang="en-US" sz="1800" i="1" dirty="0"/>
              <a:t>.</a:t>
            </a:r>
            <a:endParaRPr lang="it-IT" sz="1800" i="1" dirty="0"/>
          </a:p>
        </p:txBody>
      </p:sp>
      <p:sp>
        <p:nvSpPr>
          <p:cNvPr id="3" name="Title 2"/>
          <p:cNvSpPr>
            <a:spLocks noGrp="1"/>
          </p:cNvSpPr>
          <p:nvPr>
            <p:ph type="title"/>
          </p:nvPr>
        </p:nvSpPr>
        <p:spPr>
          <a:xfrm>
            <a:off x="1703512" y="0"/>
            <a:ext cx="9001000" cy="936104"/>
          </a:xfrm>
        </p:spPr>
        <p:txBody>
          <a:bodyPr>
            <a:normAutofit/>
          </a:bodyPr>
          <a:lstStyle/>
          <a:p>
            <a:r>
              <a:rPr lang="it-IT" sz="3600" b="1" dirty="0"/>
              <a:t>The 1999 Kocaeli earthquake</a:t>
            </a:r>
            <a:endParaRPr lang="en-US" sz="3600" b="1" dirty="0"/>
          </a:p>
        </p:txBody>
      </p:sp>
      <p:sp>
        <p:nvSpPr>
          <p:cNvPr id="9" name="Content Placeholder 4"/>
          <p:cNvSpPr txBox="1">
            <a:spLocks/>
          </p:cNvSpPr>
          <p:nvPr/>
        </p:nvSpPr>
        <p:spPr>
          <a:xfrm>
            <a:off x="5762982" y="4221088"/>
            <a:ext cx="4725507" cy="1944216"/>
          </a:xfrm>
          <a:prstGeom prst="rect">
            <a:avLst/>
          </a:prstGeom>
        </p:spPr>
        <p:txBody>
          <a:bodyPr lIns="0" tIns="0" rIns="0" bIns="0"/>
          <a:lstStyle>
            <a:lvl1pPr marL="0" indent="0" algn="l" rtl="0" eaLnBrk="1" fontAlgn="base" hangingPunct="1">
              <a:lnSpc>
                <a:spcPct val="110000"/>
              </a:lnSpc>
              <a:spcBef>
                <a:spcPts val="0"/>
              </a:spcBef>
              <a:spcAft>
                <a:spcPct val="0"/>
              </a:spcAft>
              <a:buClr>
                <a:srgbClr val="33ACE3"/>
              </a:buClr>
              <a:buFont typeface="Arial"/>
              <a:buNone/>
              <a:defRPr sz="2400" b="0" i="0">
                <a:solidFill>
                  <a:srgbClr val="164194"/>
                </a:solidFill>
                <a:latin typeface="+mn-lt"/>
                <a:ea typeface="+mn-ea"/>
                <a:cs typeface="+mn-cs"/>
              </a:defRPr>
            </a:lvl1pPr>
            <a:lvl2pPr marL="342900" indent="-342900" algn="l" rtl="0" eaLnBrk="1" fontAlgn="base" hangingPunct="1">
              <a:lnSpc>
                <a:spcPct val="110000"/>
              </a:lnSpc>
              <a:spcBef>
                <a:spcPts val="0"/>
              </a:spcBef>
              <a:spcAft>
                <a:spcPct val="0"/>
              </a:spcAft>
              <a:buClr>
                <a:srgbClr val="33ACE3"/>
              </a:buClr>
              <a:buFont typeface="Arial"/>
              <a:buChar char="•"/>
              <a:defRPr sz="2000" b="1">
                <a:solidFill>
                  <a:srgbClr val="164194"/>
                </a:solidFill>
                <a:latin typeface="+mn-lt"/>
              </a:defRPr>
            </a:lvl2pPr>
            <a:lvl3pPr marL="0" indent="0" algn="l" rtl="0" eaLnBrk="1" fontAlgn="base" hangingPunct="1">
              <a:lnSpc>
                <a:spcPct val="110000"/>
              </a:lnSpc>
              <a:spcBef>
                <a:spcPts val="0"/>
              </a:spcBef>
              <a:spcAft>
                <a:spcPct val="0"/>
              </a:spcAft>
              <a:buClr>
                <a:srgbClr val="33ACE3"/>
              </a:buClr>
              <a:buFont typeface="Arial"/>
              <a:buNone/>
              <a:defRPr sz="1600">
                <a:solidFill>
                  <a:srgbClr val="164194"/>
                </a:solidFill>
                <a:latin typeface="+mn-lt"/>
              </a:defRPr>
            </a:lvl3pPr>
            <a:lvl4pPr marL="0" indent="-228600" algn="l" rtl="0" eaLnBrk="1" fontAlgn="base" hangingPunct="1">
              <a:spcBef>
                <a:spcPts val="0"/>
              </a:spcBef>
              <a:spcAft>
                <a:spcPct val="0"/>
              </a:spcAft>
              <a:buChar char="–"/>
              <a:defRPr sz="2000">
                <a:solidFill>
                  <a:schemeClr val="tx1"/>
                </a:solidFill>
                <a:latin typeface="Arial" charset="0"/>
              </a:defRPr>
            </a:lvl4pPr>
            <a:lvl5pPr marL="0" indent="-228600" algn="l" rtl="0" eaLnBrk="1" fontAlgn="base" hangingPunct="1">
              <a:spcBef>
                <a:spcPts val="0"/>
              </a:spcBef>
              <a:spcAft>
                <a:spcPct val="0"/>
              </a:spcAft>
              <a:buChar char="»"/>
              <a:defRPr sz="2000">
                <a:solidFill>
                  <a:schemeClr val="tx1"/>
                </a:solidFill>
                <a:latin typeface="Arial" charset="0"/>
              </a:defRPr>
            </a:lvl5pPr>
            <a:lvl6pPr marL="2514600" indent="-228600" algn="l" rtl="0" eaLnBrk="1" fontAlgn="base" hangingPunct="1">
              <a:spcBef>
                <a:spcPct val="20000"/>
              </a:spcBef>
              <a:spcAft>
                <a:spcPct val="0"/>
              </a:spcAft>
              <a:buChar char="»"/>
              <a:defRPr sz="2000">
                <a:solidFill>
                  <a:schemeClr val="tx1"/>
                </a:solidFill>
                <a:latin typeface="Arial" charset="0"/>
              </a:defRPr>
            </a:lvl6pPr>
            <a:lvl7pPr marL="2971800" indent="-228600" algn="l" rtl="0" eaLnBrk="1" fontAlgn="base" hangingPunct="1">
              <a:spcBef>
                <a:spcPct val="20000"/>
              </a:spcBef>
              <a:spcAft>
                <a:spcPct val="0"/>
              </a:spcAft>
              <a:buChar char="»"/>
              <a:defRPr sz="2000">
                <a:solidFill>
                  <a:schemeClr val="tx1"/>
                </a:solidFill>
                <a:latin typeface="Arial" charset="0"/>
              </a:defRPr>
            </a:lvl7pPr>
            <a:lvl8pPr marL="3429000" indent="-228600" algn="l" rtl="0" eaLnBrk="1" fontAlgn="base" hangingPunct="1">
              <a:spcBef>
                <a:spcPct val="20000"/>
              </a:spcBef>
              <a:spcAft>
                <a:spcPct val="0"/>
              </a:spcAft>
              <a:buChar char="»"/>
              <a:defRPr sz="2000">
                <a:solidFill>
                  <a:schemeClr val="tx1"/>
                </a:solidFill>
                <a:latin typeface="Arial" charset="0"/>
              </a:defRPr>
            </a:lvl8pPr>
            <a:lvl9pPr marL="3886200" indent="-228600" algn="l" rtl="0" eaLnBrk="1" fontAlgn="base" hangingPunct="1">
              <a:spcBef>
                <a:spcPct val="20000"/>
              </a:spcBef>
              <a:spcAft>
                <a:spcPct val="0"/>
              </a:spcAft>
              <a:buChar char="»"/>
              <a:defRPr sz="2000">
                <a:solidFill>
                  <a:schemeClr val="tx1"/>
                </a:solidFill>
                <a:latin typeface="Arial" charset="0"/>
              </a:defRPr>
            </a:lvl9pPr>
          </a:lstStyle>
          <a:p>
            <a:r>
              <a:rPr lang="it-IT" sz="2000" b="1" u="sng" kern="0" dirty="0"/>
              <a:t>Poučení: </a:t>
            </a:r>
            <a:endParaRPr lang="cs-CZ" sz="2000" b="1" u="sng" kern="0" dirty="0"/>
          </a:p>
          <a:p>
            <a:r>
              <a:rPr lang="cs-CZ" sz="2000" b="1" u="sng" kern="0" dirty="0"/>
              <a:t>Síly a prostředky </a:t>
            </a:r>
            <a:r>
              <a:rPr lang="it-IT" sz="2000" b="1" u="sng" kern="0" dirty="0"/>
              <a:t>mohou být kvůli přírodní katastrofě nedostupné, což dopad ještě zhoršuje. Havarijní plány musí obsahovat protokoly pro koordinaci více zúčastněných stran pro účely reakce.</a:t>
            </a:r>
            <a:endParaRPr lang="en-US" sz="1800" kern="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625" y="1680792"/>
            <a:ext cx="5475355" cy="4454073"/>
          </a:xfrm>
          <a:prstGeom prst="rect">
            <a:avLst/>
          </a:prstGeom>
        </p:spPr>
      </p:pic>
      <p:sp>
        <p:nvSpPr>
          <p:cNvPr id="6" name="TextovéPole 5"/>
          <p:cNvSpPr txBox="1"/>
          <p:nvPr/>
        </p:nvSpPr>
        <p:spPr>
          <a:xfrm>
            <a:off x="10279781" y="5765533"/>
            <a:ext cx="1912219" cy="369332"/>
          </a:xfrm>
          <a:prstGeom prst="rect">
            <a:avLst/>
          </a:prstGeom>
          <a:noFill/>
        </p:spPr>
        <p:txBody>
          <a:bodyPr wrap="square" rtlCol="0">
            <a:spAutoFit/>
          </a:bodyPr>
          <a:lstStyle/>
          <a:p>
            <a:r>
              <a:rPr lang="cs-CZ" dirty="0"/>
              <a:t>Source: US CSB</a:t>
            </a:r>
            <a:endParaRPr lang="en-GB" dirty="0"/>
          </a:p>
        </p:txBody>
      </p:sp>
    </p:spTree>
    <p:custDataLst>
      <p:tags r:id="rId1"/>
    </p:custDataLst>
    <p:extLst>
      <p:ext uri="{BB962C8B-B14F-4D97-AF65-F5344CB8AC3E}">
        <p14:creationId xmlns:p14="http://schemas.microsoft.com/office/powerpoint/2010/main" val="2424759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srcRect r="2582"/>
          <a:stretch/>
        </p:blipFill>
        <p:spPr>
          <a:xfrm rot="10800000" flipH="1">
            <a:off x="1648824" y="846991"/>
            <a:ext cx="4370977" cy="2886808"/>
          </a:xfrm>
          <a:prstGeom prst="rect">
            <a:avLst/>
          </a:prstGeom>
        </p:spPr>
      </p:pic>
      <p:pic>
        <p:nvPicPr>
          <p:cNvPr id="10" name="Picture 9"/>
          <p:cNvPicPr>
            <a:picLocks noChangeAspect="1"/>
          </p:cNvPicPr>
          <p:nvPr/>
        </p:nvPicPr>
        <p:blipFill rotWithShape="1">
          <a:blip r:embed="rId4"/>
          <a:srcRect l="35438" t="4761" b="33333"/>
          <a:stretch/>
        </p:blipFill>
        <p:spPr>
          <a:xfrm>
            <a:off x="1631212" y="3965449"/>
            <a:ext cx="4503942" cy="2442817"/>
          </a:xfrm>
          <a:prstGeom prst="rect">
            <a:avLst/>
          </a:prstGeom>
        </p:spPr>
      </p:pic>
      <p:pic>
        <p:nvPicPr>
          <p:cNvPr id="2050" name="Picture 2" descr="Image result for arkema explosion"/>
          <p:cNvPicPr>
            <a:picLocks noChangeAspect="1" noChangeArrowheads="1"/>
          </p:cNvPicPr>
          <p:nvPr/>
        </p:nvPicPr>
        <p:blipFill rotWithShape="1">
          <a:blip r:embed="rId5">
            <a:extLst>
              <a:ext uri="{28A0092B-C50C-407E-A947-70E740481C1C}">
                <a14:useLocalDpi xmlns:a14="http://schemas.microsoft.com/office/drawing/2010/main" val="0"/>
              </a:ext>
            </a:extLst>
          </a:blip>
          <a:srcRect l="14410" r="5309" b="18944"/>
          <a:stretch/>
        </p:blipFill>
        <p:spPr bwMode="auto">
          <a:xfrm>
            <a:off x="6257674" y="3962401"/>
            <a:ext cx="4306695" cy="2445865"/>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642646" y="3502968"/>
            <a:ext cx="338554" cy="230832"/>
          </a:xfrm>
          <a:prstGeom prst="rect">
            <a:avLst/>
          </a:prstGeom>
          <a:noFill/>
        </p:spPr>
        <p:txBody>
          <a:bodyPr wrap="none" rtlCol="0">
            <a:spAutoFit/>
          </a:bodyPr>
          <a:lstStyle/>
          <a:p>
            <a:r>
              <a:rPr lang="en-US" sz="900" dirty="0">
                <a:solidFill>
                  <a:schemeClr val="bg1"/>
                </a:solidFill>
                <a:latin typeface="Arial"/>
              </a:rPr>
              <a:t>AP</a:t>
            </a:r>
          </a:p>
        </p:txBody>
      </p:sp>
      <p:sp>
        <p:nvSpPr>
          <p:cNvPr id="14" name="TextBox 13"/>
          <p:cNvSpPr txBox="1"/>
          <p:nvPr/>
        </p:nvSpPr>
        <p:spPr>
          <a:xfrm>
            <a:off x="6257674" y="6183294"/>
            <a:ext cx="1011815" cy="230832"/>
          </a:xfrm>
          <a:prstGeom prst="rect">
            <a:avLst/>
          </a:prstGeom>
          <a:noFill/>
        </p:spPr>
        <p:txBody>
          <a:bodyPr wrap="none" rtlCol="0">
            <a:spAutoFit/>
          </a:bodyPr>
          <a:lstStyle/>
          <a:p>
            <a:r>
              <a:rPr lang="en-US" sz="900" dirty="0">
                <a:solidFill>
                  <a:schemeClr val="bg1"/>
                </a:solidFill>
                <a:latin typeface="Arial"/>
              </a:rPr>
              <a:t>ABC13 Houston</a:t>
            </a:r>
          </a:p>
        </p:txBody>
      </p:sp>
      <p:sp>
        <p:nvSpPr>
          <p:cNvPr id="15" name="TextBox 14"/>
          <p:cNvSpPr txBox="1"/>
          <p:nvPr/>
        </p:nvSpPr>
        <p:spPr>
          <a:xfrm>
            <a:off x="5123340" y="6183294"/>
            <a:ext cx="1011815" cy="230832"/>
          </a:xfrm>
          <a:prstGeom prst="rect">
            <a:avLst/>
          </a:prstGeom>
          <a:noFill/>
        </p:spPr>
        <p:txBody>
          <a:bodyPr wrap="none" rtlCol="0">
            <a:spAutoFit/>
          </a:bodyPr>
          <a:lstStyle/>
          <a:p>
            <a:r>
              <a:rPr lang="en-US" sz="900" dirty="0">
                <a:solidFill>
                  <a:schemeClr val="bg1"/>
                </a:solidFill>
                <a:latin typeface="Arial"/>
              </a:rPr>
              <a:t>ABC13 Houston</a:t>
            </a:r>
          </a:p>
        </p:txBody>
      </p:sp>
      <p:sp>
        <p:nvSpPr>
          <p:cNvPr id="2" name="TextBox 1">
            <a:extLst>
              <a:ext uri="{FF2B5EF4-FFF2-40B4-BE49-F238E27FC236}">
                <a16:creationId xmlns:a16="http://schemas.microsoft.com/office/drawing/2014/main" id="{76EA013D-8135-4D7F-81EA-D19FEC06EE7C}"/>
              </a:ext>
            </a:extLst>
          </p:cNvPr>
          <p:cNvSpPr txBox="1"/>
          <p:nvPr/>
        </p:nvSpPr>
        <p:spPr>
          <a:xfrm>
            <a:off x="6257674" y="914400"/>
            <a:ext cx="4181727" cy="2690098"/>
          </a:xfrm>
          <a:prstGeom prst="roundRect">
            <a:avLst/>
          </a:prstGeom>
          <a:solidFill>
            <a:srgbClr val="E3D8C3"/>
          </a:solidFill>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3200" dirty="0">
                <a:solidFill>
                  <a:schemeClr val="tx1"/>
                </a:solidFill>
                <a:latin typeface="Calibri" panose="020F0502020204030204" pitchFamily="34" charset="0"/>
              </a:rPr>
              <a:t>“Certainly, we didn’t anticipate having six feet of water in our plant.” </a:t>
            </a:r>
          </a:p>
          <a:p>
            <a:pPr algn="ctr"/>
            <a:r>
              <a:rPr lang="en-US" dirty="0">
                <a:solidFill>
                  <a:schemeClr val="tx1"/>
                </a:solidFill>
                <a:latin typeface="Calibri" panose="020F0502020204030204" pitchFamily="34" charset="0"/>
              </a:rPr>
              <a:t>Arkema President</a:t>
            </a:r>
            <a:endParaRPr lang="en-US" sz="3200" dirty="0">
              <a:solidFill>
                <a:schemeClr val="tx1"/>
              </a:solidFill>
              <a:latin typeface="Calibri" panose="020F0502020204030204" pitchFamily="34" charset="0"/>
            </a:endParaRPr>
          </a:p>
        </p:txBody>
      </p:sp>
      <p:sp>
        <p:nvSpPr>
          <p:cNvPr id="11" name="TextovéPole 10"/>
          <p:cNvSpPr txBox="1"/>
          <p:nvPr/>
        </p:nvSpPr>
        <p:spPr>
          <a:xfrm>
            <a:off x="10439401" y="5813962"/>
            <a:ext cx="1912219" cy="369332"/>
          </a:xfrm>
          <a:prstGeom prst="rect">
            <a:avLst/>
          </a:prstGeom>
          <a:noFill/>
        </p:spPr>
        <p:txBody>
          <a:bodyPr wrap="square" rtlCol="0">
            <a:spAutoFit/>
          </a:bodyPr>
          <a:lstStyle/>
          <a:p>
            <a:r>
              <a:rPr lang="cs-CZ" dirty="0"/>
              <a:t>Source: US CSB</a:t>
            </a:r>
            <a:endParaRPr lang="en-GB" dirty="0"/>
          </a:p>
        </p:txBody>
      </p:sp>
    </p:spTree>
    <p:extLst>
      <p:ext uri="{BB962C8B-B14F-4D97-AF65-F5344CB8AC3E}">
        <p14:creationId xmlns:p14="http://schemas.microsoft.com/office/powerpoint/2010/main" val="2795769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contenu 1"/>
          <p:cNvSpPr>
            <a:spLocks noGrp="1"/>
          </p:cNvSpPr>
          <p:nvPr>
            <p:ph idx="1"/>
          </p:nvPr>
        </p:nvSpPr>
        <p:spPr>
          <a:xfrm>
            <a:off x="1393634" y="1304436"/>
            <a:ext cx="9274110" cy="4475748"/>
          </a:xfrm>
        </p:spPr>
        <p:txBody>
          <a:bodyPr>
            <a:normAutofit/>
          </a:bodyPr>
          <a:lstStyle/>
          <a:p>
            <a:pPr algn="just">
              <a:buFont typeface="Arial" panose="020B0604020202020204" pitchFamily="34" charset="0"/>
              <a:buChar char="•"/>
            </a:pPr>
            <a:r>
              <a:rPr lang="cs-CZ" sz="2400" dirty="0"/>
              <a:t>NATECH reprezentují asi 5% všech známých havárií s NCHL ve Francii</a:t>
            </a:r>
          </a:p>
          <a:p>
            <a:pPr algn="just">
              <a:buFont typeface="Arial" panose="020B0604020202020204" pitchFamily="34" charset="0"/>
              <a:buChar char="•"/>
            </a:pPr>
            <a:r>
              <a:rPr lang="cs-CZ" sz="2400" dirty="0"/>
              <a:t>Databáze BARPI obsahuje </a:t>
            </a:r>
            <a:r>
              <a:rPr lang="en-US" sz="2400" dirty="0"/>
              <a:t>920 </a:t>
            </a:r>
            <a:r>
              <a:rPr lang="en-US" sz="2400" dirty="0" err="1"/>
              <a:t>NaTech</a:t>
            </a:r>
            <a:r>
              <a:rPr lang="en-US" sz="2400" dirty="0"/>
              <a:t> </a:t>
            </a:r>
            <a:r>
              <a:rPr lang="cs-CZ" sz="2400" dirty="0"/>
              <a:t>havárií</a:t>
            </a:r>
            <a:r>
              <a:rPr lang="en-US" sz="2400" dirty="0"/>
              <a:t> </a:t>
            </a:r>
            <a:r>
              <a:rPr lang="cs-CZ" sz="2400" dirty="0"/>
              <a:t>mezi</a:t>
            </a:r>
            <a:r>
              <a:rPr lang="en-US" sz="2400" dirty="0"/>
              <a:t> 1992 </a:t>
            </a:r>
            <a:r>
              <a:rPr lang="cs-CZ" sz="2400" dirty="0"/>
              <a:t>a</a:t>
            </a:r>
            <a:r>
              <a:rPr lang="en-US" sz="2400" dirty="0"/>
              <a:t> 2012</a:t>
            </a:r>
            <a:endParaRPr lang="fr-FR" sz="2400" dirty="0"/>
          </a:p>
        </p:txBody>
      </p:sp>
      <p:sp>
        <p:nvSpPr>
          <p:cNvPr id="3" name="Titre 2"/>
          <p:cNvSpPr>
            <a:spLocks noGrp="1"/>
          </p:cNvSpPr>
          <p:nvPr>
            <p:ph type="title"/>
          </p:nvPr>
        </p:nvSpPr>
        <p:spPr>
          <a:xfrm>
            <a:off x="616819" y="0"/>
            <a:ext cx="10515600" cy="1325563"/>
          </a:xfrm>
        </p:spPr>
        <p:txBody>
          <a:bodyPr/>
          <a:lstStyle/>
          <a:p>
            <a:r>
              <a:rPr lang="cs-CZ" dirty="0"/>
              <a:t>Francouzská zkušenost – </a:t>
            </a:r>
            <a:r>
              <a:rPr lang="cs-CZ" dirty="0" err="1"/>
              <a:t>dabáze</a:t>
            </a:r>
            <a:r>
              <a:rPr lang="cs-CZ" dirty="0"/>
              <a:t> BARPI /</a:t>
            </a:r>
            <a:r>
              <a:rPr lang="cs-CZ" dirty="0" err="1"/>
              <a:t>MoE</a:t>
            </a:r>
            <a:endParaRPr lang="en-US" dirty="0"/>
          </a:p>
        </p:txBody>
      </p:sp>
      <p:pic>
        <p:nvPicPr>
          <p:cNvPr id="5" name="Image 4"/>
          <p:cNvPicPr>
            <a:picLocks noChangeAspect="1"/>
          </p:cNvPicPr>
          <p:nvPr/>
        </p:nvPicPr>
        <p:blipFill>
          <a:blip r:embed="rId3"/>
          <a:stretch>
            <a:fillRect/>
          </a:stretch>
        </p:blipFill>
        <p:spPr>
          <a:xfrm>
            <a:off x="2162010" y="3152761"/>
            <a:ext cx="5525696" cy="3705239"/>
          </a:xfrm>
          <a:prstGeom prst="rect">
            <a:avLst/>
          </a:prstGeom>
        </p:spPr>
      </p:pic>
      <p:sp>
        <p:nvSpPr>
          <p:cNvPr id="9" name="ZoneTexte 8">
            <a:extLst>
              <a:ext uri="{FF2B5EF4-FFF2-40B4-BE49-F238E27FC236}">
                <a16:creationId xmlns:a16="http://schemas.microsoft.com/office/drawing/2014/main" id="{15105D74-500F-43F9-96D0-6D5E3841C788}"/>
              </a:ext>
            </a:extLst>
          </p:cNvPr>
          <p:cNvSpPr txBox="1"/>
          <p:nvPr/>
        </p:nvSpPr>
        <p:spPr>
          <a:xfrm>
            <a:off x="3352953" y="3167757"/>
            <a:ext cx="979660" cy="594906"/>
          </a:xfrm>
          <a:prstGeom prst="rect">
            <a:avLst/>
          </a:prstGeom>
          <a:solidFill>
            <a:schemeClr val="bg1"/>
          </a:solidFill>
        </p:spPr>
        <p:txBody>
          <a:bodyPr wrap="square" rtlCol="0">
            <a:spAutoFit/>
          </a:bodyPr>
          <a:lstStyle/>
          <a:p>
            <a:pPr algn="ctr"/>
            <a:r>
              <a:rPr lang="cs-CZ" sz="1633" dirty="0"/>
              <a:t>Blesk</a:t>
            </a:r>
            <a:r>
              <a:rPr lang="fr-FR" sz="1633" dirty="0"/>
              <a:t>: 17%</a:t>
            </a:r>
          </a:p>
        </p:txBody>
      </p:sp>
      <p:sp>
        <p:nvSpPr>
          <p:cNvPr id="11" name="ZoneTexte 10">
            <a:extLst>
              <a:ext uri="{FF2B5EF4-FFF2-40B4-BE49-F238E27FC236}">
                <a16:creationId xmlns:a16="http://schemas.microsoft.com/office/drawing/2014/main" id="{7EFF34B0-BA79-47F8-8FAA-91C784CB7423}"/>
              </a:ext>
            </a:extLst>
          </p:cNvPr>
          <p:cNvSpPr txBox="1"/>
          <p:nvPr/>
        </p:nvSpPr>
        <p:spPr>
          <a:xfrm>
            <a:off x="2765158" y="4264606"/>
            <a:ext cx="718417" cy="594906"/>
          </a:xfrm>
          <a:prstGeom prst="rect">
            <a:avLst/>
          </a:prstGeom>
          <a:solidFill>
            <a:schemeClr val="bg1"/>
          </a:solidFill>
        </p:spPr>
        <p:txBody>
          <a:bodyPr wrap="square" rtlCol="0">
            <a:spAutoFit/>
          </a:bodyPr>
          <a:lstStyle/>
          <a:p>
            <a:pPr algn="ctr"/>
            <a:r>
              <a:rPr lang="cs-CZ" sz="1633" dirty="0"/>
              <a:t>Vítr</a:t>
            </a:r>
            <a:r>
              <a:rPr lang="fr-FR" sz="1633" dirty="0"/>
              <a:t>: 7%</a:t>
            </a:r>
          </a:p>
        </p:txBody>
      </p:sp>
      <p:sp>
        <p:nvSpPr>
          <p:cNvPr id="12" name="ZoneTexte 11">
            <a:extLst>
              <a:ext uri="{FF2B5EF4-FFF2-40B4-BE49-F238E27FC236}">
                <a16:creationId xmlns:a16="http://schemas.microsoft.com/office/drawing/2014/main" id="{A6D323E4-B01B-4061-A567-3C3809D18FCC}"/>
              </a:ext>
            </a:extLst>
          </p:cNvPr>
          <p:cNvSpPr txBox="1"/>
          <p:nvPr/>
        </p:nvSpPr>
        <p:spPr>
          <a:xfrm>
            <a:off x="2765158" y="4818035"/>
            <a:ext cx="645502" cy="594906"/>
          </a:xfrm>
          <a:prstGeom prst="rect">
            <a:avLst/>
          </a:prstGeom>
          <a:solidFill>
            <a:schemeClr val="bg1"/>
          </a:solidFill>
        </p:spPr>
        <p:txBody>
          <a:bodyPr wrap="square" rtlCol="0">
            <a:spAutoFit/>
          </a:bodyPr>
          <a:lstStyle/>
          <a:p>
            <a:pPr algn="ctr"/>
            <a:r>
              <a:rPr lang="cs-CZ" sz="1633" dirty="0"/>
              <a:t>Sníh</a:t>
            </a:r>
            <a:r>
              <a:rPr lang="fr-FR" sz="1633" dirty="0"/>
              <a:t>: 4%</a:t>
            </a:r>
          </a:p>
        </p:txBody>
      </p:sp>
      <p:sp>
        <p:nvSpPr>
          <p:cNvPr id="13" name="ZoneTexte 12">
            <a:extLst>
              <a:ext uri="{FF2B5EF4-FFF2-40B4-BE49-F238E27FC236}">
                <a16:creationId xmlns:a16="http://schemas.microsoft.com/office/drawing/2014/main" id="{069249B8-E006-4B61-B066-D578627C1DA2}"/>
              </a:ext>
            </a:extLst>
          </p:cNvPr>
          <p:cNvSpPr txBox="1"/>
          <p:nvPr/>
        </p:nvSpPr>
        <p:spPr>
          <a:xfrm>
            <a:off x="2502121" y="5649561"/>
            <a:ext cx="1171575" cy="846194"/>
          </a:xfrm>
          <a:prstGeom prst="rect">
            <a:avLst/>
          </a:prstGeom>
          <a:solidFill>
            <a:schemeClr val="bg1"/>
          </a:solidFill>
        </p:spPr>
        <p:txBody>
          <a:bodyPr wrap="square" rtlCol="0">
            <a:spAutoFit/>
          </a:bodyPr>
          <a:lstStyle/>
          <a:p>
            <a:pPr algn="ctr"/>
            <a:r>
              <a:rPr lang="cs-CZ" sz="1633" dirty="0"/>
              <a:t>Extrémní teploty</a:t>
            </a:r>
            <a:r>
              <a:rPr lang="fr-FR" sz="1633" dirty="0"/>
              <a:t>: 17%</a:t>
            </a:r>
          </a:p>
        </p:txBody>
      </p:sp>
      <p:sp>
        <p:nvSpPr>
          <p:cNvPr id="14" name="ZoneTexte 13">
            <a:extLst>
              <a:ext uri="{FF2B5EF4-FFF2-40B4-BE49-F238E27FC236}">
                <a16:creationId xmlns:a16="http://schemas.microsoft.com/office/drawing/2014/main" id="{4F3F7073-AEB0-4646-BF7C-9BD0ECD3B9EE}"/>
              </a:ext>
            </a:extLst>
          </p:cNvPr>
          <p:cNvSpPr txBox="1"/>
          <p:nvPr/>
        </p:nvSpPr>
        <p:spPr>
          <a:xfrm>
            <a:off x="6558783" y="4818034"/>
            <a:ext cx="974052" cy="594906"/>
          </a:xfrm>
          <a:prstGeom prst="rect">
            <a:avLst/>
          </a:prstGeom>
          <a:solidFill>
            <a:schemeClr val="bg1"/>
          </a:solidFill>
        </p:spPr>
        <p:txBody>
          <a:bodyPr wrap="square" rtlCol="0">
            <a:spAutoFit/>
          </a:bodyPr>
          <a:lstStyle/>
          <a:p>
            <a:pPr algn="ctr"/>
            <a:r>
              <a:rPr lang="cs-CZ" sz="1633" dirty="0"/>
              <a:t>Povodně</a:t>
            </a:r>
            <a:r>
              <a:rPr lang="en-US" sz="1633" dirty="0"/>
              <a:t>52%</a:t>
            </a:r>
          </a:p>
        </p:txBody>
      </p:sp>
      <p:sp>
        <p:nvSpPr>
          <p:cNvPr id="15" name="ZoneTexte 14">
            <a:extLst>
              <a:ext uri="{FF2B5EF4-FFF2-40B4-BE49-F238E27FC236}">
                <a16:creationId xmlns:a16="http://schemas.microsoft.com/office/drawing/2014/main" id="{88776BFF-856C-48EA-B44D-ADC74C14E35A}"/>
              </a:ext>
            </a:extLst>
          </p:cNvPr>
          <p:cNvSpPr txBox="1"/>
          <p:nvPr/>
        </p:nvSpPr>
        <p:spPr>
          <a:xfrm>
            <a:off x="3673696" y="6194038"/>
            <a:ext cx="1959319" cy="594906"/>
          </a:xfrm>
          <a:prstGeom prst="rect">
            <a:avLst/>
          </a:prstGeom>
          <a:solidFill>
            <a:schemeClr val="bg1"/>
          </a:solidFill>
        </p:spPr>
        <p:txBody>
          <a:bodyPr wrap="square" rtlCol="0">
            <a:spAutoFit/>
          </a:bodyPr>
          <a:lstStyle/>
          <a:p>
            <a:pPr algn="ctr"/>
            <a:r>
              <a:rPr lang="cs-CZ" sz="1633" dirty="0"/>
              <a:t>Zemětřesení a sesuvy </a:t>
            </a:r>
            <a:r>
              <a:rPr lang="en-US" sz="1633" dirty="0"/>
              <a:t> 3%</a:t>
            </a:r>
          </a:p>
        </p:txBody>
      </p:sp>
    </p:spTree>
    <p:extLst>
      <p:ext uri="{BB962C8B-B14F-4D97-AF65-F5344CB8AC3E}">
        <p14:creationId xmlns:p14="http://schemas.microsoft.com/office/powerpoint/2010/main" val="27874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O čem bude tato prezentace?</a:t>
            </a:r>
            <a:endParaRPr lang="en-GB" dirty="0"/>
          </a:p>
        </p:txBody>
      </p:sp>
      <p:sp>
        <p:nvSpPr>
          <p:cNvPr id="3" name="Zástupný symbol pro obsah 2"/>
          <p:cNvSpPr>
            <a:spLocks noGrp="1"/>
          </p:cNvSpPr>
          <p:nvPr>
            <p:ph idx="1"/>
          </p:nvPr>
        </p:nvSpPr>
        <p:spPr/>
        <p:txBody>
          <a:bodyPr/>
          <a:lstStyle/>
          <a:p>
            <a:r>
              <a:rPr lang="cs-CZ" b="0" i="0" dirty="0">
                <a:solidFill>
                  <a:srgbClr val="656565"/>
                </a:solidFill>
                <a:effectLst/>
                <a:latin typeface="Arial" panose="020B0604020202020204" pitchFamily="34" charset="0"/>
              </a:rPr>
              <a:t>Pokrok v globální strategii zvládání katastrof </a:t>
            </a:r>
          </a:p>
          <a:p>
            <a:r>
              <a:rPr lang="cs-CZ" dirty="0">
                <a:solidFill>
                  <a:srgbClr val="656565"/>
                </a:solidFill>
                <a:latin typeface="Arial" panose="020B0604020202020204" pitchFamily="34" charset="0"/>
              </a:rPr>
              <a:t>Rámec ze </a:t>
            </a:r>
            <a:r>
              <a:rPr lang="cs-CZ" b="0" i="0" dirty="0">
                <a:solidFill>
                  <a:srgbClr val="656565"/>
                </a:solidFill>
                <a:effectLst/>
                <a:latin typeface="Arial" panose="020B0604020202020204" pitchFamily="34" charset="0"/>
              </a:rPr>
              <a:t>Sendai Framework </a:t>
            </a:r>
          </a:p>
          <a:p>
            <a:r>
              <a:rPr lang="cs-CZ" b="0" i="0" dirty="0">
                <a:solidFill>
                  <a:srgbClr val="656565"/>
                </a:solidFill>
                <a:effectLst/>
                <a:latin typeface="Arial" panose="020B0604020202020204" pitchFamily="34" charset="0"/>
              </a:rPr>
              <a:t>Přírodní a technologické katastrofy </a:t>
            </a:r>
          </a:p>
          <a:p>
            <a:r>
              <a:rPr lang="cs-CZ" b="0" i="0" dirty="0" err="1">
                <a:solidFill>
                  <a:srgbClr val="656565"/>
                </a:solidFill>
                <a:effectLst/>
                <a:latin typeface="Arial" panose="020B0604020202020204" pitchFamily="34" charset="0"/>
              </a:rPr>
              <a:t>NATECHs</a:t>
            </a:r>
            <a:r>
              <a:rPr lang="cs-CZ" b="0" i="0" dirty="0">
                <a:solidFill>
                  <a:srgbClr val="656565"/>
                </a:solidFill>
                <a:effectLst/>
                <a:latin typeface="Arial" panose="020B0604020202020204" pitchFamily="34" charset="0"/>
              </a:rPr>
              <a:t> Princip </a:t>
            </a:r>
          </a:p>
          <a:p>
            <a:r>
              <a:rPr lang="cs-CZ" b="0" i="0" dirty="0" err="1">
                <a:solidFill>
                  <a:srgbClr val="656565"/>
                </a:solidFill>
                <a:effectLst/>
                <a:latin typeface="Arial" panose="020B0604020202020204" pitchFamily="34" charset="0"/>
              </a:rPr>
              <a:t>NATECHs</a:t>
            </a:r>
            <a:r>
              <a:rPr lang="cs-CZ" b="0" i="0" dirty="0">
                <a:solidFill>
                  <a:srgbClr val="656565"/>
                </a:solidFill>
                <a:effectLst/>
                <a:latin typeface="Arial" panose="020B0604020202020204" pitchFamily="34" charset="0"/>
              </a:rPr>
              <a:t> Příklady </a:t>
            </a:r>
          </a:p>
          <a:p>
            <a:r>
              <a:rPr lang="cs-CZ" b="0" i="0" dirty="0">
                <a:solidFill>
                  <a:srgbClr val="656565"/>
                </a:solidFill>
                <a:effectLst/>
                <a:latin typeface="Arial" panose="020B0604020202020204" pitchFamily="34" charset="0"/>
              </a:rPr>
              <a:t>Globální společenství pro snížení rizika katastrof a závěry </a:t>
            </a:r>
            <a:r>
              <a:rPr lang="cs-CZ" b="0" i="0" dirty="0" err="1">
                <a:solidFill>
                  <a:srgbClr val="656565"/>
                </a:solidFill>
                <a:effectLst/>
                <a:latin typeface="Arial" panose="020B0604020202020204" pitchFamily="34" charset="0"/>
              </a:rPr>
              <a:t>NATECHs</a:t>
            </a:r>
            <a:endParaRPr lang="en-GB" dirty="0"/>
          </a:p>
        </p:txBody>
      </p:sp>
    </p:spTree>
    <p:extLst>
      <p:ext uri="{BB962C8B-B14F-4D97-AF65-F5344CB8AC3E}">
        <p14:creationId xmlns:p14="http://schemas.microsoft.com/office/powerpoint/2010/main" val="22077253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206366" y="-696611"/>
            <a:ext cx="9144000" cy="1655762"/>
          </a:xfrm>
        </p:spPr>
        <p:txBody>
          <a:bodyPr/>
          <a:lstStyle/>
          <a:p>
            <a:pPr eaLnBrk="1" hangingPunct="1">
              <a:defRPr/>
            </a:pPr>
            <a:r>
              <a:rPr lang="en-US" sz="3200" b="1" dirty="0"/>
              <a:t>NATECH </a:t>
            </a:r>
            <a:r>
              <a:rPr lang="cs-CZ" sz="3200" b="1" dirty="0"/>
              <a:t>události v ČR</a:t>
            </a:r>
            <a:r>
              <a:rPr lang="en-US" sz="3200" b="1" dirty="0"/>
              <a:t>:</a:t>
            </a:r>
            <a:endParaRPr lang="cs-CZ" sz="4000" dirty="0"/>
          </a:p>
        </p:txBody>
      </p:sp>
      <p:sp>
        <p:nvSpPr>
          <p:cNvPr id="2051" name="Rectangle 3"/>
          <p:cNvSpPr>
            <a:spLocks noGrp="1" noChangeArrowheads="1"/>
          </p:cNvSpPr>
          <p:nvPr>
            <p:ph type="subTitle" idx="1"/>
          </p:nvPr>
        </p:nvSpPr>
        <p:spPr>
          <a:xfrm>
            <a:off x="2927350" y="5276850"/>
            <a:ext cx="6400800" cy="1752600"/>
          </a:xfrm>
        </p:spPr>
        <p:txBody>
          <a:bodyPr/>
          <a:lstStyle/>
          <a:p>
            <a:pPr eaLnBrk="1" hangingPunct="1">
              <a:defRPr/>
            </a:pPr>
            <a:endParaRPr lang="cs-CZ" sz="2000" b="1" dirty="0"/>
          </a:p>
        </p:txBody>
      </p:sp>
      <p:pic>
        <p:nvPicPr>
          <p:cNvPr id="7" name="Picture 2" descr="Povode1997_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71562" y="1155033"/>
            <a:ext cx="7056587" cy="5303520"/>
          </a:xfrm>
          <a:prstGeom prst="rect">
            <a:avLst/>
          </a:prstGeom>
          <a:noFill/>
          <a:ln w="38100">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52155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1981200" y="277814"/>
            <a:ext cx="8686800" cy="1063625"/>
          </a:xfrm>
        </p:spPr>
        <p:txBody>
          <a:bodyPr/>
          <a:lstStyle/>
          <a:p>
            <a:pPr eaLnBrk="1" hangingPunct="1">
              <a:defRPr/>
            </a:pPr>
            <a:r>
              <a:rPr lang="cs-CZ" sz="4000" dirty="0">
                <a:solidFill>
                  <a:srgbClr val="FF0000"/>
                </a:solidFill>
              </a:rPr>
              <a:t>Únik chlóru při povodních</a:t>
            </a:r>
          </a:p>
        </p:txBody>
      </p:sp>
      <p:sp>
        <p:nvSpPr>
          <p:cNvPr id="96259" name="Rectangle 3"/>
          <p:cNvSpPr>
            <a:spLocks noGrp="1" noChangeArrowheads="1"/>
          </p:cNvSpPr>
          <p:nvPr>
            <p:ph type="body" idx="1"/>
          </p:nvPr>
        </p:nvSpPr>
        <p:spPr>
          <a:xfrm>
            <a:off x="2135188" y="1412876"/>
            <a:ext cx="8229600" cy="4530725"/>
          </a:xfrm>
        </p:spPr>
        <p:txBody>
          <a:bodyPr/>
          <a:lstStyle/>
          <a:p>
            <a:pPr eaLnBrk="1" hangingPunct="1">
              <a:defRPr/>
            </a:pPr>
            <a:r>
              <a:rPr lang="cs-CZ" dirty="0"/>
              <a:t>Srpen 2002, Spolana Neratovice</a:t>
            </a:r>
          </a:p>
        </p:txBody>
      </p:sp>
      <p:pic>
        <p:nvPicPr>
          <p:cNvPr id="5124" name="Picture 4" descr="Povodeň 2002"/>
          <p:cNvPicPr>
            <a:picLocks noChangeAspect="1" noChangeArrowheads="1"/>
          </p:cNvPicPr>
          <p:nvPr/>
        </p:nvPicPr>
        <p:blipFill>
          <a:blip r:embed="rId2">
            <a:lum bright="-4000" contrast="-10000"/>
            <a:extLst>
              <a:ext uri="{28A0092B-C50C-407E-A947-70E740481C1C}">
                <a14:useLocalDpi xmlns:a14="http://schemas.microsoft.com/office/drawing/2010/main" val="0"/>
              </a:ext>
            </a:extLst>
          </a:blip>
          <a:srcRect/>
          <a:stretch>
            <a:fillRect/>
          </a:stretch>
        </p:blipFill>
        <p:spPr bwMode="auto">
          <a:xfrm>
            <a:off x="3216275" y="2211388"/>
            <a:ext cx="6126552" cy="453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4942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nl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76225"/>
            <a:ext cx="8686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3" name="Rectangle 3"/>
          <p:cNvSpPr>
            <a:spLocks noGrp="1" noChangeArrowheads="1"/>
          </p:cNvSpPr>
          <p:nvPr/>
        </p:nvSpPr>
        <p:spPr bwMode="auto">
          <a:xfrm>
            <a:off x="2057401" y="685800"/>
            <a:ext cx="6702425" cy="65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cs-CZ" sz="4400" b="1" dirty="0">
                <a:solidFill>
                  <a:schemeClr val="accent2"/>
                </a:solidFill>
                <a:effectLst>
                  <a:outerShdw blurRad="38100" dist="38100" dir="2700000" algn="tl">
                    <a:srgbClr val="FFFFFF"/>
                  </a:outerShdw>
                </a:effectLst>
                <a:latin typeface="Century Gothic" pitchFamily="34" charset="0"/>
              </a:rPr>
              <a:t>Velikost povodní 2002</a:t>
            </a:r>
            <a:endParaRPr lang="en-IE" sz="4400" b="1" dirty="0">
              <a:solidFill>
                <a:schemeClr val="accent2"/>
              </a:solidFill>
              <a:effectLst>
                <a:outerShdw blurRad="38100" dist="38100" dir="2700000" algn="tl">
                  <a:srgbClr val="FFFFFF"/>
                </a:outerShdw>
              </a:effectLst>
              <a:latin typeface="Century Gothic" pitchFamily="34" charset="0"/>
            </a:endParaRPr>
          </a:p>
        </p:txBody>
      </p:sp>
      <p:sp>
        <p:nvSpPr>
          <p:cNvPr id="87044" name="Rectangle 4"/>
          <p:cNvSpPr>
            <a:spLocks noChangeArrowheads="1"/>
          </p:cNvSpPr>
          <p:nvPr/>
        </p:nvSpPr>
        <p:spPr bwMode="auto">
          <a:xfrm>
            <a:off x="2351088" y="5445126"/>
            <a:ext cx="7542449"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buClr>
                <a:srgbClr val="FFE1E1"/>
              </a:buClr>
              <a:buSzPts val="4000"/>
              <a:defRPr/>
            </a:pPr>
            <a:r>
              <a:rPr lang="cs-CZ" sz="4000" b="1" dirty="0">
                <a:solidFill>
                  <a:srgbClr val="FF0000"/>
                </a:solidFill>
                <a:effectLst>
                  <a:outerShdw blurRad="38100" dist="38100" dir="2700000" algn="tl">
                    <a:srgbClr val="FFFFFF"/>
                  </a:outerShdw>
                </a:effectLst>
                <a:latin typeface="Century Gothic" pitchFamily="34" charset="0"/>
              </a:rPr>
              <a:t>Realita – 300 až 500 letá voda</a:t>
            </a:r>
            <a:endParaRPr lang="en-IE" sz="3600" b="1" dirty="0">
              <a:solidFill>
                <a:schemeClr val="tx2"/>
              </a:solidFill>
              <a:latin typeface="Century Gothic" pitchFamily="34" charset="0"/>
            </a:endParaRPr>
          </a:p>
        </p:txBody>
      </p:sp>
      <p:sp>
        <p:nvSpPr>
          <p:cNvPr id="87045" name="Rectangle 5"/>
          <p:cNvSpPr>
            <a:spLocks noChangeArrowheads="1"/>
          </p:cNvSpPr>
          <p:nvPr/>
        </p:nvSpPr>
        <p:spPr bwMode="auto">
          <a:xfrm>
            <a:off x="2230437" y="4590248"/>
            <a:ext cx="8208963"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defRPr/>
            </a:pPr>
            <a:r>
              <a:rPr lang="cs-CZ" sz="2800" b="1" dirty="0">
                <a:solidFill>
                  <a:srgbClr val="FF3300"/>
                </a:solidFill>
                <a:effectLst>
                  <a:outerShdw blurRad="38100" dist="38100" dir="2700000" algn="tl">
                    <a:srgbClr val="FFFFFF"/>
                  </a:outerShdw>
                </a:effectLst>
                <a:latin typeface="Arial" charset="0"/>
              </a:rPr>
              <a:t>Ochranné prostředky plánované na stoletou vodu</a:t>
            </a:r>
          </a:p>
        </p:txBody>
      </p:sp>
    </p:spTree>
    <p:extLst>
      <p:ext uri="{BB962C8B-B14F-4D97-AF65-F5344CB8AC3E}">
        <p14:creationId xmlns:p14="http://schemas.microsoft.com/office/powerpoint/2010/main" val="16946184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nvSpPr>
        <p:spPr bwMode="auto">
          <a:xfrm>
            <a:off x="1666876" y="1"/>
            <a:ext cx="9001125" cy="1223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cs-CZ" sz="4400" b="1" dirty="0">
                <a:solidFill>
                  <a:schemeClr val="tx2"/>
                </a:solidFill>
                <a:latin typeface="Century Gothic" panose="020B0502020202020204" pitchFamily="34" charset="0"/>
              </a:rPr>
              <a:t>SPOLANA </a:t>
            </a:r>
            <a:r>
              <a:rPr lang="cs-CZ" altLang="cs-CZ" sz="4400" b="1" dirty="0">
                <a:solidFill>
                  <a:schemeClr val="tx2"/>
                </a:solidFill>
                <a:latin typeface="Century Gothic" panose="020B0502020202020204" pitchFamily="34" charset="0"/>
              </a:rPr>
              <a:t>Neratovice 2002</a:t>
            </a:r>
            <a:endParaRPr lang="cs-CZ" altLang="cs-CZ" sz="4400" b="1" dirty="0">
              <a:solidFill>
                <a:srgbClr val="FFB3B3"/>
              </a:solidFill>
              <a:latin typeface="Century Gothic" panose="020B0502020202020204" pitchFamily="34" charset="0"/>
            </a:endParaRPr>
          </a:p>
        </p:txBody>
      </p:sp>
      <p:sp>
        <p:nvSpPr>
          <p:cNvPr id="90115" name="Rectangle 3"/>
          <p:cNvSpPr>
            <a:spLocks noGrp="1" noChangeArrowheads="1"/>
          </p:cNvSpPr>
          <p:nvPr/>
        </p:nvSpPr>
        <p:spPr bwMode="auto">
          <a:xfrm>
            <a:off x="5519738" y="3644901"/>
            <a:ext cx="4826000" cy="3527425"/>
          </a:xfrm>
          <a:prstGeom prst="rect">
            <a:avLst/>
          </a:prstGeom>
          <a:noFill/>
          <a:ln>
            <a:noFill/>
          </a:ln>
          <a:effectLst/>
          <a:extLst>
            <a:ext uri="{909E8E84-426E-40DD-AFC4-6F175D3DCCD1}">
              <a14:hiddenFill xmlns:a14="http://schemas.microsoft.com/office/drawing/2010/main">
                <a:solidFill>
                  <a:srgbClr val="808080"/>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buFontTx/>
              <a:buChar char="-"/>
            </a:pPr>
            <a:endParaRPr lang="en-US" altLang="cs-CZ" sz="2800" b="1">
              <a:solidFill>
                <a:srgbClr val="33CCFF"/>
              </a:solidFill>
              <a:latin typeface="Century Gothic" panose="020B0502020202020204" pitchFamily="34" charset="0"/>
              <a:cs typeface="Times New Roman" panose="02020603050405020304" pitchFamily="18" charset="0"/>
            </a:endParaRPr>
          </a:p>
        </p:txBody>
      </p:sp>
      <p:sp>
        <p:nvSpPr>
          <p:cNvPr id="12292" name="Text Box 4"/>
          <p:cNvSpPr txBox="1">
            <a:spLocks noChangeArrowheads="1"/>
          </p:cNvSpPr>
          <p:nvPr/>
        </p:nvSpPr>
        <p:spPr bwMode="auto">
          <a:xfrm>
            <a:off x="4495800" y="6096001"/>
            <a:ext cx="360045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buClr>
                <a:srgbClr val="FFE1E1"/>
              </a:buClr>
              <a:buSzPts val="4000"/>
              <a:buFont typeface="Lucida Console" panose="020B0609040504020204" pitchFamily="49" charset="0"/>
              <a:buNone/>
            </a:pPr>
            <a:r>
              <a:rPr lang="cs-CZ" altLang="cs-CZ" sz="2800" b="1">
                <a:solidFill>
                  <a:srgbClr val="FFE1E1"/>
                </a:solidFill>
                <a:latin typeface="Century Gothic" panose="020B0502020202020204" pitchFamily="34" charset="0"/>
                <a:cs typeface="Times New Roman" panose="02020603050405020304" pitchFamily="18" charset="0"/>
              </a:rPr>
              <a:t>Spolana</a:t>
            </a:r>
            <a:r>
              <a:rPr lang="en-US" altLang="cs-CZ" sz="2800" b="1">
                <a:solidFill>
                  <a:srgbClr val="FFE1E1"/>
                </a:solidFill>
                <a:latin typeface="Century Gothic" panose="020B0502020202020204" pitchFamily="34" charset="0"/>
                <a:cs typeface="Times New Roman" panose="02020603050405020304" pitchFamily="18" charset="0"/>
              </a:rPr>
              <a:t> in floods</a:t>
            </a:r>
          </a:p>
        </p:txBody>
      </p:sp>
      <p:pic>
        <p:nvPicPr>
          <p:cNvPr id="12293" name="Picture 5" descr="spolana-neratovi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7400" y="1219200"/>
            <a:ext cx="8153400" cy="4795838"/>
          </a:xfrm>
          <a:prstGeom prst="rect">
            <a:avLst/>
          </a:prstGeom>
          <a:solidFill>
            <a:srgbClr val="FFFF00"/>
          </a:solidFill>
          <a:ln w="31750">
            <a:solidFill>
              <a:srgbClr val="FFFF00"/>
            </a:solidFill>
            <a:miter lim="800000"/>
            <a:headEnd/>
            <a:tailEnd/>
          </a:ln>
        </p:spPr>
      </p:pic>
      <p:sp>
        <p:nvSpPr>
          <p:cNvPr id="12294" name="Oval 7"/>
          <p:cNvSpPr>
            <a:spLocks noChangeArrowheads="1"/>
          </p:cNvSpPr>
          <p:nvPr/>
        </p:nvSpPr>
        <p:spPr bwMode="auto">
          <a:xfrm>
            <a:off x="7248525" y="3860800"/>
            <a:ext cx="1727200" cy="1079500"/>
          </a:xfrm>
          <a:prstGeom prst="ellipse">
            <a:avLst/>
          </a:prstGeom>
          <a:solidFill>
            <a:schemeClr val="accent1">
              <a:alpha val="25882"/>
            </a:schemeClr>
          </a:solidFill>
          <a:ln w="50800">
            <a:solidFill>
              <a:srgbClr val="FF33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s-CZ" altLang="cs-CZ"/>
          </a:p>
        </p:txBody>
      </p:sp>
    </p:spTree>
    <p:extLst>
      <p:ext uri="{BB962C8B-B14F-4D97-AF65-F5344CB8AC3E}">
        <p14:creationId xmlns:p14="http://schemas.microsoft.com/office/powerpoint/2010/main" val="2377568762"/>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nodePh="1">
                                  <p:stCondLst>
                                    <p:cond delay="0"/>
                                  </p:stCondLst>
                                  <p:endCondLst>
                                    <p:cond evt="begin" delay="0">
                                      <p:tn val="5"/>
                                    </p:cond>
                                  </p:endCondLst>
                                  <p:childTnLst>
                                    <p:set>
                                      <p:cBhvr>
                                        <p:cTn id="6" dur="1" fill="hold">
                                          <p:stCondLst>
                                            <p:cond delay="0"/>
                                          </p:stCondLst>
                                        </p:cTn>
                                        <p:tgtEl>
                                          <p:spTgt spid="90115"/>
                                        </p:tgtEl>
                                        <p:attrNameLst>
                                          <p:attrName>style.visibility</p:attrName>
                                        </p:attrNameLst>
                                      </p:cBhvr>
                                      <p:to>
                                        <p:strVal val="visible"/>
                                      </p:to>
                                    </p:set>
                                    <p:anim calcmode="lin" valueType="num">
                                      <p:cBhvr>
                                        <p:cTn id="7" dur="500" fill="hold"/>
                                        <p:tgtEl>
                                          <p:spTgt spid="90115"/>
                                        </p:tgtEl>
                                        <p:attrNameLst>
                                          <p:attrName>ppt_w</p:attrName>
                                        </p:attrNameLst>
                                      </p:cBhvr>
                                      <p:tavLst>
                                        <p:tav tm="0">
                                          <p:val>
                                            <p:fltVal val="0"/>
                                          </p:val>
                                        </p:tav>
                                        <p:tav tm="100000">
                                          <p:val>
                                            <p:strVal val="#ppt_w"/>
                                          </p:val>
                                        </p:tav>
                                      </p:tavLst>
                                    </p:anim>
                                    <p:anim calcmode="lin" valueType="num">
                                      <p:cBhvr>
                                        <p:cTn id="8" dur="500" fill="hold"/>
                                        <p:tgtEl>
                                          <p:spTgt spid="9011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992313" y="115889"/>
            <a:ext cx="7427912" cy="630237"/>
          </a:xfrm>
        </p:spPr>
        <p:txBody>
          <a:bodyPr>
            <a:normAutofit fontScale="90000"/>
          </a:bodyPr>
          <a:lstStyle/>
          <a:p>
            <a:pPr eaLnBrk="1" hangingPunct="1">
              <a:defRPr/>
            </a:pPr>
            <a:r>
              <a:rPr lang="cs-CZ" sz="4000" dirty="0"/>
              <a:t>Rozpojená spojka</a:t>
            </a:r>
          </a:p>
        </p:txBody>
      </p:sp>
      <p:sp>
        <p:nvSpPr>
          <p:cNvPr id="102403" name="Rectangle 3"/>
          <p:cNvSpPr>
            <a:spLocks noGrp="1" noChangeArrowheads="1"/>
          </p:cNvSpPr>
          <p:nvPr>
            <p:ph type="body" idx="1"/>
          </p:nvPr>
        </p:nvSpPr>
        <p:spPr/>
        <p:txBody>
          <a:bodyPr/>
          <a:lstStyle/>
          <a:p>
            <a:pPr eaLnBrk="1" hangingPunct="1">
              <a:defRPr/>
            </a:pPr>
            <a:endParaRPr lang="cs-CZ"/>
          </a:p>
        </p:txBody>
      </p:sp>
      <p:pic>
        <p:nvPicPr>
          <p:cNvPr id="17412" name="Picture 5" descr="P101010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63751" y="855664"/>
            <a:ext cx="7343775" cy="550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6702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a:xfrm>
            <a:off x="2135189" y="260350"/>
            <a:ext cx="8207375" cy="1143000"/>
          </a:xfrm>
        </p:spPr>
        <p:txBody>
          <a:bodyPr/>
          <a:lstStyle/>
          <a:p>
            <a:pPr eaLnBrk="1" hangingPunct="1">
              <a:defRPr/>
            </a:pPr>
            <a:r>
              <a:rPr lang="cs-CZ" sz="3600" b="1" dirty="0"/>
              <a:t>Únik chlóru Spolana 2002</a:t>
            </a:r>
            <a:br>
              <a:rPr lang="en-US" sz="3600" b="1" dirty="0"/>
            </a:br>
            <a:endParaRPr lang="cs-CZ" sz="3600" b="1" dirty="0"/>
          </a:p>
        </p:txBody>
      </p:sp>
      <p:pic>
        <p:nvPicPr>
          <p:cNvPr id="19459" name="Picture 3" descr="foto4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827088"/>
            <a:ext cx="8893175" cy="60309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88381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1981201" y="277814"/>
            <a:ext cx="8075613" cy="630237"/>
          </a:xfrm>
        </p:spPr>
        <p:txBody>
          <a:bodyPr>
            <a:normAutofit fontScale="90000"/>
          </a:bodyPr>
          <a:lstStyle/>
          <a:p>
            <a:pPr eaLnBrk="1" hangingPunct="1">
              <a:defRPr/>
            </a:pPr>
            <a:r>
              <a:rPr lang="cs-CZ" sz="4000" dirty="0"/>
              <a:t>Jiné příklady a </a:t>
            </a:r>
            <a:r>
              <a:rPr lang="cs-CZ" sz="4000" dirty="0" err="1"/>
              <a:t>skoronehody</a:t>
            </a:r>
            <a:endParaRPr lang="cs-CZ" sz="4000" dirty="0"/>
          </a:p>
        </p:txBody>
      </p:sp>
      <p:pic>
        <p:nvPicPr>
          <p:cNvPr id="20483" name="Picture 4" descr="foto2"/>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l="2502" t="3691" r="2502" b="3691"/>
          <a:stretch>
            <a:fillRect/>
          </a:stretch>
        </p:blipFill>
        <p:spPr>
          <a:xfrm>
            <a:off x="263525" y="1125539"/>
            <a:ext cx="5754688" cy="3902075"/>
          </a:xfrm>
          <a:solidFill>
            <a:srgbClr val="FFFFFF"/>
          </a:solidFill>
          <a:ln w="50800">
            <a:solidFill>
              <a:srgbClr val="FFFFFF"/>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0484" name="Picture 5" descr="foto7"/>
          <p:cNvPicPr>
            <a:picLocks noChangeAspect="1" noChangeArrowheads="1"/>
          </p:cNvPicPr>
          <p:nvPr/>
        </p:nvPicPr>
        <p:blipFill>
          <a:blip r:embed="rId3">
            <a:extLst>
              <a:ext uri="{28A0092B-C50C-407E-A947-70E740481C1C}">
                <a14:useLocalDpi xmlns:a14="http://schemas.microsoft.com/office/drawing/2010/main" val="0"/>
              </a:ext>
            </a:extLst>
          </a:blip>
          <a:srcRect l="1909" t="2914" r="1909" b="2914"/>
          <a:stretch>
            <a:fillRect/>
          </a:stretch>
        </p:blipFill>
        <p:spPr bwMode="auto">
          <a:xfrm>
            <a:off x="6024563" y="1341439"/>
            <a:ext cx="4500562" cy="3233737"/>
          </a:xfrm>
          <a:prstGeom prst="rect">
            <a:avLst/>
          </a:prstGeom>
          <a:solidFill>
            <a:srgbClr val="FFFFFF"/>
          </a:solidFill>
          <a:ln w="57150">
            <a:solidFill>
              <a:srgbClr val="FFFFFF"/>
            </a:solidFill>
            <a:miter lim="800000"/>
            <a:headEnd/>
            <a:tailEnd/>
          </a:ln>
        </p:spPr>
      </p:pic>
      <p:pic>
        <p:nvPicPr>
          <p:cNvPr id="7" name="Picture 2" descr="Povoden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275" y="2492376"/>
            <a:ext cx="6700838" cy="4365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14270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title"/>
          </p:nvPr>
        </p:nvSpPr>
        <p:spPr>
          <a:xfrm>
            <a:off x="1703388" y="1"/>
            <a:ext cx="8964612" cy="1139825"/>
          </a:xfrm>
        </p:spPr>
        <p:txBody>
          <a:bodyPr/>
          <a:lstStyle/>
          <a:p>
            <a:pPr eaLnBrk="1" hangingPunct="1">
              <a:defRPr/>
            </a:pPr>
            <a:r>
              <a:rPr lang="cs-CZ" sz="4000" dirty="0" err="1"/>
              <a:t>Skoronehoda</a:t>
            </a:r>
            <a:r>
              <a:rPr lang="cs-CZ" sz="4000" dirty="0"/>
              <a:t>: </a:t>
            </a:r>
            <a:r>
              <a:rPr lang="cs-CZ" sz="4000" dirty="0" err="1"/>
              <a:t>Ostramo</a:t>
            </a:r>
            <a:r>
              <a:rPr lang="cs-CZ" sz="4000" dirty="0"/>
              <a:t> laguny odpadů</a:t>
            </a:r>
          </a:p>
        </p:txBody>
      </p:sp>
      <p:pic>
        <p:nvPicPr>
          <p:cNvPr id="22531" name="Picture 4"/>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847850" y="968376"/>
            <a:ext cx="8928100" cy="5889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693580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DE3B40D-7822-4F81-A197-F6FF7B14B8F9}"/>
              </a:ext>
            </a:extLst>
          </p:cNvPr>
          <p:cNvSpPr>
            <a:spLocks noGrp="1"/>
          </p:cNvSpPr>
          <p:nvPr>
            <p:ph type="title"/>
          </p:nvPr>
        </p:nvSpPr>
        <p:spPr/>
        <p:txBody>
          <a:bodyPr/>
          <a:lstStyle/>
          <a:p>
            <a:r>
              <a:rPr lang="cs-CZ" dirty="0"/>
              <a:t>A co třeba mrazy a ledové jevy?</a:t>
            </a:r>
          </a:p>
        </p:txBody>
      </p:sp>
      <p:pic>
        <p:nvPicPr>
          <p:cNvPr id="4" name="Picture 2" descr="C:\Users\Dan40\Documents\0-Dokumenty\Zakázky a partneři\Čepro\Fotky_Šlapánov_neveřejné\IMG_2544.JPG">
            <a:extLst>
              <a:ext uri="{FF2B5EF4-FFF2-40B4-BE49-F238E27FC236}">
                <a16:creationId xmlns:a16="http://schemas.microsoft.com/office/drawing/2014/main" id="{A20154AF-EEEF-4141-98D8-036D929D65C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68135" y="2074992"/>
            <a:ext cx="5159974" cy="343998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descr="21">
            <a:extLst>
              <a:ext uri="{FF2B5EF4-FFF2-40B4-BE49-F238E27FC236}">
                <a16:creationId xmlns:a16="http://schemas.microsoft.com/office/drawing/2014/main" id="{02A85D37-96F8-464B-87B4-D8D1FD4B69C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2074992"/>
            <a:ext cx="3725121" cy="2793841"/>
          </a:xfrm>
          <a:prstGeom prst="rect">
            <a:avLst/>
          </a:prstGeom>
          <a:noFill/>
          <a:ln w="28575">
            <a:solidFill>
              <a:srgbClr val="FF33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29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33E71DD4-EE5F-4622-AE68-D2B95D82560D}"/>
              </a:ext>
            </a:extLst>
          </p:cNvPr>
          <p:cNvSpPr>
            <a:spLocks noGrp="1" noChangeArrowheads="1"/>
          </p:cNvSpPr>
          <p:nvPr>
            <p:ph type="title"/>
          </p:nvPr>
        </p:nvSpPr>
        <p:spPr/>
        <p:txBody>
          <a:bodyPr/>
          <a:lstStyle/>
          <a:p>
            <a:pPr eaLnBrk="1" hangingPunct="1">
              <a:defRPr/>
            </a:pPr>
            <a:r>
              <a:rPr lang="cs-CZ" sz="3600" dirty="0"/>
              <a:t>Únik kyanidů </a:t>
            </a:r>
            <a:r>
              <a:rPr lang="cs-CZ" sz="3600" dirty="0" err="1"/>
              <a:t>Draslovka</a:t>
            </a:r>
            <a:r>
              <a:rPr lang="cs-CZ" sz="3600" dirty="0"/>
              <a:t> 2006</a:t>
            </a:r>
          </a:p>
        </p:txBody>
      </p:sp>
      <p:sp>
        <p:nvSpPr>
          <p:cNvPr id="117763" name="Rectangle 3">
            <a:extLst>
              <a:ext uri="{FF2B5EF4-FFF2-40B4-BE49-F238E27FC236}">
                <a16:creationId xmlns:a16="http://schemas.microsoft.com/office/drawing/2014/main" id="{808E0434-500E-44F4-9C37-7D34BEBE8267}"/>
              </a:ext>
            </a:extLst>
          </p:cNvPr>
          <p:cNvSpPr>
            <a:spLocks noGrp="1" noChangeArrowheads="1"/>
          </p:cNvSpPr>
          <p:nvPr>
            <p:ph type="body" idx="1"/>
          </p:nvPr>
        </p:nvSpPr>
        <p:spPr/>
        <p:txBody>
          <a:bodyPr/>
          <a:lstStyle/>
          <a:p>
            <a:pPr eaLnBrk="1" hangingPunct="1">
              <a:buFont typeface="Wingdings" panose="05000000000000000000" pitchFamily="2" charset="2"/>
              <a:buNone/>
              <a:defRPr/>
            </a:pPr>
            <a:endParaRPr lang="cs-CZ"/>
          </a:p>
        </p:txBody>
      </p:sp>
      <p:pic>
        <p:nvPicPr>
          <p:cNvPr id="36868" name="Picture 4" descr="Kolín Neratovice Praha 2">
            <a:extLst>
              <a:ext uri="{FF2B5EF4-FFF2-40B4-BE49-F238E27FC236}">
                <a16:creationId xmlns:a16="http://schemas.microsoft.com/office/drawing/2014/main" id="{CBE98FFB-1FB4-4335-B315-D8E893ECDE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662" y="1268414"/>
            <a:ext cx="9577388" cy="530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5" name="Freeform 5">
            <a:extLst>
              <a:ext uri="{FF2B5EF4-FFF2-40B4-BE49-F238E27FC236}">
                <a16:creationId xmlns:a16="http://schemas.microsoft.com/office/drawing/2014/main" id="{16E645D9-F9DF-4B3D-B0CD-431487D6827E}"/>
              </a:ext>
            </a:extLst>
          </p:cNvPr>
          <p:cNvSpPr>
            <a:spLocks/>
          </p:cNvSpPr>
          <p:nvPr/>
        </p:nvSpPr>
        <p:spPr bwMode="auto">
          <a:xfrm>
            <a:off x="3462338" y="1719263"/>
            <a:ext cx="6367462" cy="4278312"/>
          </a:xfrm>
          <a:custGeom>
            <a:avLst/>
            <a:gdLst>
              <a:gd name="T0" fmla="*/ 2147483647 w 4011"/>
              <a:gd name="T1" fmla="*/ 2147483647 h 2695"/>
              <a:gd name="T2" fmla="*/ 2147483647 w 4011"/>
              <a:gd name="T3" fmla="*/ 2147483647 h 2695"/>
              <a:gd name="T4" fmla="*/ 2147483647 w 4011"/>
              <a:gd name="T5" fmla="*/ 2147483647 h 2695"/>
              <a:gd name="T6" fmla="*/ 2147483647 w 4011"/>
              <a:gd name="T7" fmla="*/ 2147483647 h 2695"/>
              <a:gd name="T8" fmla="*/ 2147483647 w 4011"/>
              <a:gd name="T9" fmla="*/ 2147483647 h 2695"/>
              <a:gd name="T10" fmla="*/ 2147483647 w 4011"/>
              <a:gd name="T11" fmla="*/ 2147483647 h 2695"/>
              <a:gd name="T12" fmla="*/ 2147483647 w 4011"/>
              <a:gd name="T13" fmla="*/ 2147483647 h 2695"/>
              <a:gd name="T14" fmla="*/ 2147483647 w 4011"/>
              <a:gd name="T15" fmla="*/ 2147483647 h 2695"/>
              <a:gd name="T16" fmla="*/ 2147483647 w 4011"/>
              <a:gd name="T17" fmla="*/ 2147483647 h 2695"/>
              <a:gd name="T18" fmla="*/ 2147483647 w 4011"/>
              <a:gd name="T19" fmla="*/ 2147483647 h 2695"/>
              <a:gd name="T20" fmla="*/ 2147483647 w 4011"/>
              <a:gd name="T21" fmla="*/ 2147483647 h 2695"/>
              <a:gd name="T22" fmla="*/ 2147483647 w 4011"/>
              <a:gd name="T23" fmla="*/ 2147483647 h 2695"/>
              <a:gd name="T24" fmla="*/ 2147483647 w 4011"/>
              <a:gd name="T25" fmla="*/ 2147483647 h 2695"/>
              <a:gd name="T26" fmla="*/ 2147483647 w 4011"/>
              <a:gd name="T27" fmla="*/ 2147483647 h 2695"/>
              <a:gd name="T28" fmla="*/ 2147483647 w 4011"/>
              <a:gd name="T29" fmla="*/ 2147483647 h 2695"/>
              <a:gd name="T30" fmla="*/ 2147483647 w 4011"/>
              <a:gd name="T31" fmla="*/ 2147483647 h 2695"/>
              <a:gd name="T32" fmla="*/ 2147483647 w 4011"/>
              <a:gd name="T33" fmla="*/ 2147483647 h 2695"/>
              <a:gd name="T34" fmla="*/ 2147483647 w 4011"/>
              <a:gd name="T35" fmla="*/ 2147483647 h 2695"/>
              <a:gd name="T36" fmla="*/ 2147483647 w 4011"/>
              <a:gd name="T37" fmla="*/ 2147483647 h 2695"/>
              <a:gd name="T38" fmla="*/ 2147483647 w 4011"/>
              <a:gd name="T39" fmla="*/ 2147483647 h 2695"/>
              <a:gd name="T40" fmla="*/ 2147483647 w 4011"/>
              <a:gd name="T41" fmla="*/ 2147483647 h 2695"/>
              <a:gd name="T42" fmla="*/ 2147483647 w 4011"/>
              <a:gd name="T43" fmla="*/ 2147483647 h 2695"/>
              <a:gd name="T44" fmla="*/ 2147483647 w 4011"/>
              <a:gd name="T45" fmla="*/ 2147483647 h 2695"/>
              <a:gd name="T46" fmla="*/ 2147483647 w 4011"/>
              <a:gd name="T47" fmla="*/ 2147483647 h 2695"/>
              <a:gd name="T48" fmla="*/ 2147483647 w 4011"/>
              <a:gd name="T49" fmla="*/ 2147483647 h 2695"/>
              <a:gd name="T50" fmla="*/ 2071568275 w 4011"/>
              <a:gd name="T51" fmla="*/ 2147483647 h 2695"/>
              <a:gd name="T52" fmla="*/ 1726306102 w 4011"/>
              <a:gd name="T53" fmla="*/ 2147483647 h 2695"/>
              <a:gd name="T54" fmla="*/ 1466730822 w 4011"/>
              <a:gd name="T55" fmla="*/ 2147483647 h 2695"/>
              <a:gd name="T56" fmla="*/ 1277718325 w 4011"/>
              <a:gd name="T57" fmla="*/ 2147483647 h 2695"/>
              <a:gd name="T58" fmla="*/ 1103828351 w 4011"/>
              <a:gd name="T59" fmla="*/ 2147483647 h 2695"/>
              <a:gd name="T60" fmla="*/ 950098038 w 4011"/>
              <a:gd name="T61" fmla="*/ 2056447260 h 2695"/>
              <a:gd name="T62" fmla="*/ 776208064 w 4011"/>
              <a:gd name="T63" fmla="*/ 2006044141 h 2695"/>
              <a:gd name="T64" fmla="*/ 587195566 w 4011"/>
              <a:gd name="T65" fmla="*/ 1607859500 h 2695"/>
              <a:gd name="T66" fmla="*/ 516631197 w 4011"/>
              <a:gd name="T67" fmla="*/ 1227315157 h 2695"/>
              <a:gd name="T68" fmla="*/ 292338102 w 4011"/>
              <a:gd name="T69" fmla="*/ 1159271740 h 2695"/>
              <a:gd name="T70" fmla="*/ 136088427 w 4011"/>
              <a:gd name="T71" fmla="*/ 952618951 h 2695"/>
              <a:gd name="T72" fmla="*/ 0 w 4011"/>
              <a:gd name="T73" fmla="*/ 0 h 2695"/>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4011" h="2695">
                <a:moveTo>
                  <a:pt x="4011" y="2695"/>
                </a:moveTo>
                <a:cubicBezTo>
                  <a:pt x="3973" y="2677"/>
                  <a:pt x="3970" y="2648"/>
                  <a:pt x="3929" y="2634"/>
                </a:cubicBezTo>
                <a:cubicBezTo>
                  <a:pt x="3874" y="2615"/>
                  <a:pt x="3819" y="2597"/>
                  <a:pt x="3764" y="2579"/>
                </a:cubicBezTo>
                <a:cubicBezTo>
                  <a:pt x="3749" y="2563"/>
                  <a:pt x="3740" y="2560"/>
                  <a:pt x="3737" y="2538"/>
                </a:cubicBezTo>
                <a:cubicBezTo>
                  <a:pt x="3725" y="2453"/>
                  <a:pt x="3756" y="2471"/>
                  <a:pt x="3709" y="2455"/>
                </a:cubicBezTo>
                <a:cubicBezTo>
                  <a:pt x="3700" y="2441"/>
                  <a:pt x="3687" y="2429"/>
                  <a:pt x="3682" y="2414"/>
                </a:cubicBezTo>
                <a:cubicBezTo>
                  <a:pt x="3680" y="2407"/>
                  <a:pt x="3678" y="2400"/>
                  <a:pt x="3675" y="2394"/>
                </a:cubicBezTo>
                <a:cubicBezTo>
                  <a:pt x="3655" y="2358"/>
                  <a:pt x="3627" y="2330"/>
                  <a:pt x="3613" y="2291"/>
                </a:cubicBezTo>
                <a:cubicBezTo>
                  <a:pt x="3615" y="2282"/>
                  <a:pt x="3616" y="2272"/>
                  <a:pt x="3620" y="2263"/>
                </a:cubicBezTo>
                <a:cubicBezTo>
                  <a:pt x="3627" y="2248"/>
                  <a:pt x="3648" y="2222"/>
                  <a:pt x="3648" y="2222"/>
                </a:cubicBezTo>
                <a:cubicBezTo>
                  <a:pt x="3677" y="2131"/>
                  <a:pt x="3641" y="2083"/>
                  <a:pt x="3613" y="2003"/>
                </a:cubicBezTo>
                <a:cubicBezTo>
                  <a:pt x="3599" y="1923"/>
                  <a:pt x="3619" y="1992"/>
                  <a:pt x="3586" y="1941"/>
                </a:cubicBezTo>
                <a:cubicBezTo>
                  <a:pt x="3566" y="1910"/>
                  <a:pt x="3597" y="1925"/>
                  <a:pt x="3558" y="1914"/>
                </a:cubicBezTo>
                <a:cubicBezTo>
                  <a:pt x="3539" y="1846"/>
                  <a:pt x="3571" y="1941"/>
                  <a:pt x="3531" y="1879"/>
                </a:cubicBezTo>
                <a:cubicBezTo>
                  <a:pt x="3523" y="1867"/>
                  <a:pt x="3522" y="1852"/>
                  <a:pt x="3517" y="1838"/>
                </a:cubicBezTo>
                <a:cubicBezTo>
                  <a:pt x="3509" y="1815"/>
                  <a:pt x="3491" y="1789"/>
                  <a:pt x="3476" y="1770"/>
                </a:cubicBezTo>
                <a:cubicBezTo>
                  <a:pt x="3466" y="1739"/>
                  <a:pt x="3435" y="1720"/>
                  <a:pt x="3408" y="1701"/>
                </a:cubicBezTo>
                <a:cubicBezTo>
                  <a:pt x="3394" y="1658"/>
                  <a:pt x="3327" y="1595"/>
                  <a:pt x="3284" y="1584"/>
                </a:cubicBezTo>
                <a:cubicBezTo>
                  <a:pt x="3255" y="1565"/>
                  <a:pt x="3241" y="1537"/>
                  <a:pt x="3222" y="1509"/>
                </a:cubicBezTo>
                <a:cubicBezTo>
                  <a:pt x="3207" y="1486"/>
                  <a:pt x="3195" y="1486"/>
                  <a:pt x="3174" y="1468"/>
                </a:cubicBezTo>
                <a:cubicBezTo>
                  <a:pt x="3115" y="1417"/>
                  <a:pt x="3188" y="1475"/>
                  <a:pt x="3140" y="1427"/>
                </a:cubicBezTo>
                <a:cubicBezTo>
                  <a:pt x="3116" y="1403"/>
                  <a:pt x="3086" y="1384"/>
                  <a:pt x="3058" y="1365"/>
                </a:cubicBezTo>
                <a:cubicBezTo>
                  <a:pt x="3013" y="1371"/>
                  <a:pt x="2976" y="1380"/>
                  <a:pt x="2934" y="1392"/>
                </a:cubicBezTo>
                <a:cubicBezTo>
                  <a:pt x="2909" y="1409"/>
                  <a:pt x="2896" y="1418"/>
                  <a:pt x="2873" y="1434"/>
                </a:cubicBezTo>
                <a:cubicBezTo>
                  <a:pt x="2864" y="1441"/>
                  <a:pt x="2845" y="1454"/>
                  <a:pt x="2845" y="1454"/>
                </a:cubicBezTo>
                <a:cubicBezTo>
                  <a:pt x="2843" y="1461"/>
                  <a:pt x="2844" y="1470"/>
                  <a:pt x="2838" y="1475"/>
                </a:cubicBezTo>
                <a:cubicBezTo>
                  <a:pt x="2815" y="1494"/>
                  <a:pt x="2699" y="1494"/>
                  <a:pt x="2688" y="1495"/>
                </a:cubicBezTo>
                <a:cubicBezTo>
                  <a:pt x="2679" y="1523"/>
                  <a:pt x="2669" y="1540"/>
                  <a:pt x="2640" y="1550"/>
                </a:cubicBezTo>
                <a:cubicBezTo>
                  <a:pt x="2534" y="1542"/>
                  <a:pt x="2560" y="1540"/>
                  <a:pt x="2482" y="1516"/>
                </a:cubicBezTo>
                <a:cubicBezTo>
                  <a:pt x="2461" y="1510"/>
                  <a:pt x="2441" y="1502"/>
                  <a:pt x="2420" y="1495"/>
                </a:cubicBezTo>
                <a:cubicBezTo>
                  <a:pt x="2413" y="1493"/>
                  <a:pt x="2400" y="1488"/>
                  <a:pt x="2400" y="1488"/>
                </a:cubicBezTo>
                <a:cubicBezTo>
                  <a:pt x="2366" y="1499"/>
                  <a:pt x="2365" y="1532"/>
                  <a:pt x="2331" y="1543"/>
                </a:cubicBezTo>
                <a:cubicBezTo>
                  <a:pt x="2315" y="1539"/>
                  <a:pt x="2295" y="1542"/>
                  <a:pt x="2283" y="1530"/>
                </a:cubicBezTo>
                <a:cubicBezTo>
                  <a:pt x="2267" y="1515"/>
                  <a:pt x="2289" y="1498"/>
                  <a:pt x="2256" y="1495"/>
                </a:cubicBezTo>
                <a:cubicBezTo>
                  <a:pt x="2192" y="1489"/>
                  <a:pt x="2128" y="1490"/>
                  <a:pt x="2064" y="1488"/>
                </a:cubicBezTo>
                <a:cubicBezTo>
                  <a:pt x="2024" y="1429"/>
                  <a:pt x="2021" y="1431"/>
                  <a:pt x="1947" y="1420"/>
                </a:cubicBezTo>
                <a:cubicBezTo>
                  <a:pt x="1896" y="1427"/>
                  <a:pt x="1910" y="1419"/>
                  <a:pt x="1878" y="1440"/>
                </a:cubicBezTo>
                <a:cubicBezTo>
                  <a:pt x="1864" y="1449"/>
                  <a:pt x="1837" y="1468"/>
                  <a:pt x="1837" y="1468"/>
                </a:cubicBezTo>
                <a:cubicBezTo>
                  <a:pt x="1782" y="1466"/>
                  <a:pt x="1727" y="1467"/>
                  <a:pt x="1673" y="1461"/>
                </a:cubicBezTo>
                <a:cubicBezTo>
                  <a:pt x="1659" y="1460"/>
                  <a:pt x="1632" y="1447"/>
                  <a:pt x="1632" y="1447"/>
                </a:cubicBezTo>
                <a:cubicBezTo>
                  <a:pt x="1623" y="1449"/>
                  <a:pt x="1612" y="1449"/>
                  <a:pt x="1604" y="1454"/>
                </a:cubicBezTo>
                <a:cubicBezTo>
                  <a:pt x="1597" y="1459"/>
                  <a:pt x="1596" y="1469"/>
                  <a:pt x="1590" y="1475"/>
                </a:cubicBezTo>
                <a:cubicBezTo>
                  <a:pt x="1562" y="1499"/>
                  <a:pt x="1556" y="1499"/>
                  <a:pt x="1529" y="1509"/>
                </a:cubicBezTo>
                <a:cubicBezTo>
                  <a:pt x="1495" y="1507"/>
                  <a:pt x="1460" y="1507"/>
                  <a:pt x="1426" y="1502"/>
                </a:cubicBezTo>
                <a:cubicBezTo>
                  <a:pt x="1385" y="1495"/>
                  <a:pt x="1380" y="1451"/>
                  <a:pt x="1344" y="1440"/>
                </a:cubicBezTo>
                <a:cubicBezTo>
                  <a:pt x="1256" y="1414"/>
                  <a:pt x="1285" y="1426"/>
                  <a:pt x="1145" y="1420"/>
                </a:cubicBezTo>
                <a:cubicBezTo>
                  <a:pt x="1131" y="1406"/>
                  <a:pt x="1118" y="1393"/>
                  <a:pt x="1104" y="1379"/>
                </a:cubicBezTo>
                <a:cubicBezTo>
                  <a:pt x="1097" y="1372"/>
                  <a:pt x="1092" y="1361"/>
                  <a:pt x="1083" y="1358"/>
                </a:cubicBezTo>
                <a:cubicBezTo>
                  <a:pt x="1052" y="1348"/>
                  <a:pt x="1018" y="1327"/>
                  <a:pt x="994" y="1303"/>
                </a:cubicBezTo>
                <a:cubicBezTo>
                  <a:pt x="968" y="1277"/>
                  <a:pt x="943" y="1250"/>
                  <a:pt x="912" y="1228"/>
                </a:cubicBezTo>
                <a:cubicBezTo>
                  <a:pt x="892" y="1199"/>
                  <a:pt x="882" y="1174"/>
                  <a:pt x="864" y="1146"/>
                </a:cubicBezTo>
                <a:cubicBezTo>
                  <a:pt x="856" y="1108"/>
                  <a:pt x="853" y="1098"/>
                  <a:pt x="822" y="1077"/>
                </a:cubicBezTo>
                <a:cubicBezTo>
                  <a:pt x="818" y="1071"/>
                  <a:pt x="778" y="1025"/>
                  <a:pt x="774" y="1022"/>
                </a:cubicBezTo>
                <a:cubicBezTo>
                  <a:pt x="748" y="1005"/>
                  <a:pt x="712" y="1005"/>
                  <a:pt x="685" y="988"/>
                </a:cubicBezTo>
                <a:cubicBezTo>
                  <a:pt x="582" y="925"/>
                  <a:pt x="686" y="988"/>
                  <a:pt x="624" y="940"/>
                </a:cubicBezTo>
                <a:cubicBezTo>
                  <a:pt x="611" y="930"/>
                  <a:pt x="582" y="912"/>
                  <a:pt x="582" y="912"/>
                </a:cubicBezTo>
                <a:cubicBezTo>
                  <a:pt x="568" y="917"/>
                  <a:pt x="549" y="914"/>
                  <a:pt x="541" y="926"/>
                </a:cubicBezTo>
                <a:cubicBezTo>
                  <a:pt x="524" y="953"/>
                  <a:pt x="536" y="944"/>
                  <a:pt x="507" y="954"/>
                </a:cubicBezTo>
                <a:cubicBezTo>
                  <a:pt x="498" y="952"/>
                  <a:pt x="489" y="950"/>
                  <a:pt x="480" y="947"/>
                </a:cubicBezTo>
                <a:cubicBezTo>
                  <a:pt x="466" y="943"/>
                  <a:pt x="438" y="933"/>
                  <a:pt x="438" y="933"/>
                </a:cubicBezTo>
                <a:cubicBezTo>
                  <a:pt x="416" y="910"/>
                  <a:pt x="400" y="911"/>
                  <a:pt x="384" y="885"/>
                </a:cubicBezTo>
                <a:cubicBezTo>
                  <a:pt x="382" y="862"/>
                  <a:pt x="391" y="835"/>
                  <a:pt x="377" y="816"/>
                </a:cubicBezTo>
                <a:cubicBezTo>
                  <a:pt x="367" y="803"/>
                  <a:pt x="344" y="814"/>
                  <a:pt x="329" y="810"/>
                </a:cubicBezTo>
                <a:cubicBezTo>
                  <a:pt x="321" y="808"/>
                  <a:pt x="315" y="801"/>
                  <a:pt x="308" y="796"/>
                </a:cubicBezTo>
                <a:cubicBezTo>
                  <a:pt x="298" y="756"/>
                  <a:pt x="276" y="739"/>
                  <a:pt x="253" y="707"/>
                </a:cubicBezTo>
                <a:cubicBezTo>
                  <a:pt x="245" y="684"/>
                  <a:pt x="240" y="661"/>
                  <a:pt x="233" y="638"/>
                </a:cubicBezTo>
                <a:cubicBezTo>
                  <a:pt x="229" y="624"/>
                  <a:pt x="219" y="597"/>
                  <a:pt x="219" y="597"/>
                </a:cubicBezTo>
                <a:cubicBezTo>
                  <a:pt x="214" y="560"/>
                  <a:pt x="221" y="520"/>
                  <a:pt x="205" y="487"/>
                </a:cubicBezTo>
                <a:cubicBezTo>
                  <a:pt x="198" y="472"/>
                  <a:pt x="173" y="479"/>
                  <a:pt x="157" y="474"/>
                </a:cubicBezTo>
                <a:cubicBezTo>
                  <a:pt x="143" y="470"/>
                  <a:pt x="116" y="460"/>
                  <a:pt x="116" y="460"/>
                </a:cubicBezTo>
                <a:cubicBezTo>
                  <a:pt x="84" y="426"/>
                  <a:pt x="102" y="448"/>
                  <a:pt x="68" y="398"/>
                </a:cubicBezTo>
                <a:cubicBezTo>
                  <a:pt x="63" y="391"/>
                  <a:pt x="54" y="378"/>
                  <a:pt x="54" y="378"/>
                </a:cubicBezTo>
                <a:cubicBezTo>
                  <a:pt x="64" y="298"/>
                  <a:pt x="115" y="176"/>
                  <a:pt x="41" y="124"/>
                </a:cubicBezTo>
                <a:cubicBezTo>
                  <a:pt x="36" y="75"/>
                  <a:pt x="33" y="36"/>
                  <a:pt x="0" y="0"/>
                </a:cubicBezTo>
              </a:path>
            </a:pathLst>
          </a:custGeom>
          <a:noFill/>
          <a:ln w="76200" cap="flat" cmpd="sng">
            <a:solidFill>
              <a:srgbClr val="FF6600"/>
            </a:solidFill>
            <a:prstDash val="solid"/>
            <a:round/>
            <a:headEnd/>
            <a:tailEnd/>
          </a:ln>
          <a:effectLst/>
          <a:extLst>
            <a:ext uri="{909E8E84-426E-40DD-AFC4-6F175D3DCCD1}">
              <a14:hiddenFill xmlns:a14="http://schemas.microsoft.com/office/drawing/2010/main">
                <a:solidFill>
                  <a:srgbClr val="00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cs-CZ"/>
          </a:p>
        </p:txBody>
      </p:sp>
      <p:sp>
        <p:nvSpPr>
          <p:cNvPr id="117766" name="Text Box 6">
            <a:extLst>
              <a:ext uri="{FF2B5EF4-FFF2-40B4-BE49-F238E27FC236}">
                <a16:creationId xmlns:a16="http://schemas.microsoft.com/office/drawing/2014/main" id="{DEAFA619-4BA8-4983-845E-D9980CF4A4F4}"/>
              </a:ext>
            </a:extLst>
          </p:cNvPr>
          <p:cNvSpPr txBox="1">
            <a:spLocks noChangeArrowheads="1"/>
          </p:cNvSpPr>
          <p:nvPr/>
        </p:nvSpPr>
        <p:spPr bwMode="auto">
          <a:xfrm>
            <a:off x="6606381" y="590700"/>
            <a:ext cx="3681413" cy="461665"/>
          </a:xfrm>
          <a:prstGeom prst="rect">
            <a:avLst/>
          </a:prstGeom>
          <a:solidFill>
            <a:srgbClr val="99FF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cs-CZ" altLang="cs-CZ" sz="2400" b="1" dirty="0">
                <a:solidFill>
                  <a:srgbClr val="FF3300"/>
                </a:solidFill>
              </a:rPr>
              <a:t>84 km otrávené řeky</a:t>
            </a:r>
          </a:p>
        </p:txBody>
      </p:sp>
      <p:pic>
        <p:nvPicPr>
          <p:cNvPr id="117768" name="Picture 8" descr="ryby_labex">
            <a:extLst>
              <a:ext uri="{FF2B5EF4-FFF2-40B4-BE49-F238E27FC236}">
                <a16:creationId xmlns:a16="http://schemas.microsoft.com/office/drawing/2014/main" id="{46ADB765-9D4B-485E-9D49-8192D7CA78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525" y="2387749"/>
            <a:ext cx="2662238" cy="400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9" name="Picture 9" descr="ryby">
            <a:extLst>
              <a:ext uri="{FF2B5EF4-FFF2-40B4-BE49-F238E27FC236}">
                <a16:creationId xmlns:a16="http://schemas.microsoft.com/office/drawing/2014/main" id="{2CA44E19-13C9-436B-95AE-B83FE30574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1" y="4797426"/>
            <a:ext cx="2193925"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117765"/>
                                        </p:tgtEl>
                                        <p:attrNameLst>
                                          <p:attrName>style.visibility</p:attrName>
                                        </p:attrNameLst>
                                      </p:cBhvr>
                                      <p:to>
                                        <p:strVal val="visible"/>
                                      </p:to>
                                    </p:set>
                                    <p:animEffect transition="in" filter="checkerboard(across)">
                                      <p:cBhvr>
                                        <p:cTn id="7" dur="500"/>
                                        <p:tgtEl>
                                          <p:spTgt spid="1177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3" presetClass="entr" presetSubtype="0" fill="hold" grpId="0" nodeType="clickEffect">
                                  <p:stCondLst>
                                    <p:cond delay="0"/>
                                  </p:stCondLst>
                                  <p:childTnLst>
                                    <p:set>
                                      <p:cBhvr>
                                        <p:cTn id="11" dur="1" fill="hold">
                                          <p:stCondLst>
                                            <p:cond delay="0"/>
                                          </p:stCondLst>
                                        </p:cTn>
                                        <p:tgtEl>
                                          <p:spTgt spid="117766"/>
                                        </p:tgtEl>
                                        <p:attrNameLst>
                                          <p:attrName>style.visibility</p:attrName>
                                        </p:attrNameLst>
                                      </p:cBhvr>
                                      <p:to>
                                        <p:strVal val="visible"/>
                                      </p:to>
                                    </p:set>
                                    <p:anim calcmode="lin" valueType="num">
                                      <p:cBhvr>
                                        <p:cTn id="12" dur="500" fill="hold"/>
                                        <p:tgtEl>
                                          <p:spTgt spid="117766"/>
                                        </p:tgtEl>
                                        <p:attrNameLst>
                                          <p:attrName>ppt_w</p:attrName>
                                        </p:attrNameLst>
                                      </p:cBhvr>
                                      <p:tavLst>
                                        <p:tav tm="0">
                                          <p:val>
                                            <p:fltVal val="0"/>
                                          </p:val>
                                        </p:tav>
                                        <p:tav tm="100000">
                                          <p:val>
                                            <p:strVal val="#ppt_w"/>
                                          </p:val>
                                        </p:tav>
                                      </p:tavLst>
                                    </p:anim>
                                    <p:anim calcmode="lin" valueType="num">
                                      <p:cBhvr>
                                        <p:cTn id="13" dur="500" fill="hold"/>
                                        <p:tgtEl>
                                          <p:spTgt spid="117766"/>
                                        </p:tgtEl>
                                        <p:attrNameLst>
                                          <p:attrName>ppt_h</p:attrName>
                                        </p:attrNameLst>
                                      </p:cBhvr>
                                      <p:tavLst>
                                        <p:tav tm="0">
                                          <p:val>
                                            <p:fltVal val="0"/>
                                          </p:val>
                                        </p:tav>
                                        <p:tav tm="100000">
                                          <p:val>
                                            <p:strVal val="#ppt_h"/>
                                          </p:val>
                                        </p:tav>
                                      </p:tavLst>
                                    </p:anim>
                                    <p:animEffect transition="in" filter="fade">
                                      <p:cBhvr>
                                        <p:cTn id="14" dur="500"/>
                                        <p:tgtEl>
                                          <p:spTgt spid="11776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53" presetClass="entr" presetSubtype="0" fill="hold" nodeType="clickEffect">
                                  <p:stCondLst>
                                    <p:cond delay="0"/>
                                  </p:stCondLst>
                                  <p:childTnLst>
                                    <p:set>
                                      <p:cBhvr>
                                        <p:cTn id="18" dur="1" fill="hold">
                                          <p:stCondLst>
                                            <p:cond delay="0"/>
                                          </p:stCondLst>
                                        </p:cTn>
                                        <p:tgtEl>
                                          <p:spTgt spid="117769"/>
                                        </p:tgtEl>
                                        <p:attrNameLst>
                                          <p:attrName>style.visibility</p:attrName>
                                        </p:attrNameLst>
                                      </p:cBhvr>
                                      <p:to>
                                        <p:strVal val="visible"/>
                                      </p:to>
                                    </p:set>
                                    <p:anim calcmode="lin" valueType="num">
                                      <p:cBhvr>
                                        <p:cTn id="19" dur="500" fill="hold"/>
                                        <p:tgtEl>
                                          <p:spTgt spid="117769"/>
                                        </p:tgtEl>
                                        <p:attrNameLst>
                                          <p:attrName>ppt_w</p:attrName>
                                        </p:attrNameLst>
                                      </p:cBhvr>
                                      <p:tavLst>
                                        <p:tav tm="0">
                                          <p:val>
                                            <p:fltVal val="0"/>
                                          </p:val>
                                        </p:tav>
                                        <p:tav tm="100000">
                                          <p:val>
                                            <p:strVal val="#ppt_w"/>
                                          </p:val>
                                        </p:tav>
                                      </p:tavLst>
                                    </p:anim>
                                    <p:anim calcmode="lin" valueType="num">
                                      <p:cBhvr>
                                        <p:cTn id="20" dur="500" fill="hold"/>
                                        <p:tgtEl>
                                          <p:spTgt spid="117769"/>
                                        </p:tgtEl>
                                        <p:attrNameLst>
                                          <p:attrName>ppt_h</p:attrName>
                                        </p:attrNameLst>
                                      </p:cBhvr>
                                      <p:tavLst>
                                        <p:tav tm="0">
                                          <p:val>
                                            <p:fltVal val="0"/>
                                          </p:val>
                                        </p:tav>
                                        <p:tav tm="100000">
                                          <p:val>
                                            <p:strVal val="#ppt_h"/>
                                          </p:val>
                                        </p:tav>
                                      </p:tavLst>
                                    </p:anim>
                                    <p:animEffect transition="in" filter="fade">
                                      <p:cBhvr>
                                        <p:cTn id="21" dur="500"/>
                                        <p:tgtEl>
                                          <p:spTgt spid="117769"/>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3" presetClass="entr" presetSubtype="0" fill="hold" nodeType="clickEffect">
                                  <p:stCondLst>
                                    <p:cond delay="0"/>
                                  </p:stCondLst>
                                  <p:childTnLst>
                                    <p:set>
                                      <p:cBhvr>
                                        <p:cTn id="25" dur="1" fill="hold">
                                          <p:stCondLst>
                                            <p:cond delay="0"/>
                                          </p:stCondLst>
                                        </p:cTn>
                                        <p:tgtEl>
                                          <p:spTgt spid="117768"/>
                                        </p:tgtEl>
                                        <p:attrNameLst>
                                          <p:attrName>style.visibility</p:attrName>
                                        </p:attrNameLst>
                                      </p:cBhvr>
                                      <p:to>
                                        <p:strVal val="visible"/>
                                      </p:to>
                                    </p:set>
                                    <p:anim calcmode="lin" valueType="num">
                                      <p:cBhvr>
                                        <p:cTn id="26" dur="500" fill="hold"/>
                                        <p:tgtEl>
                                          <p:spTgt spid="117768"/>
                                        </p:tgtEl>
                                        <p:attrNameLst>
                                          <p:attrName>ppt_w</p:attrName>
                                        </p:attrNameLst>
                                      </p:cBhvr>
                                      <p:tavLst>
                                        <p:tav tm="0">
                                          <p:val>
                                            <p:fltVal val="0"/>
                                          </p:val>
                                        </p:tav>
                                        <p:tav tm="100000">
                                          <p:val>
                                            <p:strVal val="#ppt_w"/>
                                          </p:val>
                                        </p:tav>
                                      </p:tavLst>
                                    </p:anim>
                                    <p:anim calcmode="lin" valueType="num">
                                      <p:cBhvr>
                                        <p:cTn id="27" dur="500" fill="hold"/>
                                        <p:tgtEl>
                                          <p:spTgt spid="117768"/>
                                        </p:tgtEl>
                                        <p:attrNameLst>
                                          <p:attrName>ppt_h</p:attrName>
                                        </p:attrNameLst>
                                      </p:cBhvr>
                                      <p:tavLst>
                                        <p:tav tm="0">
                                          <p:val>
                                            <p:fltVal val="0"/>
                                          </p:val>
                                        </p:tav>
                                        <p:tav tm="100000">
                                          <p:val>
                                            <p:strVal val="#ppt_h"/>
                                          </p:val>
                                        </p:tav>
                                      </p:tavLst>
                                    </p:anim>
                                    <p:animEffect transition="in" filter="fade">
                                      <p:cBhvr>
                                        <p:cTn id="28" dur="500"/>
                                        <p:tgtEl>
                                          <p:spTgt spid="1177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76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057656" y="0"/>
            <a:ext cx="10515600" cy="1325563"/>
          </a:xfrm>
        </p:spPr>
        <p:txBody>
          <a:bodyPr/>
          <a:lstStyle/>
          <a:p>
            <a:r>
              <a:rPr lang="cs-CZ" dirty="0"/>
              <a:t>Proč snižování rizik katastrof?</a:t>
            </a:r>
          </a:p>
        </p:txBody>
      </p:sp>
      <p:pic>
        <p:nvPicPr>
          <p:cNvPr id="4" name="Zástupný symbol pro obsah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23301" y="1064281"/>
            <a:ext cx="7970848" cy="5633940"/>
          </a:xfrm>
        </p:spPr>
      </p:pic>
    </p:spTree>
    <p:extLst>
      <p:ext uri="{BB962C8B-B14F-4D97-AF65-F5344CB8AC3E}">
        <p14:creationId xmlns:p14="http://schemas.microsoft.com/office/powerpoint/2010/main" val="394403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732322" y="0"/>
            <a:ext cx="10515600" cy="1325563"/>
          </a:xfrm>
        </p:spPr>
        <p:txBody>
          <a:bodyPr/>
          <a:lstStyle/>
          <a:p>
            <a:r>
              <a:rPr lang="cs-CZ" dirty="0"/>
              <a:t>Mezinárodní informační zdroje:</a:t>
            </a:r>
            <a:endParaRPr lang="en-GB" dirty="0"/>
          </a:p>
        </p:txBody>
      </p:sp>
      <p:sp>
        <p:nvSpPr>
          <p:cNvPr id="3" name="Zástupný symbol pro obsah 2"/>
          <p:cNvSpPr>
            <a:spLocks noGrp="1"/>
          </p:cNvSpPr>
          <p:nvPr>
            <p:ph idx="1"/>
          </p:nvPr>
        </p:nvSpPr>
        <p:spPr>
          <a:xfrm>
            <a:off x="231808" y="1149440"/>
            <a:ext cx="10515600" cy="4351338"/>
          </a:xfrm>
        </p:spPr>
        <p:txBody>
          <a:bodyPr/>
          <a:lstStyle/>
          <a:p>
            <a:r>
              <a:rPr lang="en-US" dirty="0"/>
              <a:t>The OECD Guiding Principles on Chemical Accident Prevention, Preparedness and Response: </a:t>
            </a:r>
            <a:br>
              <a:rPr lang="en-US" dirty="0"/>
            </a:br>
            <a:r>
              <a:rPr lang="en-US" dirty="0"/>
              <a:t>Chapter 18 Natechs (2nd Addendum 2015)</a:t>
            </a:r>
            <a:endParaRPr lang="cs-CZ" dirty="0"/>
          </a:p>
          <a:p>
            <a:endParaRPr lang="cs-CZ" dirty="0"/>
          </a:p>
          <a:p>
            <a:r>
              <a:rPr lang="cs-CZ" dirty="0"/>
              <a:t>UNISDR akce</a:t>
            </a:r>
            <a:endParaRPr lang="en-GB" dirty="0"/>
          </a:p>
        </p:txBody>
      </p:sp>
      <p:pic>
        <p:nvPicPr>
          <p:cNvPr id="4"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8214" y="3090655"/>
            <a:ext cx="2457286" cy="348942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8751" y="2637342"/>
            <a:ext cx="2763155" cy="3907767"/>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Grafik 11"/>
          <p:cNvPicPr>
            <a:picLocks noChangeAspect="1"/>
          </p:cNvPicPr>
          <p:nvPr/>
        </p:nvPicPr>
        <p:blipFill>
          <a:blip r:embed="rId4"/>
          <a:stretch>
            <a:fillRect/>
          </a:stretch>
        </p:blipFill>
        <p:spPr>
          <a:xfrm>
            <a:off x="9988020" y="70134"/>
            <a:ext cx="2079013" cy="2567208"/>
          </a:xfrm>
          <a:prstGeom prst="rect">
            <a:avLst/>
          </a:prstGeom>
          <a:ln w="9525">
            <a:solidFill>
              <a:schemeClr val="tx1"/>
            </a:solidFill>
          </a:ln>
        </p:spPr>
      </p:pic>
    </p:spTree>
    <p:extLst>
      <p:ext uri="{BB962C8B-B14F-4D97-AF65-F5344CB8AC3E}">
        <p14:creationId xmlns:p14="http://schemas.microsoft.com/office/powerpoint/2010/main" val="1055830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el 1">
            <a:extLst>
              <a:ext uri="{FF2B5EF4-FFF2-40B4-BE49-F238E27FC236}">
                <a16:creationId xmlns:a16="http://schemas.microsoft.com/office/drawing/2014/main" id="{C167885D-E297-4FD5-BE0F-939C01882DD9}"/>
              </a:ext>
            </a:extLst>
          </p:cNvPr>
          <p:cNvSpPr>
            <a:spLocks noGrp="1"/>
          </p:cNvSpPr>
          <p:nvPr>
            <p:ph type="title"/>
          </p:nvPr>
        </p:nvSpPr>
        <p:spPr/>
        <p:txBody>
          <a:bodyPr>
            <a:normAutofit/>
          </a:bodyPr>
          <a:lstStyle/>
          <a:p>
            <a:pPr algn="ctr"/>
            <a:r>
              <a:rPr lang="cs-CZ" sz="5400" b="1" dirty="0"/>
              <a:t>Závěry</a:t>
            </a:r>
            <a:endParaRPr lang="nl-NL" altLang="en-US" sz="6600" dirty="0">
              <a:solidFill>
                <a:srgbClr val="002060"/>
              </a:solidFill>
            </a:endParaRPr>
          </a:p>
        </p:txBody>
      </p:sp>
      <p:sp>
        <p:nvSpPr>
          <p:cNvPr id="26627" name="Tijdelijke aanduiding voor inhoud 2">
            <a:extLst>
              <a:ext uri="{FF2B5EF4-FFF2-40B4-BE49-F238E27FC236}">
                <a16:creationId xmlns:a16="http://schemas.microsoft.com/office/drawing/2014/main" id="{7469A4D4-214B-4B4F-857F-85FC322CDF75}"/>
              </a:ext>
            </a:extLst>
          </p:cNvPr>
          <p:cNvSpPr>
            <a:spLocks noGrp="1"/>
          </p:cNvSpPr>
          <p:nvPr>
            <p:ph idx="1"/>
          </p:nvPr>
        </p:nvSpPr>
        <p:spPr>
          <a:xfrm>
            <a:off x="1415480" y="1916113"/>
            <a:ext cx="9793088" cy="4525962"/>
          </a:xfrm>
        </p:spPr>
        <p:txBody>
          <a:bodyPr>
            <a:normAutofit/>
          </a:bodyPr>
          <a:lstStyle/>
          <a:p>
            <a:pPr marL="617220" indent="-571500"/>
            <a:r>
              <a:rPr lang="cs-CZ" altLang="en-US" sz="3600" dirty="0">
                <a:solidFill>
                  <a:srgbClr val="002060"/>
                </a:solidFill>
              </a:rPr>
              <a:t>NATECH jsou významné riziko v průmyslových oblastech,</a:t>
            </a:r>
          </a:p>
          <a:p>
            <a:pPr marL="617220" indent="-571500"/>
            <a:r>
              <a:rPr lang="cs-CZ" altLang="en-US" sz="3600" dirty="0">
                <a:solidFill>
                  <a:srgbClr val="002060"/>
                </a:solidFill>
              </a:rPr>
              <a:t> I když to zatím není časté (5 % nehod), očekává se rostoucí frekvence </a:t>
            </a:r>
          </a:p>
          <a:p>
            <a:pPr marL="617220" indent="-571500"/>
            <a:r>
              <a:rPr lang="cs-CZ" altLang="en-US" sz="3600" dirty="0">
                <a:solidFill>
                  <a:srgbClr val="002060"/>
                </a:solidFill>
              </a:rPr>
              <a:t>Několik mezinárodních organizací se zabývá riziky NATECH </a:t>
            </a:r>
          </a:p>
          <a:p>
            <a:pPr marL="617220" indent="-571500"/>
            <a:r>
              <a:rPr lang="cs-CZ" altLang="en-US" sz="3600" dirty="0">
                <a:solidFill>
                  <a:srgbClr val="002060"/>
                </a:solidFill>
              </a:rPr>
              <a:t>Sendai Framework plně zahrnuje NATECH</a:t>
            </a:r>
            <a:endParaRPr lang="nl-NL" altLang="en-US" sz="3600" dirty="0">
              <a:solidFill>
                <a:srgbClr val="002060"/>
              </a:solidFill>
            </a:endParaRPr>
          </a:p>
        </p:txBody>
      </p:sp>
    </p:spTree>
    <p:extLst>
      <p:ext uri="{BB962C8B-B14F-4D97-AF65-F5344CB8AC3E}">
        <p14:creationId xmlns:p14="http://schemas.microsoft.com/office/powerpoint/2010/main" val="2638685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2208212" y="0"/>
            <a:ext cx="8865171" cy="1143000"/>
          </a:xfrm>
        </p:spPr>
        <p:txBody>
          <a:bodyPr>
            <a:normAutofit/>
          </a:bodyPr>
          <a:lstStyle/>
          <a:p>
            <a:pPr eaLnBrk="1" hangingPunct="1">
              <a:defRPr/>
            </a:pPr>
            <a:r>
              <a:rPr lang="cs-CZ" b="1" dirty="0">
                <a:solidFill>
                  <a:srgbClr val="FF0000"/>
                </a:solidFill>
              </a:rPr>
              <a:t>Děkuji Vám za pozornost</a:t>
            </a:r>
          </a:p>
        </p:txBody>
      </p:sp>
      <p:pic>
        <p:nvPicPr>
          <p:cNvPr id="43011" name="Picture 3" descr="foto1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208212" y="1063752"/>
            <a:ext cx="8316913" cy="5638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324084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ástupný symbol pro číslo snímku 5"/>
          <p:cNvSpPr>
            <a:spLocks noGrp="1"/>
          </p:cNvSpPr>
          <p:nvPr>
            <p:ph type="sldNum" sz="quarter" idx="12"/>
          </p:nvPr>
        </p:nvSpPr>
        <p:spPr/>
        <p:txBody>
          <a:bodyPr/>
          <a:lstStyle/>
          <a:p>
            <a:fld id="{1E028A68-0EB5-4DB5-83E3-A0FA0E901AE4}" type="slidenum">
              <a:rPr lang="cs-CZ" smtClean="0"/>
              <a:t>4</a:t>
            </a:fld>
            <a:endParaRPr lang="cs-CZ"/>
          </a:p>
        </p:txBody>
      </p:sp>
      <p:pic>
        <p:nvPicPr>
          <p:cNvPr id="7" name="Obrázek 6"/>
          <p:cNvPicPr>
            <a:picLocks noChangeAspect="1"/>
          </p:cNvPicPr>
          <p:nvPr/>
        </p:nvPicPr>
        <p:blipFill rotWithShape="1">
          <a:blip r:embed="rId2">
            <a:extLst>
              <a:ext uri="{28A0092B-C50C-407E-A947-70E740481C1C}">
                <a14:useLocalDpi xmlns:a14="http://schemas.microsoft.com/office/drawing/2010/main" val="0"/>
              </a:ext>
            </a:extLst>
          </a:blip>
          <a:srcRect l="4040" t="4579" r="5051" b="1684"/>
          <a:stretch/>
        </p:blipFill>
        <p:spPr>
          <a:xfrm>
            <a:off x="1894655" y="165207"/>
            <a:ext cx="8654473" cy="6692793"/>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53498" y="539282"/>
            <a:ext cx="3025814" cy="17905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3498" y="2413625"/>
            <a:ext cx="1822046" cy="1743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Obrázek 7" descr="Tornádo se žene podél domů v oklahomském Moore"/>
          <p:cNvPicPr/>
          <p:nvPr/>
        </p:nvPicPr>
        <p:blipFill>
          <a:blip r:embed="rId5">
            <a:extLst>
              <a:ext uri="{28A0092B-C50C-407E-A947-70E740481C1C}">
                <a14:useLocalDpi xmlns:a14="http://schemas.microsoft.com/office/drawing/2010/main" val="0"/>
              </a:ext>
            </a:extLst>
          </a:blip>
          <a:srcRect/>
          <a:stretch>
            <a:fillRect/>
          </a:stretch>
        </p:blipFill>
        <p:spPr bwMode="auto">
          <a:xfrm>
            <a:off x="2653498" y="4340506"/>
            <a:ext cx="1533330" cy="813604"/>
          </a:xfrm>
          <a:prstGeom prst="rect">
            <a:avLst/>
          </a:prstGeom>
          <a:noFill/>
          <a:ln>
            <a:noFill/>
          </a:ln>
        </p:spPr>
      </p:pic>
    </p:spTree>
    <p:extLst>
      <p:ext uri="{BB962C8B-B14F-4D97-AF65-F5344CB8AC3E}">
        <p14:creationId xmlns:p14="http://schemas.microsoft.com/office/powerpoint/2010/main" val="10473190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7" name="Zástupný symbol pro obsah 6"/>
          <p:cNvPicPr>
            <a:picLocks noGrp="1" noChangeAspect="1"/>
          </p:cNvPicPr>
          <p:nvPr>
            <p:ph idx="1"/>
          </p:nvPr>
        </p:nvPicPr>
        <p:blipFill rotWithShape="1">
          <a:blip r:embed="rId2">
            <a:extLst>
              <a:ext uri="{28A0092B-C50C-407E-A947-70E740481C1C}">
                <a14:useLocalDpi xmlns:a14="http://schemas.microsoft.com/office/drawing/2010/main" val="0"/>
              </a:ext>
            </a:extLst>
          </a:blip>
          <a:srcRect l="3514" t="2408" r="3833" b="2497"/>
          <a:stretch/>
        </p:blipFill>
        <p:spPr>
          <a:xfrm>
            <a:off x="1644074" y="146368"/>
            <a:ext cx="8719127" cy="6711633"/>
          </a:xfrm>
        </p:spPr>
      </p:pic>
      <p:sp>
        <p:nvSpPr>
          <p:cNvPr id="6" name="Zástupný symbol pro číslo snímku 5"/>
          <p:cNvSpPr>
            <a:spLocks noGrp="1"/>
          </p:cNvSpPr>
          <p:nvPr>
            <p:ph type="sldNum" sz="quarter" idx="12"/>
          </p:nvPr>
        </p:nvSpPr>
        <p:spPr/>
        <p:txBody>
          <a:bodyPr/>
          <a:lstStyle/>
          <a:p>
            <a:fld id="{1E028A68-0EB5-4DB5-83E3-A0FA0E901AE4}" type="slidenum">
              <a:rPr lang="cs-CZ" smtClean="0"/>
              <a:t>5</a:t>
            </a:fld>
            <a:endParaRPr lang="cs-CZ"/>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344" y="907286"/>
            <a:ext cx="1914402" cy="26692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descr="C:\Users\dan40\Pictures\Obrazky\Prestige a Spolana\P21104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35468" y="907287"/>
            <a:ext cx="2560638" cy="34139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259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b="1" dirty="0"/>
              <a:t>Krátká historie snižování </a:t>
            </a:r>
            <a:r>
              <a:rPr lang="cs-CZ" b="1" dirty="0" err="1"/>
              <a:t>rozok</a:t>
            </a:r>
            <a:r>
              <a:rPr lang="cs-CZ" b="1" dirty="0"/>
              <a:t> katastrof</a:t>
            </a:r>
          </a:p>
        </p:txBody>
      </p:sp>
      <p:sp>
        <p:nvSpPr>
          <p:cNvPr id="3" name="Zástupný symbol pro obsah 2"/>
          <p:cNvSpPr>
            <a:spLocks noGrp="1"/>
          </p:cNvSpPr>
          <p:nvPr>
            <p:ph idx="1"/>
          </p:nvPr>
        </p:nvSpPr>
        <p:spPr/>
        <p:txBody>
          <a:bodyPr>
            <a:normAutofit/>
          </a:bodyPr>
          <a:lstStyle/>
          <a:p>
            <a:r>
              <a:rPr lang="en-US" sz="3600" dirty="0"/>
              <a:t>Yokohama Strategy and Plan of Action for a Safer World</a:t>
            </a:r>
            <a:r>
              <a:rPr lang="cs-CZ" sz="3600" dirty="0"/>
              <a:t> 1994</a:t>
            </a:r>
          </a:p>
          <a:p>
            <a:endParaRPr lang="cs-CZ" sz="3600" dirty="0"/>
          </a:p>
          <a:p>
            <a:r>
              <a:rPr lang="cs-CZ" sz="3600" dirty="0" err="1"/>
              <a:t>Hyogo</a:t>
            </a:r>
            <a:r>
              <a:rPr lang="cs-CZ" sz="3600" dirty="0"/>
              <a:t> Framework </a:t>
            </a:r>
            <a:r>
              <a:rPr lang="cs-CZ" sz="3600" dirty="0" err="1"/>
              <a:t>for</a:t>
            </a:r>
            <a:r>
              <a:rPr lang="cs-CZ" sz="3600" dirty="0"/>
              <a:t> </a:t>
            </a:r>
            <a:r>
              <a:rPr lang="cs-CZ" sz="3600" dirty="0" err="1"/>
              <a:t>Action</a:t>
            </a:r>
            <a:r>
              <a:rPr lang="cs-CZ" sz="3600" dirty="0"/>
              <a:t> (2005-2015)</a:t>
            </a:r>
          </a:p>
          <a:p>
            <a:endParaRPr lang="cs-CZ" sz="3600" dirty="0"/>
          </a:p>
          <a:p>
            <a:r>
              <a:rPr lang="cs-CZ" sz="3600" dirty="0"/>
              <a:t>Sendai Framework (2015 – 2030)</a:t>
            </a:r>
          </a:p>
        </p:txBody>
      </p:sp>
    </p:spTree>
    <p:extLst>
      <p:ext uri="{BB962C8B-B14F-4D97-AF65-F5344CB8AC3E}">
        <p14:creationId xmlns:p14="http://schemas.microsoft.com/office/powerpoint/2010/main" val="14196048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979100" y="-146939"/>
            <a:ext cx="10515600" cy="1325563"/>
          </a:xfrm>
        </p:spPr>
        <p:txBody>
          <a:bodyPr/>
          <a:lstStyle/>
          <a:p>
            <a:r>
              <a:rPr lang="cs-CZ" dirty="0"/>
              <a:t>Principy Strategie z </a:t>
            </a:r>
            <a:r>
              <a:rPr lang="cs-CZ" dirty="0" err="1"/>
              <a:t>Yokohamy</a:t>
            </a:r>
            <a:r>
              <a:rPr lang="cs-CZ" dirty="0"/>
              <a:t>(1994)</a:t>
            </a:r>
            <a:endParaRPr lang="en-GB" dirty="0"/>
          </a:p>
        </p:txBody>
      </p:sp>
      <p:sp>
        <p:nvSpPr>
          <p:cNvPr id="3" name="Zástupný symbol pro obsah 2"/>
          <p:cNvSpPr>
            <a:spLocks noGrp="1"/>
          </p:cNvSpPr>
          <p:nvPr>
            <p:ph idx="1"/>
          </p:nvPr>
        </p:nvSpPr>
        <p:spPr>
          <a:xfrm>
            <a:off x="576072" y="987552"/>
            <a:ext cx="10777728" cy="5189411"/>
          </a:xfrm>
        </p:spPr>
        <p:txBody>
          <a:bodyPr>
            <a:normAutofit fontScale="92500" lnSpcReduction="10000"/>
          </a:bodyPr>
          <a:lstStyle/>
          <a:p>
            <a:pPr marL="0" indent="0">
              <a:buNone/>
            </a:pPr>
            <a:br>
              <a:rPr lang="cs-CZ" dirty="0"/>
            </a:br>
            <a:r>
              <a:rPr lang="cs-CZ" b="0" i="0" dirty="0">
                <a:solidFill>
                  <a:srgbClr val="656565"/>
                </a:solidFill>
                <a:effectLst/>
                <a:latin typeface="Arial" panose="020B0604020202020204" pitchFamily="34" charset="0"/>
              </a:rPr>
              <a:t>1. Posouzení rizik je nezbytným krokem pro přijetí přiměřených a úspěšných politik a opatření na snižování katastrof. </a:t>
            </a:r>
          </a:p>
          <a:p>
            <a:pPr marL="0" indent="0">
              <a:buNone/>
            </a:pPr>
            <a:r>
              <a:rPr lang="cs-CZ" b="0" i="0" dirty="0">
                <a:solidFill>
                  <a:srgbClr val="656565"/>
                </a:solidFill>
                <a:effectLst/>
                <a:latin typeface="Arial" panose="020B0604020202020204" pitchFamily="34" charset="0"/>
              </a:rPr>
              <a:t>2. Prevence katastrof a připravenost na ně mají prvořadý význam pro snížení potřeby pomoci při katastrofách. </a:t>
            </a:r>
          </a:p>
          <a:p>
            <a:pPr marL="0" indent="0">
              <a:buNone/>
            </a:pPr>
            <a:r>
              <a:rPr lang="cs-CZ" b="0" i="0" dirty="0">
                <a:solidFill>
                  <a:srgbClr val="656565"/>
                </a:solidFill>
                <a:effectLst/>
                <a:latin typeface="Arial" panose="020B0604020202020204" pitchFamily="34" charset="0"/>
              </a:rPr>
              <a:t>3. </a:t>
            </a:r>
            <a:r>
              <a:rPr lang="cs-CZ" dirty="0">
                <a:solidFill>
                  <a:srgbClr val="656565"/>
                </a:solidFill>
                <a:latin typeface="Arial" panose="020B0604020202020204" pitchFamily="34" charset="0"/>
              </a:rPr>
              <a:t>M</a:t>
            </a:r>
            <a:r>
              <a:rPr lang="cs-CZ" b="0" i="0" dirty="0">
                <a:solidFill>
                  <a:srgbClr val="656565"/>
                </a:solidFill>
                <a:effectLst/>
                <a:latin typeface="Arial" panose="020B0604020202020204" pitchFamily="34" charset="0"/>
              </a:rPr>
              <a:t>ěly by být považovány za nedílné aspekty rozvojové politiky a plánování na vnitrostátní, regionální, dvoustranné, mnohostranné mezinárodní úrovni</a:t>
            </a:r>
          </a:p>
          <a:p>
            <a:pPr marL="0" indent="0">
              <a:buNone/>
            </a:pPr>
            <a:r>
              <a:rPr lang="cs-CZ" b="0" i="0" dirty="0">
                <a:solidFill>
                  <a:srgbClr val="656565"/>
                </a:solidFill>
                <a:effectLst/>
                <a:latin typeface="Arial" panose="020B0604020202020204" pitchFamily="34" charset="0"/>
              </a:rPr>
              <a:t>4. Rozvoj a posilování kapacit pro předcházení katastrofám, jejich snižování a zmírňování je prioritní oblastí, kterou je třeba se zabývat </a:t>
            </a:r>
          </a:p>
          <a:p>
            <a:pPr marL="0" indent="0">
              <a:buNone/>
            </a:pPr>
            <a:r>
              <a:rPr lang="cs-CZ" b="0" i="0" dirty="0">
                <a:solidFill>
                  <a:srgbClr val="656565"/>
                </a:solidFill>
                <a:effectLst/>
                <a:latin typeface="Arial" panose="020B0604020202020204" pitchFamily="34" charset="0"/>
              </a:rPr>
              <a:t>5. Včasná varování před hrozícími katastrofami a jejich účinné šíření pomocí telekomunikací, jsou klíčovými faktory úspěšné prevence katastrof a připravenosti na ně. </a:t>
            </a:r>
          </a:p>
          <a:p>
            <a:pPr marL="0" indent="0">
              <a:buNone/>
            </a:pPr>
            <a:r>
              <a:rPr lang="cs-CZ" dirty="0">
                <a:solidFill>
                  <a:srgbClr val="656565"/>
                </a:solidFill>
                <a:latin typeface="Arial" panose="020B0604020202020204" pitchFamily="34" charset="0"/>
              </a:rPr>
              <a:t>            </a:t>
            </a:r>
            <a:r>
              <a:rPr lang="cs-CZ" b="0" i="0" dirty="0">
                <a:solidFill>
                  <a:srgbClr val="656565"/>
                </a:solidFill>
                <a:effectLst/>
                <a:latin typeface="Arial" panose="020B0604020202020204" pitchFamily="34" charset="0"/>
              </a:rPr>
              <a:t>+ 5 dalších...</a:t>
            </a:r>
            <a:endParaRPr lang="en-GB" dirty="0"/>
          </a:p>
        </p:txBody>
      </p:sp>
    </p:spTree>
    <p:extLst>
      <p:ext uri="{BB962C8B-B14F-4D97-AF65-F5344CB8AC3E}">
        <p14:creationId xmlns:p14="http://schemas.microsoft.com/office/powerpoint/2010/main" val="1406539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539496" y="310261"/>
            <a:ext cx="10814304" cy="1325563"/>
          </a:xfrm>
        </p:spPr>
        <p:txBody>
          <a:bodyPr>
            <a:noAutofit/>
          </a:bodyPr>
          <a:lstStyle/>
          <a:p>
            <a:r>
              <a:rPr lang="cs-CZ" sz="4000" dirty="0" err="1"/>
              <a:t>Hyogo</a:t>
            </a:r>
            <a:r>
              <a:rPr lang="cs-CZ" sz="4000" dirty="0"/>
              <a:t> Framework </a:t>
            </a:r>
            <a:r>
              <a:rPr lang="cs-CZ" sz="4000" dirty="0" err="1"/>
              <a:t>for</a:t>
            </a:r>
            <a:r>
              <a:rPr lang="cs-CZ" sz="4000" dirty="0"/>
              <a:t> </a:t>
            </a:r>
            <a:r>
              <a:rPr lang="cs-CZ" sz="4000" dirty="0" err="1"/>
              <a:t>Action</a:t>
            </a:r>
            <a:r>
              <a:rPr lang="cs-CZ" sz="4000" dirty="0"/>
              <a:t> (2005-2015) priority</a:t>
            </a:r>
            <a:endParaRPr lang="en-GB" sz="4000" dirty="0"/>
          </a:p>
        </p:txBody>
      </p:sp>
      <p:sp>
        <p:nvSpPr>
          <p:cNvPr id="3" name="Zástupný symbol pro obsah 2"/>
          <p:cNvSpPr>
            <a:spLocks noGrp="1"/>
          </p:cNvSpPr>
          <p:nvPr>
            <p:ph idx="1"/>
          </p:nvPr>
        </p:nvSpPr>
        <p:spPr>
          <a:xfrm>
            <a:off x="379336" y="1635824"/>
            <a:ext cx="10974464" cy="4942522"/>
          </a:xfrm>
        </p:spPr>
        <p:txBody>
          <a:bodyPr>
            <a:normAutofit/>
          </a:bodyPr>
          <a:lstStyle/>
          <a:p>
            <a:r>
              <a:rPr lang="cs-CZ" sz="2400" b="0" i="0" dirty="0">
                <a:solidFill>
                  <a:srgbClr val="656565"/>
                </a:solidFill>
                <a:effectLst/>
                <a:latin typeface="Arial" panose="020B0604020202020204" pitchFamily="34" charset="0"/>
              </a:rPr>
              <a:t>snížení rizika katastrof (DRR) je priorita </a:t>
            </a:r>
          </a:p>
          <a:p>
            <a:r>
              <a:rPr lang="cs-CZ" sz="2400" b="0" i="0" dirty="0">
                <a:solidFill>
                  <a:srgbClr val="656565"/>
                </a:solidFill>
                <a:effectLst/>
                <a:latin typeface="Arial" panose="020B0604020202020204" pitchFamily="34" charset="0"/>
              </a:rPr>
              <a:t>zlepšení informací o rizicích a včasného varování; </a:t>
            </a:r>
          </a:p>
          <a:p>
            <a:r>
              <a:rPr lang="cs-CZ" sz="2400" b="0" i="0" dirty="0">
                <a:solidFill>
                  <a:srgbClr val="656565"/>
                </a:solidFill>
                <a:effectLst/>
                <a:latin typeface="Arial" panose="020B0604020202020204" pitchFamily="34" charset="0"/>
              </a:rPr>
              <a:t>budování kultury bezpečnosti a odolnosti (resilience); </a:t>
            </a:r>
          </a:p>
          <a:p>
            <a:r>
              <a:rPr lang="cs-CZ" sz="2400" b="0" i="0" dirty="0">
                <a:solidFill>
                  <a:srgbClr val="656565"/>
                </a:solidFill>
                <a:effectLst/>
                <a:latin typeface="Arial" panose="020B0604020202020204" pitchFamily="34" charset="0"/>
              </a:rPr>
              <a:t>snížení rizik v klíčových odvětvích; </a:t>
            </a:r>
          </a:p>
          <a:p>
            <a:r>
              <a:rPr lang="cs-CZ" sz="2400" dirty="0">
                <a:solidFill>
                  <a:srgbClr val="656565"/>
                </a:solidFill>
                <a:latin typeface="Arial" panose="020B0604020202020204" pitchFamily="34" charset="0"/>
              </a:rPr>
              <a:t>p</a:t>
            </a:r>
            <a:r>
              <a:rPr lang="cs-CZ" sz="2400" b="0" i="0" dirty="0">
                <a:solidFill>
                  <a:srgbClr val="656565"/>
                </a:solidFill>
                <a:effectLst/>
                <a:latin typeface="Arial" panose="020B0604020202020204" pitchFamily="34" charset="0"/>
              </a:rPr>
              <a:t>osílení připravenosti na reakci.</a:t>
            </a:r>
            <a:endParaRPr lang="en-GB" sz="3200" dirty="0"/>
          </a:p>
        </p:txBody>
      </p:sp>
      <p:pic>
        <p:nvPicPr>
          <p:cNvPr id="4" name="Obrázek 3"/>
          <p:cNvPicPr>
            <a:picLocks noChangeAspect="1"/>
          </p:cNvPicPr>
          <p:nvPr/>
        </p:nvPicPr>
        <p:blipFill>
          <a:blip r:embed="rId2"/>
          <a:stretch>
            <a:fillRect/>
          </a:stretch>
        </p:blipFill>
        <p:spPr>
          <a:xfrm>
            <a:off x="7964491" y="3983925"/>
            <a:ext cx="4227509" cy="2813215"/>
          </a:xfrm>
          <a:prstGeom prst="rect">
            <a:avLst/>
          </a:prstGeom>
        </p:spPr>
      </p:pic>
      <p:pic>
        <p:nvPicPr>
          <p:cNvPr id="5" name="Obrázek 4"/>
          <p:cNvPicPr>
            <a:picLocks noChangeAspect="1"/>
          </p:cNvPicPr>
          <p:nvPr/>
        </p:nvPicPr>
        <p:blipFill>
          <a:blip r:embed="rId3"/>
          <a:stretch>
            <a:fillRect/>
          </a:stretch>
        </p:blipFill>
        <p:spPr>
          <a:xfrm>
            <a:off x="4307945" y="4674873"/>
            <a:ext cx="2895519" cy="2012870"/>
          </a:xfrm>
          <a:prstGeom prst="rect">
            <a:avLst/>
          </a:prstGeom>
        </p:spPr>
      </p:pic>
      <p:pic>
        <p:nvPicPr>
          <p:cNvPr id="6" name="Obrázek 5"/>
          <p:cNvPicPr>
            <a:picLocks noChangeAspect="1"/>
          </p:cNvPicPr>
          <p:nvPr/>
        </p:nvPicPr>
        <p:blipFill>
          <a:blip r:embed="rId4"/>
          <a:stretch>
            <a:fillRect/>
          </a:stretch>
        </p:blipFill>
        <p:spPr>
          <a:xfrm>
            <a:off x="689419" y="4993814"/>
            <a:ext cx="2857500" cy="1600200"/>
          </a:xfrm>
          <a:prstGeom prst="rect">
            <a:avLst/>
          </a:prstGeom>
        </p:spPr>
      </p:pic>
    </p:spTree>
    <p:extLst>
      <p:ext uri="{BB962C8B-B14F-4D97-AF65-F5344CB8AC3E}">
        <p14:creationId xmlns:p14="http://schemas.microsoft.com/office/powerpoint/2010/main" val="10504718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Rámec ze Sendai (2015-2030)</a:t>
            </a:r>
            <a:endParaRPr lang="en-GB" dirty="0"/>
          </a:p>
        </p:txBody>
      </p:sp>
      <p:sp>
        <p:nvSpPr>
          <p:cNvPr id="4" name="Podnadpis 4"/>
          <p:cNvSpPr>
            <a:spLocks noGrp="1"/>
          </p:cNvSpPr>
          <p:nvPr>
            <p:ph idx="1"/>
          </p:nvPr>
        </p:nvSpPr>
        <p:spPr/>
        <p:txBody>
          <a:bodyPr>
            <a:normAutofit/>
          </a:bodyPr>
          <a:lstStyle/>
          <a:p>
            <a:r>
              <a:rPr lang="cs-CZ" sz="2800" b="1" dirty="0">
                <a:solidFill>
                  <a:srgbClr val="FF0000"/>
                </a:solidFill>
              </a:rPr>
              <a:t>Sendai Framework priority:</a:t>
            </a:r>
          </a:p>
          <a:p>
            <a:endParaRPr lang="cs-CZ" sz="2800" b="1" dirty="0">
              <a:solidFill>
                <a:srgbClr val="FFC000"/>
              </a:solidFill>
            </a:endParaRPr>
          </a:p>
          <a:p>
            <a:pPr algn="l"/>
            <a:r>
              <a:rPr lang="fr-FR" sz="2000" b="1" dirty="0"/>
              <a:t>1. </a:t>
            </a:r>
            <a:r>
              <a:rPr lang="fr-FR" sz="2000" b="1" dirty="0" err="1"/>
              <a:t>pochopení</a:t>
            </a:r>
            <a:r>
              <a:rPr lang="fr-FR" sz="2000" b="1" dirty="0"/>
              <a:t> </a:t>
            </a:r>
            <a:r>
              <a:rPr lang="fr-FR" sz="2000" b="1" dirty="0" err="1"/>
              <a:t>rizik</a:t>
            </a:r>
            <a:r>
              <a:rPr lang="fr-FR" sz="2000" b="1" dirty="0"/>
              <a:t> </a:t>
            </a:r>
            <a:r>
              <a:rPr lang="fr-FR" sz="2000" b="1" dirty="0" err="1"/>
              <a:t>katastrof</a:t>
            </a:r>
            <a:r>
              <a:rPr lang="fr-FR" sz="2000" b="1" dirty="0"/>
              <a:t>; </a:t>
            </a:r>
            <a:endParaRPr lang="cs-CZ" sz="2000" b="1" dirty="0"/>
          </a:p>
          <a:p>
            <a:pPr algn="l"/>
            <a:r>
              <a:rPr lang="fr-FR" sz="2000" b="1" dirty="0"/>
              <a:t>2. </a:t>
            </a:r>
            <a:r>
              <a:rPr lang="fr-FR" sz="2000" b="1" dirty="0" err="1"/>
              <a:t>posílení</a:t>
            </a:r>
            <a:r>
              <a:rPr lang="fr-FR" sz="2000" b="1" dirty="0"/>
              <a:t> </a:t>
            </a:r>
            <a:r>
              <a:rPr lang="fr-FR" sz="2000" b="1" dirty="0" err="1"/>
              <a:t>správy</a:t>
            </a:r>
            <a:r>
              <a:rPr lang="fr-FR" sz="2000" b="1" dirty="0"/>
              <a:t> a </a:t>
            </a:r>
            <a:r>
              <a:rPr lang="fr-FR" sz="2000" b="1" dirty="0" err="1"/>
              <a:t>řízení</a:t>
            </a:r>
            <a:r>
              <a:rPr lang="fr-FR" sz="2000" b="1" dirty="0"/>
              <a:t> </a:t>
            </a:r>
            <a:r>
              <a:rPr lang="fr-FR" sz="2000" b="1" dirty="0" err="1"/>
              <a:t>rizika</a:t>
            </a:r>
            <a:r>
              <a:rPr lang="fr-FR" sz="2000" b="1" dirty="0"/>
              <a:t> </a:t>
            </a:r>
            <a:r>
              <a:rPr lang="fr-FR" sz="2000" b="1" dirty="0" err="1"/>
              <a:t>katastrof</a:t>
            </a:r>
            <a:r>
              <a:rPr lang="fr-FR" sz="2000" b="1" dirty="0"/>
              <a:t> </a:t>
            </a:r>
            <a:r>
              <a:rPr lang="fr-FR" sz="2000" b="1" dirty="0" err="1"/>
              <a:t>za</a:t>
            </a:r>
            <a:r>
              <a:rPr lang="fr-FR" sz="2000" b="1" dirty="0"/>
              <a:t> </a:t>
            </a:r>
            <a:r>
              <a:rPr lang="fr-FR" sz="2000" b="1" dirty="0" err="1"/>
              <a:t>účelem</a:t>
            </a:r>
            <a:r>
              <a:rPr lang="fr-FR" sz="2000" b="1" dirty="0"/>
              <a:t> </a:t>
            </a:r>
            <a:r>
              <a:rPr lang="fr-FR" sz="2000" b="1" dirty="0" err="1"/>
              <a:t>řízení</a:t>
            </a:r>
            <a:r>
              <a:rPr lang="fr-FR" sz="2000" b="1" dirty="0"/>
              <a:t> </a:t>
            </a:r>
            <a:r>
              <a:rPr lang="fr-FR" sz="2000" b="1" dirty="0" err="1"/>
              <a:t>rizika</a:t>
            </a:r>
            <a:r>
              <a:rPr lang="fr-FR" sz="2000" b="1" dirty="0"/>
              <a:t> </a:t>
            </a:r>
            <a:r>
              <a:rPr lang="fr-FR" sz="2000" b="1" dirty="0" err="1"/>
              <a:t>katastrof</a:t>
            </a:r>
            <a:r>
              <a:rPr lang="fr-FR" sz="2000" b="1" dirty="0"/>
              <a:t>; </a:t>
            </a:r>
            <a:endParaRPr lang="cs-CZ" sz="2000" b="1" dirty="0"/>
          </a:p>
          <a:p>
            <a:pPr algn="l"/>
            <a:r>
              <a:rPr lang="fr-FR" sz="2000" b="1" dirty="0"/>
              <a:t>3. </a:t>
            </a:r>
            <a:r>
              <a:rPr lang="fr-FR" sz="2000" b="1" dirty="0" err="1"/>
              <a:t>investice</a:t>
            </a:r>
            <a:r>
              <a:rPr lang="fr-FR" sz="2000" b="1" dirty="0"/>
              <a:t> do </a:t>
            </a:r>
            <a:r>
              <a:rPr lang="fr-FR" sz="2000" b="1" dirty="0" err="1"/>
              <a:t>snižování</a:t>
            </a:r>
            <a:r>
              <a:rPr lang="fr-FR" sz="2000" b="1" dirty="0"/>
              <a:t> </a:t>
            </a:r>
            <a:r>
              <a:rPr lang="fr-FR" sz="2000" b="1" dirty="0" err="1"/>
              <a:t>rizika</a:t>
            </a:r>
            <a:r>
              <a:rPr lang="fr-FR" sz="2000" b="1" dirty="0"/>
              <a:t> </a:t>
            </a:r>
            <a:r>
              <a:rPr lang="fr-FR" sz="2000" b="1" dirty="0" err="1"/>
              <a:t>katastrof</a:t>
            </a:r>
            <a:r>
              <a:rPr lang="fr-FR" sz="2000" b="1" dirty="0"/>
              <a:t> </a:t>
            </a:r>
            <a:r>
              <a:rPr lang="fr-FR" sz="2000" b="1" dirty="0" err="1"/>
              <a:t>za</a:t>
            </a:r>
            <a:r>
              <a:rPr lang="fr-FR" sz="2000" b="1" dirty="0"/>
              <a:t> </a:t>
            </a:r>
            <a:r>
              <a:rPr lang="fr-FR" sz="2000" b="1" dirty="0" err="1"/>
              <a:t>účelem</a:t>
            </a:r>
            <a:r>
              <a:rPr lang="fr-FR" sz="2000" b="1" dirty="0"/>
              <a:t> </a:t>
            </a:r>
            <a:r>
              <a:rPr lang="cs-CZ" sz="2000" b="1" dirty="0"/>
              <a:t>resilience</a:t>
            </a:r>
            <a:r>
              <a:rPr lang="fr-FR" sz="2000" b="1" dirty="0"/>
              <a:t>; </a:t>
            </a:r>
            <a:endParaRPr lang="cs-CZ" sz="2000" b="1" dirty="0"/>
          </a:p>
          <a:p>
            <a:pPr algn="l"/>
            <a:r>
              <a:rPr lang="fr-FR" sz="2000" b="1" dirty="0"/>
              <a:t>4. </a:t>
            </a:r>
            <a:r>
              <a:rPr lang="fr-FR" sz="2000" b="1" dirty="0" err="1"/>
              <a:t>Posílení</a:t>
            </a:r>
            <a:r>
              <a:rPr lang="fr-FR" sz="2000" b="1" dirty="0"/>
              <a:t> </a:t>
            </a:r>
            <a:r>
              <a:rPr lang="fr-FR" sz="2000" b="1" dirty="0" err="1"/>
              <a:t>připravenosti</a:t>
            </a:r>
            <a:r>
              <a:rPr lang="fr-FR" sz="2000" b="1" dirty="0"/>
              <a:t> na </a:t>
            </a:r>
            <a:r>
              <a:rPr lang="fr-FR" sz="2000" b="1" dirty="0" err="1"/>
              <a:t>katastrofy</a:t>
            </a:r>
            <a:r>
              <a:rPr lang="fr-FR" sz="2000" b="1" dirty="0"/>
              <a:t> pro </a:t>
            </a:r>
            <a:r>
              <a:rPr lang="fr-FR" sz="2000" b="1" dirty="0" err="1"/>
              <a:t>účinnou</a:t>
            </a:r>
            <a:r>
              <a:rPr lang="fr-FR" sz="2000" b="1" dirty="0"/>
              <a:t> </a:t>
            </a:r>
            <a:r>
              <a:rPr lang="fr-FR" sz="2000" b="1" dirty="0" err="1"/>
              <a:t>reakci</a:t>
            </a:r>
            <a:endParaRPr lang="cs-CZ" sz="2400" b="1" dirty="0"/>
          </a:p>
          <a:p>
            <a:pPr algn="l"/>
            <a:r>
              <a:rPr lang="cs-CZ" sz="2400" b="1" dirty="0">
                <a:solidFill>
                  <a:srgbClr val="FF0000"/>
                </a:solidFill>
              </a:rPr>
              <a:t>Jak krizový management tak zvolna se vyvíjející události (udržitelnost) jsou zahrnuty</a:t>
            </a:r>
          </a:p>
          <a:p>
            <a:pPr algn="l"/>
            <a:endParaRPr lang="cs-CZ" sz="2400" b="1" dirty="0">
              <a:solidFill>
                <a:srgbClr val="FFC000"/>
              </a:solidFill>
            </a:endParaRPr>
          </a:p>
          <a:p>
            <a:pPr algn="l"/>
            <a:r>
              <a:rPr lang="cs-CZ" sz="2400" b="1" dirty="0">
                <a:solidFill>
                  <a:srgbClr val="FF0000"/>
                </a:solidFill>
              </a:rPr>
              <a:t>Aktivity jsou na mezinárodní, národní i lokální úrovni</a:t>
            </a:r>
            <a:endParaRPr lang="cs-CZ" sz="2800" b="1" dirty="0">
              <a:solidFill>
                <a:srgbClr val="FF0000"/>
              </a:solidFill>
            </a:endParaRPr>
          </a:p>
        </p:txBody>
      </p:sp>
    </p:spTree>
    <p:extLst>
      <p:ext uri="{BB962C8B-B14F-4D97-AF65-F5344CB8AC3E}">
        <p14:creationId xmlns:p14="http://schemas.microsoft.com/office/powerpoint/2010/main" val="15553293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OFFISYNC_SLIDE_GUID" val="0daf2c52-7e2b-4aa6-a591-5a857e16b89f"/>
</p:tagLst>
</file>

<file path=ppt/tags/tag2.xml><?xml version="1.0" encoding="utf-8"?>
<p:tagLst xmlns:a="http://schemas.openxmlformats.org/drawingml/2006/main" xmlns:r="http://schemas.openxmlformats.org/officeDocument/2006/relationships" xmlns:p="http://schemas.openxmlformats.org/presentationml/2006/main">
  <p:tag name="OFFISYNC_SLIDE_GUID" val="0daf2c52-7e2b-4aa6-a591-5a857e16b89f"/>
</p:tagLst>
</file>

<file path=ppt/tags/tag3.xml><?xml version="1.0" encoding="utf-8"?>
<p:tagLst xmlns:a="http://schemas.openxmlformats.org/drawingml/2006/main" xmlns:r="http://schemas.openxmlformats.org/officeDocument/2006/relationships" xmlns:p="http://schemas.openxmlformats.org/presentationml/2006/main">
  <p:tag name="OFFISYNC_SLIDE_GUID" val="0daf2c52-7e2b-4aa6-a591-5a857e16b89f"/>
</p:tagLst>
</file>

<file path=ppt/tags/tag4.xml><?xml version="1.0" encoding="utf-8"?>
<p:tagLst xmlns:a="http://schemas.openxmlformats.org/drawingml/2006/main" xmlns:r="http://schemas.openxmlformats.org/officeDocument/2006/relationships" xmlns:p="http://schemas.openxmlformats.org/presentationml/2006/main">
  <p:tag name="OFFISYNC_SLIDE_GUID" val="0daf2c52-7e2b-4aa6-a591-5a857e16b89f"/>
</p:tagLst>
</file>

<file path=ppt/tags/tag5.xml><?xml version="1.0" encoding="utf-8"?>
<p:tagLst xmlns:a="http://schemas.openxmlformats.org/drawingml/2006/main" xmlns:r="http://schemas.openxmlformats.org/officeDocument/2006/relationships" xmlns:p="http://schemas.openxmlformats.org/presentationml/2006/main">
  <p:tag name="OFFISYNC_SLIDE_GUID" val="de3e4efa-c674-4c46-b018-cf22278ebb83"/>
</p:tagLst>
</file>

<file path=ppt/theme/theme1.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Kancelář">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celář">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EB508004A2EB6543BC928478983F1505" ma:contentTypeVersion="13" ma:contentTypeDescription="Vytvoří nový dokument" ma:contentTypeScope="" ma:versionID="ce0d2b2a1073a56541c0a05bd50dac2b">
  <xsd:schema xmlns:xsd="http://www.w3.org/2001/XMLSchema" xmlns:xs="http://www.w3.org/2001/XMLSchema" xmlns:p="http://schemas.microsoft.com/office/2006/metadata/properties" xmlns:ns3="6554574a-5485-4edb-aa4a-22aa52415234" xmlns:ns4="287e70ef-44e4-49f1-830e-47a78945f54e" targetNamespace="http://schemas.microsoft.com/office/2006/metadata/properties" ma:root="true" ma:fieldsID="34859a00e361ca7837b719f2a5fed480" ns3:_="" ns4:_="">
    <xsd:import namespace="6554574a-5485-4edb-aa4a-22aa52415234"/>
    <xsd:import namespace="287e70ef-44e4-49f1-830e-47a78945f54e"/>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AutoKeyPoints" minOccurs="0"/>
                <xsd:element ref="ns3:MediaServiceKeyPoints" minOccurs="0"/>
                <xsd:element ref="ns3:MediaServiceLocation"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54574a-5485-4edb-aa4a-22aa5241523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7e70ef-44e4-49f1-830e-47a78945f54e" elementFormDefault="qualified">
    <xsd:import namespace="http://schemas.microsoft.com/office/2006/documentManagement/types"/>
    <xsd:import namespace="http://schemas.microsoft.com/office/infopath/2007/PartnerControls"/>
    <xsd:element name="SharedWithUsers" ma:index="18"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dílené s podrobnostmi" ma:internalName="SharedWithDetails" ma:readOnly="true">
      <xsd:simpleType>
        <xsd:restriction base="dms:Note">
          <xsd:maxLength value="255"/>
        </xsd:restriction>
      </xsd:simpleType>
    </xsd:element>
    <xsd:element name="SharingHintHash" ma:index="20" nillable="true" ma:displayName="Hodnota hash upozornění na sdílení"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85303480-8613-471C-A2FD-1A812DDB86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54574a-5485-4edb-aa4a-22aa52415234"/>
    <ds:schemaRef ds:uri="287e70ef-44e4-49f1-830e-47a78945f54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4EF0958-4E9A-4F37-86D0-20B5F4A33A96}">
  <ds:schemaRefs>
    <ds:schemaRef ds:uri="http://schemas.microsoft.com/sharepoint/v3/contenttype/forms"/>
  </ds:schemaRefs>
</ds:datastoreItem>
</file>

<file path=customXml/itemProps3.xml><?xml version="1.0" encoding="utf-8"?>
<ds:datastoreItem xmlns:ds="http://schemas.openxmlformats.org/officeDocument/2006/customXml" ds:itemID="{6D99B498-E514-475E-8B3E-917321DDC530}">
  <ds:schemaRefs>
    <ds:schemaRef ds:uri="http://schemas.microsoft.com/office/2006/metadata/properties"/>
    <ds:schemaRef ds:uri="http://purl.org/dc/terms/"/>
    <ds:schemaRef ds:uri="287e70ef-44e4-49f1-830e-47a78945f54e"/>
    <ds:schemaRef ds:uri="http://schemas.microsoft.com/office/2006/documentManagement/types"/>
    <ds:schemaRef ds:uri="http://schemas.openxmlformats.org/package/2006/metadata/core-properties"/>
    <ds:schemaRef ds:uri="http://purl.org/dc/elements/1.1/"/>
    <ds:schemaRef ds:uri="6554574a-5485-4edb-aa4a-22aa52415234"/>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960</TotalTime>
  <Words>2044</Words>
  <Application>Microsoft Office PowerPoint</Application>
  <PresentationFormat>Širokoúhlá obrazovka</PresentationFormat>
  <Paragraphs>195</Paragraphs>
  <Slides>32</Slides>
  <Notes>9</Notes>
  <HiddenSlides>0</HiddenSlides>
  <MMClips>0</MMClips>
  <ScaleCrop>false</ScaleCrop>
  <HeadingPairs>
    <vt:vector size="6" baseType="variant">
      <vt:variant>
        <vt:lpstr>Použitá písma</vt:lpstr>
      </vt:variant>
      <vt:variant>
        <vt:i4>10</vt:i4>
      </vt:variant>
      <vt:variant>
        <vt:lpstr>Motiv</vt:lpstr>
      </vt:variant>
      <vt:variant>
        <vt:i4>1</vt:i4>
      </vt:variant>
      <vt:variant>
        <vt:lpstr>Nadpisy snímků</vt:lpstr>
      </vt:variant>
      <vt:variant>
        <vt:i4>32</vt:i4>
      </vt:variant>
    </vt:vector>
  </HeadingPairs>
  <TitlesOfParts>
    <vt:vector size="43" baseType="lpstr">
      <vt:lpstr>Arial</vt:lpstr>
      <vt:lpstr>Calibri</vt:lpstr>
      <vt:lpstr>Calibri Light</vt:lpstr>
      <vt:lpstr>Century Gothic</vt:lpstr>
      <vt:lpstr>Lucida Console</vt:lpstr>
      <vt:lpstr>Symbol</vt:lpstr>
      <vt:lpstr>Times</vt:lpstr>
      <vt:lpstr>Times New Roman</vt:lpstr>
      <vt:lpstr>Verdana</vt:lpstr>
      <vt:lpstr>Wingdings</vt:lpstr>
      <vt:lpstr>Motiv Office</vt:lpstr>
      <vt:lpstr>NATECH – Technologické havárie vyvolané přírodními jevy</vt:lpstr>
      <vt:lpstr>O čem bude tato prezentace?</vt:lpstr>
      <vt:lpstr>Proč snižování rizik katastrof?</vt:lpstr>
      <vt:lpstr>Prezentace aplikace PowerPoint</vt:lpstr>
      <vt:lpstr>Prezentace aplikace PowerPoint</vt:lpstr>
      <vt:lpstr>Krátká historie snižování rozok katastrof</vt:lpstr>
      <vt:lpstr>Principy Strategie z Yokohamy(1994)</vt:lpstr>
      <vt:lpstr>Hyogo Framework for Action (2005-2015) priority</vt:lpstr>
      <vt:lpstr>Rámec ze Sendai (2015-2030)</vt:lpstr>
      <vt:lpstr>Ce je to „NATECH“?  Natural hazard triggered technological accident</vt:lpstr>
      <vt:lpstr>Prezentace aplikace PowerPoint</vt:lpstr>
      <vt:lpstr>Významné NaTech události</vt:lpstr>
      <vt:lpstr>2005 Hurrikán Katrina</vt:lpstr>
      <vt:lpstr>The 2011 Tōhoku zemětřesení and tsunami</vt:lpstr>
      <vt:lpstr>The 2011 Tōhoku earthquake and tsunami</vt:lpstr>
      <vt:lpstr>Hurikán Harvey 2017</vt:lpstr>
      <vt:lpstr>The 1999 Kocaeli earthquake</vt:lpstr>
      <vt:lpstr>Prezentace aplikace PowerPoint</vt:lpstr>
      <vt:lpstr>Francouzská zkušenost – dabáze BARPI /MoE</vt:lpstr>
      <vt:lpstr>NATECH události v ČR:</vt:lpstr>
      <vt:lpstr>Únik chlóru při povodních</vt:lpstr>
      <vt:lpstr>Prezentace aplikace PowerPoint</vt:lpstr>
      <vt:lpstr>Prezentace aplikace PowerPoint</vt:lpstr>
      <vt:lpstr>Rozpojená spojka</vt:lpstr>
      <vt:lpstr>Únik chlóru Spolana 2002 </vt:lpstr>
      <vt:lpstr>Jiné příklady a skoronehody</vt:lpstr>
      <vt:lpstr>Skoronehoda: Ostramo laguny odpadů</vt:lpstr>
      <vt:lpstr>A co třeba mrazy a ledové jevy?</vt:lpstr>
      <vt:lpstr>Únik kyanidů Draslovka 2006</vt:lpstr>
      <vt:lpstr>Mezinárodní informační zdroje:</vt:lpstr>
      <vt:lpstr>Závěry</vt:lpstr>
      <vt:lpstr>Děkuji Vám za pozornost</vt:lpstr>
    </vt:vector>
  </TitlesOfParts>
  <Company>VŠB-TU Ostrava FBI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Učitel</dc:creator>
  <cp:lastModifiedBy>Danihelka Pavel</cp:lastModifiedBy>
  <cp:revision>25</cp:revision>
  <dcterms:created xsi:type="dcterms:W3CDTF">2018-10-17T21:04:35Z</dcterms:created>
  <dcterms:modified xsi:type="dcterms:W3CDTF">2021-10-21T05:55:31Z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0x010100EB508004A2EB6543BC928478983F1505</vt:lpwstr>
  </property>
</Properties>
</file>