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5" r:id="rId3"/>
    <p:sldId id="267" r:id="rId4"/>
    <p:sldId id="281" r:id="rId5"/>
    <p:sldId id="279" r:id="rId6"/>
    <p:sldId id="274" r:id="rId7"/>
    <p:sldId id="278" r:id="rId8"/>
    <p:sldId id="260" r:id="rId9"/>
  </p:sldIdLst>
  <p:sldSz cx="10688638" cy="7562850"/>
  <p:notesSz cx="6858000" cy="9144000"/>
  <p:defaultTextStyle>
    <a:defPPr>
      <a:defRPr lang="en-US"/>
    </a:defPPr>
    <a:lvl1pPr marL="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6937"/>
    <a:srgbClr val="A50021"/>
    <a:srgbClr val="CCFF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2" autoAdjust="0"/>
    <p:restoredTop sz="94688" autoAdjust="0"/>
  </p:normalViewPr>
  <p:slideViewPr>
    <p:cSldViewPr snapToGrid="0" snapToObjects="1">
      <p:cViewPr varScale="1">
        <p:scale>
          <a:sx n="114" d="100"/>
          <a:sy n="114" d="100"/>
        </p:scale>
        <p:origin x="468" y="102"/>
      </p:cViewPr>
      <p:guideLst>
        <p:guide orient="horz" pos="2382"/>
        <p:guide pos="33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452D49-C811-B648-90C7-A61141363BBE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C30E1C-1093-6046-91F9-7B5513539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5517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08AB31-4E06-BF40-A061-1F441F157F79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06475" y="685800"/>
            <a:ext cx="48450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E59A1F-EA20-D04B-9F76-552DD2CDA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34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2143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52143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52143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52143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52143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52143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52143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52143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52143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E59A1F-EA20-D04B-9F76-552DD2CDA57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461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E59A1F-EA20-D04B-9F76-552DD2CDA57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4207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E59A1F-EA20-D04B-9F76-552DD2CDA57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27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E59A1F-EA20-D04B-9F76-552DD2CDA57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946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E59A1F-EA20-D04B-9F76-552DD2CDA57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383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E59A1F-EA20-D04B-9F76-552DD2CDA57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51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648" y="2349386"/>
            <a:ext cx="9085342" cy="1621111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3296" y="4285615"/>
            <a:ext cx="7482047" cy="19327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8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F869-07F0-5446-B52A-A728EEA6CA3A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1614-0102-2D4E-B05E-703CDA607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534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F869-07F0-5446-B52A-A728EEA6CA3A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1614-0102-2D4E-B05E-703CDA607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56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49262" y="302865"/>
            <a:ext cx="2404944" cy="6452932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432" y="302865"/>
            <a:ext cx="7036687" cy="6452932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F869-07F0-5446-B52A-A728EEA6CA3A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1614-0102-2D4E-B05E-703CDA607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397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F869-07F0-5446-B52A-A728EEA6CA3A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1614-0102-2D4E-B05E-703CDA607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898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329" y="4859832"/>
            <a:ext cx="9085342" cy="1502066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329" y="3205459"/>
            <a:ext cx="9085342" cy="1654373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43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87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3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7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1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6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0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4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F869-07F0-5446-B52A-A728EEA6CA3A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1614-0102-2D4E-B05E-703CDA607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040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432" y="1764666"/>
            <a:ext cx="4720815" cy="499113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3391" y="1764666"/>
            <a:ext cx="4720815" cy="499113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F869-07F0-5446-B52A-A728EEA6CA3A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1614-0102-2D4E-B05E-703CDA607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730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432" y="1692889"/>
            <a:ext cx="4722671" cy="70551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432" y="2398404"/>
            <a:ext cx="4722671" cy="435739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29680" y="1692889"/>
            <a:ext cx="4724526" cy="70551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9680" y="2398404"/>
            <a:ext cx="4724526" cy="435739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F869-07F0-5446-B52A-A728EEA6CA3A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1614-0102-2D4E-B05E-703CDA607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969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F869-07F0-5446-B52A-A728EEA6CA3A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1614-0102-2D4E-B05E-703CDA607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996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F869-07F0-5446-B52A-A728EEA6CA3A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1614-0102-2D4E-B05E-703CDA607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356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33" y="301113"/>
            <a:ext cx="3516488" cy="128148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960" y="301114"/>
            <a:ext cx="5975246" cy="645468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433" y="1582597"/>
            <a:ext cx="3516488" cy="5173200"/>
          </a:xfrm>
        </p:spPr>
        <p:txBody>
          <a:bodyPr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F869-07F0-5446-B52A-A728EEA6CA3A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1614-0102-2D4E-B05E-703CDA607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821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048" y="5293995"/>
            <a:ext cx="6413183" cy="624986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048" y="675755"/>
            <a:ext cx="6413183" cy="4537710"/>
          </a:xfrm>
        </p:spPr>
        <p:txBody>
          <a:bodyPr/>
          <a:lstStyle>
            <a:lvl1pPr marL="0" indent="0">
              <a:buNone/>
              <a:defRPr sz="3600"/>
            </a:lvl1pPr>
            <a:lvl2pPr marL="521437" indent="0">
              <a:buNone/>
              <a:defRPr sz="3200"/>
            </a:lvl2pPr>
            <a:lvl3pPr marL="1042873" indent="0">
              <a:buNone/>
              <a:defRPr sz="2700"/>
            </a:lvl3pPr>
            <a:lvl4pPr marL="1564310" indent="0">
              <a:buNone/>
              <a:defRPr sz="2300"/>
            </a:lvl4pPr>
            <a:lvl5pPr marL="2085746" indent="0">
              <a:buNone/>
              <a:defRPr sz="2300"/>
            </a:lvl5pPr>
            <a:lvl6pPr marL="2607183" indent="0">
              <a:buNone/>
              <a:defRPr sz="2300"/>
            </a:lvl6pPr>
            <a:lvl7pPr marL="3128620" indent="0">
              <a:buNone/>
              <a:defRPr sz="2300"/>
            </a:lvl7pPr>
            <a:lvl8pPr marL="3650056" indent="0">
              <a:buNone/>
              <a:defRPr sz="2300"/>
            </a:lvl8pPr>
            <a:lvl9pPr marL="4171493" indent="0">
              <a:buNone/>
              <a:defRPr sz="2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048" y="5918981"/>
            <a:ext cx="6413183" cy="887584"/>
          </a:xfrm>
        </p:spPr>
        <p:txBody>
          <a:bodyPr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F869-07F0-5446-B52A-A728EEA6CA3A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1614-0102-2D4E-B05E-703CDA607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894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432" y="302865"/>
            <a:ext cx="9619774" cy="1260475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432" y="1764666"/>
            <a:ext cx="9619774" cy="4991131"/>
          </a:xfrm>
          <a:prstGeom prst="rect">
            <a:avLst/>
          </a:prstGeom>
        </p:spPr>
        <p:txBody>
          <a:bodyPr vert="horz" lIns="104287" tIns="52144" rIns="104287" bIns="52144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432" y="7009642"/>
            <a:ext cx="2494016" cy="402652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BF869-07F0-5446-B52A-A728EEA6CA3A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1952" y="7009642"/>
            <a:ext cx="3384735" cy="402652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60190" y="7009642"/>
            <a:ext cx="2494016" cy="402652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71614-0102-2D4E-B05E-703CDA607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40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21437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077" indent="-391077" algn="l" defTabSz="521437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7334" indent="-325898" algn="l" defTabSz="521437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592" indent="-260718" algn="l" defTabSz="521437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028" indent="-260718" algn="l" defTabSz="521437" rtl="0" eaLnBrk="1" latinLnBrk="0" hangingPunct="1">
        <a:spcBef>
          <a:spcPct val="20000"/>
        </a:spcBef>
        <a:buFont typeface="Arial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465" indent="-260718" algn="l" defTabSz="521437" rtl="0" eaLnBrk="1" latinLnBrk="0" hangingPunct="1">
        <a:spcBef>
          <a:spcPct val="20000"/>
        </a:spcBef>
        <a:buFont typeface="Arial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90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338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775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21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37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87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1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74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18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62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05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49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69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22" y="2210049"/>
            <a:ext cx="9402794" cy="737030"/>
          </a:xfrm>
        </p:spPr>
        <p:txBody>
          <a:bodyPr lIns="0" tIns="0" rIns="0" bIns="0" anchor="t" anchorCtr="0">
            <a:normAutofit fontScale="90000"/>
          </a:bodyPr>
          <a:lstStyle/>
          <a:p>
            <a:pPr algn="l"/>
            <a:r>
              <a:rPr lang="cs-CZ" sz="2900" b="1" cap="all" dirty="0" smtClean="0">
                <a:solidFill>
                  <a:schemeClr val="bg1"/>
                </a:solidFill>
                <a:latin typeface="Arial"/>
              </a:rPr>
              <a:t>Informace o projektu </a:t>
            </a:r>
            <a:br>
              <a:rPr lang="cs-CZ" sz="2900" b="1" cap="all" dirty="0" smtClean="0">
                <a:solidFill>
                  <a:schemeClr val="bg1"/>
                </a:solidFill>
                <a:latin typeface="Arial"/>
              </a:rPr>
            </a:br>
            <a:r>
              <a:rPr lang="cs-CZ" sz="2900" b="1" cap="all" dirty="0" smtClean="0">
                <a:solidFill>
                  <a:schemeClr val="bg1"/>
                </a:solidFill>
                <a:latin typeface="Arial"/>
              </a:rPr>
              <a:t>zaměřeném na prevenci </a:t>
            </a:r>
            <a:r>
              <a:rPr lang="cs-CZ" sz="2900" b="1" cap="all" dirty="0">
                <a:solidFill>
                  <a:schemeClr val="bg1"/>
                </a:solidFill>
                <a:latin typeface="Arial"/>
              </a:rPr>
              <a:t>závažných havárií </a:t>
            </a:r>
            <a:br>
              <a:rPr lang="cs-CZ" sz="2900" b="1" cap="all" dirty="0">
                <a:solidFill>
                  <a:schemeClr val="bg1"/>
                </a:solidFill>
                <a:latin typeface="Arial"/>
              </a:rPr>
            </a:br>
            <a:r>
              <a:rPr lang="cs-CZ" sz="2900" b="1" cap="all" dirty="0">
                <a:solidFill>
                  <a:schemeClr val="bg1"/>
                </a:solidFill>
                <a:latin typeface="Arial"/>
              </a:rPr>
              <a:t>v oblasti </a:t>
            </a:r>
            <a:r>
              <a:rPr lang="cs-CZ" sz="2900" b="1" cap="all" dirty="0" smtClean="0">
                <a:solidFill>
                  <a:schemeClr val="bg1"/>
                </a:solidFill>
                <a:latin typeface="Arial"/>
              </a:rPr>
              <a:t>výbušnin</a:t>
            </a:r>
            <a:r>
              <a:rPr lang="cs-CZ" sz="2900" b="1" cap="all" dirty="0">
                <a:solidFill>
                  <a:schemeClr val="bg1"/>
                </a:solidFill>
                <a:latin typeface="Arial"/>
              </a:rPr>
              <a:t>, střeliva, munice </a:t>
            </a:r>
            <a:r>
              <a:rPr lang="cs-CZ" sz="2900" b="1" cap="all" dirty="0" smtClean="0">
                <a:solidFill>
                  <a:schemeClr val="bg1"/>
                </a:solidFill>
                <a:latin typeface="Arial"/>
              </a:rPr>
              <a:t/>
            </a:r>
            <a:br>
              <a:rPr lang="cs-CZ" sz="2900" b="1" cap="all" dirty="0" smtClean="0">
                <a:solidFill>
                  <a:schemeClr val="bg1"/>
                </a:solidFill>
                <a:latin typeface="Arial"/>
              </a:rPr>
            </a:br>
            <a:r>
              <a:rPr lang="cs-CZ" sz="2900" b="1" cap="all" dirty="0" smtClean="0">
                <a:solidFill>
                  <a:schemeClr val="bg1"/>
                </a:solidFill>
                <a:latin typeface="Arial"/>
              </a:rPr>
              <a:t>a </a:t>
            </a:r>
            <a:r>
              <a:rPr lang="cs-CZ" sz="2900" b="1" cap="all" dirty="0">
                <a:solidFill>
                  <a:schemeClr val="bg1"/>
                </a:solidFill>
                <a:latin typeface="Arial"/>
              </a:rPr>
              <a:t>pyrotechnických výrobků </a:t>
            </a:r>
            <a:r>
              <a:rPr lang="cs-CZ" sz="2000" b="1" cap="all" dirty="0">
                <a:solidFill>
                  <a:schemeClr val="bg1"/>
                </a:solidFill>
                <a:latin typeface="Arial"/>
              </a:rPr>
              <a:t/>
            </a:r>
            <a:br>
              <a:rPr lang="cs-CZ" sz="2000" b="1" cap="all" dirty="0">
                <a:solidFill>
                  <a:schemeClr val="bg1"/>
                </a:solidFill>
                <a:latin typeface="Arial"/>
              </a:rPr>
            </a:br>
            <a:endParaRPr lang="en-US" sz="2000" b="1" cap="all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22" y="4670558"/>
            <a:ext cx="9402794" cy="459347"/>
          </a:xfrm>
        </p:spPr>
        <p:txBody>
          <a:bodyPr lIns="0" tIns="0" rIns="0" bIns="0" anchor="t" anchorCtr="0">
            <a:normAutofit fontScale="92500" lnSpcReduction="20000"/>
          </a:bodyPr>
          <a:lstStyle/>
          <a:p>
            <a:pPr algn="l"/>
            <a:r>
              <a:rPr lang="cs-CZ" sz="1800" b="1" cap="all" dirty="0" smtClean="0">
                <a:solidFill>
                  <a:srgbClr val="FFFFFF"/>
                </a:solidFill>
                <a:latin typeface="Arial"/>
              </a:rPr>
              <a:t>VÝZKUMNÝ úkol OPPZH VÚBP, v. v. i. v </a:t>
            </a:r>
            <a:r>
              <a:rPr lang="cs-CZ" sz="1800" b="1" cap="all" dirty="0">
                <a:solidFill>
                  <a:srgbClr val="FFFFFF"/>
                </a:solidFill>
                <a:latin typeface="Arial"/>
              </a:rPr>
              <a:t>rámci institucionální podpory MPSV</a:t>
            </a:r>
            <a:br>
              <a:rPr lang="cs-CZ" sz="1800" b="1" cap="all" dirty="0">
                <a:solidFill>
                  <a:srgbClr val="FFFFFF"/>
                </a:solidFill>
                <a:latin typeface="Arial"/>
              </a:rPr>
            </a:br>
            <a:endParaRPr lang="cs-CZ" sz="1800" b="1" cap="all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0000" y="6457824"/>
            <a:ext cx="8132598" cy="3077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Arial"/>
              </a:rPr>
              <a:t>Ing. </a:t>
            </a:r>
            <a:r>
              <a:rPr lang="cs-CZ" sz="2000" dirty="0" smtClean="0">
                <a:solidFill>
                  <a:schemeClr val="bg1"/>
                </a:solidFill>
                <a:latin typeface="Arial"/>
              </a:rPr>
              <a:t>Martina Pražáková, OPPZH VÚBP, v. v. i., APROCHEM, říjen 2021 </a:t>
            </a:r>
            <a:endParaRPr lang="cs-CZ" sz="2000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6" name="Picture 5" descr="VUBP_logotyp_ochranna_zona (white) 25m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720000"/>
            <a:ext cx="2703576" cy="89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877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rcRect t="10218" b="10218"/>
          <a:stretch>
            <a:fillRect/>
          </a:stretch>
        </p:blipFill>
        <p:spPr>
          <a:xfrm>
            <a:off x="9791210" y="6780989"/>
            <a:ext cx="362996" cy="303138"/>
          </a:xfrm>
        </p:spPr>
      </p:pic>
      <p:pic>
        <p:nvPicPr>
          <p:cNvPr id="7" name="Picture 6" descr="VUBP_logotyp_ochranna_zona (RGB) 15m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753" y="501971"/>
            <a:ext cx="1621536" cy="53949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706083" y="6805640"/>
            <a:ext cx="489944" cy="229358"/>
          </a:xfrm>
        </p:spPr>
        <p:txBody>
          <a:bodyPr/>
          <a:lstStyle/>
          <a:p>
            <a:pPr algn="ctr"/>
            <a:fld id="{C3D71614-0102-2D4E-B05E-703CDA607E85}" type="slidenum">
              <a:rPr lang="en-US" b="1" smtClean="0">
                <a:solidFill>
                  <a:srgbClr val="000000"/>
                </a:solidFill>
                <a:latin typeface="Arial"/>
                <a:cs typeface="Arial"/>
              </a:rPr>
              <a:pPr algn="ctr"/>
              <a:t>2</a:t>
            </a:fld>
            <a:endParaRPr lang="en-US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4" name="Zástupný symbol pro text 9"/>
          <p:cNvSpPr txBox="1">
            <a:spLocks/>
          </p:cNvSpPr>
          <p:nvPr/>
        </p:nvSpPr>
        <p:spPr>
          <a:xfrm>
            <a:off x="430754" y="5821449"/>
            <a:ext cx="4116080" cy="860400"/>
          </a:xfrm>
          <a:prstGeom prst="rect">
            <a:avLst/>
          </a:prstGeom>
        </p:spPr>
        <p:txBody>
          <a:bodyPr vert="horz" lIns="104287" tIns="52144" rIns="104287" bIns="52144" rtlCol="0">
            <a:normAutofit/>
          </a:bodyPr>
          <a:lstStyle>
            <a:lvl1pPr marL="391077" indent="-391077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334" indent="-325898" algn="l" defTabSz="521437" rtl="0" eaLnBrk="1" latinLnBrk="0" hangingPunct="1">
              <a:spcBef>
                <a:spcPct val="20000"/>
              </a:spcBef>
              <a:buFont typeface="Arial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592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028" indent="-260718" algn="l" defTabSz="521437" rtl="0" eaLnBrk="1" latinLnBrk="0" hangingPunct="1">
              <a:spcBef>
                <a:spcPct val="20000"/>
              </a:spcBef>
              <a:buFont typeface="Arial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465" indent="-260718" algn="l" defTabSz="521437" rtl="0" eaLnBrk="1" latinLnBrk="0" hangingPunct="1">
              <a:spcBef>
                <a:spcPct val="20000"/>
              </a:spcBef>
              <a:buFont typeface="Arial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790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338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0775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21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430753" y="1906418"/>
            <a:ext cx="9680695" cy="38914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521437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b="1" cap="all" dirty="0">
              <a:solidFill>
                <a:srgbClr val="00B050"/>
              </a:solidFill>
              <a:latin typeface="Arial"/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xmlns="" id="{9C73F7B9-E0C1-4802-B966-212E41A549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751" y="2295566"/>
            <a:ext cx="9765276" cy="3984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cs-CZ" dirty="0">
                <a:solidFill>
                  <a:srgbClr val="026937"/>
                </a:solidFill>
              </a:rPr>
              <a:t>Omlouváme se </a:t>
            </a:r>
            <a:r>
              <a:rPr lang="cs-CZ" dirty="0" smtClean="0">
                <a:solidFill>
                  <a:srgbClr val="026937"/>
                </a:solidFill>
              </a:rPr>
              <a:t>organizátorům i posluchačům za neúčast </a:t>
            </a:r>
            <a:r>
              <a:rPr lang="cs-CZ" dirty="0">
                <a:solidFill>
                  <a:srgbClr val="026937"/>
                </a:solidFill>
              </a:rPr>
              <a:t>na </a:t>
            </a:r>
            <a:r>
              <a:rPr lang="cs-CZ" dirty="0" smtClean="0">
                <a:solidFill>
                  <a:srgbClr val="026937"/>
                </a:solidFill>
              </a:rPr>
              <a:t>konferenci APROCHEM, </a:t>
            </a:r>
            <a:r>
              <a:rPr lang="cs-CZ" dirty="0">
                <a:solidFill>
                  <a:srgbClr val="026937"/>
                </a:solidFill>
              </a:rPr>
              <a:t>která je způsobená nečekaným přesunutím našich povinností vůči </a:t>
            </a:r>
            <a:r>
              <a:rPr lang="cs-CZ" dirty="0" smtClean="0">
                <a:solidFill>
                  <a:srgbClr val="026937"/>
                </a:solidFill>
              </a:rPr>
              <a:t>MPSV na shodný termín.</a:t>
            </a:r>
            <a:endParaRPr lang="cs-CZ" dirty="0" smtClean="0">
              <a:solidFill>
                <a:srgbClr val="026937"/>
              </a:solidFill>
            </a:endParaRPr>
          </a:p>
          <a:p>
            <a:pPr algn="just" defTabSz="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cs-CZ" dirty="0" smtClean="0">
                <a:solidFill>
                  <a:srgbClr val="026937"/>
                </a:solidFill>
              </a:rPr>
              <a:t>Případným </a:t>
            </a:r>
            <a:r>
              <a:rPr lang="cs-CZ" dirty="0">
                <a:solidFill>
                  <a:srgbClr val="026937"/>
                </a:solidFill>
              </a:rPr>
              <a:t>zájemcům </a:t>
            </a:r>
            <a:r>
              <a:rPr lang="cs-CZ" dirty="0" smtClean="0">
                <a:solidFill>
                  <a:srgbClr val="026937"/>
                </a:solidFill>
              </a:rPr>
              <a:t>o výsledky </a:t>
            </a:r>
            <a:r>
              <a:rPr lang="cs-CZ" dirty="0">
                <a:solidFill>
                  <a:srgbClr val="026937"/>
                </a:solidFill>
              </a:rPr>
              <a:t>projektu </a:t>
            </a:r>
            <a:endParaRPr lang="cs-CZ" dirty="0" smtClean="0">
              <a:solidFill>
                <a:srgbClr val="026937"/>
              </a:solidFill>
            </a:endParaRPr>
          </a:p>
          <a:p>
            <a:pPr algn="just" defTabSz="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cs-CZ" dirty="0" smtClean="0"/>
              <a:t>„Specifikace </a:t>
            </a:r>
            <a:r>
              <a:rPr lang="cs-CZ" dirty="0"/>
              <a:t>požadavků zákona o prevenci závažných havárií v oblasti výroby a skladování výbušnin, střeliva, munice a pyrotechnických </a:t>
            </a:r>
            <a:r>
              <a:rPr lang="cs-CZ" dirty="0" smtClean="0"/>
              <a:t>výrobků“ </a:t>
            </a:r>
          </a:p>
          <a:p>
            <a:pPr algn="just" defTabSz="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cs-CZ" dirty="0" smtClean="0">
                <a:solidFill>
                  <a:srgbClr val="026937"/>
                </a:solidFill>
              </a:rPr>
              <a:t>předkládáme </a:t>
            </a:r>
            <a:r>
              <a:rPr lang="cs-CZ" dirty="0">
                <a:solidFill>
                  <a:srgbClr val="026937"/>
                </a:solidFill>
              </a:rPr>
              <a:t>výběr základních </a:t>
            </a:r>
            <a:r>
              <a:rPr lang="cs-CZ" dirty="0" smtClean="0">
                <a:solidFill>
                  <a:srgbClr val="026937"/>
                </a:solidFill>
              </a:rPr>
              <a:t>informací.</a:t>
            </a:r>
          </a:p>
          <a:p>
            <a:pPr algn="l" defTabSz="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cs-CZ" dirty="0">
              <a:solidFill>
                <a:srgbClr val="026937"/>
              </a:solidFill>
            </a:endParaRPr>
          </a:p>
          <a:p>
            <a:pPr algn="r" defTabSz="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cs-CZ" dirty="0" smtClean="0">
                <a:solidFill>
                  <a:srgbClr val="026937"/>
                </a:solidFill>
              </a:rPr>
              <a:t>Martina Pražáková </a:t>
            </a:r>
          </a:p>
          <a:p>
            <a:pPr algn="r" defTabSz="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cs-CZ" sz="1600" dirty="0" smtClean="0">
                <a:solidFill>
                  <a:srgbClr val="026937"/>
                </a:solidFill>
              </a:rPr>
              <a:t>za OPPZH VÚBP, v. v. i.</a:t>
            </a:r>
            <a:endParaRPr lang="cs-CZ" sz="1600" dirty="0">
              <a:solidFill>
                <a:srgbClr val="026937"/>
              </a:solidFill>
            </a:endParaRPr>
          </a:p>
          <a:p>
            <a:pPr algn="l" defTabSz="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cs-CZ" sz="20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874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22" y="1818752"/>
            <a:ext cx="8933157" cy="1301953"/>
          </a:xfrm>
        </p:spPr>
        <p:txBody>
          <a:bodyPr lIns="0" tIns="0" rIns="0" bIns="0" anchor="t" anchorCtr="0">
            <a:normAutofit/>
          </a:bodyPr>
          <a:lstStyle/>
          <a:p>
            <a:pPr algn="l"/>
            <a:r>
              <a:rPr lang="cs-CZ" sz="2000" b="1" cap="all" dirty="0">
                <a:solidFill>
                  <a:srgbClr val="026937"/>
                </a:solidFill>
                <a:latin typeface="Arial"/>
              </a:rPr>
              <a:t>Název projektu</a:t>
            </a:r>
            <a:r>
              <a:rPr lang="cs-CZ" sz="2000" b="1" cap="all" dirty="0" smtClean="0">
                <a:solidFill>
                  <a:srgbClr val="026937"/>
                </a:solidFill>
                <a:latin typeface="Arial"/>
              </a:rPr>
              <a:t/>
            </a:r>
            <a:br>
              <a:rPr lang="cs-CZ" sz="2000" b="1" cap="all" dirty="0" smtClean="0">
                <a:solidFill>
                  <a:srgbClr val="026937"/>
                </a:solidFill>
                <a:latin typeface="Arial"/>
              </a:rPr>
            </a:br>
            <a:r>
              <a:rPr lang="cs-CZ" sz="2000" b="1" cap="all" dirty="0" smtClean="0">
                <a:solidFill>
                  <a:srgbClr val="00B050"/>
                </a:solidFill>
                <a:latin typeface="Arial"/>
              </a:rPr>
              <a:t>Specifikace </a:t>
            </a:r>
            <a:r>
              <a:rPr lang="cs-CZ" sz="2000" b="1" cap="all" dirty="0">
                <a:solidFill>
                  <a:srgbClr val="00B050"/>
                </a:solidFill>
                <a:latin typeface="Arial"/>
              </a:rPr>
              <a:t>požadavků zákona o prevenci závažných havárií </a:t>
            </a:r>
            <a:r>
              <a:rPr lang="cs-CZ" sz="2000" b="1" cap="all" dirty="0" smtClean="0">
                <a:solidFill>
                  <a:srgbClr val="00B050"/>
                </a:solidFill>
                <a:latin typeface="Arial"/>
              </a:rPr>
              <a:t>v </a:t>
            </a:r>
            <a:r>
              <a:rPr lang="cs-CZ" sz="2000" b="1" cap="all" dirty="0">
                <a:solidFill>
                  <a:srgbClr val="00B050"/>
                </a:solidFill>
                <a:latin typeface="Arial"/>
              </a:rPr>
              <a:t>oblasti výroby a skladování výbušnin, střeliva, munice a pyrotechnických výrobků</a:t>
            </a:r>
            <a:endParaRPr lang="en-US" sz="2000" b="1" cap="all" dirty="0">
              <a:solidFill>
                <a:srgbClr val="00B050"/>
              </a:solidFill>
              <a:latin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22" y="3347208"/>
            <a:ext cx="9402794" cy="2164360"/>
          </a:xfrm>
        </p:spPr>
        <p:txBody>
          <a:bodyPr lIns="0" tIns="0" rIns="0" bIns="0" anchor="t" anchorCtr="0">
            <a:normAutofit/>
          </a:bodyPr>
          <a:lstStyle/>
          <a:p>
            <a:pPr algn="l"/>
            <a:endParaRPr lang="cs-CZ" sz="2600" b="1" cap="all" dirty="0" smtClean="0">
              <a:solidFill>
                <a:srgbClr val="00B050"/>
              </a:solidFill>
              <a:latin typeface="Arial"/>
            </a:endParaRPr>
          </a:p>
          <a:p>
            <a:pPr algn="l"/>
            <a:endParaRPr lang="cs-CZ" sz="2600" b="1" cap="all" dirty="0">
              <a:solidFill>
                <a:srgbClr val="00B050"/>
              </a:solidFill>
              <a:latin typeface="Arial"/>
            </a:endParaRPr>
          </a:p>
          <a:p>
            <a:pPr algn="l"/>
            <a:endParaRPr lang="cs-CZ" sz="2600" b="1" cap="all" dirty="0" smtClean="0">
              <a:solidFill>
                <a:srgbClr val="00B050"/>
              </a:solidFill>
              <a:latin typeface="Arial"/>
            </a:endParaRPr>
          </a:p>
          <a:p>
            <a:pPr algn="l"/>
            <a:endParaRPr lang="cs-CZ" sz="2600" b="1" cap="all" dirty="0" smtClean="0">
              <a:solidFill>
                <a:srgbClr val="A50021"/>
              </a:solidFill>
              <a:latin typeface="Arial"/>
            </a:endParaRPr>
          </a:p>
          <a:p>
            <a:pPr algn="l"/>
            <a:endParaRPr lang="cs-CZ" sz="2400" cap="all" dirty="0">
              <a:solidFill>
                <a:srgbClr val="A50021"/>
              </a:solidFill>
              <a:latin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0000" y="6457824"/>
            <a:ext cx="7650313" cy="3077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cs-CZ" sz="2000" dirty="0" smtClean="0">
                <a:solidFill>
                  <a:schemeClr val="bg1"/>
                </a:solidFill>
                <a:latin typeface="Arial"/>
              </a:rPr>
              <a:t>VÚBP</a:t>
            </a:r>
            <a:r>
              <a:rPr lang="cs-CZ" sz="2000" dirty="0">
                <a:solidFill>
                  <a:schemeClr val="bg1"/>
                </a:solidFill>
                <a:latin typeface="Arial"/>
              </a:rPr>
              <a:t>, v. v. </a:t>
            </a:r>
            <a:r>
              <a:rPr lang="cs-CZ" sz="2000" dirty="0" smtClean="0">
                <a:solidFill>
                  <a:schemeClr val="bg1"/>
                </a:solidFill>
                <a:latin typeface="Arial"/>
              </a:rPr>
              <a:t>i, </a:t>
            </a:r>
            <a:r>
              <a:rPr lang="cs-CZ" sz="2000" dirty="0">
                <a:solidFill>
                  <a:schemeClr val="bg1"/>
                </a:solidFill>
                <a:latin typeface="Arial"/>
              </a:rPr>
              <a:t>APROCHEM, říjen 2021 </a:t>
            </a:r>
            <a:endParaRPr lang="cs-CZ" sz="2000" dirty="0">
              <a:solidFill>
                <a:schemeClr val="tx1">
                  <a:lumMod val="50000"/>
                  <a:lumOff val="50000"/>
                </a:schemeClr>
              </a:solidFill>
              <a:latin typeface="Arial"/>
            </a:endParaRPr>
          </a:p>
        </p:txBody>
      </p:sp>
      <p:pic>
        <p:nvPicPr>
          <p:cNvPr id="8" name="Picture 6" descr="VUBP_logotyp_ochranna_zona (RGB) 15m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247" y="566670"/>
            <a:ext cx="2551234" cy="848813"/>
          </a:xfrm>
          <a:prstGeom prst="rect">
            <a:avLst/>
          </a:prstGeom>
        </p:spPr>
      </p:pic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004577"/>
              </p:ext>
            </p:extLst>
          </p:nvPr>
        </p:nvGraphicFramePr>
        <p:xfrm>
          <a:off x="578840" y="3915272"/>
          <a:ext cx="7021586" cy="13920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40822"/>
                <a:gridCol w="3380764"/>
              </a:tblGrid>
              <a:tr h="334692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Řešitel:</a:t>
                      </a:r>
                      <a:endParaRPr lang="cs-CZ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VÚBP, v. v. i.</a:t>
                      </a:r>
                      <a:endParaRPr lang="cs-CZ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34692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Doba řešení: </a:t>
                      </a:r>
                      <a:endParaRPr lang="cs-CZ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leden 2020 – prosinec 2021</a:t>
                      </a:r>
                      <a:endParaRPr lang="cs-CZ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86183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Číslo výzkumného úkolu: </a:t>
                      </a:r>
                      <a:endParaRPr lang="cs-CZ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9151-03-2020-VÚBP</a:t>
                      </a:r>
                      <a:endParaRPr lang="cs-CZ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34692">
                <a:tc>
                  <a:txBody>
                    <a:bodyPr/>
                    <a:lstStyle/>
                    <a:p>
                      <a:endParaRPr lang="cs-CZ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0597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rcRect t="10218" b="10218"/>
          <a:stretch>
            <a:fillRect/>
          </a:stretch>
        </p:blipFill>
        <p:spPr>
          <a:xfrm>
            <a:off x="9791210" y="6780989"/>
            <a:ext cx="362996" cy="303138"/>
          </a:xfrm>
        </p:spPr>
      </p:pic>
      <p:pic>
        <p:nvPicPr>
          <p:cNvPr id="7" name="Picture 6" descr="VUBP_logotyp_ochranna_zona (RGB) 15m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40000"/>
            <a:ext cx="1621536" cy="53949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788393" y="6805640"/>
            <a:ext cx="365813" cy="229358"/>
          </a:xfrm>
        </p:spPr>
        <p:txBody>
          <a:bodyPr/>
          <a:lstStyle/>
          <a:p>
            <a:pPr algn="ctr"/>
            <a:fld id="{C3D71614-0102-2D4E-B05E-703CDA607E85}" type="slidenum">
              <a:rPr lang="en-US" b="1" smtClean="0">
                <a:solidFill>
                  <a:srgbClr val="000000"/>
                </a:solidFill>
                <a:latin typeface="Arial"/>
                <a:cs typeface="Arial"/>
              </a:rPr>
              <a:pPr algn="ctr"/>
              <a:t>4</a:t>
            </a:fld>
            <a:endParaRPr lang="en-US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846125" y="1525374"/>
            <a:ext cx="7856309" cy="38914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521437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cap="all" dirty="0" smtClean="0">
                <a:solidFill>
                  <a:srgbClr val="026937"/>
                </a:solidFill>
                <a:latin typeface="Arial"/>
              </a:rPr>
              <a:t>Cílová skupina</a:t>
            </a:r>
            <a:endParaRPr lang="en-US" sz="2800" b="1" cap="all" dirty="0">
              <a:solidFill>
                <a:srgbClr val="026937"/>
              </a:solidFill>
              <a:latin typeface="Arial"/>
            </a:endParaRPr>
          </a:p>
        </p:txBody>
      </p:sp>
      <p:sp>
        <p:nvSpPr>
          <p:cNvPr id="13" name="Zástupný symbol pro obsah 3"/>
          <p:cNvSpPr txBox="1">
            <a:spLocks/>
          </p:cNvSpPr>
          <p:nvPr/>
        </p:nvSpPr>
        <p:spPr>
          <a:xfrm>
            <a:off x="720001" y="2502041"/>
            <a:ext cx="8222663" cy="31689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endParaRPr lang="cs-CZ" sz="24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cs-CZ" sz="2400" dirty="0" smtClean="0">
                <a:solidFill>
                  <a:schemeClr val="tx1"/>
                </a:solidFill>
                <a:cs typeface="Arial" panose="020B0604020202020204" pitchFamily="34" charset="0"/>
              </a:rPr>
              <a:t>výstupy </a:t>
            </a:r>
            <a:r>
              <a:rPr lang="cs-CZ" sz="2400" dirty="0">
                <a:solidFill>
                  <a:schemeClr val="tx1"/>
                </a:solidFill>
                <a:cs typeface="Arial" panose="020B0604020202020204" pitchFamily="34" charset="0"/>
              </a:rPr>
              <a:t>projektu jsou určeny </a:t>
            </a:r>
            <a:r>
              <a:rPr lang="cs-CZ" sz="2400" dirty="0" smtClean="0">
                <a:solidFill>
                  <a:schemeClr val="tx1"/>
                </a:solidFill>
                <a:cs typeface="Arial" panose="020B0604020202020204" pitchFamily="34" charset="0"/>
              </a:rPr>
              <a:t>specifické skupině provozovatelů ve smyslu zákona o prevenci závažných havárií, </a:t>
            </a:r>
            <a:r>
              <a:rPr lang="cs-CZ" sz="2400" dirty="0">
                <a:solidFill>
                  <a:schemeClr val="tx1"/>
                </a:solidFill>
                <a:cs typeface="Arial" panose="020B0604020202020204" pitchFamily="34" charset="0"/>
              </a:rPr>
              <a:t>kteří nakládají s výbušninami, střelivem, municí, nebo pyrotechnickými </a:t>
            </a:r>
            <a:r>
              <a:rPr lang="cs-CZ" sz="2400" dirty="0" smtClean="0">
                <a:solidFill>
                  <a:schemeClr val="tx1"/>
                </a:solidFill>
                <a:cs typeface="Arial" panose="020B0604020202020204" pitchFamily="34" charset="0"/>
              </a:rPr>
              <a:t>výrobky, orgánům </a:t>
            </a:r>
            <a:r>
              <a:rPr lang="cs-CZ" sz="2400" dirty="0">
                <a:solidFill>
                  <a:schemeClr val="tx1"/>
                </a:solidFill>
                <a:cs typeface="Arial" panose="020B0604020202020204" pitchFamily="34" charset="0"/>
              </a:rPr>
              <a:t>státní správy i dalším subjektům zapojeným do systému </a:t>
            </a:r>
            <a:r>
              <a:rPr lang="cs-CZ" sz="2400" dirty="0" smtClean="0">
                <a:solidFill>
                  <a:schemeClr val="tx1"/>
                </a:solidFill>
                <a:cs typeface="Arial" panose="020B0604020202020204" pitchFamily="34" charset="0"/>
              </a:rPr>
              <a:t>prevence</a:t>
            </a:r>
            <a:endParaRPr lang="cs-CZ" sz="24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endParaRPr lang="cs-CZ" sz="24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15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rcRect t="10218" b="10218"/>
          <a:stretch>
            <a:fillRect/>
          </a:stretch>
        </p:blipFill>
        <p:spPr>
          <a:xfrm>
            <a:off x="9791210" y="6780989"/>
            <a:ext cx="362996" cy="303138"/>
          </a:xfrm>
        </p:spPr>
      </p:pic>
      <p:pic>
        <p:nvPicPr>
          <p:cNvPr id="7" name="Picture 6" descr="VUBP_logotyp_ochranna_zona (RGB) 15m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40000"/>
            <a:ext cx="1621536" cy="53949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788393" y="6805640"/>
            <a:ext cx="365813" cy="229358"/>
          </a:xfrm>
        </p:spPr>
        <p:txBody>
          <a:bodyPr/>
          <a:lstStyle/>
          <a:p>
            <a:pPr algn="ctr"/>
            <a:fld id="{C3D71614-0102-2D4E-B05E-703CDA607E85}" type="slidenum">
              <a:rPr lang="en-US" b="1" smtClean="0">
                <a:solidFill>
                  <a:srgbClr val="000000"/>
                </a:solidFill>
                <a:latin typeface="Arial"/>
                <a:cs typeface="Arial"/>
              </a:rPr>
              <a:pPr algn="ctr"/>
              <a:t>5</a:t>
            </a:fld>
            <a:endParaRPr lang="en-US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846125" y="1525374"/>
            <a:ext cx="7856309" cy="38914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521437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cap="all" dirty="0" smtClean="0">
                <a:solidFill>
                  <a:srgbClr val="026937"/>
                </a:solidFill>
                <a:latin typeface="Arial"/>
              </a:rPr>
              <a:t>Přínos</a:t>
            </a:r>
            <a:endParaRPr lang="en-US" sz="2800" b="1" cap="all" dirty="0">
              <a:solidFill>
                <a:srgbClr val="026937"/>
              </a:solidFill>
              <a:latin typeface="Arial"/>
            </a:endParaRPr>
          </a:p>
        </p:txBody>
      </p:sp>
      <p:sp>
        <p:nvSpPr>
          <p:cNvPr id="13" name="Zástupný symbol pro obsah 3"/>
          <p:cNvSpPr txBox="1">
            <a:spLocks/>
          </p:cNvSpPr>
          <p:nvPr/>
        </p:nvSpPr>
        <p:spPr>
          <a:xfrm>
            <a:off x="720001" y="2206305"/>
            <a:ext cx="8413952" cy="46894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lvl="2" indent="-342900" algn="just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cs-CZ" sz="2400" dirty="0" smtClean="0">
                <a:cs typeface="Arial" panose="020B0604020202020204" pitchFamily="34" charset="0"/>
              </a:rPr>
              <a:t>upřesnění, zjednodušení a </a:t>
            </a:r>
            <a:r>
              <a:rPr lang="cs-CZ" sz="2400" dirty="0" smtClean="0">
                <a:cs typeface="Arial" panose="020B0604020202020204" pitchFamily="34" charset="0"/>
              </a:rPr>
              <a:t>sjednocení stávajících </a:t>
            </a:r>
            <a:r>
              <a:rPr lang="cs-CZ" sz="2400" dirty="0" smtClean="0">
                <a:cs typeface="Arial" panose="020B0604020202020204" pitchFamily="34" charset="0"/>
              </a:rPr>
              <a:t>postupů </a:t>
            </a:r>
            <a:endParaRPr lang="cs-CZ" sz="2400" dirty="0">
              <a:cs typeface="Arial" panose="020B0604020202020204" pitchFamily="34" charset="0"/>
            </a:endParaRPr>
          </a:p>
          <a:p>
            <a:pPr marL="742950" lvl="2" indent="-342900" algn="just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cs-CZ" sz="2400" dirty="0" smtClean="0">
                <a:cs typeface="Arial" panose="020B0604020202020204" pitchFamily="34" charset="0"/>
              </a:rPr>
              <a:t>přizpůsobení vybraných </a:t>
            </a:r>
            <a:r>
              <a:rPr lang="cs-CZ" sz="2400" dirty="0">
                <a:cs typeface="Arial" panose="020B0604020202020204" pitchFamily="34" charset="0"/>
              </a:rPr>
              <a:t>standardně </a:t>
            </a:r>
            <a:r>
              <a:rPr lang="cs-CZ" sz="2400" dirty="0" smtClean="0">
                <a:cs typeface="Arial" panose="020B0604020202020204" pitchFamily="34" charset="0"/>
              </a:rPr>
              <a:t>zavedených principů </a:t>
            </a:r>
            <a:r>
              <a:rPr lang="cs-CZ" sz="2400" dirty="0">
                <a:cs typeface="Arial" panose="020B0604020202020204" pitchFamily="34" charset="0"/>
              </a:rPr>
              <a:t>ochrany okolí před účinky výbušnin a příbuzných komodit </a:t>
            </a:r>
            <a:r>
              <a:rPr lang="cs-CZ" sz="2400" dirty="0" smtClean="0">
                <a:cs typeface="Arial" panose="020B0604020202020204" pitchFamily="34" charset="0"/>
              </a:rPr>
              <a:t>požadavkům v oblasti </a:t>
            </a:r>
            <a:r>
              <a:rPr lang="cs-CZ" sz="2400" dirty="0">
                <a:cs typeface="Arial" panose="020B0604020202020204" pitchFamily="34" charset="0"/>
              </a:rPr>
              <a:t>prevence závažných havárií</a:t>
            </a:r>
          </a:p>
          <a:p>
            <a:pPr marL="742950" lvl="2" indent="-342900" algn="just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cs-CZ" sz="2400" dirty="0" smtClean="0">
                <a:cs typeface="Arial" panose="020B0604020202020204" pitchFamily="34" charset="0"/>
              </a:rPr>
              <a:t>upřesnění možností </a:t>
            </a:r>
            <a:r>
              <a:rPr lang="cs-CZ" sz="2400" dirty="0">
                <a:cs typeface="Arial" panose="020B0604020202020204" pitchFamily="34" charset="0"/>
              </a:rPr>
              <a:t>využití dokumentů a postupů zpracovaných podle jiných právních předpisů pro naplnění požadavků v oblasti prevence závažných havárií s cílem omezit duplicity</a:t>
            </a:r>
          </a:p>
          <a:p>
            <a:pPr marL="742950" lvl="2" indent="-342900" algn="just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cs-CZ" sz="2400" dirty="0" smtClean="0">
                <a:cs typeface="Arial" panose="020B0604020202020204" pitchFamily="34" charset="0"/>
              </a:rPr>
              <a:t>poskytnutí užitečných informací </a:t>
            </a:r>
            <a:r>
              <a:rPr lang="cs-CZ" sz="2400" dirty="0">
                <a:cs typeface="Arial" panose="020B0604020202020204" pitchFamily="34" charset="0"/>
              </a:rPr>
              <a:t>o vlastnostech a nebezpečnosti výbušných látek všem zájemcům o tuto </a:t>
            </a:r>
            <a:r>
              <a:rPr lang="cs-CZ" sz="2400" dirty="0" smtClean="0">
                <a:cs typeface="Arial" panose="020B0604020202020204" pitchFamily="34" charset="0"/>
              </a:rPr>
              <a:t>oblast </a:t>
            </a:r>
            <a:endParaRPr lang="cs-CZ" sz="2400" dirty="0"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endParaRPr lang="cs-CZ" sz="24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658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rcRect t="10218" b="10218"/>
          <a:stretch>
            <a:fillRect/>
          </a:stretch>
        </p:blipFill>
        <p:spPr>
          <a:xfrm>
            <a:off x="9791210" y="6780989"/>
            <a:ext cx="362996" cy="303138"/>
          </a:xfrm>
        </p:spPr>
      </p:pic>
      <p:pic>
        <p:nvPicPr>
          <p:cNvPr id="7" name="Picture 6" descr="VUBP_logotyp_ochranna_zona (RGB) 15m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40000"/>
            <a:ext cx="1621536" cy="53949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788393" y="6805640"/>
            <a:ext cx="365813" cy="229358"/>
          </a:xfrm>
        </p:spPr>
        <p:txBody>
          <a:bodyPr/>
          <a:lstStyle/>
          <a:p>
            <a:pPr algn="ctr"/>
            <a:fld id="{C3D71614-0102-2D4E-B05E-703CDA607E85}" type="slidenum">
              <a:rPr lang="en-US" b="1" smtClean="0">
                <a:solidFill>
                  <a:srgbClr val="000000"/>
                </a:solidFill>
                <a:latin typeface="Arial"/>
                <a:cs typeface="Arial"/>
              </a:rPr>
              <a:pPr algn="ctr"/>
              <a:t>6</a:t>
            </a:fld>
            <a:endParaRPr lang="en-US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846125" y="1155560"/>
            <a:ext cx="7856309" cy="82396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521437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dirty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VÝSTUPY PROJEKTU</a:t>
            </a:r>
          </a:p>
          <a:p>
            <a:pPr algn="l"/>
            <a:r>
              <a:rPr lang="cs-CZ" sz="2800" b="1" cap="all" dirty="0" smtClean="0">
                <a:solidFill>
                  <a:srgbClr val="026937"/>
                </a:solidFill>
                <a:latin typeface="Arial"/>
              </a:rPr>
              <a:t>METODICKÉ A DALŠÍ MATERIÁLY </a:t>
            </a:r>
            <a:endParaRPr lang="en-US" sz="2800" b="1" cap="all" dirty="0">
              <a:solidFill>
                <a:srgbClr val="026937"/>
              </a:solidFill>
              <a:latin typeface="Arial"/>
            </a:endParaRPr>
          </a:p>
        </p:txBody>
      </p:sp>
      <p:sp>
        <p:nvSpPr>
          <p:cNvPr id="13" name="Zástupný symbol pro obsah 3"/>
          <p:cNvSpPr txBox="1">
            <a:spLocks/>
          </p:cNvSpPr>
          <p:nvPr/>
        </p:nvSpPr>
        <p:spPr>
          <a:xfrm>
            <a:off x="720000" y="2120083"/>
            <a:ext cx="9391448" cy="46855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026937"/>
                </a:solidFill>
              </a:rPr>
              <a:t>Metodický </a:t>
            </a:r>
            <a:r>
              <a:rPr lang="cs-CZ" sz="2000" dirty="0">
                <a:solidFill>
                  <a:srgbClr val="026937"/>
                </a:solidFill>
              </a:rPr>
              <a:t>materiál ke splnění požadavku zpracování </a:t>
            </a:r>
            <a:r>
              <a:rPr lang="cs-CZ" sz="2000" b="1" dirty="0" smtClean="0">
                <a:solidFill>
                  <a:srgbClr val="026937"/>
                </a:solidFill>
              </a:rPr>
              <a:t>POSOUZENÍ RIZIK </a:t>
            </a:r>
            <a:r>
              <a:rPr lang="cs-CZ" sz="2000" dirty="0" smtClean="0">
                <a:solidFill>
                  <a:srgbClr val="026937"/>
                </a:solidFill>
              </a:rPr>
              <a:t>pro </a:t>
            </a:r>
            <a:r>
              <a:rPr lang="cs-CZ" sz="2000" dirty="0">
                <a:solidFill>
                  <a:srgbClr val="026937"/>
                </a:solidFill>
              </a:rPr>
              <a:t>oblast výbušnin, střeliva, munice a pyrotechnických výrobků u provozovatelů, na které se vztahuje zákon o prevenci závažných </a:t>
            </a:r>
            <a:r>
              <a:rPr lang="cs-CZ" sz="2000" dirty="0" smtClean="0">
                <a:solidFill>
                  <a:srgbClr val="026937"/>
                </a:solidFill>
              </a:rPr>
              <a:t>havárií</a:t>
            </a:r>
            <a:endParaRPr lang="cs-CZ" sz="2000" dirty="0">
              <a:solidFill>
                <a:srgbClr val="026937"/>
              </a:solidFill>
            </a:endParaRPr>
          </a:p>
          <a:p>
            <a:pPr lvl="0" algn="just"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26937"/>
                </a:solidFill>
              </a:rPr>
              <a:t>Metodický materiál pro podporu </a:t>
            </a:r>
            <a:r>
              <a:rPr lang="cs-CZ" sz="2000" b="1" cap="all" dirty="0">
                <a:solidFill>
                  <a:srgbClr val="026937"/>
                </a:solidFill>
              </a:rPr>
              <a:t>zpracování</a:t>
            </a:r>
            <a:r>
              <a:rPr lang="cs-CZ" sz="2000" dirty="0">
                <a:solidFill>
                  <a:srgbClr val="026937"/>
                </a:solidFill>
              </a:rPr>
              <a:t> </a:t>
            </a:r>
            <a:r>
              <a:rPr lang="cs-CZ" sz="2000" b="1" cap="all" dirty="0">
                <a:solidFill>
                  <a:srgbClr val="026937"/>
                </a:solidFill>
              </a:rPr>
              <a:t>systémových částí </a:t>
            </a:r>
            <a:r>
              <a:rPr lang="cs-CZ" sz="2000" dirty="0">
                <a:solidFill>
                  <a:srgbClr val="026937"/>
                </a:solidFill>
              </a:rPr>
              <a:t>bezpečnostních dokumentů zpracovávaných podle požadavků zákona o prevenci závažných havárií pro provozovatele v oblasti výroby a skladování výbušnin, střeliva, munice a pyrotechnických </a:t>
            </a:r>
            <a:r>
              <a:rPr lang="cs-CZ" sz="2000" dirty="0" smtClean="0">
                <a:solidFill>
                  <a:srgbClr val="026937"/>
                </a:solidFill>
              </a:rPr>
              <a:t>výrobků</a:t>
            </a:r>
          </a:p>
          <a:p>
            <a:pPr lvl="0" algn="just"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cs-CZ" sz="2000" dirty="0"/>
              <a:t>Podpůrný materiál pro </a:t>
            </a:r>
            <a:r>
              <a:rPr lang="cs-CZ" sz="2000" b="1" cap="all" dirty="0"/>
              <a:t>výkon</a:t>
            </a:r>
            <a:r>
              <a:rPr lang="cs-CZ" sz="2000" dirty="0"/>
              <a:t> </a:t>
            </a:r>
            <a:r>
              <a:rPr lang="cs-CZ" sz="2000" b="1" dirty="0"/>
              <a:t>INSPEKČNÍ ČINNOSTI </a:t>
            </a:r>
            <a:r>
              <a:rPr lang="cs-CZ" sz="2000" dirty="0"/>
              <a:t>v rámci integrované inspekce u provozovatelů, kteří nakládají s výbušninami, střelivem, municí a pyrotechnickými výrobky</a:t>
            </a:r>
          </a:p>
          <a:p>
            <a:pPr algn="just"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cs-CZ" sz="2000" b="1" cap="all" dirty="0"/>
              <a:t>Repetitorium</a:t>
            </a:r>
            <a:r>
              <a:rPr lang="cs-CZ" sz="2000" dirty="0"/>
              <a:t> výbušných látek jako zdrojů rizik / Příručka pro orgány státní správy na úseku prevence závažných havárií</a:t>
            </a:r>
          </a:p>
          <a:p>
            <a:pPr algn="just">
              <a:buClr>
                <a:srgbClr val="00B050"/>
              </a:buClr>
              <a:buFont typeface="Wingdings" panose="05000000000000000000" pitchFamily="2" charset="2"/>
              <a:buChar char="Ø"/>
            </a:pPr>
            <a:r>
              <a:rPr lang="cs-CZ" sz="2000" b="1" cap="all" dirty="0"/>
              <a:t>Materiál k poučení </a:t>
            </a:r>
            <a:r>
              <a:rPr lang="cs-CZ" sz="2000" dirty="0"/>
              <a:t>z proběhlých havárií</a:t>
            </a:r>
          </a:p>
          <a:p>
            <a:pPr>
              <a:buClr>
                <a:srgbClr val="00B050"/>
              </a:buClr>
              <a:buFont typeface="Wingdings" panose="05000000000000000000" pitchFamily="2" charset="2"/>
              <a:buChar char="Ø"/>
            </a:pPr>
            <a:endParaRPr lang="cs-CZ" sz="2000" dirty="0"/>
          </a:p>
          <a:p>
            <a:pPr marL="0" indent="0">
              <a:buClr>
                <a:srgbClr val="00B050"/>
              </a:buClr>
              <a:buNone/>
            </a:pPr>
            <a:endParaRPr lang="cs-CZ" sz="2000" dirty="0"/>
          </a:p>
          <a:p>
            <a:pPr marL="0" indent="0">
              <a:buNone/>
            </a:pPr>
            <a:endParaRPr lang="cs-CZ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571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rcRect t="10218" b="10218"/>
          <a:stretch>
            <a:fillRect/>
          </a:stretch>
        </p:blipFill>
        <p:spPr>
          <a:xfrm>
            <a:off x="9791210" y="6780989"/>
            <a:ext cx="362996" cy="303138"/>
          </a:xfrm>
        </p:spPr>
      </p:pic>
      <p:pic>
        <p:nvPicPr>
          <p:cNvPr id="7" name="Picture 6" descr="VUBP_logotyp_ochranna_zona (RGB) 15m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40000"/>
            <a:ext cx="1621536" cy="53949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788393" y="6805640"/>
            <a:ext cx="365813" cy="229358"/>
          </a:xfrm>
        </p:spPr>
        <p:txBody>
          <a:bodyPr/>
          <a:lstStyle/>
          <a:p>
            <a:pPr algn="ctr"/>
            <a:fld id="{C3D71614-0102-2D4E-B05E-703CDA607E85}" type="slidenum">
              <a:rPr lang="en-US" b="1" smtClean="0">
                <a:solidFill>
                  <a:srgbClr val="000000"/>
                </a:solidFill>
                <a:latin typeface="Arial"/>
                <a:cs typeface="Arial"/>
              </a:rPr>
              <a:pPr algn="ctr"/>
              <a:t>7</a:t>
            </a:fld>
            <a:endParaRPr lang="en-US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846125" y="1525374"/>
            <a:ext cx="7856309" cy="38914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521437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cap="all" dirty="0" smtClean="0">
                <a:solidFill>
                  <a:srgbClr val="026937"/>
                </a:solidFill>
                <a:latin typeface="Arial"/>
              </a:rPr>
              <a:t>Publikování výstupů</a:t>
            </a:r>
            <a:endParaRPr lang="en-US" sz="2800" b="1" cap="all" dirty="0">
              <a:solidFill>
                <a:srgbClr val="026937"/>
              </a:solidFill>
              <a:latin typeface="Arial"/>
            </a:endParaRPr>
          </a:p>
        </p:txBody>
      </p:sp>
      <p:sp>
        <p:nvSpPr>
          <p:cNvPr id="13" name="Zástupný symbol pro obsah 3"/>
          <p:cNvSpPr txBox="1">
            <a:spLocks/>
          </p:cNvSpPr>
          <p:nvPr/>
        </p:nvSpPr>
        <p:spPr>
          <a:xfrm>
            <a:off x="720001" y="2080010"/>
            <a:ext cx="8413952" cy="40092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lvl="2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2400" dirty="0"/>
              <a:t>Výstupy budou dostupné nejprve </a:t>
            </a:r>
            <a:r>
              <a:rPr lang="cs-CZ" sz="2400" dirty="0" smtClean="0"/>
              <a:t>zde:</a:t>
            </a:r>
            <a:endParaRPr lang="cs-CZ" sz="2400" dirty="0"/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2400" b="1" dirty="0"/>
              <a:t>https://vubp.cz/vyzkum-a-vyvoj/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ClrTx/>
              <a:buNone/>
            </a:pPr>
            <a:endParaRPr lang="cs-CZ" sz="2400" b="1" dirty="0">
              <a:solidFill>
                <a:srgbClr val="00B050"/>
              </a:solidFill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2400" dirty="0"/>
              <a:t>V roce 2022 budou publikovány v časopisu JOSRA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2400" b="1" dirty="0"/>
              <a:t>https://www.bozpinfo.cz/casopis-josra</a:t>
            </a:r>
            <a:endParaRPr lang="cs-CZ" sz="24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 descr="https://www.bozpinfo.cz/sites/default/files/obsah/josra/obrazky/josra-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5602" y="4763325"/>
            <a:ext cx="1543050" cy="1019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1772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rcRect t="10218" b="10218"/>
          <a:stretch>
            <a:fillRect/>
          </a:stretch>
        </p:blipFill>
        <p:spPr>
          <a:xfrm>
            <a:off x="9791210" y="6780989"/>
            <a:ext cx="362996" cy="303138"/>
          </a:xfrm>
        </p:spPr>
      </p:pic>
      <p:pic>
        <p:nvPicPr>
          <p:cNvPr id="7" name="Picture 6" descr="VUBP_logotyp_ochranna_zona (RGB) 15m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753" y="501971"/>
            <a:ext cx="1621536" cy="53949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706083" y="6805640"/>
            <a:ext cx="489944" cy="229358"/>
          </a:xfrm>
        </p:spPr>
        <p:txBody>
          <a:bodyPr/>
          <a:lstStyle/>
          <a:p>
            <a:pPr algn="ctr"/>
            <a:fld id="{C3D71614-0102-2D4E-B05E-703CDA607E85}" type="slidenum">
              <a:rPr lang="en-US" b="1" smtClean="0">
                <a:solidFill>
                  <a:srgbClr val="000000"/>
                </a:solidFill>
                <a:latin typeface="Arial"/>
                <a:cs typeface="Arial"/>
              </a:rPr>
              <a:pPr algn="ctr"/>
              <a:t>8</a:t>
            </a:fld>
            <a:endParaRPr lang="en-US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4" name="Zástupný symbol pro text 9"/>
          <p:cNvSpPr txBox="1">
            <a:spLocks/>
          </p:cNvSpPr>
          <p:nvPr/>
        </p:nvSpPr>
        <p:spPr>
          <a:xfrm>
            <a:off x="430754" y="5821449"/>
            <a:ext cx="4116080" cy="860400"/>
          </a:xfrm>
          <a:prstGeom prst="rect">
            <a:avLst/>
          </a:prstGeom>
        </p:spPr>
        <p:txBody>
          <a:bodyPr vert="horz" lIns="104287" tIns="52144" rIns="104287" bIns="52144" rtlCol="0">
            <a:normAutofit/>
          </a:bodyPr>
          <a:lstStyle>
            <a:lvl1pPr marL="391077" indent="-391077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334" indent="-325898" algn="l" defTabSz="521437" rtl="0" eaLnBrk="1" latinLnBrk="0" hangingPunct="1">
              <a:spcBef>
                <a:spcPct val="20000"/>
              </a:spcBef>
              <a:buFont typeface="Arial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592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028" indent="-260718" algn="l" defTabSz="521437" rtl="0" eaLnBrk="1" latinLnBrk="0" hangingPunct="1">
              <a:spcBef>
                <a:spcPct val="20000"/>
              </a:spcBef>
              <a:buFont typeface="Arial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465" indent="-260718" algn="l" defTabSz="521437" rtl="0" eaLnBrk="1" latinLnBrk="0" hangingPunct="1">
              <a:spcBef>
                <a:spcPct val="20000"/>
              </a:spcBef>
              <a:buFont typeface="Arial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790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338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0775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21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>
                <a:solidFill>
                  <a:srgbClr val="00B050"/>
                </a:solidFill>
                <a:cs typeface="Arial" panose="020B0604020202020204" pitchFamily="34" charset="0"/>
              </a:rPr>
              <a:t>email: </a:t>
            </a:r>
            <a:r>
              <a:rPr lang="cs-CZ" sz="2000" dirty="0" smtClean="0">
                <a:solidFill>
                  <a:srgbClr val="00B050"/>
                </a:solidFill>
                <a:cs typeface="Arial" panose="020B0604020202020204" pitchFamily="34" charset="0"/>
              </a:rPr>
              <a:t>prazakova@vubp-praha.cz   </a:t>
            </a:r>
            <a:endParaRPr lang="cs-CZ" sz="2000" dirty="0">
              <a:solidFill>
                <a:srgbClr val="00B05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00B050"/>
                </a:solidFill>
                <a:cs typeface="Arial" panose="020B0604020202020204" pitchFamily="34" charset="0"/>
              </a:rPr>
              <a:t>tel.:     </a:t>
            </a:r>
            <a:r>
              <a:rPr lang="cs-CZ" sz="2000" dirty="0" smtClean="0">
                <a:solidFill>
                  <a:srgbClr val="00B050"/>
                </a:solidFill>
                <a:cs typeface="Arial" panose="020B0604020202020204" pitchFamily="34" charset="0"/>
              </a:rPr>
              <a:t>221 015 886, 728 333 691</a:t>
            </a:r>
            <a:endParaRPr lang="cs-CZ" sz="2000" dirty="0">
              <a:solidFill>
                <a:srgbClr val="00B050"/>
              </a:solidFill>
              <a:cs typeface="Arial" panose="020B0604020202020204" pitchFamily="34" charset="0"/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xmlns="" id="{9C73F7B9-E0C1-4802-B966-212E41A549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125" y="3017280"/>
            <a:ext cx="6838440" cy="2082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cs-CZ" b="1" dirty="0">
                <a:solidFill>
                  <a:srgbClr val="0269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Ing. </a:t>
            </a:r>
            <a:r>
              <a:rPr lang="cs-CZ" b="1" dirty="0" smtClean="0">
                <a:solidFill>
                  <a:srgbClr val="0269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Martina Pražáková</a:t>
            </a:r>
            <a:endParaRPr lang="cs-CZ" b="1" dirty="0">
              <a:solidFill>
                <a:srgbClr val="02693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 algn="l" defTabSz="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cs-CZ" sz="20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  <a:p>
            <a:pPr algn="l" defTabSz="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cs-CZ" sz="2000" dirty="0">
                <a:solidFill>
                  <a:srgbClr val="00B050"/>
                </a:solidFill>
                <a:cs typeface="Arial" panose="020B0604020202020204" pitchFamily="34" charset="0"/>
              </a:rPr>
              <a:t>vedoucí </a:t>
            </a:r>
            <a:r>
              <a:rPr lang="cs-CZ" sz="2000" dirty="0" smtClean="0">
                <a:solidFill>
                  <a:srgbClr val="00B050"/>
                </a:solidFill>
                <a:cs typeface="Arial" panose="020B0604020202020204" pitchFamily="34" charset="0"/>
              </a:rPr>
              <a:t>odborného pracoviště pro prevenci závažných havárií</a:t>
            </a:r>
            <a:endParaRPr lang="cs-CZ" sz="2000" dirty="0">
              <a:solidFill>
                <a:srgbClr val="00B050"/>
              </a:solidFill>
              <a:cs typeface="Arial" panose="020B0604020202020204" pitchFamily="34" charset="0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xmlns="" id="{9CCF5631-3BE6-4034-9F1A-97F2326A0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2019" y="5821451"/>
            <a:ext cx="4644008" cy="6798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cs-CZ" sz="1800" dirty="0">
                <a:solidFill>
                  <a:srgbClr val="00B050"/>
                </a:solidFill>
                <a:cs typeface="Arial" panose="020B0604020202020204" pitchFamily="34" charset="0"/>
              </a:rPr>
              <a:t>Výzkumný ústav bezpečnosti práce, v. v. i., </a:t>
            </a:r>
          </a:p>
          <a:p>
            <a:pPr algn="r">
              <a:spcBef>
                <a:spcPts val="0"/>
              </a:spcBef>
            </a:pPr>
            <a:r>
              <a:rPr lang="cs-CZ" sz="1800" dirty="0">
                <a:solidFill>
                  <a:srgbClr val="00B050"/>
                </a:solidFill>
                <a:cs typeface="Arial" panose="020B0604020202020204" pitchFamily="34" charset="0"/>
              </a:rPr>
              <a:t>Jeruzalémská 1283/9, 110 00 Praha 1 </a:t>
            </a:r>
          </a:p>
          <a:p>
            <a:pPr algn="r">
              <a:spcBef>
                <a:spcPts val="0"/>
              </a:spcBef>
            </a:pPr>
            <a:endParaRPr lang="cs-CZ" sz="18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46125" y="1525374"/>
            <a:ext cx="7856309" cy="38914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521437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cap="all" dirty="0" smtClean="0">
                <a:solidFill>
                  <a:srgbClr val="026937"/>
                </a:solidFill>
                <a:latin typeface="Arial"/>
              </a:rPr>
              <a:t>Kontakt pro další INFORMACE </a:t>
            </a:r>
            <a:endParaRPr lang="en-US" sz="2800" b="1" cap="all" dirty="0">
              <a:solidFill>
                <a:srgbClr val="026937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55409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813</TotalTime>
  <Words>347</Words>
  <Application>Microsoft Office PowerPoint</Application>
  <PresentationFormat>Vlastní</PresentationFormat>
  <Paragraphs>64</Paragraphs>
  <Slides>8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Wingdings</vt:lpstr>
      <vt:lpstr>Wingdings 3</vt:lpstr>
      <vt:lpstr>Office Theme</vt:lpstr>
      <vt:lpstr>Informace o projektu  zaměřeném na prevenci závažných havárií  v oblasti výbušnin, střeliva, munice  a pyrotechnických výrobků  </vt:lpstr>
      <vt:lpstr>Prezentace aplikace PowerPoint</vt:lpstr>
      <vt:lpstr>Název projektu Specifikace požadavků zákona o prevenci závažných havárií v oblasti výroby a skladování výbušnin, střeliva, munice a pyrotechnických výrobků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Manager/>
  <Company/>
  <LinksUpToDate>false</LinksUpToDate>
  <SharedDoc>false</SharedDoc>
  <HyperlinkBase>www.vubp.cz</HyperlinkBase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VUBP Presentation</dc:title>
  <dc:subject/>
  <dc:creator>Martin Chrenko</dc:creator>
  <cp:keywords>VUBP</cp:keywords>
  <dc:description/>
  <cp:lastModifiedBy>Pražáková Martina</cp:lastModifiedBy>
  <cp:revision>131</cp:revision>
  <dcterms:created xsi:type="dcterms:W3CDTF">2019-12-02T19:27:04Z</dcterms:created>
  <dcterms:modified xsi:type="dcterms:W3CDTF">2021-10-16T05:54:42Z</dcterms:modified>
  <cp:category/>
</cp:coreProperties>
</file>