
<file path=[Content_Types].xml><?xml version="1.0" encoding="utf-8"?>
<Types xmlns="http://schemas.openxmlformats.org/package/2006/content-types">
  <Default Extension="bin" ContentType="application/vnd.openxmlformats-officedocument.oleObject"/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82" r:id="rId4"/>
    <p:sldId id="269" r:id="rId5"/>
    <p:sldId id="280" r:id="rId6"/>
    <p:sldId id="270" r:id="rId7"/>
    <p:sldId id="279" r:id="rId8"/>
    <p:sldId id="271" r:id="rId9"/>
    <p:sldId id="272" r:id="rId10"/>
    <p:sldId id="274" r:id="rId11"/>
    <p:sldId id="275" r:id="rId12"/>
    <p:sldId id="276" r:id="rId13"/>
    <p:sldId id="290" r:id="rId14"/>
    <p:sldId id="256" r:id="rId15"/>
    <p:sldId id="257" r:id="rId16"/>
    <p:sldId id="263" r:id="rId17"/>
    <p:sldId id="265" r:id="rId18"/>
    <p:sldId id="277" r:id="rId19"/>
    <p:sldId id="281" r:id="rId20"/>
    <p:sldId id="283" r:id="rId21"/>
    <p:sldId id="284" r:id="rId22"/>
    <p:sldId id="286" r:id="rId23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 horzBarState="maximized">
    <p:restoredLeft sz="32787"/>
    <p:restoredTop sz="74678" autoAdjust="0"/>
  </p:normalViewPr>
  <p:slideViewPr>
    <p:cSldViewPr>
      <p:cViewPr varScale="1">
        <p:scale>
          <a:sx n="86" d="100"/>
          <a:sy n="86" d="100"/>
        </p:scale>
        <p:origin x="1819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48A778B-9A2C-4830-8F24-EA2BC1300F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3C128F7-4DC5-4E4F-9627-81F9591CB2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2BECBFD-2CF0-4708-98AB-9558C0752C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D5344-A358-4132-923B-7060CE68B4B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7995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44BD968-8FD8-42A5-A86F-7190BE4DFC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F417054-D4D6-42DD-B5A9-C66A053595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3C03B2A-B76B-46DC-A3CA-61A99C943A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A81B48-E568-44A9-9E4E-FFFED1E50B1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26382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1B936C8-7C59-4F7A-ACEA-C9382E0440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916481A-7619-46BC-92B0-1534CE40C5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D42AC96-3863-42F2-86C1-7E19E7C353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61D69-B617-45BB-84C3-EAB2C272380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1802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C367546-26F3-4E05-90AE-FB69BA9C98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351CBD-19D8-4B47-9F12-52372CA58D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3A0750-52B8-4ED6-9DEC-3F95F8FFA1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76618-2957-4BEC-AFC5-6D8DE676613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95267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FC4182-9F29-46D0-ABF5-811BAA925D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32F5F45-08A2-4606-89D0-64503D51CF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6F44D5-D0B8-4A45-A137-E6CA3AD21E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CB43AF-D295-4019-98A9-9C71E257F62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9409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9912ADF-51C5-41A2-965F-412FE395DF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77AA64-97C9-47F9-AFEF-9CF588DEB5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A9A3A25-E48D-4CD3-9EEF-A57E8FC9A3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824BFE-2CE3-49C6-9EC3-A9A5E22EE2D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13445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EFE6F7C-1F7A-4A61-BE9E-A0BDFFE6E7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3C05995-D081-410D-817A-B84748F083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3A5AD3E-12EB-4087-8C3F-4F837D1CD7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30CE68-8EC0-4CC4-B467-07053C01F02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6830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283A99D-E244-420E-9696-673BCE7260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BA6C9CD-410F-44EA-92E0-C337B2DF71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20FE956-DA17-45EA-83F7-225AC93908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C1110-E8E4-4B71-A01F-FAD71A784FC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25049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325F1DB-2C8B-4FAB-B35B-51A4099FC0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C17806B-5586-4677-BE2F-92572A25F2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248C513-7AE9-42FD-A3E5-9EEB492F65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38A08-618B-49E2-8EBC-6BB4E14C6ED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3377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49CF69-96FA-489D-9F5A-E8FC2A7F28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376DA1-7D08-4A7C-ACE5-FC8751F83A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4A803E-F3CF-458E-A398-947242505C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5D948-5831-4F80-B916-2A181712358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45683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DBDA0C-9537-4213-AFC1-37FAF762B9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B6AAE3-EDA1-48A3-A450-C40C4E20C3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AAEBF2A-C562-43C0-A8F3-2008A7AE0D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683FA-2771-4DFF-AE63-A91826C0051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03773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20A898B-E2DE-4E4E-B9B7-4672E01BB4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140F1E2-A173-4096-B068-DD145439B6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670B850-2FD5-4D55-820F-471B2DDED0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B8B213B-234E-46FA-B8C5-4240A157714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A748D71-444F-4730-8B92-59895F44120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71E460D2-E146-4E85-9EEB-BBB53538C1A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4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5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3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6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4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7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5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6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8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7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18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19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20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3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26">
            <a:extLst>
              <a:ext uri="{FF2B5EF4-FFF2-40B4-BE49-F238E27FC236}">
                <a16:creationId xmlns:a16="http://schemas.microsoft.com/office/drawing/2014/main" id="{625FEBD2-68AE-491C-9DDE-F4152C5FF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76200"/>
            <a:ext cx="8991600" cy="67056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2051" name="Text Box 1027">
            <a:extLst>
              <a:ext uri="{FF2B5EF4-FFF2-40B4-BE49-F238E27FC236}">
                <a16:creationId xmlns:a16="http://schemas.microsoft.com/office/drawing/2014/main" id="{4303C31D-1785-4FF1-A845-6A86FDEE39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1700808"/>
            <a:ext cx="8610600" cy="3841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10000"/>
              </a:spcBef>
            </a:pPr>
            <a:r>
              <a:rPr lang="cs-CZ" altLang="cs-CZ" sz="2800" b="1" dirty="0">
                <a:solidFill>
                  <a:schemeClr val="accent2"/>
                </a:solidFill>
                <a:latin typeface="Arial" panose="020B0604020202020204" pitchFamily="34" charset="0"/>
              </a:rPr>
              <a:t>Posouzení validity </a:t>
            </a:r>
          </a:p>
          <a:p>
            <a:pPr algn="ctr" eaLnBrk="1" hangingPunct="1">
              <a:spcBef>
                <a:spcPct val="10000"/>
              </a:spcBef>
            </a:pPr>
            <a:r>
              <a:rPr lang="cs-CZ" altLang="cs-CZ" sz="2800" b="1" dirty="0">
                <a:solidFill>
                  <a:schemeClr val="accent2"/>
                </a:solidFill>
                <a:latin typeface="Arial" panose="020B0604020202020204" pitchFamily="34" charset="0"/>
              </a:rPr>
              <a:t>vybraného souboru bezpečnostních studií</a:t>
            </a:r>
          </a:p>
          <a:p>
            <a:pPr algn="ctr" eaLnBrk="1" hangingPunct="1">
              <a:spcBef>
                <a:spcPct val="10000"/>
              </a:spcBef>
            </a:pPr>
            <a:r>
              <a:rPr lang="cs-CZ" altLang="cs-CZ" sz="2800" b="1" dirty="0">
                <a:solidFill>
                  <a:schemeClr val="accent2"/>
                </a:solidFill>
                <a:latin typeface="Arial" panose="020B0604020202020204" pitchFamily="34" charset="0"/>
              </a:rPr>
              <a:t>vypracovaných v chemickém průmyslu </a:t>
            </a:r>
          </a:p>
          <a:p>
            <a:pPr algn="ctr" eaLnBrk="1" hangingPunct="1">
              <a:spcBef>
                <a:spcPct val="10000"/>
              </a:spcBef>
            </a:pPr>
            <a:r>
              <a:rPr lang="cs-CZ" altLang="cs-CZ" sz="2800" b="1" dirty="0">
                <a:solidFill>
                  <a:schemeClr val="accent2"/>
                </a:solidFill>
                <a:latin typeface="Arial" panose="020B0604020202020204" pitchFamily="34" charset="0"/>
              </a:rPr>
              <a:t>metodou HAZOP</a:t>
            </a:r>
          </a:p>
          <a:p>
            <a:pPr algn="ctr" eaLnBrk="1" hangingPunct="1">
              <a:spcBef>
                <a:spcPct val="10000"/>
              </a:spcBef>
            </a:pPr>
            <a:r>
              <a:rPr lang="cs-CZ" altLang="cs-CZ" b="1" dirty="0">
                <a:solidFill>
                  <a:srgbClr val="FF0000"/>
                </a:solidFill>
                <a:latin typeface="Arial" panose="020B0604020202020204" pitchFamily="34" charset="0"/>
              </a:rPr>
              <a:t>(</a:t>
            </a:r>
            <a:r>
              <a:rPr lang="cs-CZ" altLang="cs-CZ" b="1" dirty="0" err="1">
                <a:solidFill>
                  <a:srgbClr val="FF0000"/>
                </a:solidFill>
                <a:latin typeface="Arial" panose="020B0604020202020204" pitchFamily="34" charset="0"/>
              </a:rPr>
              <a:t>HAZOPy</a:t>
            </a:r>
            <a:r>
              <a:rPr lang="cs-CZ" altLang="cs-CZ" b="1" dirty="0">
                <a:solidFill>
                  <a:srgbClr val="FF0000"/>
                </a:solidFill>
                <a:latin typeface="Arial" panose="020B0604020202020204" pitchFamily="34" charset="0"/>
              </a:rPr>
              <a:t> a </a:t>
            </a:r>
            <a:r>
              <a:rPr lang="cs-CZ" altLang="cs-CZ" b="1" dirty="0" err="1">
                <a:solidFill>
                  <a:srgbClr val="FF0000"/>
                </a:solidFill>
                <a:latin typeface="Arial" panose="020B0604020202020204" pitchFamily="34" charset="0"/>
              </a:rPr>
              <a:t>neHAZOPy</a:t>
            </a:r>
            <a:r>
              <a:rPr lang="cs-CZ" altLang="cs-CZ" b="1" dirty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pPr algn="ctr" eaLnBrk="1" hangingPunct="1">
              <a:spcBef>
                <a:spcPct val="10000"/>
              </a:spcBef>
            </a:pPr>
            <a:endParaRPr lang="cs-CZ" altLang="cs-CZ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10000"/>
              </a:spcBef>
            </a:pPr>
            <a:endParaRPr lang="cs-CZ" altLang="cs-CZ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10000"/>
              </a:spcBef>
            </a:pPr>
            <a:r>
              <a:rPr lang="cs-CZ" altLang="cs-CZ" sz="2000" b="1" dirty="0" err="1">
                <a:solidFill>
                  <a:schemeClr val="accent2"/>
                </a:solidFill>
                <a:latin typeface="Arial" panose="020B0604020202020204" pitchFamily="34" charset="0"/>
              </a:rPr>
              <a:t>F.Babinec</a:t>
            </a:r>
            <a:r>
              <a:rPr lang="cs-CZ" altLang="cs-CZ" sz="2000" b="1" dirty="0">
                <a:solidFill>
                  <a:schemeClr val="accent2"/>
                </a:solidFill>
                <a:latin typeface="Arial" panose="020B0604020202020204" pitchFamily="34" charset="0"/>
              </a:rPr>
              <a:t>, Brno, nezávislý </a:t>
            </a:r>
            <a:r>
              <a:rPr lang="cs-CZ" altLang="cs-CZ" sz="2000" b="1" dirty="0" err="1">
                <a:solidFill>
                  <a:schemeClr val="accent2"/>
                </a:solidFill>
                <a:latin typeface="Arial" panose="020B0604020202020204" pitchFamily="34" charset="0"/>
              </a:rPr>
              <a:t>konzutant</a:t>
            </a:r>
            <a:endParaRPr lang="cs-CZ" altLang="cs-CZ" sz="20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10000"/>
              </a:spcBef>
            </a:pPr>
            <a:r>
              <a:rPr lang="cs-CZ" altLang="cs-CZ" sz="2000" b="1" dirty="0">
                <a:solidFill>
                  <a:schemeClr val="accent2"/>
                </a:solidFill>
                <a:latin typeface="Arial" panose="020B0604020202020204" pitchFamily="34" charset="0"/>
              </a:rPr>
              <a:t>L. Vacek, Pardubice, nezávislý konzultant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>
            <a:extLst>
              <a:ext uri="{FF2B5EF4-FFF2-40B4-BE49-F238E27FC236}">
                <a16:creationId xmlns:a16="http://schemas.microsoft.com/office/drawing/2014/main" id="{B9D70BA7-2FD6-4722-AF0D-C899A19262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76200"/>
            <a:ext cx="8991600" cy="67056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11267" name="Object 1027">
            <a:extLst>
              <a:ext uri="{FF2B5EF4-FFF2-40B4-BE49-F238E27FC236}">
                <a16:creationId xmlns:a16="http://schemas.microsoft.com/office/drawing/2014/main" id="{938E480D-A99A-48C3-AF01-39E57B2465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2175949"/>
              </p:ext>
            </p:extLst>
          </p:nvPr>
        </p:nvGraphicFramePr>
        <p:xfrm>
          <a:off x="755576" y="399246"/>
          <a:ext cx="7908109" cy="41098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5" name="Dokument" r:id="rId3" imgW="6640068" imgH="3451860" progId="Word.Document.8">
                  <p:embed/>
                </p:oleObj>
              </mc:Choice>
              <mc:Fallback>
                <p:oleObj name="Dokument" r:id="rId3" imgW="6640068" imgH="3451860" progId="Word.Document.8">
                  <p:embed/>
                  <p:pic>
                    <p:nvPicPr>
                      <p:cNvPr id="0" name="Object 10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399246"/>
                        <a:ext cx="7908109" cy="41098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8" name="Object 1028">
            <a:extLst>
              <a:ext uri="{FF2B5EF4-FFF2-40B4-BE49-F238E27FC236}">
                <a16:creationId xmlns:a16="http://schemas.microsoft.com/office/drawing/2014/main" id="{4A3E8772-2526-4B33-9E24-7B6658C4FD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9806669"/>
              </p:ext>
            </p:extLst>
          </p:nvPr>
        </p:nvGraphicFramePr>
        <p:xfrm>
          <a:off x="971600" y="4267406"/>
          <a:ext cx="6880746" cy="4515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Dokument" r:id="rId5" imgW="6178296" imgH="4053840" progId="Word.Document.8">
                  <p:embed/>
                </p:oleObj>
              </mc:Choice>
              <mc:Fallback>
                <p:oleObj name="Dokument" r:id="rId5" imgW="6178296" imgH="4053840" progId="Word.Document.8">
                  <p:embed/>
                  <p:pic>
                    <p:nvPicPr>
                      <p:cNvPr id="0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4267406"/>
                        <a:ext cx="6880746" cy="45158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D7D4BF4A-263E-465D-A728-A41E7D627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76200"/>
            <a:ext cx="8991600" cy="67056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12291" name="Object 3">
            <a:extLst>
              <a:ext uri="{FF2B5EF4-FFF2-40B4-BE49-F238E27FC236}">
                <a16:creationId xmlns:a16="http://schemas.microsoft.com/office/drawing/2014/main" id="{B3769E90-FB10-4348-9012-EAAC2622356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9399339"/>
              </p:ext>
            </p:extLst>
          </p:nvPr>
        </p:nvGraphicFramePr>
        <p:xfrm>
          <a:off x="467544" y="332656"/>
          <a:ext cx="8472338" cy="5889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Document" r:id="rId3" imgW="8311175" imgH="5768784" progId="Word.Document.8">
                  <p:embed/>
                </p:oleObj>
              </mc:Choice>
              <mc:Fallback>
                <p:oleObj name="Document" r:id="rId3" imgW="8311175" imgH="5768784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332656"/>
                        <a:ext cx="8472338" cy="58895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938A82E8-B0D3-4CBE-8688-677464610E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76200"/>
            <a:ext cx="8991600" cy="67056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13315" name="Object 4">
            <a:extLst>
              <a:ext uri="{FF2B5EF4-FFF2-40B4-BE49-F238E27FC236}">
                <a16:creationId xmlns:a16="http://schemas.microsoft.com/office/drawing/2014/main" id="{5565A16D-2AAE-454B-87C7-D56260FECB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7819152"/>
              </p:ext>
            </p:extLst>
          </p:nvPr>
        </p:nvGraphicFramePr>
        <p:xfrm>
          <a:off x="1257300" y="190500"/>
          <a:ext cx="8134350" cy="817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Document" r:id="rId3" imgW="6086080" imgH="6104634" progId="Word.Document.8">
                  <p:embed/>
                </p:oleObj>
              </mc:Choice>
              <mc:Fallback>
                <p:oleObj name="Document" r:id="rId3" imgW="6086080" imgH="6104634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7300" y="190500"/>
                        <a:ext cx="8134350" cy="817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050">
            <a:extLst>
              <a:ext uri="{FF2B5EF4-FFF2-40B4-BE49-F238E27FC236}">
                <a16:creationId xmlns:a16="http://schemas.microsoft.com/office/drawing/2014/main" id="{BF127BF9-ACD3-43F5-BE81-F100EE308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76200"/>
            <a:ext cx="8991600" cy="67056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4339" name="Text Box 2051">
            <a:extLst>
              <a:ext uri="{FF2B5EF4-FFF2-40B4-BE49-F238E27FC236}">
                <a16:creationId xmlns:a16="http://schemas.microsoft.com/office/drawing/2014/main" id="{E7F3AB55-291A-4F02-A077-7302E1DCBA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81000"/>
            <a:ext cx="7620000" cy="626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800" b="1">
                <a:solidFill>
                  <a:schemeClr val="accent2"/>
                </a:solidFill>
                <a:latin typeface="Arial" panose="020B0604020202020204" pitchFamily="34" charset="0"/>
              </a:rPr>
              <a:t>ČSN EN 61 882 (str.7):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600">
                <a:latin typeface="Arial" panose="020B0604020202020204" pitchFamily="34" charset="0"/>
              </a:rPr>
              <a:t>HAZOP je často spojován s jinými technikami:</a:t>
            </a:r>
          </a:p>
          <a:p>
            <a:pPr lvl="1" eaLnBrk="1" hangingPunct="1">
              <a:spcBef>
                <a:spcPct val="50000"/>
              </a:spcBef>
              <a:buFontTx/>
              <a:buChar char="-"/>
            </a:pPr>
            <a:r>
              <a:rPr lang="cs-CZ" altLang="cs-CZ" sz="1600">
                <a:latin typeface="Arial" panose="020B0604020202020204" pitchFamily="34" charset="0"/>
              </a:rPr>
              <a:t> HAZOP kontrolního seznamu ,</a:t>
            </a:r>
          </a:p>
          <a:p>
            <a:pPr lvl="1" eaLnBrk="1" hangingPunct="1">
              <a:spcBef>
                <a:spcPct val="50000"/>
              </a:spcBef>
              <a:buFontTx/>
              <a:buChar char="-"/>
            </a:pPr>
            <a:r>
              <a:rPr lang="cs-CZ" altLang="cs-CZ" sz="1600">
                <a:latin typeface="Arial" panose="020B0604020202020204" pitchFamily="34" charset="0"/>
              </a:rPr>
              <a:t> HAZOP 1,</a:t>
            </a:r>
          </a:p>
          <a:p>
            <a:pPr lvl="1" eaLnBrk="1" hangingPunct="1">
              <a:spcBef>
                <a:spcPct val="50000"/>
              </a:spcBef>
              <a:buFontTx/>
              <a:buChar char="-"/>
            </a:pPr>
            <a:r>
              <a:rPr lang="cs-CZ" altLang="cs-CZ" sz="1600">
                <a:latin typeface="Arial" panose="020B0604020202020204" pitchFamily="34" charset="0"/>
              </a:rPr>
              <a:t> HAZOP 2,</a:t>
            </a:r>
          </a:p>
          <a:p>
            <a:pPr lvl="1" eaLnBrk="1" hangingPunct="1">
              <a:spcBef>
                <a:spcPct val="50000"/>
              </a:spcBef>
              <a:buFontTx/>
              <a:buChar char="-"/>
            </a:pPr>
            <a:r>
              <a:rPr lang="cs-CZ" altLang="cs-CZ" sz="1600">
                <a:latin typeface="Arial" panose="020B0604020202020204" pitchFamily="34" charset="0"/>
              </a:rPr>
              <a:t> HAZOP založený na znalostech,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600" b="1">
                <a:solidFill>
                  <a:srgbClr val="FF0000"/>
                </a:solidFill>
                <a:latin typeface="Arial" panose="020B0604020202020204" pitchFamily="34" charset="0"/>
              </a:rPr>
              <a:t>Použití tohoto termínu s takovými technikami se považuje za nepatřičné  </a:t>
            </a:r>
          </a:p>
          <a:p>
            <a:pPr eaLnBrk="1" hangingPunct="1"/>
            <a:r>
              <a:rPr lang="cs-CZ" altLang="cs-CZ" sz="1600" b="1">
                <a:solidFill>
                  <a:srgbClr val="FF0000"/>
                </a:solidFill>
                <a:latin typeface="Arial" panose="020B0604020202020204" pitchFamily="34" charset="0"/>
              </a:rPr>
              <a:t>a je z tohoto dokumentu vyloučeno</a:t>
            </a:r>
            <a:r>
              <a:rPr lang="cs-CZ" altLang="cs-CZ" sz="1600" b="1">
                <a:latin typeface="Arial" panose="020B0604020202020204" pitchFamily="34" charset="0"/>
              </a:rPr>
              <a:t>.</a:t>
            </a:r>
            <a:r>
              <a:rPr lang="cs-CZ" altLang="cs-CZ" sz="160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endParaRPr lang="cs-CZ" altLang="zh-CN" sz="1800" b="1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zh-CN" sz="1800" b="1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HAZOP Guide to Best Practice, 3</a:t>
            </a:r>
            <a:r>
              <a:rPr lang="en-GB" altLang="zh-CN" sz="1800" b="1" baseline="30000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rd</a:t>
            </a:r>
            <a:r>
              <a:rPr lang="en-GB" altLang="zh-CN" sz="1800" b="1">
                <a:solidFill>
                  <a:schemeClr val="accent2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Edition, 2015</a:t>
            </a:r>
            <a:r>
              <a:rPr lang="en-GB" altLang="zh-CN" sz="1800" b="1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)  </a:t>
            </a:r>
            <a:endParaRPr lang="cs-CZ" altLang="zh-CN" sz="1800" b="1">
              <a:cs typeface="Calibri" panose="020F050202020403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altLang="zh-CN" sz="1600">
                <a:latin typeface="Arial" panose="020B0604020202020204" pitchFamily="34" charset="0"/>
                <a:cs typeface="Calibri" panose="020F0502020204030204" pitchFamily="34" charset="0"/>
              </a:rPr>
              <a:t>Použití termínů: </a:t>
            </a:r>
          </a:p>
          <a:p>
            <a:pPr lvl="1" eaLnBrk="1" hangingPunct="1">
              <a:spcBef>
                <a:spcPct val="50000"/>
              </a:spcBef>
              <a:buFontTx/>
              <a:buChar char="-"/>
            </a:pPr>
            <a:r>
              <a:rPr lang="cs-CZ" altLang="cs-CZ" sz="1600">
                <a:latin typeface="Arial" panose="020B0604020202020204" pitchFamily="34" charset="0"/>
                <a:cs typeface="Calibri" panose="020F0502020204030204" pitchFamily="34" charset="0"/>
              </a:rPr>
              <a:t> C</a:t>
            </a:r>
            <a:r>
              <a:rPr lang="en-GB" altLang="zh-CN" sz="1600">
                <a:latin typeface="Arial" panose="020B0604020202020204" pitchFamily="34" charset="0"/>
                <a:ea typeface="宋体" panose="02010600030101010101" pitchFamily="2" charset="-122"/>
              </a:rPr>
              <a:t>oarse Scale HAZOP</a:t>
            </a:r>
            <a:endParaRPr lang="cs-CZ" altLang="zh-CN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ct val="50000"/>
              </a:spcBef>
              <a:buFontTx/>
              <a:buChar char="-"/>
            </a:pPr>
            <a:r>
              <a:rPr lang="cs-CZ" altLang="zh-CN" sz="1600">
                <a:latin typeface="Arial" panose="020B0604020202020204" pitchFamily="34" charset="0"/>
                <a:cs typeface="Arial" panose="020B0604020202020204" pitchFamily="34" charset="0"/>
              </a:rPr>
              <a:t> C</a:t>
            </a:r>
            <a:r>
              <a:rPr lang="en-GB" altLang="zh-CN" sz="1600">
                <a:latin typeface="Arial" panose="020B0604020202020204" pitchFamily="34" charset="0"/>
                <a:ea typeface="宋体" panose="02010600030101010101" pitchFamily="2" charset="-122"/>
              </a:rPr>
              <a:t>hecklist HAZOP </a:t>
            </a:r>
            <a:endParaRPr lang="cs-CZ" altLang="zh-CN" sz="1600"/>
          </a:p>
          <a:p>
            <a:pPr eaLnBrk="1" hangingPunct="1">
              <a:spcBef>
                <a:spcPct val="50000"/>
              </a:spcBef>
            </a:pPr>
            <a:r>
              <a:rPr lang="cs-CZ" altLang="zh-CN"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uvedených </a:t>
            </a:r>
            <a:r>
              <a:rPr lang="en-GB" altLang="zh-CN" sz="16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případ</a:t>
            </a:r>
            <a:r>
              <a:rPr lang="cs-CZ" altLang="zh-CN"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ech</a:t>
            </a:r>
            <a:r>
              <a:rPr lang="en-GB" altLang="zh-CN" sz="16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se jedná o bezpečnostní studii, kterou nelze označit jako HAZOP     </a:t>
            </a:r>
            <a:endParaRPr lang="cs-CZ" altLang="zh-CN" sz="1600" b="1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cs-CZ" altLang="cs-CZ" sz="16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altLang="cs-CZ">
                <a:cs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id="{3D3F1259-0C62-42AB-A558-7574108CEE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76200"/>
            <a:ext cx="8991600" cy="67056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15363" name="Object 2">
            <a:extLst>
              <a:ext uri="{FF2B5EF4-FFF2-40B4-BE49-F238E27FC236}">
                <a16:creationId xmlns:a16="http://schemas.microsoft.com/office/drawing/2014/main" id="{A1E9B65A-7B01-4319-AC98-BAF27086B5B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9580881"/>
              </p:ext>
            </p:extLst>
          </p:nvPr>
        </p:nvGraphicFramePr>
        <p:xfrm>
          <a:off x="142875" y="676275"/>
          <a:ext cx="8648700" cy="536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" name="Document" r:id="rId3" imgW="8870509" imgH="5500535" progId="Word.Document.8">
                  <p:embed/>
                </p:oleObj>
              </mc:Choice>
              <mc:Fallback>
                <p:oleObj name="Document" r:id="rId3" imgW="8870509" imgH="5500535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676275"/>
                        <a:ext cx="8648700" cy="536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3F0D89ED-3630-40FA-86C6-0B3B09A768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76200"/>
            <a:ext cx="8991600" cy="67056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16387" name="Object 4">
            <a:extLst>
              <a:ext uri="{FF2B5EF4-FFF2-40B4-BE49-F238E27FC236}">
                <a16:creationId xmlns:a16="http://schemas.microsoft.com/office/drawing/2014/main" id="{312A44B9-42FD-49AB-A9C7-E2730184AFF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3968886"/>
              </p:ext>
            </p:extLst>
          </p:nvPr>
        </p:nvGraphicFramePr>
        <p:xfrm>
          <a:off x="180975" y="257175"/>
          <a:ext cx="8753475" cy="621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0" name="Document" r:id="rId3" imgW="8870509" imgH="6290179" progId="Word.Document.8">
                  <p:embed/>
                </p:oleObj>
              </mc:Choice>
              <mc:Fallback>
                <p:oleObj name="Document" r:id="rId3" imgW="8870509" imgH="6290179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975" y="257175"/>
                        <a:ext cx="8753475" cy="621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508A0CE0-661A-4223-A462-735695C380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76200"/>
            <a:ext cx="8991600" cy="67056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17411" name="Object 4">
            <a:extLst>
              <a:ext uri="{FF2B5EF4-FFF2-40B4-BE49-F238E27FC236}">
                <a16:creationId xmlns:a16="http://schemas.microsoft.com/office/drawing/2014/main" id="{64BA7718-18D7-40F4-AA15-4904E067BCF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" y="381000"/>
          <a:ext cx="8872538" cy="631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" name="Dokument" r:id="rId3" imgW="8872728" imgH="6318504" progId="Word.Document.8">
                  <p:embed/>
                </p:oleObj>
              </mc:Choice>
              <mc:Fallback>
                <p:oleObj name="Dokument" r:id="rId3" imgW="8872728" imgH="6318504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81000"/>
                        <a:ext cx="8872538" cy="6318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3E6E2194-6397-49DC-B1E2-83EEEF9025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76200"/>
            <a:ext cx="8991600" cy="67056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18435" name="Object 3">
            <a:extLst>
              <a:ext uri="{FF2B5EF4-FFF2-40B4-BE49-F238E27FC236}">
                <a16:creationId xmlns:a16="http://schemas.microsoft.com/office/drawing/2014/main" id="{3C4F4A47-A9F9-4839-9F0B-C8F244F2F3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9409517"/>
              </p:ext>
            </p:extLst>
          </p:nvPr>
        </p:nvGraphicFramePr>
        <p:xfrm>
          <a:off x="152400" y="304800"/>
          <a:ext cx="8753475" cy="614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8" name="Document" r:id="rId3" imgW="8870509" imgH="6223656" progId="Word.Document.8">
                  <p:embed/>
                </p:oleObj>
              </mc:Choice>
              <mc:Fallback>
                <p:oleObj name="Document" r:id="rId3" imgW="8870509" imgH="6223656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04800"/>
                        <a:ext cx="8753475" cy="614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C3338DB4-BC9F-4101-923A-6481259C4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76200"/>
            <a:ext cx="8991600" cy="67056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cs-CZ" altLang="cs-CZ" sz="2000" b="1">
                <a:solidFill>
                  <a:schemeClr val="accent2"/>
                </a:solidFill>
                <a:latin typeface="Arial" panose="020B0604020202020204" pitchFamily="34" charset="0"/>
              </a:rPr>
              <a:t>Závěr:</a:t>
            </a:r>
          </a:p>
          <a:p>
            <a:pPr algn="ctr" eaLnBrk="1" hangingPunct="1">
              <a:buFontTx/>
              <a:buChar char="-"/>
            </a:pPr>
            <a:r>
              <a:rPr lang="cs-CZ" altLang="cs-CZ" sz="2000">
                <a:latin typeface="Arial" panose="020B0604020202020204" pitchFamily="34" charset="0"/>
              </a:rPr>
              <a:t> profesní odbornost týmu je u některých studií diskutabilní,</a:t>
            </a:r>
          </a:p>
          <a:p>
            <a:pPr algn="ctr" eaLnBrk="1" hangingPunct="1">
              <a:buFontTx/>
              <a:buChar char="-"/>
            </a:pPr>
            <a:r>
              <a:rPr lang="cs-CZ" altLang="cs-CZ" sz="2000">
                <a:latin typeface="Arial" panose="020B0604020202020204" pitchFamily="34" charset="0"/>
              </a:rPr>
              <a:t> znalost metody HAZOP hraničí s neznalostí, spíše SW aplikace,</a:t>
            </a:r>
          </a:p>
          <a:p>
            <a:pPr algn="ctr" eaLnBrk="1" hangingPunct="1">
              <a:buFontTx/>
              <a:buChar char="-"/>
            </a:pPr>
            <a:r>
              <a:rPr lang="cs-CZ" altLang="cs-CZ" sz="2000">
                <a:latin typeface="Arial" panose="020B0604020202020204" pitchFamily="34" charset="0"/>
              </a:rPr>
              <a:t> místo systematického přístupu </a:t>
            </a:r>
            <a:r>
              <a:rPr lang="cs-CZ" altLang="cs-CZ" sz="2000" b="1">
                <a:solidFill>
                  <a:schemeClr val="accent2"/>
                </a:solidFill>
                <a:latin typeface="Arial" panose="020B0604020202020204" pitchFamily="34" charset="0"/>
              </a:rPr>
              <a:t>line by line</a:t>
            </a:r>
            <a:r>
              <a:rPr lang="cs-CZ" altLang="cs-CZ" sz="2000">
                <a:latin typeface="Arial" panose="020B0604020202020204" pitchFamily="34" charset="0"/>
              </a:rPr>
              <a:t>, </a:t>
            </a:r>
          </a:p>
          <a:p>
            <a:pPr algn="ctr" eaLnBrk="1" hangingPunct="1"/>
            <a:r>
              <a:rPr lang="cs-CZ" altLang="cs-CZ" sz="2000">
                <a:latin typeface="Arial" panose="020B0604020202020204" pitchFamily="34" charset="0"/>
              </a:rPr>
              <a:t>	      velké </a:t>
            </a:r>
            <a:r>
              <a:rPr lang="cs-CZ" altLang="cs-CZ" sz="2000" b="1">
                <a:solidFill>
                  <a:schemeClr val="accent2"/>
                </a:solidFill>
                <a:latin typeface="Arial" panose="020B0604020202020204" pitchFamily="34" charset="0"/>
              </a:rPr>
              <a:t>nesystematicky prověřované uzly</a:t>
            </a:r>
            <a:r>
              <a:rPr lang="cs-CZ" altLang="cs-CZ" sz="2000">
                <a:latin typeface="Arial" panose="020B0604020202020204" pitchFamily="34" charset="0"/>
              </a:rPr>
              <a:t> ( jen výběr ), </a:t>
            </a:r>
          </a:p>
          <a:p>
            <a:pPr algn="ctr" eaLnBrk="1" hangingPunct="1">
              <a:buFontTx/>
              <a:buChar char="-"/>
            </a:pPr>
            <a:r>
              <a:rPr lang="cs-CZ" altLang="cs-CZ" sz="2000">
                <a:latin typeface="Arial" panose="020B0604020202020204" pitchFamily="34" charset="0"/>
              </a:rPr>
              <a:t> ignorování/nepochopení významu vodicích slov, </a:t>
            </a:r>
          </a:p>
          <a:p>
            <a:pPr algn="ctr" eaLnBrk="1" hangingPunct="1">
              <a:buFontTx/>
              <a:buChar char="-"/>
            </a:pPr>
            <a:r>
              <a:rPr lang="cs-CZ" altLang="cs-CZ" sz="2000">
                <a:latin typeface="Arial" panose="020B0604020202020204" pitchFamily="34" charset="0"/>
              </a:rPr>
              <a:t> absence kvalitativních slov a odchylek,</a:t>
            </a:r>
          </a:p>
          <a:p>
            <a:pPr algn="ctr" eaLnBrk="1" hangingPunct="1">
              <a:buFontTx/>
              <a:buChar char="-"/>
            </a:pPr>
            <a:r>
              <a:rPr lang="cs-CZ" altLang="cs-CZ" sz="2000">
                <a:latin typeface="Arial" panose="020B0604020202020204" pitchFamily="34" charset="0"/>
              </a:rPr>
              <a:t> výstupy pro PZH minimální/žádné,</a:t>
            </a:r>
          </a:p>
          <a:p>
            <a:pPr algn="ctr" eaLnBrk="1" hangingPunct="1">
              <a:buFontTx/>
              <a:buChar char="-"/>
            </a:pPr>
            <a:r>
              <a:rPr lang="cs-CZ" altLang="cs-CZ" sz="2000">
                <a:latin typeface="Arial" panose="020B0604020202020204" pitchFamily="34" charset="0"/>
              </a:rPr>
              <a:t> případné hodnocení rizika neakceptovatelné.</a:t>
            </a:r>
          </a:p>
          <a:p>
            <a:pPr algn="ctr" eaLnBrk="1" hangingPunct="1">
              <a:buFontTx/>
              <a:buChar char="-"/>
            </a:pPr>
            <a:r>
              <a:rPr lang="cs-CZ" altLang="cs-CZ" sz="2000" b="1">
                <a:latin typeface="Arial" panose="020B0604020202020204" pitchFamily="34" charset="0"/>
              </a:rPr>
              <a:t> </a:t>
            </a:r>
            <a:r>
              <a:rPr lang="en-GB" altLang="cs-CZ" sz="2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</a:t>
            </a:r>
            <a:r>
              <a:rPr lang="cs-CZ" altLang="cs-CZ" sz="2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altLang="cs-CZ" sz="2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nelze označit jako HAZOP</a:t>
            </a:r>
            <a:r>
              <a:rPr lang="cs-CZ" altLang="cs-CZ" sz="2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ctr" eaLnBrk="1" hangingPunct="1"/>
            <a:r>
              <a:rPr lang="cs-CZ" altLang="cs-CZ" sz="2000" b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jsou to (nějaké) bezpečnostní studie. </a:t>
            </a:r>
            <a:endParaRPr lang="cs-CZ" altLang="cs-CZ" sz="20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buFontTx/>
              <a:buChar char="-"/>
            </a:pPr>
            <a:endParaRPr lang="cs-CZ" altLang="cs-CZ" sz="20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cs-CZ" altLang="cs-CZ" sz="2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Doporučení:</a:t>
            </a:r>
            <a:r>
              <a:rPr lang="cs-CZ" altLang="cs-CZ" sz="20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eaLnBrk="1" hangingPunct="1">
              <a:buFontTx/>
              <a:buChar char="-"/>
            </a:pPr>
            <a:r>
              <a:rPr lang="cs-CZ" altLang="cs-CZ" sz="2000">
                <a:latin typeface="Arial" panose="020B0604020202020204" pitchFamily="34" charset="0"/>
                <a:cs typeface="Arial" panose="020B0604020202020204" pitchFamily="34" charset="0"/>
              </a:rPr>
              <a:t> trénink členů HAZOP týmů před zahájením studie,</a:t>
            </a:r>
          </a:p>
          <a:p>
            <a:pPr algn="ctr" eaLnBrk="1" hangingPunct="1">
              <a:buFontTx/>
              <a:buChar char="-"/>
            </a:pPr>
            <a:r>
              <a:rPr lang="cs-CZ" altLang="cs-CZ" sz="2000">
                <a:latin typeface="Arial" panose="020B0604020202020204" pitchFamily="34" charset="0"/>
                <a:cs typeface="Arial" panose="020B0604020202020204" pitchFamily="34" charset="0"/>
              </a:rPr>
              <a:t> pro menší studie leader a zapisovatel interní / součást tréninku,</a:t>
            </a:r>
          </a:p>
          <a:p>
            <a:pPr algn="ctr" eaLnBrk="1" hangingPunct="1">
              <a:buFontTx/>
              <a:buChar char="-"/>
            </a:pPr>
            <a:r>
              <a:rPr lang="cs-CZ" altLang="cs-CZ" sz="2000">
                <a:latin typeface="Arial" panose="020B0604020202020204" pitchFamily="34" charset="0"/>
                <a:cs typeface="Arial" panose="020B0604020202020204" pitchFamily="34" charset="0"/>
              </a:rPr>
              <a:t> pro rozsáhlejší studie leader a zapisovatel - externí spolupráce,</a:t>
            </a:r>
          </a:p>
          <a:p>
            <a:pPr algn="ctr" eaLnBrk="1" hangingPunct="1">
              <a:buFontTx/>
              <a:buChar char="-"/>
            </a:pPr>
            <a:r>
              <a:rPr lang="cs-CZ" altLang="cs-CZ" sz="2000">
                <a:latin typeface="Arial" panose="020B0604020202020204" pitchFamily="34" charset="0"/>
                <a:cs typeface="Arial" panose="020B0604020202020204" pitchFamily="34" charset="0"/>
              </a:rPr>
              <a:t> pro hodnocení rizika používat metodu LOPA.</a:t>
            </a:r>
          </a:p>
          <a:p>
            <a:pPr algn="ctr" eaLnBrk="1" hangingPunct="1">
              <a:buFontTx/>
              <a:buChar char="-"/>
            </a:pPr>
            <a:r>
              <a:rPr lang="cs-CZ" altLang="cs-CZ" sz="2000">
                <a:latin typeface="Arial" panose="020B0604020202020204" pitchFamily="34" charset="0"/>
                <a:cs typeface="Arial" panose="020B0604020202020204" pitchFamily="34" charset="0"/>
              </a:rPr>
              <a:t> stanovení SIL není jediná metoda snižování rizika.   </a:t>
            </a:r>
          </a:p>
          <a:p>
            <a:pPr algn="ctr" eaLnBrk="1" hangingPunct="1">
              <a:buFontTx/>
              <a:buChar char="-"/>
            </a:pPr>
            <a:endParaRPr lang="cs-CZ" altLang="cs-CZ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050">
            <a:extLst>
              <a:ext uri="{FF2B5EF4-FFF2-40B4-BE49-F238E27FC236}">
                <a16:creationId xmlns:a16="http://schemas.microsoft.com/office/drawing/2014/main" id="{6F6D6D1E-2542-4B06-A3C6-5A44E4A68D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76200"/>
            <a:ext cx="8991600" cy="67056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20483" name="Object 2051">
            <a:extLst>
              <a:ext uri="{FF2B5EF4-FFF2-40B4-BE49-F238E27FC236}">
                <a16:creationId xmlns:a16="http://schemas.microsoft.com/office/drawing/2014/main" id="{3B22CD35-A008-40A6-B22B-48E10FDF362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7063" y="457200"/>
          <a:ext cx="7991475" cy="624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6" name="Dokument" r:id="rId3" imgW="7997952" imgH="6256020" progId="Word.Document.8">
                  <p:embed/>
                </p:oleObj>
              </mc:Choice>
              <mc:Fallback>
                <p:oleObj name="Dokument" r:id="rId3" imgW="7997952" imgH="6256020" progId="Word.Document.8">
                  <p:embed/>
                  <p:pic>
                    <p:nvPicPr>
                      <p:cNvPr id="0" name="Object 20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063" y="457200"/>
                        <a:ext cx="7991475" cy="624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A1A4398-FCA2-4491-8F0A-20EDDFA6FD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76200"/>
            <a:ext cx="8991600" cy="67056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3075" name="Object 4">
            <a:extLst>
              <a:ext uri="{FF2B5EF4-FFF2-40B4-BE49-F238E27FC236}">
                <a16:creationId xmlns:a16="http://schemas.microsoft.com/office/drawing/2014/main" id="{41D23376-EF7C-4F87-9F2A-10CC74061EF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8625" y="409575"/>
          <a:ext cx="8439150" cy="587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Document" r:id="rId3" imgW="8550530" imgH="5952531" progId="Word.Document.8">
                  <p:embed/>
                </p:oleObj>
              </mc:Choice>
              <mc:Fallback>
                <p:oleObj name="Document" r:id="rId3" imgW="8550530" imgH="5952531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" y="409575"/>
                        <a:ext cx="8439150" cy="587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151F815B-3A19-4D78-BDB1-E55307391B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76200"/>
            <a:ext cx="8991600" cy="67056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endParaRPr lang="cs-CZ" altLang="cs-CZ" sz="2000" dirty="0">
              <a:latin typeface="Arial" panose="020B0604020202020204" pitchFamily="34" charset="0"/>
            </a:endParaRPr>
          </a:p>
          <a:p>
            <a:pPr algn="ctr" eaLnBrk="1" hangingPunct="1"/>
            <a:endParaRPr lang="cs-CZ" altLang="cs-CZ" sz="2000" dirty="0">
              <a:latin typeface="Arial" panose="020B0604020202020204" pitchFamily="34" charset="0"/>
            </a:endParaRPr>
          </a:p>
          <a:p>
            <a:pPr algn="ctr" eaLnBrk="1" hangingPunct="1"/>
            <a:r>
              <a:rPr lang="cs-CZ" altLang="cs-CZ" sz="2000" dirty="0">
                <a:latin typeface="Arial" panose="020B0604020202020204" pitchFamily="34" charset="0"/>
              </a:rPr>
              <a:t>Ke studii Linde</a:t>
            </a:r>
          </a:p>
          <a:p>
            <a:pPr algn="ctr" eaLnBrk="1" hangingPunct="1"/>
            <a:r>
              <a:rPr lang="cs-CZ" altLang="cs-CZ" b="1" dirty="0" err="1">
                <a:solidFill>
                  <a:schemeClr val="accent2"/>
                </a:solidFill>
                <a:latin typeface="Arial" panose="020B0604020202020204" pitchFamily="34" charset="0"/>
              </a:rPr>
              <a:t>Coarse</a:t>
            </a:r>
            <a:r>
              <a:rPr lang="cs-CZ" altLang="cs-CZ" b="1" dirty="0">
                <a:solidFill>
                  <a:schemeClr val="accent2"/>
                </a:solidFill>
                <a:latin typeface="Arial" panose="020B0604020202020204" pitchFamily="34" charset="0"/>
              </a:rPr>
              <a:t> HAZOP Report Ethylene Plant</a:t>
            </a:r>
          </a:p>
          <a:p>
            <a:pPr algn="ctr" eaLnBrk="1" hangingPunct="1"/>
            <a:endParaRPr lang="cs-CZ" altLang="cs-CZ" sz="18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algn="ctr" eaLnBrk="1" hangingPunct="1"/>
            <a:r>
              <a:rPr lang="cs-CZ" altLang="cs-CZ" sz="1800" dirty="0">
                <a:solidFill>
                  <a:schemeClr val="accent2"/>
                </a:solidFill>
                <a:latin typeface="Arial" panose="020B0604020202020204" pitchFamily="34" charset="0"/>
              </a:rPr>
              <a:t>Vytváření/generování odchylek je odlišné od klasického </a:t>
            </a:r>
            <a:r>
              <a:rPr lang="cs-CZ" altLang="cs-CZ" sz="1800" dirty="0" err="1">
                <a:solidFill>
                  <a:schemeClr val="accent2"/>
                </a:solidFill>
                <a:latin typeface="Arial" panose="020B0604020202020204" pitchFamily="34" charset="0"/>
              </a:rPr>
              <a:t>HAZOPu</a:t>
            </a:r>
            <a:r>
              <a:rPr lang="cs-CZ" altLang="cs-CZ" sz="1800" dirty="0">
                <a:solidFill>
                  <a:schemeClr val="accent2"/>
                </a:solidFill>
                <a:latin typeface="Arial" panose="020B0604020202020204" pitchFamily="34" charset="0"/>
              </a:rPr>
              <a:t>,</a:t>
            </a:r>
          </a:p>
          <a:p>
            <a:pPr algn="ctr" eaLnBrk="1" hangingPunct="1"/>
            <a:r>
              <a:rPr lang="cs-CZ" altLang="cs-CZ" sz="1800" dirty="0">
                <a:solidFill>
                  <a:schemeClr val="accent2"/>
                </a:solidFill>
                <a:latin typeface="Arial" panose="020B0604020202020204" pitchFamily="34" charset="0"/>
              </a:rPr>
              <a:t>který řeší především odchylky technologické.</a:t>
            </a:r>
          </a:p>
          <a:p>
            <a:pPr algn="ctr" eaLnBrk="1" hangingPunct="1"/>
            <a:r>
              <a:rPr lang="cs-CZ" altLang="cs-CZ" sz="1800" dirty="0">
                <a:solidFill>
                  <a:schemeClr val="accent2"/>
                </a:solidFill>
                <a:latin typeface="Arial" panose="020B0604020202020204" pitchFamily="34" charset="0"/>
              </a:rPr>
              <a:t>Zde se analyzuje především: </a:t>
            </a:r>
          </a:p>
          <a:p>
            <a:pPr algn="ctr" eaLnBrk="1" hangingPunct="1">
              <a:buFontTx/>
              <a:buChar char="-"/>
            </a:pPr>
            <a:endParaRPr lang="cs-CZ" altLang="cs-CZ" sz="18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algn="ctr" eaLnBrk="1" hangingPunct="1">
              <a:buFontTx/>
              <a:buChar char="-"/>
            </a:pPr>
            <a:r>
              <a:rPr lang="cs-CZ" altLang="cs-CZ" sz="1800" dirty="0">
                <a:solidFill>
                  <a:schemeClr val="accent2"/>
                </a:solidFill>
                <a:latin typeface="Arial" panose="020B0604020202020204" pitchFamily="34" charset="0"/>
              </a:rPr>
              <a:t> výpočtový tlak a teplota, </a:t>
            </a:r>
          </a:p>
          <a:p>
            <a:pPr algn="ctr" eaLnBrk="1" hangingPunct="1">
              <a:buFontTx/>
              <a:buChar char="-"/>
            </a:pPr>
            <a:r>
              <a:rPr lang="cs-CZ" altLang="cs-CZ" sz="1800" dirty="0">
                <a:solidFill>
                  <a:schemeClr val="accent2"/>
                </a:solidFill>
                <a:latin typeface="Arial" panose="020B0604020202020204" pitchFamily="34" charset="0"/>
              </a:rPr>
              <a:t> provozní tlak a teplota,</a:t>
            </a:r>
          </a:p>
          <a:p>
            <a:pPr algn="ctr" eaLnBrk="1" hangingPunct="1">
              <a:buFontTx/>
              <a:buChar char="-"/>
            </a:pPr>
            <a:r>
              <a:rPr lang="cs-CZ" altLang="cs-CZ" sz="1800" dirty="0">
                <a:solidFill>
                  <a:schemeClr val="accent2"/>
                </a:solidFill>
                <a:latin typeface="Arial" panose="020B0604020202020204" pitchFamily="34" charset="0"/>
              </a:rPr>
              <a:t> životnost zařízení.</a:t>
            </a:r>
          </a:p>
          <a:p>
            <a:pPr algn="ctr" eaLnBrk="1" hangingPunct="1"/>
            <a:endParaRPr lang="cs-CZ" altLang="cs-CZ" sz="18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algn="ctr" eaLnBrk="1" hangingPunct="1"/>
            <a:endParaRPr lang="cs-CZ" altLang="cs-CZ" sz="18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algn="ctr" eaLnBrk="1" hangingPunct="1"/>
            <a:endParaRPr lang="cs-CZ" altLang="cs-CZ" sz="18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algn="ctr" eaLnBrk="1" hangingPunct="1"/>
            <a:endParaRPr lang="cs-CZ" altLang="cs-CZ" sz="18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algn="ctr" eaLnBrk="1" hangingPunct="1"/>
            <a:endParaRPr lang="cs-CZ" altLang="cs-CZ" sz="18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algn="ctr" eaLnBrk="1" hangingPunct="1"/>
            <a:endParaRPr lang="cs-CZ" altLang="cs-CZ" sz="18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algn="ctr" eaLnBrk="1" hangingPunct="1"/>
            <a:endParaRPr lang="cs-CZ" altLang="cs-CZ" sz="18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algn="ctr" eaLnBrk="1" hangingPunct="1"/>
            <a:endParaRPr lang="cs-CZ" altLang="cs-CZ" sz="18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algn="ctr" eaLnBrk="1" hangingPunct="1"/>
            <a:endParaRPr lang="cs-CZ" altLang="cs-CZ" sz="18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algn="ctr" eaLnBrk="1" hangingPunct="1"/>
            <a:endParaRPr lang="cs-CZ" altLang="cs-CZ" sz="18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algn="ctr" eaLnBrk="1" hangingPunct="1"/>
            <a:endParaRPr lang="cs-CZ" altLang="cs-CZ" sz="18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algn="ctr" eaLnBrk="1" hangingPunct="1"/>
            <a:r>
              <a:rPr lang="cs-CZ" altLang="cs-CZ" sz="1800" dirty="0">
                <a:solidFill>
                  <a:schemeClr val="accent2"/>
                </a:solidFill>
                <a:latin typeface="Arial" panose="020B0604020202020204" pitchFamily="34" charset="0"/>
              </a:rPr>
              <a:t>Tento okruh otázek proniká do </a:t>
            </a:r>
            <a:r>
              <a:rPr lang="cs-CZ" altLang="cs-CZ" sz="1800" dirty="0" err="1">
                <a:solidFill>
                  <a:schemeClr val="accent2"/>
                </a:solidFill>
                <a:latin typeface="Arial" panose="020B0604020202020204" pitchFamily="34" charset="0"/>
              </a:rPr>
              <a:t>HAZOPů</a:t>
            </a:r>
            <a:r>
              <a:rPr lang="cs-CZ" altLang="cs-CZ" sz="1800" dirty="0">
                <a:solidFill>
                  <a:schemeClr val="accent2"/>
                </a:solidFill>
                <a:latin typeface="Arial" panose="020B0604020202020204" pitchFamily="34" charset="0"/>
              </a:rPr>
              <a:t> v poslední době     </a:t>
            </a:r>
          </a:p>
          <a:p>
            <a:pPr algn="ctr" eaLnBrk="1" hangingPunct="1"/>
            <a:endParaRPr lang="cs-CZ" altLang="cs-CZ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algn="ctr" eaLnBrk="1" hangingPunct="1"/>
            <a:r>
              <a:rPr lang="cs-CZ" altLang="cs-CZ" dirty="0"/>
              <a:t> </a:t>
            </a:r>
          </a:p>
        </p:txBody>
      </p:sp>
      <p:graphicFrame>
        <p:nvGraphicFramePr>
          <p:cNvPr id="21507" name="Object 3">
            <a:extLst>
              <a:ext uri="{FF2B5EF4-FFF2-40B4-BE49-F238E27FC236}">
                <a16:creationId xmlns:a16="http://schemas.microsoft.com/office/drawing/2014/main" id="{DD105718-A1CA-4D7B-AEFE-0E35464548A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5800" y="3352800"/>
          <a:ext cx="8026400" cy="2532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" name="Dokument" r:id="rId3" imgW="8028432" imgH="2529840" progId="Word.Document.8">
                  <p:embed/>
                </p:oleObj>
              </mc:Choice>
              <mc:Fallback>
                <p:oleObj name="Dokument" r:id="rId3" imgW="8028432" imgH="252984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352800"/>
                        <a:ext cx="8026400" cy="2532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CEB1CF38-07C6-4A67-8C41-CA9FEFDA1D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76200"/>
            <a:ext cx="8991600" cy="67056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endParaRPr lang="cs-CZ" altLang="cs-CZ" sz="1800">
              <a:latin typeface="Arial" panose="020B0604020202020204" pitchFamily="34" charset="0"/>
            </a:endParaRPr>
          </a:p>
        </p:txBody>
      </p:sp>
      <p:graphicFrame>
        <p:nvGraphicFramePr>
          <p:cNvPr id="22531" name="Object 7">
            <a:extLst>
              <a:ext uri="{FF2B5EF4-FFF2-40B4-BE49-F238E27FC236}">
                <a16:creationId xmlns:a16="http://schemas.microsoft.com/office/drawing/2014/main" id="{4B686BFF-1015-41EE-BE53-4D5BC01DCB7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457200"/>
          <a:ext cx="6865938" cy="568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4" name="Dokument" r:id="rId3" imgW="6870192" imgH="5696712" progId="Word.Document.8">
                  <p:embed/>
                </p:oleObj>
              </mc:Choice>
              <mc:Fallback>
                <p:oleObj name="Dokument" r:id="rId3" imgW="6870192" imgH="5696712" progId="Word.Documen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57200"/>
                        <a:ext cx="6865938" cy="568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32C82C9B-C05B-4748-B8B0-FE72FB63DE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76200"/>
            <a:ext cx="8991600" cy="67056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cs-CZ" altLang="cs-CZ" b="1">
                <a:solidFill>
                  <a:schemeClr val="accent2"/>
                </a:solidFill>
              </a:rPr>
              <a:t>Děkujeme za pozornost</a:t>
            </a:r>
            <a:endParaRPr lang="cs-CZ" altLang="cs-CZ" b="1" dirty="0">
              <a:solidFill>
                <a:schemeClr val="accent2"/>
              </a:solidFill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BB8EF4FA-7DB0-4A5E-AA7E-45190A974F36}"/>
              </a:ext>
            </a:extLst>
          </p:cNvPr>
          <p:cNvSpPr txBox="1"/>
          <p:nvPr/>
        </p:nvSpPr>
        <p:spPr>
          <a:xfrm>
            <a:off x="2015716" y="4293096"/>
            <a:ext cx="51125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spcBef>
                <a:spcPct val="10000"/>
              </a:spcBef>
            </a:pPr>
            <a:r>
              <a:rPr lang="cs-CZ" altLang="cs-CZ" sz="1600" b="1" i="1" dirty="0" err="1">
                <a:solidFill>
                  <a:schemeClr val="accent2"/>
                </a:solidFill>
                <a:latin typeface="Arial" panose="020B0604020202020204" pitchFamily="34" charset="0"/>
              </a:rPr>
              <a:t>F.Babinec</a:t>
            </a:r>
            <a:r>
              <a:rPr lang="cs-CZ" altLang="cs-CZ" sz="1600" b="1" i="1" dirty="0">
                <a:solidFill>
                  <a:schemeClr val="accent2"/>
                </a:solidFill>
                <a:latin typeface="Arial" panose="020B0604020202020204" pitchFamily="34" charset="0"/>
              </a:rPr>
              <a:t>, </a:t>
            </a:r>
            <a:r>
              <a:rPr lang="cs-CZ" altLang="cs-CZ" sz="1600" b="1" i="1" dirty="0" err="1">
                <a:solidFill>
                  <a:schemeClr val="accent2"/>
                </a:solidFill>
                <a:latin typeface="Arial" panose="020B0604020202020204" pitchFamily="34" charset="0"/>
              </a:rPr>
              <a:t>L.Vacek</a:t>
            </a:r>
            <a:r>
              <a:rPr lang="cs-CZ" altLang="cs-CZ" sz="1600" b="1" dirty="0">
                <a:solidFill>
                  <a:schemeClr val="accent2"/>
                </a:solidFill>
                <a:latin typeface="Arial" panose="020B0604020202020204" pitchFamily="34" charset="0"/>
              </a:rPr>
              <a:t>,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A23D634-0722-47A4-872D-33EC98B4E3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76200"/>
            <a:ext cx="8991600" cy="67056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4099" name="Object 3">
            <a:extLst>
              <a:ext uri="{FF2B5EF4-FFF2-40B4-BE49-F238E27FC236}">
                <a16:creationId xmlns:a16="http://schemas.microsoft.com/office/drawing/2014/main" id="{263E39FA-299B-4F3E-BFA9-72C97654C83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7326004"/>
              </p:ext>
            </p:extLst>
          </p:nvPr>
        </p:nvGraphicFramePr>
        <p:xfrm>
          <a:off x="742950" y="619125"/>
          <a:ext cx="7943850" cy="529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Document" r:id="rId3" imgW="6360347" imgH="4235164" progId="Word.Document.8">
                  <p:embed/>
                </p:oleObj>
              </mc:Choice>
              <mc:Fallback>
                <p:oleObj name="Document" r:id="rId3" imgW="6360347" imgH="4235164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0" y="619125"/>
                        <a:ext cx="7943850" cy="529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4">
            <a:extLst>
              <a:ext uri="{FF2B5EF4-FFF2-40B4-BE49-F238E27FC236}">
                <a16:creationId xmlns:a16="http://schemas.microsoft.com/office/drawing/2014/main" id="{E54D18AC-1BEB-41B2-800A-26791E53B1F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5098490"/>
              </p:ext>
            </p:extLst>
          </p:nvPr>
        </p:nvGraphicFramePr>
        <p:xfrm>
          <a:off x="1114425" y="3284985"/>
          <a:ext cx="6762750" cy="45064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Document" r:id="rId5" imgW="6086080" imgH="4049619" progId="Word.Document.8">
                  <p:embed/>
                </p:oleObj>
              </mc:Choice>
              <mc:Fallback>
                <p:oleObj name="Document" r:id="rId5" imgW="6086080" imgH="4049619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4425" y="3284985"/>
                        <a:ext cx="6762750" cy="45064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3628BC7-01FA-4A02-B4AE-5F3B4C0CC8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76200"/>
            <a:ext cx="8991600" cy="67056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5123" name="Object 3">
            <a:extLst>
              <a:ext uri="{FF2B5EF4-FFF2-40B4-BE49-F238E27FC236}">
                <a16:creationId xmlns:a16="http://schemas.microsoft.com/office/drawing/2014/main" id="{7735825C-8896-4BF6-9702-7629CE1CCA4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47800" y="577850"/>
          <a:ext cx="6494463" cy="583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Dokument" r:id="rId3" imgW="6022848" imgH="5728716" progId="Word.Document.8">
                  <p:embed/>
                </p:oleObj>
              </mc:Choice>
              <mc:Fallback>
                <p:oleObj name="Dokument" r:id="rId3" imgW="6022848" imgH="5728716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77850"/>
                        <a:ext cx="6494463" cy="5830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7721DF1-0762-4F5B-A8CD-C800FB8B64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76200"/>
            <a:ext cx="8991600" cy="67056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6147" name="Object 3">
            <a:extLst>
              <a:ext uri="{FF2B5EF4-FFF2-40B4-BE49-F238E27FC236}">
                <a16:creationId xmlns:a16="http://schemas.microsoft.com/office/drawing/2014/main" id="{478B56B6-F630-4F6F-A159-416F5A5F9BF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43000" y="2438400"/>
          <a:ext cx="6964363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Dokument" r:id="rId3" imgW="7109460" imgH="2342388" progId="Word.Document.8">
                  <p:embed/>
                </p:oleObj>
              </mc:Choice>
              <mc:Fallback>
                <p:oleObj name="Dokument" r:id="rId3" imgW="7109460" imgH="2342388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438400"/>
                        <a:ext cx="6964363" cy="228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A79B78D-E481-4E4E-B51D-A312F886E4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76200"/>
            <a:ext cx="8991600" cy="67056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7171" name="Object 3">
            <a:extLst>
              <a:ext uri="{FF2B5EF4-FFF2-40B4-BE49-F238E27FC236}">
                <a16:creationId xmlns:a16="http://schemas.microsoft.com/office/drawing/2014/main" id="{EDB5614A-B592-4172-8D82-24A36E6E2F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5420353"/>
              </p:ext>
            </p:extLst>
          </p:nvPr>
        </p:nvGraphicFramePr>
        <p:xfrm>
          <a:off x="485775" y="1933575"/>
          <a:ext cx="8439150" cy="364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Document" r:id="rId3" imgW="8443990" imgH="3646527" progId="Word.Document.8">
                  <p:embed/>
                </p:oleObj>
              </mc:Choice>
              <mc:Fallback>
                <p:oleObj name="Document" r:id="rId3" imgW="8443990" imgH="3646527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" y="1933575"/>
                        <a:ext cx="8439150" cy="364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E677808-9D7D-4A8C-AACD-DF172505A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76200"/>
            <a:ext cx="8991600" cy="67056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8195" name="Object 3">
            <a:extLst>
              <a:ext uri="{FF2B5EF4-FFF2-40B4-BE49-F238E27FC236}">
                <a16:creationId xmlns:a16="http://schemas.microsoft.com/office/drawing/2014/main" id="{2D56F05E-FAAD-4222-8BB7-A513105994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7611612"/>
              </p:ext>
            </p:extLst>
          </p:nvPr>
        </p:nvGraphicFramePr>
        <p:xfrm>
          <a:off x="489789" y="476672"/>
          <a:ext cx="8132209" cy="60486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Dokument" r:id="rId3" imgW="6086856" imgH="4762500" progId="Word.Document.8">
                  <p:embed/>
                </p:oleObj>
              </mc:Choice>
              <mc:Fallback>
                <p:oleObj name="Dokument" r:id="rId3" imgW="6086856" imgH="47625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789" y="476672"/>
                        <a:ext cx="8132209" cy="60486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C87E1665-7B47-4414-B07E-A5286401F9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76200"/>
            <a:ext cx="8991600" cy="67056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9219" name="Object 4">
            <a:extLst>
              <a:ext uri="{FF2B5EF4-FFF2-40B4-BE49-F238E27FC236}">
                <a16:creationId xmlns:a16="http://schemas.microsoft.com/office/drawing/2014/main" id="{B9A9162F-725B-48B2-8623-234A5F049C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2745530"/>
              </p:ext>
            </p:extLst>
          </p:nvPr>
        </p:nvGraphicFramePr>
        <p:xfrm>
          <a:off x="251520" y="692696"/>
          <a:ext cx="8981116" cy="6606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Dokument" r:id="rId3" imgW="8365236" imgH="6035040" progId="Word.Document.8">
                  <p:embed/>
                </p:oleObj>
              </mc:Choice>
              <mc:Fallback>
                <p:oleObj name="Dokument" r:id="rId3" imgW="8365236" imgH="603504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692696"/>
                        <a:ext cx="8981116" cy="66062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DF384BA5-AE83-447B-9E7B-68C62B5377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76200"/>
            <a:ext cx="8991600" cy="67056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graphicFrame>
        <p:nvGraphicFramePr>
          <p:cNvPr id="10243" name="Object 3">
            <a:extLst>
              <a:ext uri="{FF2B5EF4-FFF2-40B4-BE49-F238E27FC236}">
                <a16:creationId xmlns:a16="http://schemas.microsoft.com/office/drawing/2014/main" id="{FA786695-0E05-435B-80F1-8D3DC3BAC3A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0321994"/>
              </p:ext>
            </p:extLst>
          </p:nvPr>
        </p:nvGraphicFramePr>
        <p:xfrm>
          <a:off x="533400" y="409575"/>
          <a:ext cx="8343900" cy="586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Document" r:id="rId3" imgW="8449749" imgH="5936709" progId="Word.Document.8">
                  <p:embed/>
                </p:oleObj>
              </mc:Choice>
              <mc:Fallback>
                <p:oleObj name="Document" r:id="rId3" imgW="8449749" imgH="5936709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09575"/>
                        <a:ext cx="8343900" cy="586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329</Words>
  <Application>Microsoft Office PowerPoint</Application>
  <PresentationFormat>Předvádění na obrazovce (4:3)</PresentationFormat>
  <Paragraphs>71</Paragraphs>
  <Slides>22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22</vt:i4>
      </vt:variant>
    </vt:vector>
  </HeadingPairs>
  <TitlesOfParts>
    <vt:vector size="29" baseType="lpstr">
      <vt:lpstr>Times New Roman</vt:lpstr>
      <vt:lpstr>Arial</vt:lpstr>
      <vt:lpstr>Calibri</vt:lpstr>
      <vt:lpstr>宋体</vt:lpstr>
      <vt:lpstr>Default Design</vt:lpstr>
      <vt:lpstr>Dokument Microsoft Wordu 97–2003</vt:lpstr>
      <vt:lpstr>Dokument aplikace Microsoft Word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Risk Consulting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Prof. Ing. František Babinec, CSc</dc:creator>
  <cp:lastModifiedBy>František Babinec</cp:lastModifiedBy>
  <cp:revision>26</cp:revision>
  <dcterms:created xsi:type="dcterms:W3CDTF">2019-09-05T09:26:27Z</dcterms:created>
  <dcterms:modified xsi:type="dcterms:W3CDTF">2021-10-19T06:11:38Z</dcterms:modified>
</cp:coreProperties>
</file>