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70" r:id="rId6"/>
    <p:sldId id="271" r:id="rId7"/>
    <p:sldId id="273" r:id="rId8"/>
    <p:sldId id="272" r:id="rId9"/>
    <p:sldId id="268" r:id="rId10"/>
    <p:sldId id="269" r:id="rId11"/>
    <p:sldId id="261" r:id="rId12"/>
    <p:sldId id="264" r:id="rId13"/>
    <p:sldId id="263" r:id="rId14"/>
    <p:sldId id="265" r:id="rId15"/>
    <p:sldId id="262" r:id="rId16"/>
    <p:sldId id="26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T" initials="P" lastIdx="5" clrIdx="0">
    <p:extLst>
      <p:ext uri="{19B8F6BF-5375-455C-9EA6-DF929625EA0E}">
        <p15:presenceInfo xmlns:p15="http://schemas.microsoft.com/office/powerpoint/2012/main" userId="P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9T16:17:41.324" idx="3">
    <p:pos x="4848" y="816"/>
    <p:text>HSE - Agentura pro zdraví a bezpečnost.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9T16:32:01.268" idx="4">
    <p:pos x="4113" y="1223"/>
    <p:text>Podnik nebo stát? Ve většině států stanovuje stát, v některých státech a odvětvích si nastaveují podniky, např. Norsko v ropném průmyslu (rok 2011). Z hlediska přístupu teorie očekávaného užitku se však jeví výhodnější, aby to nastavil stát.</p:text>
    <p:extLst>
      <p:ext uri="{C676402C-5697-4E1C-873F-D02D1690AC5C}">
        <p15:threadingInfo xmlns:p15="http://schemas.microsoft.com/office/powerpoint/2012/main" timeZoneBias="-120"/>
      </p:ext>
    </p:extLst>
  </p:cm>
  <p:cm authorId="1" dt="2021-10-19T16:32:20.794" idx="5">
    <p:pos x="4082" y="1607"/>
    <p:text>Jaké hodnoty nastavit? Inspirovat se v jiném státě, provést celonárodní studii?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8T19:20:41.383" idx="1">
    <p:pos x="10" y="10"/>
    <p:text>Pokud IRŠ bude větší jak 1, dostává posuzování rizik politický rozměr a nebudou posuzovány podle příručky. Budou posuzována speciální pracovní skupinou.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8T19:36:15.119" idx="2">
    <p:pos x="5952" y="1839"/>
    <p:text>Oblast A: Jedná se o mezní křivku pro události s malou pravděpodobností, ale s velkými dopady na ŽP. Tyto scénáře je nutné posoudit individuálně.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22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45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82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73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39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68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64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3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05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18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5AA6-9A8B-4E72-B395-C1BD8F36C1C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01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39800" y="1922463"/>
            <a:ext cx="10083800" cy="2387600"/>
          </a:xfrm>
        </p:spPr>
        <p:txBody>
          <a:bodyPr>
            <a:noAutofit/>
          </a:bodyPr>
          <a:lstStyle/>
          <a:p>
            <a:r>
              <a:rPr lang="cs-CZ" sz="4400" b="1" dirty="0"/>
              <a:t>Hodnocení environmentálních rizik v rámci prevence závažných havárií – současnost a budoucnost v České republice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63698" y="4891881"/>
            <a:ext cx="9144000" cy="1041400"/>
          </a:xfrm>
        </p:spPr>
        <p:txBody>
          <a:bodyPr/>
          <a:lstStyle/>
          <a:p>
            <a:r>
              <a:rPr lang="cs-CZ" dirty="0" smtClean="0"/>
              <a:t>Petr Trávníček, Mendelova univerzita v Brně</a:t>
            </a:r>
          </a:p>
          <a:p>
            <a:r>
              <a:rPr lang="cs-CZ" dirty="0" smtClean="0"/>
              <a:t>Luboš Kotek, Vysoké učení technické v Brně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9" y="504824"/>
            <a:ext cx="2736239" cy="615950"/>
          </a:xfrm>
          <a:prstGeom prst="rect">
            <a:avLst/>
          </a:prstGeom>
        </p:spPr>
      </p:pic>
      <p:pic>
        <p:nvPicPr>
          <p:cNvPr id="1026" name="Picture 2" descr="Mendelova univerzita v Brně – Wikiped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461" y="196849"/>
            <a:ext cx="2000250" cy="149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911" y="27779"/>
            <a:ext cx="2217993" cy="157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29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327880" y="231469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Příklady ze zahraničí</a:t>
            </a:r>
            <a:endParaRPr lang="cs-CZ" sz="32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19100" y="2387705"/>
            <a:ext cx="11515464" cy="20191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Při kvantitativním posuzování environmentálních rizik se stanovuje: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Objem (nebo plocha) kontaminované povrchové vody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Plocha kontaminované půdy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Objem kontaminované podzemní vody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292100" y="1360896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	      Švýcarsko</a:t>
            </a:r>
            <a:endParaRPr lang="cs-CZ" sz="2800" b="1" dirty="0"/>
          </a:p>
        </p:txBody>
      </p:sp>
      <p:pic>
        <p:nvPicPr>
          <p:cNvPr id="8194" name="Picture 2" descr="Swiss Flag, Switzerland, Country, Flag, Symbo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76" y="1328863"/>
            <a:ext cx="991473" cy="66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59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327880" y="231469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Kritéria přijatelnosti</a:t>
            </a:r>
            <a:endParaRPr lang="cs-CZ" sz="32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19100" y="2140443"/>
            <a:ext cx="11515464" cy="1228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Kdo nastaví kritérium přijatelnosti rizika?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Jak nastavit kritérium přijatelnosti rizika?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92100" y="1360896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Základní otázky: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55587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824" y="146437"/>
            <a:ext cx="10213976" cy="6057691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9559925" y="6396980"/>
            <a:ext cx="282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(Zdroj: </a:t>
            </a:r>
            <a:r>
              <a:rPr lang="en-US" dirty="0" err="1" smtClean="0"/>
              <a:t>Wilday</a:t>
            </a:r>
            <a:r>
              <a:rPr lang="en-US" dirty="0" smtClean="0"/>
              <a:t> et al., 1998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572000" y="6304647"/>
            <a:ext cx="323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i="1" dirty="0" smtClean="0"/>
              <a:t>Velká Británie</a:t>
            </a:r>
            <a:endParaRPr lang="cs-CZ" sz="24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7781925" y="387350"/>
                <a:ext cx="3937745" cy="7979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𝐸𝐻𝐼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𝑃𝐸𝐶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𝑁𝐾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𝑟𝑒𝑐𝑜𝑣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925" y="387350"/>
                <a:ext cx="3937745" cy="797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93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210" y="246886"/>
            <a:ext cx="6883400" cy="661111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3660" y="3992814"/>
            <a:ext cx="4538340" cy="2359192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5727700" y="3035300"/>
            <a:ext cx="187325" cy="1651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280400" y="424686"/>
            <a:ext cx="1689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= 10</a:t>
            </a:r>
            <a:r>
              <a:rPr lang="cs-CZ" sz="2400" baseline="30000" dirty="0" smtClean="0"/>
              <a:t>8</a:t>
            </a:r>
            <a:r>
              <a:rPr lang="cs-CZ" sz="2400" dirty="0" smtClean="0"/>
              <a:t> m</a:t>
            </a:r>
            <a:r>
              <a:rPr lang="cs-CZ" sz="2400" baseline="30000" dirty="0" smtClean="0"/>
              <a:t>3</a:t>
            </a:r>
          </a:p>
          <a:p>
            <a:r>
              <a:rPr lang="cs-CZ" sz="2400" i="1" dirty="0" smtClean="0"/>
              <a:t>f</a:t>
            </a:r>
            <a:r>
              <a:rPr lang="cs-CZ" sz="2400" dirty="0" smtClean="0"/>
              <a:t> = </a:t>
            </a:r>
            <a:r>
              <a:rPr lang="cs-CZ" sz="2400" dirty="0"/>
              <a:t>5.10</a:t>
            </a:r>
            <a:r>
              <a:rPr lang="cs-CZ" sz="2400" baseline="30000" dirty="0"/>
              <a:t>-7</a:t>
            </a:r>
          </a:p>
          <a:p>
            <a:r>
              <a:rPr lang="cs-CZ" sz="2400" dirty="0" smtClean="0"/>
              <a:t>IRŠ = 0,7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610600" y="6428206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(Zdroj: </a:t>
            </a:r>
            <a:r>
              <a:rPr lang="cs-CZ" dirty="0" smtClean="0"/>
              <a:t>upraveno podle BAFU, 2018)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34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" y="242887"/>
            <a:ext cx="10541932" cy="594201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705100" y="6319580"/>
            <a:ext cx="72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Environmental</a:t>
            </a:r>
            <a:r>
              <a:rPr lang="cs-CZ" b="1" dirty="0" smtClean="0"/>
              <a:t> </a:t>
            </a:r>
            <a:r>
              <a:rPr lang="cs-CZ" b="1" dirty="0" err="1" smtClean="0"/>
              <a:t>Harm</a:t>
            </a:r>
            <a:r>
              <a:rPr lang="cs-CZ" b="1" dirty="0" smtClean="0"/>
              <a:t> Index (NL)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9372601" y="3213893"/>
            <a:ext cx="3174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9156700" y="3583225"/>
            <a:ext cx="215901" cy="328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ál 9"/>
          <p:cNvSpPr/>
          <p:nvPr/>
        </p:nvSpPr>
        <p:spPr>
          <a:xfrm>
            <a:off x="8229600" y="3733800"/>
            <a:ext cx="187325" cy="1651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9086850" y="612218"/>
            <a:ext cx="1638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 = 10</a:t>
            </a:r>
            <a:r>
              <a:rPr lang="cs-CZ" sz="2000" baseline="30000" dirty="0" smtClean="0"/>
              <a:t>8</a:t>
            </a:r>
            <a:r>
              <a:rPr lang="cs-CZ" sz="2000" dirty="0" smtClean="0"/>
              <a:t> m</a:t>
            </a:r>
            <a:r>
              <a:rPr lang="cs-CZ" sz="2000" baseline="30000" dirty="0" smtClean="0"/>
              <a:t>3</a:t>
            </a:r>
          </a:p>
          <a:p>
            <a:r>
              <a:rPr lang="cs-CZ" sz="2000" i="1" dirty="0" smtClean="0"/>
              <a:t>f</a:t>
            </a:r>
            <a:r>
              <a:rPr lang="cs-CZ" sz="2000" dirty="0" smtClean="0"/>
              <a:t> = 5.10</a:t>
            </a:r>
            <a:r>
              <a:rPr lang="cs-CZ" sz="2000" baseline="30000" dirty="0" smtClean="0"/>
              <a:t>-7</a:t>
            </a:r>
          </a:p>
          <a:p>
            <a:r>
              <a:rPr lang="cs-CZ" sz="2000" dirty="0" smtClean="0"/>
              <a:t>EHI(NL) = 10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737600" y="645426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(Zdroj: </a:t>
            </a:r>
            <a:r>
              <a:rPr lang="cs-CZ" dirty="0" smtClean="0"/>
              <a:t>upraveno podle RIZA, 1999)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4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327880" y="231469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Jak </a:t>
            </a:r>
            <a:r>
              <a:rPr lang="cs-CZ" sz="3200" b="1" dirty="0" smtClean="0"/>
              <a:t>v ČR dále</a:t>
            </a:r>
            <a:r>
              <a:rPr lang="cs-CZ" sz="3200" b="1" dirty="0" smtClean="0"/>
              <a:t>?</a:t>
            </a:r>
            <a:endParaRPr lang="cs-CZ" sz="32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19100" y="1613003"/>
            <a:ext cx="11515464" cy="34081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Existuje více možností: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smtClean="0"/>
              <a:t>Nechat to vše tak, jak je.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smtClean="0"/>
              <a:t>Inspirovat se postupy prováděných v jiných zemích.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smtClean="0"/>
              <a:t>Inspirovat se kritérii přijatelnosti používaných v jiných zemích. </a:t>
            </a:r>
            <a:endParaRPr lang="cs-CZ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smtClean="0"/>
              <a:t>Vypracovat pro ČR svébytný postup</a:t>
            </a:r>
            <a:endParaRPr lang="cs-CZ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 smtClean="0"/>
              <a:t>Integrovat prvky hodnocení environmentálního rizika s oblastí environmentálního managementu.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6491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338268" y="3082403"/>
            <a:ext cx="11515464" cy="558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3600" dirty="0" smtClean="0"/>
              <a:t>Děkuji Vám za pozornost…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95579" y="5653129"/>
            <a:ext cx="4271811" cy="9181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 smtClean="0"/>
              <a:t>Petr Trávníček</a:t>
            </a:r>
          </a:p>
          <a:p>
            <a:pPr marL="0" indent="0" algn="ctr">
              <a:buNone/>
            </a:pPr>
            <a:r>
              <a:rPr lang="cs-CZ" dirty="0" smtClean="0"/>
              <a:t>petr.travnicek@mendelu.cz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8047189" y="5653129"/>
            <a:ext cx="4014375" cy="9181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 smtClean="0"/>
              <a:t>Luboš Kotek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/>
              <a:t>kotek.l@fme.vutbr.cz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525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0" y="1446544"/>
            <a:ext cx="11515464" cy="170305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Cílem příspěvku je krátké zamyšlení nad stavem procesu hodnocení environmentálních rizik v ČR a zahraničí…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…a možná také otevřít diskuzi na téma „kam dál?“</a:t>
            </a:r>
            <a:endParaRPr lang="cs-CZ" dirty="0"/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327880" y="231469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Cíl příspěvku</a:t>
            </a:r>
            <a:endParaRPr lang="cs-CZ" sz="3200" b="1" dirty="0"/>
          </a:p>
        </p:txBody>
      </p:sp>
      <p:pic>
        <p:nvPicPr>
          <p:cNvPr id="1028" name="Picture 4" descr="Direction, Decision, Decisions, Junction, Pat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580" y="2974739"/>
            <a:ext cx="3481387" cy="348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4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0" y="1613004"/>
            <a:ext cx="11515464" cy="22223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Současná situace v ČR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Příklady ze zahraničí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Nastavení kritérií přijatelnosti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Jak v ČR </a:t>
            </a:r>
            <a:r>
              <a:rPr lang="cs-CZ" dirty="0" smtClean="0"/>
              <a:t>dále?</a:t>
            </a:r>
            <a:endParaRPr lang="cs-CZ" dirty="0"/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327880" y="231469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Program </a:t>
            </a:r>
            <a:r>
              <a:rPr lang="cs-CZ" sz="3200" b="1" dirty="0" smtClean="0"/>
              <a:t>prezentace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47416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327880" y="231469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Současná situace v ČR</a:t>
            </a:r>
            <a:endParaRPr lang="cs-CZ" sz="32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19100" y="1406344"/>
            <a:ext cx="11515464" cy="50576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METODICKÝ </a:t>
            </a:r>
            <a:r>
              <a:rPr lang="cs-CZ" b="1" dirty="0" smtClean="0"/>
              <a:t>POKYN </a:t>
            </a:r>
            <a:r>
              <a:rPr lang="cs-CZ" dirty="0" smtClean="0"/>
              <a:t>(2016) </a:t>
            </a:r>
            <a:r>
              <a:rPr lang="cs-CZ" dirty="0" smtClean="0"/>
              <a:t>pro </a:t>
            </a:r>
            <a:r>
              <a:rPr lang="cs-CZ" dirty="0"/>
              <a:t>stanovení zranitelnosti životního prostředí a hodnocení </a:t>
            </a:r>
            <a:r>
              <a:rPr lang="cs-CZ" dirty="0" smtClean="0"/>
              <a:t>dopadů havárií </a:t>
            </a:r>
            <a:r>
              <a:rPr lang="cs-CZ" dirty="0"/>
              <a:t>s účastí nebezpečné látky na životní </a:t>
            </a:r>
            <a:r>
              <a:rPr lang="cs-CZ" dirty="0" smtClean="0"/>
              <a:t>prostředí preferuje: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EnviTech03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H</a:t>
            </a:r>
            <a:r>
              <a:rPr lang="en-US" dirty="0" smtClean="0"/>
              <a:t>&amp;V </a:t>
            </a:r>
            <a:r>
              <a:rPr lang="en-US" dirty="0" smtClean="0"/>
              <a:t>Index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 kritériích přijatelnosti hovoří všeobecně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Certifikovaná metodika</a:t>
            </a:r>
            <a:r>
              <a:rPr lang="cs-CZ" dirty="0"/>
              <a:t> </a:t>
            </a:r>
            <a:r>
              <a:rPr lang="cs-CZ" dirty="0" smtClean="0"/>
              <a:t>(2015): </a:t>
            </a:r>
            <a:r>
              <a:rPr lang="cs-CZ" dirty="0"/>
              <a:t>Metodika přístupu k analýze rizik a hodnocení </a:t>
            </a:r>
            <a:r>
              <a:rPr lang="cs-CZ" dirty="0" smtClean="0"/>
              <a:t>rizik průmyslových </a:t>
            </a:r>
            <a:r>
              <a:rPr lang="cs-CZ" dirty="0"/>
              <a:t>havárií pro posouzení rizik v </a:t>
            </a:r>
            <a:r>
              <a:rPr lang="cs-CZ" dirty="0" smtClean="0"/>
              <a:t>rámci prevence </a:t>
            </a:r>
            <a:r>
              <a:rPr lang="cs-CZ" dirty="0"/>
              <a:t>závažných </a:t>
            </a:r>
            <a:r>
              <a:rPr lang="cs-CZ" dirty="0" smtClean="0"/>
              <a:t>havárií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Accident</a:t>
            </a:r>
            <a:r>
              <a:rPr lang="cs-CZ" dirty="0"/>
              <a:t> Index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H</a:t>
            </a:r>
            <a:r>
              <a:rPr lang="en-US" dirty="0"/>
              <a:t>&amp;V </a:t>
            </a:r>
            <a:r>
              <a:rPr lang="en-US" dirty="0" smtClean="0"/>
              <a:t>Index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700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327880" y="231469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Současná situace v ČR</a:t>
            </a:r>
            <a:endParaRPr lang="cs-CZ" sz="32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19100" y="1406344"/>
            <a:ext cx="11515464" cy="34831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Nařízení vlády č. 295/2011 Sb.</a:t>
            </a:r>
            <a:r>
              <a:rPr lang="cs-CZ" dirty="0" smtClean="0"/>
              <a:t>, o způsobu hodnocení rizik ekologické újmy</a:t>
            </a:r>
            <a:r>
              <a:rPr lang="cs-CZ" dirty="0"/>
              <a:t>:</a:t>
            </a:r>
            <a:r>
              <a:rPr lang="cs-CZ" dirty="0" smtClean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Neuvádí se žádná konkrétní metoda.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Příloha </a:t>
            </a:r>
            <a:r>
              <a:rPr lang="cs-CZ" dirty="0"/>
              <a:t>č. 2, „Náležitosti podrobného hodnocení rizika</a:t>
            </a:r>
            <a:r>
              <a:rPr lang="cs-CZ" dirty="0" smtClean="0"/>
              <a:t>“, ale mimo jiné uvádí: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Popis </a:t>
            </a:r>
            <a:r>
              <a:rPr lang="cs-CZ" dirty="0"/>
              <a:t>kanalizačního systému, jeho koncovky a možnost uzavření a retence potrubního systému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Hodnocení neurčitosti ve </a:t>
            </a:r>
            <a:r>
              <a:rPr lang="cs-CZ" dirty="0" smtClean="0"/>
              <a:t>scénářích.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Popis metody použité při hodnocení, například existující a publikované, nebo vlastní spolu s její verifikací</a:t>
            </a:r>
            <a:r>
              <a:rPr lang="cs-CZ" dirty="0" smtClean="0"/>
              <a:t>., atd.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96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0" y="156647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023" y="14156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327880" y="231469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Příklady ze zahraničí</a:t>
            </a:r>
            <a:endParaRPr lang="cs-CZ" sz="32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338268" y="1950954"/>
            <a:ext cx="11515464" cy="480223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Celkem tři fáze: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Fáze 1a 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 err="1" smtClean="0"/>
              <a:t>screening</a:t>
            </a:r>
            <a:r>
              <a:rPr lang="cs-CZ" dirty="0" smtClean="0"/>
              <a:t> na základě bezpečnostních listů, historické události, kvalitativní analýza množství NL</a:t>
            </a:r>
            <a:r>
              <a:rPr lang="cs-CZ" dirty="0"/>
              <a:t>, </a:t>
            </a:r>
            <a:r>
              <a:rPr lang="cs-CZ" dirty="0" smtClean="0"/>
              <a:t>popis </a:t>
            </a:r>
            <a:r>
              <a:rPr lang="cs-CZ" dirty="0"/>
              <a:t>vazeb </a:t>
            </a:r>
            <a:r>
              <a:rPr lang="cs-CZ" dirty="0" smtClean="0"/>
              <a:t>Zdroj-Cesta-Příjemce, v případě potenciálního nebezpečí stanovit PEC, PNEC 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Fáze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1b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 smtClean="0"/>
              <a:t>Hodnocení rizik, pokud je riziko nepřijatelné, následuje Fáze 2.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Fáze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 smtClean="0"/>
              <a:t>Detailní analýza rizik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Hodnotí se dopady na: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Podzemní vody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Stanoviště sladké vody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Mořské stanoviště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Suchozemská stanoviště</a:t>
            </a:r>
            <a:endParaRPr lang="cs-CZ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38268" y="1211848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 </a:t>
            </a:r>
            <a:r>
              <a:rPr lang="cs-CZ" sz="2800" b="1" dirty="0" smtClean="0"/>
              <a:t>              Velká Británie (podle dokumentu CDOIF)</a:t>
            </a:r>
            <a:endParaRPr lang="cs-CZ" sz="2800" b="1" dirty="0"/>
          </a:p>
        </p:txBody>
      </p:sp>
      <p:pic>
        <p:nvPicPr>
          <p:cNvPr id="5122" name="Picture 2" descr="England, Flag, Red, Blue, White, British Flag, U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83" y="1257652"/>
            <a:ext cx="969811" cy="43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02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953" y="234113"/>
            <a:ext cx="9301535" cy="570146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664700" y="6337300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(Zdroj: CDOIF, 2016)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1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79" y="213309"/>
            <a:ext cx="11790013" cy="597894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756592" y="6337300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(Zdroj: CDOIF, 2016)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04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327880" y="231469"/>
            <a:ext cx="431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Příklady ze zahraničí</a:t>
            </a:r>
            <a:endParaRPr lang="cs-CZ" sz="32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19100" y="2146405"/>
            <a:ext cx="11515464" cy="18794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Posouzení rizik se skládá ze dvou kroků: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i="1" dirty="0"/>
              <a:t>První krok:</a:t>
            </a:r>
            <a:r>
              <a:rPr lang="cs-CZ" dirty="0"/>
              <a:t> </a:t>
            </a:r>
            <a:r>
              <a:rPr lang="cs-CZ" dirty="0" smtClean="0"/>
              <a:t>Majitel </a:t>
            </a:r>
            <a:r>
              <a:rPr lang="cs-CZ" dirty="0"/>
              <a:t>zařízení předloží souhrnnou zprávu obsahující </a:t>
            </a:r>
            <a:r>
              <a:rPr lang="cs-CZ" dirty="0" smtClean="0"/>
              <a:t>posouzení </a:t>
            </a:r>
            <a:r>
              <a:rPr lang="cs-CZ" dirty="0"/>
              <a:t>nebezpečí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i="1" dirty="0" smtClean="0"/>
              <a:t>Druhý krok:</a:t>
            </a:r>
            <a:r>
              <a:rPr lang="cs-CZ" dirty="0" smtClean="0"/>
              <a:t> Odpovědný orgán rozhodne, zda je nutné provádět QRA či nikoli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92100" y="1360896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	      Švýcarsko</a:t>
            </a:r>
            <a:endParaRPr lang="cs-CZ" sz="2800" b="1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19100" y="4025901"/>
            <a:ext cx="10845800" cy="2175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Souhrnná zpráva obsahuje: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Seznam všech NCHL v podniku, přesahující limity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Detailní popis všech bezpečnostních opatření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Odhad rozsahu možného poškození životního prostředí v důsledku závažných havárií v zařízení bez ohledu na (</a:t>
            </a:r>
            <a:r>
              <a:rPr lang="cs-CZ" dirty="0" smtClean="0"/>
              <a:t>ne)pravděpodobnost </a:t>
            </a:r>
            <a:r>
              <a:rPr lang="cs-CZ" dirty="0"/>
              <a:t>havárie</a:t>
            </a:r>
            <a:endParaRPr lang="cs-CZ" dirty="0" smtClean="0"/>
          </a:p>
        </p:txBody>
      </p:sp>
      <p:pic>
        <p:nvPicPr>
          <p:cNvPr id="8194" name="Picture 2" descr="Swiss Flag, Switzerland, Country, Flag, Symbo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76" y="1328863"/>
            <a:ext cx="991473" cy="66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92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523</Words>
  <Application>Microsoft Office PowerPoint</Application>
  <PresentationFormat>Širokoúhlá obrazovka</PresentationFormat>
  <Paragraphs>89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Wingdings</vt:lpstr>
      <vt:lpstr>Motiv Office</vt:lpstr>
      <vt:lpstr>Hodnocení environmentálních rizik v rámci prevence závažných havárií – současnost a budoucnost v České republice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environmentálních rizik v rámci prevence závažných havárií – současnost a budoucnost v České republice</dc:title>
  <dc:creator>PT</dc:creator>
  <cp:lastModifiedBy>PT</cp:lastModifiedBy>
  <cp:revision>36</cp:revision>
  <dcterms:created xsi:type="dcterms:W3CDTF">2021-10-18T14:33:12Z</dcterms:created>
  <dcterms:modified xsi:type="dcterms:W3CDTF">2021-10-19T15:07:53Z</dcterms:modified>
</cp:coreProperties>
</file>