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83" r:id="rId4"/>
    <p:sldId id="257" r:id="rId5"/>
    <p:sldId id="280" r:id="rId6"/>
    <p:sldId id="258" r:id="rId7"/>
    <p:sldId id="260" r:id="rId8"/>
    <p:sldId id="262" r:id="rId9"/>
    <p:sldId id="261" r:id="rId10"/>
    <p:sldId id="265" r:id="rId11"/>
    <p:sldId id="281" r:id="rId12"/>
    <p:sldId id="263" r:id="rId13"/>
    <p:sldId id="266" r:id="rId14"/>
    <p:sldId id="28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FD5"/>
    <a:srgbClr val="A4B4C8"/>
    <a:srgbClr val="B7B7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3:15:32.508"/>
    </inkml:context>
    <inkml:brush xml:id="br0">
      <inkml:brushProperty name="width" value="0.5" units="cm"/>
      <inkml:brushProperty name="height" value="1" units="cm"/>
      <inkml:brushProperty name="color" value="#D7DDE9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85,'116'1,"133"-4,-224 0,-1-1,0-2,0 0,29-12,-24 7,0 2,36-6,0 8,0 3,87 7,-38 0,5-5,119 5,-209 1,34 9,4 0,38 8,-60-12,82 9,-100-15,-1 1,1 1,-2 2,39 14,-36-11,1-1,1-1,30 3,36-5,111-7,-71-2,6975 3,-3508 0,-3569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3:15:42.104"/>
    </inkml:context>
    <inkml:brush xml:id="br0">
      <inkml:brushProperty name="width" value="0.5" units="cm"/>
      <inkml:brushProperty name="height" value="1" units="cm"/>
      <inkml:brushProperty name="color" value="#D7DDE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0,'13375'0,"-13341"0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76542-CF9E-4861-ABB0-6D48223582F4}" type="datetimeFigureOut">
              <a:rPr lang="cs-CZ" smtClean="0"/>
              <a:t>19.09.2022</a:t>
            </a:fld>
            <a:endParaRPr lang="cs-CZ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D2636-87EF-4A01-917F-74158282405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6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6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80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41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425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53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49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10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5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99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98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83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49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09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1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D2636-87EF-4A01-917F-74158282405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77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hyperlink" Target="mailto:harasymi@vscht.c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hyperlink" Target="mailto:kociv@vscht.cz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2.xml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F08B1-1280-A49A-D097-F50E6ABC0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578" y="1965306"/>
            <a:ext cx="7766936" cy="1646302"/>
          </a:xfrm>
        </p:spPr>
        <p:txBody>
          <a:bodyPr/>
          <a:lstStyle/>
          <a:p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Projekt výpočtu uhlíkové stopy PVK, a.s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6A96B4-47F0-3C98-3D1B-7E573ACEF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0" y="3429000"/>
            <a:ext cx="6476999" cy="1718733"/>
          </a:xfrm>
        </p:spPr>
        <p:txBody>
          <a:bodyPr/>
          <a:lstStyle/>
          <a:p>
            <a:r>
              <a:rPr lang="en-GB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MSc. Ivanna Harasymchuk</a:t>
            </a:r>
            <a:r>
              <a:rPr lang="cs-CZ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0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Bc. Martina </a:t>
            </a:r>
            <a:r>
              <a:rPr lang="cs-CZ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Hájková</a:t>
            </a:r>
          </a:p>
          <a:p>
            <a:r>
              <a:rPr lang="en-GB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Ing. Martin </a:t>
            </a:r>
            <a:r>
              <a:rPr lang="cs-CZ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Srb</a:t>
            </a:r>
            <a:r>
              <a:rPr lang="en-GB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Ph.D</a:t>
            </a:r>
            <a:r>
              <a:rPr lang="en-GB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GB" sz="1800" i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sz="20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prof. Ing. Vladimír Kočí, Ph.D. MBA</a:t>
            </a:r>
            <a:endParaRPr lang="cs-CZ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ABF04E2-DC6F-B1F4-BC9E-0C12DDF42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" y="6066010"/>
            <a:ext cx="3223832" cy="791990"/>
          </a:xfrm>
          <a:prstGeom prst="rect">
            <a:avLst/>
          </a:prstGeom>
        </p:spPr>
      </p:pic>
      <p:pic>
        <p:nvPicPr>
          <p:cNvPr id="4" name="Obrázek 12">
            <a:extLst>
              <a:ext uri="{FF2B5EF4-FFF2-40B4-BE49-F238E27FC236}">
                <a16:creationId xmlns:a16="http://schemas.microsoft.com/office/drawing/2014/main" id="{ACCBC20C-036A-8E5C-8A04-7D120191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6196824"/>
            <a:ext cx="1299782" cy="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F8FC5B-6406-5BFB-FA95-DD6C465D6A55}"/>
              </a:ext>
            </a:extLst>
          </p:cNvPr>
          <p:cNvSpPr txBox="1"/>
          <p:nvPr/>
        </p:nvSpPr>
        <p:spPr>
          <a:xfrm>
            <a:off x="-488897" y="493484"/>
            <a:ext cx="10780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Konverzní faktor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IPCC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Emise na 1 kg zboží, [kg CO2 eq.]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59267F77-9655-0E70-62A7-A15F7B1BA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1" name="Obrázek 12">
            <a:extLst>
              <a:ext uri="{FF2B5EF4-FFF2-40B4-BE49-F238E27FC236}">
                <a16:creationId xmlns:a16="http://schemas.microsoft.com/office/drawing/2014/main" id="{14041595-D1D6-9D58-E397-5BC4ECA3D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2B873-9544-1463-C001-C83439B3D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439" r="27857" b="6783"/>
          <a:stretch/>
        </p:blipFill>
        <p:spPr>
          <a:xfrm>
            <a:off x="824877" y="1440493"/>
            <a:ext cx="8372004" cy="4384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74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4EA91A-CBD0-3BF1-C9CE-ACD72FC11BCB}"/>
              </a:ext>
            </a:extLst>
          </p:cNvPr>
          <p:cNvSpPr txBox="1"/>
          <p:nvPr/>
        </p:nvSpPr>
        <p:spPr>
          <a:xfrm>
            <a:off x="1021365" y="138479"/>
            <a:ext cx="7922609" cy="157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Konverzní faktor na 1 kg zboží, [kg CO2 eq.]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6EEB10-2DC7-0A7D-785B-CE16E595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4" y="995722"/>
            <a:ext cx="9099852" cy="5173950"/>
          </a:xfrm>
          <a:prstGeom prst="rect">
            <a:avLst/>
          </a:prstGeom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EE785944-30CE-0FC1-6C69-AA7F04472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146"/>
            <a:ext cx="3223832" cy="791990"/>
          </a:xfrm>
          <a:prstGeom prst="rect">
            <a:avLst/>
          </a:prstGeom>
        </p:spPr>
      </p:pic>
      <p:pic>
        <p:nvPicPr>
          <p:cNvPr id="6" name="Obrázek 12">
            <a:extLst>
              <a:ext uri="{FF2B5EF4-FFF2-40B4-BE49-F238E27FC236}">
                <a16:creationId xmlns:a16="http://schemas.microsoft.com/office/drawing/2014/main" id="{035C16B4-1F70-A68D-F1AA-99DAA5EA0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F2B55C-E207-38BE-F2A8-EFDFDCA3FAD0}"/>
              </a:ext>
            </a:extLst>
          </p:cNvPr>
          <p:cNvSpPr txBox="1"/>
          <p:nvPr/>
        </p:nvSpPr>
        <p:spPr>
          <a:xfrm>
            <a:off x="147651" y="230999"/>
            <a:ext cx="9339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komodit odpadového hospodářství – problematická a proměnná distribuce mezi skládkování, ZEVO, recyklaci. 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EBB8F5B3-B9A7-8E5F-A20B-CB744EAC7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8" t="23132" r="-467" b="36638"/>
          <a:stretch/>
        </p:blipFill>
        <p:spPr bwMode="auto">
          <a:xfrm>
            <a:off x="147651" y="1800659"/>
            <a:ext cx="9824826" cy="390406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1FC7754E-10EE-612B-5B66-39812AE0E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0" name="Obrázek 12">
            <a:extLst>
              <a:ext uri="{FF2B5EF4-FFF2-40B4-BE49-F238E27FC236}">
                <a16:creationId xmlns:a16="http://schemas.microsoft.com/office/drawing/2014/main" id="{17CB0A92-9471-8C22-4479-A3445E8CD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B0D989-2696-26D1-D6E9-BF1196D94F90}"/>
              </a:ext>
            </a:extLst>
          </p:cNvPr>
          <p:cNvSpPr txBox="1"/>
          <p:nvPr/>
        </p:nvSpPr>
        <p:spPr>
          <a:xfrm>
            <a:off x="925510" y="436580"/>
            <a:ext cx="8661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Emise skleníkových plynů: odpadní materiály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2D74CD-7EA6-B143-2C8A-1A8891A9C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10" y="1503741"/>
            <a:ext cx="8362922" cy="420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9CC335E9-900C-896F-4511-47873B881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3339576" cy="820424"/>
          </a:xfrm>
          <a:prstGeom prst="rect">
            <a:avLst/>
          </a:prstGeom>
        </p:spPr>
      </p:pic>
      <p:pic>
        <p:nvPicPr>
          <p:cNvPr id="10" name="Obrázek 12">
            <a:extLst>
              <a:ext uri="{FF2B5EF4-FFF2-40B4-BE49-F238E27FC236}">
                <a16:creationId xmlns:a16="http://schemas.microsoft.com/office/drawing/2014/main" id="{606570AE-6932-F085-9B27-E777BB8B5A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C42067-5AAB-F6CA-DF1F-2490BE997EC7}"/>
              </a:ext>
            </a:extLst>
          </p:cNvPr>
          <p:cNvSpPr txBox="1"/>
          <p:nvPr/>
        </p:nvSpPr>
        <p:spPr>
          <a:xfrm>
            <a:off x="184933" y="343576"/>
            <a:ext cx="9441952" cy="73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dpadní materiály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IPCC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Celkem emisí 2021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[kg CO2 eq.]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Obrázek 12">
            <a:extLst>
              <a:ext uri="{FF2B5EF4-FFF2-40B4-BE49-F238E27FC236}">
                <a16:creationId xmlns:a16="http://schemas.microsoft.com/office/drawing/2014/main" id="{10726BFA-6EDE-3C88-6668-EBD756296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550E7-8D57-EC49-C08F-87EBBD1B0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9" t="6880" r="3157"/>
          <a:stretch/>
        </p:blipFill>
        <p:spPr>
          <a:xfrm>
            <a:off x="1419225" y="1005078"/>
            <a:ext cx="7543800" cy="5357812"/>
          </a:xfrm>
          <a:prstGeom prst="rect">
            <a:avLst/>
          </a:prstGeom>
        </p:spPr>
      </p:pic>
      <p:pic>
        <p:nvPicPr>
          <p:cNvPr id="2" name="Obrázek 7">
            <a:extLst>
              <a:ext uri="{FF2B5EF4-FFF2-40B4-BE49-F238E27FC236}">
                <a16:creationId xmlns:a16="http://schemas.microsoft.com/office/drawing/2014/main" id="{530439D9-CDB6-5C1E-A05A-6CEEFE84A2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r="34349" b="-1"/>
          <a:stretch/>
        </p:blipFill>
        <p:spPr>
          <a:xfrm>
            <a:off x="0" y="6228076"/>
            <a:ext cx="1847850" cy="6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7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652E66-6A59-A3F5-3EAE-6375ADA5EF65}"/>
              </a:ext>
            </a:extLst>
          </p:cNvPr>
          <p:cNvSpPr txBox="1"/>
          <p:nvPr/>
        </p:nvSpPr>
        <p:spPr>
          <a:xfrm>
            <a:off x="1628401" y="1122969"/>
            <a:ext cx="8496729" cy="504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Stanovení cílů udržitelnosti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Analýza environmentálních dat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(m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ít kvalitní data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Sledování vývoje v čase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Podpora reportingu a dodržování předpisů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Porovnání s podobnými společnostmi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benchmarking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cs-CZ" sz="3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05E39-5ADC-31FE-3FE8-55087D237C9D}"/>
              </a:ext>
            </a:extLst>
          </p:cNvPr>
          <p:cNvSpPr txBox="1"/>
          <p:nvPr/>
        </p:nvSpPr>
        <p:spPr>
          <a:xfrm>
            <a:off x="893851" y="141791"/>
            <a:ext cx="10404298" cy="73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Význam konverzních faktorů pro organizace: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B8A5F2B-1E37-DAC5-2A2B-5204E59B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426"/>
            <a:ext cx="3209925" cy="788573"/>
          </a:xfrm>
          <a:prstGeom prst="rect">
            <a:avLst/>
          </a:prstGeom>
        </p:spPr>
      </p:pic>
      <p:pic>
        <p:nvPicPr>
          <p:cNvPr id="10" name="Obrázek 12">
            <a:extLst>
              <a:ext uri="{FF2B5EF4-FFF2-40B4-BE49-F238E27FC236}">
                <a16:creationId xmlns:a16="http://schemas.microsoft.com/office/drawing/2014/main" id="{2E704736-FBA2-A4AC-B6BB-BE7E7FA8F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92A1F-B17B-8D92-84F5-413D446867A4}"/>
              </a:ext>
            </a:extLst>
          </p:cNvPr>
          <p:cNvSpPr txBox="1"/>
          <p:nvPr/>
        </p:nvSpPr>
        <p:spPr>
          <a:xfrm>
            <a:off x="3524251" y="1680069"/>
            <a:ext cx="4440569" cy="20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</a:pPr>
            <a:r>
              <a:rPr lang="en-US" altLang="sk-SK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Ivanna Harasymchuk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</a:pPr>
            <a:r>
              <a:rPr lang="en-US" altLang="sk-SK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harasymi@vscht.cz</a:t>
            </a:r>
            <a:endParaRPr lang="en-US" altLang="sk-SK" sz="3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cs-CZ" altLang="sk-SK" sz="3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15B265C6-859E-65FB-7933-0616CEC19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982"/>
            <a:ext cx="3457575" cy="747018"/>
          </a:xfrm>
          <a:prstGeom prst="rect">
            <a:avLst/>
          </a:prstGeom>
        </p:spPr>
      </p:pic>
      <p:pic>
        <p:nvPicPr>
          <p:cNvPr id="4" name="Obrázek 12">
            <a:extLst>
              <a:ext uri="{FF2B5EF4-FFF2-40B4-BE49-F238E27FC236}">
                <a16:creationId xmlns:a16="http://schemas.microsoft.com/office/drawing/2014/main" id="{1234219D-A8D5-4283-4FF5-E563C1D10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6161777"/>
            <a:ext cx="1380744" cy="597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9928A-40D1-3474-74B4-D8FA0977110E}"/>
              </a:ext>
            </a:extLst>
          </p:cNvPr>
          <p:cNvSpPr txBox="1"/>
          <p:nvPr/>
        </p:nvSpPr>
        <p:spPr>
          <a:xfrm>
            <a:off x="3632177" y="491960"/>
            <a:ext cx="202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sk-SK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Kontakt</a:t>
            </a:r>
            <a:r>
              <a:rPr lang="en-US" altLang="sk-SK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: </a:t>
            </a:r>
            <a:endParaRPr lang="cs-CZ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3AC47-8D49-3E0D-C616-9688CFDC5D3D}"/>
              </a:ext>
            </a:extLst>
          </p:cNvPr>
          <p:cNvSpPr txBox="1"/>
          <p:nvPr/>
        </p:nvSpPr>
        <p:spPr>
          <a:xfrm>
            <a:off x="3970006" y="3579962"/>
            <a:ext cx="6107906" cy="147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</a:pPr>
            <a:r>
              <a:rPr lang="en-GB" sz="3200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Vladimír Kočí</a:t>
            </a:r>
            <a:endParaRPr lang="cs-CZ" sz="3200" u="sng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US" altLang="sk-SK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kociv@vscht.cz</a:t>
            </a:r>
            <a:endParaRPr lang="en-US" altLang="sk-SK" sz="3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1D6DB74-D2DF-3F37-25E0-8F89C61FDF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90" t="10543"/>
          <a:stretch/>
        </p:blipFill>
        <p:spPr>
          <a:xfrm>
            <a:off x="2563879" y="3821115"/>
            <a:ext cx="960372" cy="132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Изображение выглядит как человек, одежда, внутренний,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1CEFDB16-D594-433B-F8A5-5928902D6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712" y="1924050"/>
            <a:ext cx="889410" cy="128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86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3265E-9CD3-6AFB-340E-E35F4FD2142E}"/>
              </a:ext>
            </a:extLst>
          </p:cNvPr>
          <p:cNvSpPr txBox="1"/>
          <p:nvPr/>
        </p:nvSpPr>
        <p:spPr>
          <a:xfrm>
            <a:off x="599406" y="295218"/>
            <a:ext cx="8529852" cy="110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Naše uhlík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 stopa je vizitka, kterou tady zanecháme na památku.</a:t>
            </a:r>
          </a:p>
        </p:txBody>
      </p:sp>
      <p:pic>
        <p:nvPicPr>
          <p:cNvPr id="4" name="Obrázek 12">
            <a:extLst>
              <a:ext uri="{FF2B5EF4-FFF2-40B4-BE49-F238E27FC236}">
                <a16:creationId xmlns:a16="http://schemas.microsoft.com/office/drawing/2014/main" id="{B6DEA638-05B1-AA84-72E3-112FCEFA7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23" y="6238027"/>
            <a:ext cx="1130941" cy="489550"/>
          </a:xfrm>
          <a:prstGeom prst="rect">
            <a:avLst/>
          </a:prstGeom>
        </p:spPr>
      </p:pic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2D66728-7D47-4502-91D6-7D9C2DFEC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656" y="1223808"/>
            <a:ext cx="7506369" cy="5005615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Optimalizace energetických a materiálových vstupů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 fontAlgn="base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Zlepšení životního prostředí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 fontAlgn="base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Legislativní požadavky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 fontAlgn="base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Společenská odpovědnost firmy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C594DDA-4049-4092-ACC2-900435B412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619262" y="2303183"/>
            <a:ext cx="4973025" cy="331697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F6CB669-9556-7D4B-0AFB-9DCB152B8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601"/>
            <a:ext cx="2390775" cy="5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F78CD-3B02-7B42-034B-60A6561D67A0}"/>
              </a:ext>
            </a:extLst>
          </p:cNvPr>
          <p:cNvSpPr txBox="1"/>
          <p:nvPr/>
        </p:nvSpPr>
        <p:spPr>
          <a:xfrm>
            <a:off x="0" y="549358"/>
            <a:ext cx="93552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Uhlíková stopa se určuje metodou LCA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0AB10C-01C3-40B5-0791-25FD9A9C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956"/>
            <a:ext cx="10072688" cy="438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7">
            <a:extLst>
              <a:ext uri="{FF2B5EF4-FFF2-40B4-BE49-F238E27FC236}">
                <a16:creationId xmlns:a16="http://schemas.microsoft.com/office/drawing/2014/main" id="{5D7B41E6-02A6-980B-CD97-552095304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5" name="Obrázek 12">
            <a:extLst>
              <a:ext uri="{FF2B5EF4-FFF2-40B4-BE49-F238E27FC236}">
                <a16:creationId xmlns:a16="http://schemas.microsoft.com/office/drawing/2014/main" id="{52E9DC7F-98A7-CBAC-98F0-0C8F4B1981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8A759-678A-BEC6-BD4F-ECAC56568CEE}"/>
              </a:ext>
            </a:extLst>
          </p:cNvPr>
          <p:cNvSpPr txBox="1"/>
          <p:nvPr/>
        </p:nvSpPr>
        <p:spPr>
          <a:xfrm>
            <a:off x="228600" y="273599"/>
            <a:ext cx="93011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Cílem této studie bylo vytvořit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podklady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pro </a:t>
            </a:r>
            <a:r>
              <a:rPr lang="cs-CZ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GHG Protokol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společnosti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PVK a.s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181698-D00E-1B6A-7FA2-BEA9FB9C1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42" y="1653605"/>
            <a:ext cx="8109400" cy="4230467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B41DC640-7251-D823-0E04-279F83EDD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0" name="Obrázek 12">
            <a:extLst>
              <a:ext uri="{FF2B5EF4-FFF2-40B4-BE49-F238E27FC236}">
                <a16:creationId xmlns:a16="http://schemas.microsoft.com/office/drawing/2014/main" id="{7DC11D42-61E6-4AE3-BB1D-7E1795302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10F477-03D6-300E-5256-04907BCB15E3}"/>
              </a:ext>
            </a:extLst>
          </p:cNvPr>
          <p:cNvSpPr txBox="1"/>
          <p:nvPr/>
        </p:nvSpPr>
        <p:spPr>
          <a:xfrm>
            <a:off x="950119" y="1348600"/>
            <a:ext cx="6385989" cy="5098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druhy spotřebovaných chemikálií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energie: elektřina, zemní plyn, teplo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Ztráty vody v síti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Odpady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Nakupované zboží</a:t>
            </a:r>
          </a:p>
          <a:p>
            <a:endParaRPr lang="cs-CZ" dirty="0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C4797403-B3B8-01CC-CA79-1E98B8942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1" name="Obrázek 12">
            <a:extLst>
              <a:ext uri="{FF2B5EF4-FFF2-40B4-BE49-F238E27FC236}">
                <a16:creationId xmlns:a16="http://schemas.microsoft.com/office/drawing/2014/main" id="{ADAC1648-08FC-191A-F8D5-D230A1DF7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13787-623B-3C6E-4D5D-B71DF0BA9606}"/>
              </a:ext>
            </a:extLst>
          </p:cNvPr>
          <p:cNvSpPr txBox="1"/>
          <p:nvPr/>
        </p:nvSpPr>
        <p:spPr>
          <a:xfrm>
            <a:off x="950119" y="378752"/>
            <a:ext cx="6107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 modelovaných položek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3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1CF88-167E-B9D8-1FD4-D8C80A75F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697" y="3557824"/>
            <a:ext cx="5873142" cy="14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216946-056C-23E5-14BB-C1831B656EAF}"/>
              </a:ext>
            </a:extLst>
          </p:cNvPr>
          <p:cNvSpPr txBox="1"/>
          <p:nvPr/>
        </p:nvSpPr>
        <p:spPr>
          <a:xfrm>
            <a:off x="308113" y="5212303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7F540-B41E-509D-BB0A-4BB9A2862E72}"/>
              </a:ext>
            </a:extLst>
          </p:cNvPr>
          <p:cNvSpPr txBox="1"/>
          <p:nvPr/>
        </p:nvSpPr>
        <p:spPr>
          <a:xfrm>
            <a:off x="647326" y="743542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4482C-3928-E402-A117-07A71E48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19" y="1266762"/>
            <a:ext cx="7996613" cy="466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0A874D-9D44-3CEC-FC19-F29729E43823}"/>
              </a:ext>
            </a:extLst>
          </p:cNvPr>
          <p:cNvSpPr txBox="1"/>
          <p:nvPr/>
        </p:nvSpPr>
        <p:spPr>
          <a:xfrm>
            <a:off x="308113" y="301690"/>
            <a:ext cx="862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Hodnocené položky – nakoupené zboží</a:t>
            </a:r>
            <a:endParaRPr lang="cs-CZ" sz="3200" b="1" dirty="0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579D3076-9019-8458-9F5F-02173AF43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2" name="Obrázek 12">
            <a:extLst>
              <a:ext uri="{FF2B5EF4-FFF2-40B4-BE49-F238E27FC236}">
                <a16:creationId xmlns:a16="http://schemas.microsoft.com/office/drawing/2014/main" id="{84ADF067-1986-38CE-E6F2-9BA01BE444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E3EA2B7-4B8D-9050-9FD2-9789B43A9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4" name="Obrázek 12">
            <a:extLst>
              <a:ext uri="{FF2B5EF4-FFF2-40B4-BE49-F238E27FC236}">
                <a16:creationId xmlns:a16="http://schemas.microsoft.com/office/drawing/2014/main" id="{773C894C-F209-1AA4-954B-CDEF12874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D9BF72-22DA-CFF3-8F75-70C11471D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22" y="239842"/>
            <a:ext cx="4922760" cy="5618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159544-4C15-60CB-9D0C-117598B99239}"/>
              </a:ext>
            </a:extLst>
          </p:cNvPr>
          <p:cNvSpPr/>
          <p:nvPr/>
        </p:nvSpPr>
        <p:spPr>
          <a:xfrm>
            <a:off x="6096000" y="515703"/>
            <a:ext cx="3260683" cy="91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ovéPole 1">
            <a:extLst>
              <a:ext uri="{FF2B5EF4-FFF2-40B4-BE49-F238E27FC236}">
                <a16:creationId xmlns:a16="http://schemas.microsoft.com/office/drawing/2014/main" id="{D42E072D-A7DE-A6AA-826B-6874CFE167C1}"/>
              </a:ext>
            </a:extLst>
          </p:cNvPr>
          <p:cNvSpPr txBox="1"/>
          <p:nvPr/>
        </p:nvSpPr>
        <p:spPr>
          <a:xfrm>
            <a:off x="6439323" y="55740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Cena, Kč</a:t>
            </a:r>
          </a:p>
        </p:txBody>
      </p:sp>
      <p:pic>
        <p:nvPicPr>
          <p:cNvPr id="25" name="Рисунок 12" descr="Назад со сплошной заливкой">
            <a:extLst>
              <a:ext uri="{FF2B5EF4-FFF2-40B4-BE49-F238E27FC236}">
                <a16:creationId xmlns:a16="http://schemas.microsoft.com/office/drawing/2014/main" id="{13B0A4ED-A925-6582-A986-8932B1DCA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6537" y="535315"/>
            <a:ext cx="914400" cy="914400"/>
          </a:xfrm>
          <a:prstGeom prst="rect">
            <a:avLst/>
          </a:prstGeom>
        </p:spPr>
      </p:pic>
      <p:sp>
        <p:nvSpPr>
          <p:cNvPr id="27" name="TextovéPole 3">
            <a:extLst>
              <a:ext uri="{FF2B5EF4-FFF2-40B4-BE49-F238E27FC236}">
                <a16:creationId xmlns:a16="http://schemas.microsoft.com/office/drawing/2014/main" id="{47AC5418-AC75-36EE-531B-3C0441193A8A}"/>
              </a:ext>
            </a:extLst>
          </p:cNvPr>
          <p:cNvSpPr txBox="1"/>
          <p:nvPr/>
        </p:nvSpPr>
        <p:spPr>
          <a:xfrm>
            <a:off x="8019475" y="535315"/>
            <a:ext cx="1438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Hmotnost, Kg</a:t>
            </a:r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FCA6AED3-304C-71B9-34D0-47989F9D2406}"/>
                  </a:ext>
                </a:extLst>
              </p14:cNvPr>
              <p14:cNvContentPartPr/>
              <p14:nvPr/>
            </p14:nvContentPartPr>
            <p14:xfrm>
              <a:off x="630562" y="403532"/>
              <a:ext cx="4799520" cy="612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FCA6AED3-304C-71B9-34D0-47989F9D24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555" y="223532"/>
                <a:ext cx="4979173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89C2F317-0624-7021-689B-430E6CB8499B}"/>
                  </a:ext>
                </a:extLst>
              </p14:cNvPr>
              <p14:cNvContentPartPr/>
              <p14:nvPr/>
            </p14:nvContentPartPr>
            <p14:xfrm>
              <a:off x="590341" y="689621"/>
              <a:ext cx="482760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89C2F317-0624-7021-689B-430E6CB849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341" y="509621"/>
                <a:ext cx="500724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DA70B-A65F-7019-EF3C-871127FE7A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6503" y="2378668"/>
            <a:ext cx="4628868" cy="347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41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794ACE-D7A1-92F6-9CD9-A004C77EECB0}"/>
              </a:ext>
            </a:extLst>
          </p:cNvPr>
          <p:cNvSpPr txBox="1"/>
          <p:nvPr/>
        </p:nvSpPr>
        <p:spPr>
          <a:xfrm>
            <a:off x="1074577" y="38922"/>
            <a:ext cx="6102848" cy="73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Přijaté předpoklady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74C7F6-B355-FDC8-4284-616E5666C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31AFD29-1E54-AD5D-5DA8-64AF72FBF940}"/>
              </a:ext>
            </a:extLst>
          </p:cNvPr>
          <p:cNvSpPr txBox="1"/>
          <p:nvPr/>
        </p:nvSpPr>
        <p:spPr>
          <a:xfrm>
            <a:off x="1201579" y="1107408"/>
            <a:ext cx="6970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Doprava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Environmentálně prohlášení o produktu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výrobce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Služby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ktuální energetický mix</a:t>
            </a:r>
            <a:endParaRPr lang="cs-CZ" sz="3200" dirty="0">
              <a:latin typeface="Arial Narrow" panose="020B0606020202030204" pitchFamily="34" charset="0"/>
            </a:endParaRP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16AA12B-0F9F-5B69-77FF-4B00F514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330" y="2201744"/>
            <a:ext cx="832242" cy="86952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E4A93F-0FE8-593A-FDC7-244F832DA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716" y="3321601"/>
            <a:ext cx="832515" cy="83251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54A8C5D5-AD6A-C17F-5275-7E87816E9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232" y="4716483"/>
            <a:ext cx="2638087" cy="18161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A9E5CED-E566-6A39-CA35-9CDA147A64A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5632" y="4007111"/>
            <a:ext cx="1567951" cy="144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80E3D09-61C8-123F-9AA5-9DF1B01E5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2617" y="1107408"/>
            <a:ext cx="1404398" cy="1094336"/>
          </a:xfrm>
          <a:prstGeom prst="rect">
            <a:avLst/>
          </a:prstGeom>
        </p:spPr>
      </p:pic>
      <p:pic>
        <p:nvPicPr>
          <p:cNvPr id="52" name="Obrázek 12">
            <a:extLst>
              <a:ext uri="{FF2B5EF4-FFF2-40B4-BE49-F238E27FC236}">
                <a16:creationId xmlns:a16="http://schemas.microsoft.com/office/drawing/2014/main" id="{E89029C0-6CFB-7675-6B87-4CA916597B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7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2D5581-8A92-AB45-2BEB-FA686111E3A5}"/>
              </a:ext>
            </a:extLst>
          </p:cNvPr>
          <p:cNvSpPr txBox="1"/>
          <p:nvPr/>
        </p:nvSpPr>
        <p:spPr>
          <a:xfrm>
            <a:off x="214689" y="192501"/>
            <a:ext cx="9386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hodnocené položky: schéma životního cyklu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nerezové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tyče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1B731-1865-80C2-B287-637932A7D402}"/>
              </a:ext>
            </a:extLst>
          </p:cNvPr>
          <p:cNvSpPr txBox="1"/>
          <p:nvPr/>
        </p:nvSpPr>
        <p:spPr>
          <a:xfrm>
            <a:off x="-1791126" y="2784296"/>
            <a:ext cx="1339064" cy="37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C851E-F0C2-7315-3681-88895054F278}"/>
              </a:ext>
            </a:extLst>
          </p:cNvPr>
          <p:cNvSpPr txBox="1"/>
          <p:nvPr/>
        </p:nvSpPr>
        <p:spPr>
          <a:xfrm>
            <a:off x="-1638726" y="2936696"/>
            <a:ext cx="1339064" cy="37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4DB974EC-4E73-27C6-4A3E-245F48CC5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r="25645"/>
          <a:stretch/>
        </p:blipFill>
        <p:spPr bwMode="auto">
          <a:xfrm>
            <a:off x="1757363" y="1488489"/>
            <a:ext cx="7144298" cy="447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1AECFC27-F912-E1C5-C069-858FE72D1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860"/>
            <a:ext cx="2814638" cy="691464"/>
          </a:xfrm>
          <a:prstGeom prst="rect">
            <a:avLst/>
          </a:prstGeom>
        </p:spPr>
      </p:pic>
      <p:pic>
        <p:nvPicPr>
          <p:cNvPr id="12" name="Obrázek 12">
            <a:extLst>
              <a:ext uri="{FF2B5EF4-FFF2-40B4-BE49-F238E27FC236}">
                <a16:creationId xmlns:a16="http://schemas.microsoft.com/office/drawing/2014/main" id="{8A33F290-7A82-E5AA-BF39-F0B59FF87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6169672"/>
            <a:ext cx="1283341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533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3562</TotalTime>
  <Words>278</Words>
  <Application>Microsoft Office PowerPoint</Application>
  <PresentationFormat>Широкоэкранный</PresentationFormat>
  <Paragraphs>65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Аспект</vt:lpstr>
      <vt:lpstr>Projekt výpočtu uhlíkové stopy PVK, a.s.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výpočtu uhlíkové stopy PVK, a.s.</dc:title>
  <dc:creator>Harasymchuk Ivanna (241)</dc:creator>
  <cp:lastModifiedBy>Harasymchuk Ivanna (241)</cp:lastModifiedBy>
  <cp:revision>74</cp:revision>
  <dcterms:created xsi:type="dcterms:W3CDTF">2022-07-20T11:09:50Z</dcterms:created>
  <dcterms:modified xsi:type="dcterms:W3CDTF">2022-09-19T08:58:23Z</dcterms:modified>
</cp:coreProperties>
</file>