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50" r:id="rId2"/>
    <p:sldId id="340" r:id="rId3"/>
    <p:sldId id="551" r:id="rId4"/>
    <p:sldId id="552" r:id="rId5"/>
    <p:sldId id="562" r:id="rId6"/>
    <p:sldId id="553" r:id="rId7"/>
    <p:sldId id="554" r:id="rId8"/>
    <p:sldId id="555" r:id="rId9"/>
    <p:sldId id="556" r:id="rId10"/>
    <p:sldId id="434" r:id="rId11"/>
    <p:sldId id="559" r:id="rId12"/>
    <p:sldId id="560" r:id="rId13"/>
    <p:sldId id="561" r:id="rId14"/>
    <p:sldId id="563" r:id="rId15"/>
    <p:sldId id="557" r:id="rId16"/>
    <p:sldId id="541" r:id="rId17"/>
    <p:sldId id="546" r:id="rId18"/>
    <p:sldId id="338" r:id="rId19"/>
    <p:sldId id="33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wmf"/><Relationship Id="rId9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3B584-5B04-46AB-8B3D-4A3964554B4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EA6E-A2E1-4F2B-A935-17E5BEB88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45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University: http://www.upce.cz/deska/dokumenty/jvs/manual.pdf</a:t>
            </a:r>
          </a:p>
          <a:p>
            <a:r>
              <a:rPr lang="en-US" dirty="0"/>
              <a:t>Horse: https://www.historickasidla.cz/dr-cs/373-pardubice.html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F8A8-A68C-4DF3-A3BA-1534EC4B28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62981-7BB1-414E-AA6B-053D4B8B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B5640-A35C-4AE2-9339-D70063EEE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E27615-8132-4E28-94E8-089EAC9A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C5B2C-8142-4EB1-B0D8-22491C56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EA6CF1-DA1C-43C1-BB5E-DD4DB152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8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DCC11-BF61-44A5-8073-7FCE5632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722393-C8CF-4F86-81F6-653945DB7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D9775-E486-427E-8F82-233197D3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E0E49-B4BC-4AB9-82A2-E6EBF5CC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B82B3B-2A47-4CF5-A3C3-8DEB320C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5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479A75-E032-46BF-AEE0-304945885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BED416-CCCD-492D-ABBB-A0505EBB5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0641D2-56AC-4B61-AA51-EDCD7B12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1F2678-95AF-43A7-A1C8-2B65625E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11464-A09D-481D-B9EB-0E1274C7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69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7B795E7-19FF-45DC-AC99-BC49654C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D05E6E0-91E7-40B4-9224-4BFAA885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5EA7081-DF3F-4326-952C-E40E6FB4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D5ECB90-5F06-46CE-946B-1422394DF1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90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E7DE0-72E2-47CC-A186-2275DF89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D3752A-94E6-4DA5-85E1-A5D4A21A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F3AB2-3203-4509-B5EC-310951FB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96EDF5-A9F9-48EA-9AC1-4FDAE570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A4E98F-42D9-4305-98DE-8A58C98A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7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E00F8-4FA5-4F83-BD2D-52EBE13A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A337B02-1D2F-4A41-85B4-76A03D5B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29308-A2E8-4C42-98BE-180CFC60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3F300-E1D3-4EDB-83AF-8AD121A6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C419FE-9510-4A6F-9B64-D014594D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98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D3358-F55C-4122-AEEC-4CC9FF63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DC4815-792D-430C-967F-8031C30A8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017234-2A88-4DB8-A0FD-B7E1F23CC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A16D8A-5F5D-4D82-9E5E-B6B8F9B8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7D5AA1-2BAB-49C8-9FE6-F172957F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F31446-4D99-4842-98C6-BADD6AC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68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DD39F-8983-4B0F-A336-F059A8BA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578F50-C324-4EF5-A4DC-9B906767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38A7BE-ECFB-42F3-AC91-EF1D6A256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8549FF3-0974-41E5-AF61-02ACDEAD4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169972-1DCE-472F-ACCA-418515C0D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659DE2-BA00-4971-ADBB-087A5FAF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5E07C6-1F7D-4020-8FE1-52F1BDB7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FC5469-B366-47D6-94BE-0C1E757A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22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4C9AC-DA2C-49D8-A789-2AFE2EF8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5C9723-5A45-4BE5-B3B1-0E3D4126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885B65-3E69-4001-9CF4-54DD7743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E5AFD5-8CE9-4BA0-927B-2227E920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55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61D0FE-6895-43B8-8F74-94A0BD1C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5971D7-473F-435A-AC19-C0CA2395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E2075F-D4F3-43F4-BA19-0DC8D7C1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1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483BF-F865-4A0F-86B4-322F20B2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F5728C-A5B9-4C94-8F94-7EDD9E26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D92DA4A-1666-49CB-BDBF-DC0DD5711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6BEB53-ADE0-4A92-8077-D37407CF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E356DD-2DDF-444C-B010-44528D8D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16006A-2ACD-48ED-A727-9E1917E1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69443-4D72-4AF4-84BE-B58AA00C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BF3073D-330D-4E32-9081-263DD3D88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6C263AE-FE89-4EFA-829B-3F8C7328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98BEBB-1C66-417F-9324-D70FCF9A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BD2B25-1344-44D2-BF66-5A9E5FE3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36DE83-3EEF-4289-8FE8-683FA21C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94CE93-20B8-4FF0-9F93-161A359F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2FDC0E-F445-472C-A505-FB54FE1E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0E7840-D56E-4DAC-A53C-BE53F2EF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5589-BC7A-4048-AF5E-D9B2BAF33CB0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92B0CC-ABDD-4689-8AC7-85858BCF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4ABED-0858-413D-BCC5-0903B8A2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0A3C-015F-4569-9B6A-9CD09CB5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39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weidlich@upce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image" Target="../media/image14.e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mas.weidlich@upce.cz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6.jpe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>
            <a:extLst>
              <a:ext uri="{FF2B5EF4-FFF2-40B4-BE49-F238E27FC236}">
                <a16:creationId xmlns:a16="http://schemas.microsoft.com/office/drawing/2014/main" id="{AA7FE739-4A6D-4A98-814C-EC5C0BD00786}"/>
              </a:ext>
            </a:extLst>
          </p:cNvPr>
          <p:cNvSpPr txBox="1">
            <a:spLocks/>
          </p:cNvSpPr>
          <p:nvPr/>
        </p:nvSpPr>
        <p:spPr>
          <a:xfrm>
            <a:off x="3940192" y="3506643"/>
            <a:ext cx="4715187" cy="577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/>
              <a:t>Fakulta</a:t>
            </a:r>
            <a:r>
              <a:rPr lang="en-US" sz="2800" dirty="0"/>
              <a:t> </a:t>
            </a:r>
            <a:r>
              <a:rPr lang="en-US" sz="2800" dirty="0" err="1"/>
              <a:t>chemicko-technologická</a:t>
            </a:r>
            <a:r>
              <a:rPr lang="cs-CZ" sz="2800" dirty="0"/>
              <a:t>, UECHI</a:t>
            </a:r>
            <a:endParaRPr lang="en-US" sz="2800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30C7B20-70F3-46E2-9E16-28E58ABB3409}"/>
              </a:ext>
            </a:extLst>
          </p:cNvPr>
          <p:cNvSpPr txBox="1">
            <a:spLocks/>
          </p:cNvSpPr>
          <p:nvPr/>
        </p:nvSpPr>
        <p:spPr>
          <a:xfrm>
            <a:off x="2438184" y="2294618"/>
            <a:ext cx="79991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cs-CZ" sz="2800" dirty="0">
              <a:solidFill>
                <a:srgbClr val="FFFFFE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F530D14C-6664-47F2-B7DB-4092FC3A5994}"/>
              </a:ext>
            </a:extLst>
          </p:cNvPr>
          <p:cNvSpPr txBox="1">
            <a:spLocks/>
          </p:cNvSpPr>
          <p:nvPr/>
        </p:nvSpPr>
        <p:spPr>
          <a:xfrm>
            <a:off x="2188252" y="2039448"/>
            <a:ext cx="79991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>
                <a:latin typeface="Bebas Neue" panose="020B0606020202050201" pitchFamily="34" charset="0"/>
              </a:rPr>
              <a:t>Tomáš Weidlich</a:t>
            </a:r>
            <a:r>
              <a:rPr lang="cs-CZ" sz="2800" dirty="0">
                <a:latin typeface="Bebas Neue" panose="020B0606020202050201" pitchFamily="34" charset="0"/>
              </a:rPr>
              <a:t>, Barbora Kamenická a tým spolupracovníků a studentů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F650CB21-0259-42AE-A5EF-A35DA9265D5E}"/>
              </a:ext>
            </a:extLst>
          </p:cNvPr>
          <p:cNvSpPr txBox="1">
            <a:spLocks/>
          </p:cNvSpPr>
          <p:nvPr/>
        </p:nvSpPr>
        <p:spPr>
          <a:xfrm>
            <a:off x="4348912" y="3983636"/>
            <a:ext cx="3897745" cy="118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Univerzita</a:t>
            </a:r>
            <a:r>
              <a:rPr lang="en-US" sz="2800" dirty="0"/>
              <a:t> </a:t>
            </a:r>
            <a:r>
              <a:rPr lang="cs-CZ" sz="2800" dirty="0"/>
              <a:t>P</a:t>
            </a:r>
            <a:r>
              <a:rPr lang="en-US" sz="2800" dirty="0" err="1"/>
              <a:t>ardubice</a:t>
            </a:r>
            <a:endParaRPr lang="cs-CZ" sz="2800" dirty="0"/>
          </a:p>
          <a:p>
            <a:r>
              <a:rPr lang="cs-CZ" sz="2800" dirty="0" err="1">
                <a:latin typeface="Bebas Neue" panose="020B0606020202050201" pitchFamily="34" charset="0"/>
                <a:hlinkClick r:id="rId3"/>
              </a:rPr>
              <a:t>tomas.weidlich</a:t>
            </a:r>
            <a:r>
              <a:rPr lang="en-US" sz="2800" dirty="0">
                <a:latin typeface="Bebas Neue" panose="020B0606020202050201" pitchFamily="34" charset="0"/>
                <a:hlinkClick r:id="rId3"/>
              </a:rPr>
              <a:t>@</a:t>
            </a:r>
            <a:r>
              <a:rPr lang="cs-CZ" sz="2800" dirty="0">
                <a:latin typeface="Bebas Neue" panose="020B0606020202050201" pitchFamily="34" charset="0"/>
                <a:hlinkClick r:id="rId3"/>
              </a:rPr>
              <a:t>upce.cz</a:t>
            </a:r>
            <a:endParaRPr lang="cs-CZ" sz="2800" dirty="0">
              <a:latin typeface="Bebas Neue" panose="020B0606020202050201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AF95FA3B-9A1A-4824-9D94-A6A98B64FDA7}"/>
              </a:ext>
            </a:extLst>
          </p:cNvPr>
          <p:cNvSpPr txBox="1">
            <a:spLocks/>
          </p:cNvSpPr>
          <p:nvPr/>
        </p:nvSpPr>
        <p:spPr>
          <a:xfrm>
            <a:off x="3425926" y="2894459"/>
            <a:ext cx="6138965" cy="520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/>
              <a:t>SKUPINA CHEMICKÝCH TECHNOLOGIÍ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FD785F9A-4391-47F6-AD35-E2B2FFC773CA}"/>
              </a:ext>
            </a:extLst>
          </p:cNvPr>
          <p:cNvSpPr/>
          <p:nvPr/>
        </p:nvSpPr>
        <p:spPr>
          <a:xfrm>
            <a:off x="3425926" y="5823467"/>
            <a:ext cx="182880" cy="18288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E63A02A-C785-43D8-8E7C-7DF639D5DBFC}"/>
              </a:ext>
            </a:extLst>
          </p:cNvPr>
          <p:cNvSpPr/>
          <p:nvPr/>
        </p:nvSpPr>
        <p:spPr>
          <a:xfrm>
            <a:off x="3644477" y="3858940"/>
            <a:ext cx="182880" cy="18288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0D351BA-D813-4B7D-A4D5-C16CE160ABEF}"/>
              </a:ext>
            </a:extLst>
          </p:cNvPr>
          <p:cNvSpPr/>
          <p:nvPr/>
        </p:nvSpPr>
        <p:spPr>
          <a:xfrm>
            <a:off x="3848752" y="6429499"/>
            <a:ext cx="91440" cy="91440"/>
          </a:xfrm>
          <a:prstGeom prst="ellipse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 descr="lista-FCHT">
            <a:extLst>
              <a:ext uri="{FF2B5EF4-FFF2-40B4-BE49-F238E27FC236}">
                <a16:creationId xmlns:a16="http://schemas.microsoft.com/office/drawing/2014/main" id="{F6FFECF9-A2E2-4038-BA48-B3577B62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8C1AD58-0BCC-49C6-8A86-08B34953F94A}"/>
              </a:ext>
            </a:extLst>
          </p:cNvPr>
          <p:cNvSpPr txBox="1"/>
          <p:nvPr/>
        </p:nvSpPr>
        <p:spPr>
          <a:xfrm>
            <a:off x="320636" y="805863"/>
            <a:ext cx="1155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omic Sans MS" panose="030F0702030302020204" pitchFamily="66" charset="0"/>
              </a:rPr>
              <a:t>Možnosti nakládání s koncentrovanými proudy kontaminovaných vod</a:t>
            </a:r>
            <a:endParaRPr lang="cs-CZ" sz="3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4" descr="lista-FCHT-znak-01-A">
            <a:extLst>
              <a:ext uri="{FF2B5EF4-FFF2-40B4-BE49-F238E27FC236}">
                <a16:creationId xmlns:a16="http://schemas.microsoft.com/office/drawing/2014/main" id="{3235B3B8-FEF8-4C1C-A6A1-6840739B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0094"/>
            <a:ext cx="12192000" cy="18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D8BF4-474B-4DD2-A85C-6F5A824C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35237"/>
            <a:ext cx="9143999" cy="503004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Srovnání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Fentonovy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oxidace vs.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hydrodechlorace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Diclofenaku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9DDC5-7390-473A-8B7E-4A4BD43E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527"/>
            <a:ext cx="2057400" cy="365125"/>
          </a:xfrm>
        </p:spPr>
        <p:txBody>
          <a:bodyPr/>
          <a:lstStyle/>
          <a:p>
            <a:fld id="{AA1869D5-3317-CE40-977B-BD7035168F63}" type="slidenum">
              <a:rPr lang="cs-CZ" smtClean="0">
                <a:solidFill>
                  <a:schemeClr val="bg1"/>
                </a:solidFill>
              </a:rPr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30C726-7EFB-4CC2-93C4-4625853362E0}"/>
              </a:ext>
            </a:extLst>
          </p:cNvPr>
          <p:cNvSpPr txBox="1">
            <a:spLocks/>
          </p:cNvSpPr>
          <p:nvPr/>
        </p:nvSpPr>
        <p:spPr>
          <a:xfrm>
            <a:off x="1242227" y="509116"/>
            <a:ext cx="4626437" cy="59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Fentonova oxidace </a:t>
            </a:r>
            <a:r>
              <a:rPr lang="cs-CZ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endParaRPr lang="cs-CZ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500" u="sng" dirty="0">
                <a:latin typeface="Arial" panose="020B0604020202020204" pitchFamily="34" charset="0"/>
                <a:cs typeface="Arial" panose="020B0604020202020204" pitchFamily="34" charset="0"/>
              </a:rPr>
              <a:t>VSTUPY 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Pro účinnou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Fentonovu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oxidaci zapotřebí                    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98 mol H</a:t>
            </a:r>
            <a:r>
              <a:rPr lang="cs-CZ" sz="1500" b="1" baseline="-25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500" b="1" baseline="-25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mol Fe</a:t>
            </a:r>
            <a:r>
              <a:rPr lang="cs-CZ" sz="1500" b="1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cs-CZ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cs-CZ" sz="15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Doba reakce 24 hodin</a:t>
            </a:r>
          </a:p>
          <a:p>
            <a:pPr marL="0" indent="0" algn="just">
              <a:buNone/>
            </a:pPr>
            <a:r>
              <a:rPr lang="cs-CZ" sz="1500" u="sng" dirty="0">
                <a:latin typeface="Arial" panose="020B0604020202020204" pitchFamily="34" charset="0"/>
                <a:cs typeface="Arial" panose="020B0604020202020204" pitchFamily="34" charset="0"/>
              </a:rPr>
              <a:t>VÝSTUPY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Nedochází k úplné oxidaci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dle rovnice níže ani s použitím trojnásobného přebytku H</a:t>
            </a:r>
            <a:r>
              <a:rPr lang="cs-CZ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 reakční směsi po oxidaci stále naměřeno AOX a CHSK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 reakci nutná destrukce přebytečného H</a:t>
            </a:r>
            <a:r>
              <a:rPr lang="cs-CZ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a neutralizace silně kyselých vod</a:t>
            </a:r>
          </a:p>
          <a:p>
            <a:pPr marL="0" indent="0" algn="just"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0C1D38E-023F-4200-BD93-36954EAF362E}"/>
              </a:ext>
            </a:extLst>
          </p:cNvPr>
          <p:cNvSpPr txBox="1">
            <a:spLocks/>
          </p:cNvSpPr>
          <p:nvPr/>
        </p:nvSpPr>
        <p:spPr>
          <a:xfrm>
            <a:off x="6207533" y="509117"/>
            <a:ext cx="4324193" cy="596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Hydrodechlorace</a:t>
            </a: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endParaRPr lang="cs-CZ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500" u="sng" dirty="0">
                <a:latin typeface="Arial" panose="020B0604020202020204" pitchFamily="34" charset="0"/>
                <a:cs typeface="Arial" panose="020B0604020202020204" pitchFamily="34" charset="0"/>
              </a:rPr>
              <a:t>VSTUPY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Pro účinnou HDC zapotřebí 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mol Al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(ve formě Raneyovy Al-Ni slitiny) </a:t>
            </a:r>
            <a:r>
              <a:rPr lang="cs-CZ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mol </a:t>
            </a:r>
            <a:r>
              <a:rPr lang="cs-CZ" sz="15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NaDCF</a:t>
            </a:r>
            <a:endParaRPr lang="cs-CZ" sz="15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Doba reakce 1 hodina</a:t>
            </a:r>
          </a:p>
          <a:p>
            <a:pPr marL="0" indent="0" algn="just">
              <a:buNone/>
            </a:pPr>
            <a:r>
              <a:rPr lang="cs-CZ" sz="1500" u="sng" dirty="0">
                <a:latin typeface="Arial" panose="020B0604020202020204" pitchFamily="34" charset="0"/>
                <a:cs typeface="Arial" panose="020B0604020202020204" pitchFamily="34" charset="0"/>
              </a:rPr>
              <a:t>VÝSTUPY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dehalogenovaného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produktu (aminokyseliny) 2-anilinfenylacetátu, který je snadno biologicky odbouratelný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použitý hliník po neutralizaci srážen ve formě Al(OH)</a:t>
            </a:r>
            <a:r>
              <a:rPr lang="cs-CZ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koagulant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další odstranění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znečištění</a:t>
            </a:r>
          </a:p>
          <a:p>
            <a:pPr algn="just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Možnost recyklace použité slitiny Al-Ni</a:t>
            </a:r>
          </a:p>
          <a:p>
            <a:pPr algn="just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450"/>
              </a:spcBef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E392D08-6681-4930-9A0F-60DDC08C9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94081"/>
              </p:ext>
            </p:extLst>
          </p:nvPr>
        </p:nvGraphicFramePr>
        <p:xfrm>
          <a:off x="977368" y="4128194"/>
          <a:ext cx="5005775" cy="142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CS ChemDraw Drawing" r:id="rId3" imgW="4736155" imgH="1380744" progId="ChemDraw.Document.6.0">
                  <p:embed/>
                </p:oleObj>
              </mc:Choice>
              <mc:Fallback>
                <p:oleObj name="CS ChemDraw Drawing" r:id="rId3" imgW="4736155" imgH="1380744" progId="ChemDraw.Document.6.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E392D08-6681-4930-9A0F-60DDC08C9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368" y="4128194"/>
                        <a:ext cx="5005775" cy="1427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9BEF42C-5D79-4CC8-90EC-79FD620E3812}"/>
              </a:ext>
            </a:extLst>
          </p:cNvPr>
          <p:cNvSpPr/>
          <p:nvPr/>
        </p:nvSpPr>
        <p:spPr>
          <a:xfrm>
            <a:off x="6169607" y="6293800"/>
            <a:ext cx="4324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NIETO-SANDOVAL, Julia, a kol. Fast </a:t>
            </a:r>
            <a:r>
              <a:rPr lang="cs-C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degradation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cs-C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diclofenac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</a:t>
            </a:r>
            <a:r>
              <a:rPr lang="cs-CZ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catalytic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hydrodechlorination. </a:t>
            </a:r>
            <a:r>
              <a:rPr lang="cs-CZ" sz="1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Chemosphere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2018, </a:t>
            </a:r>
            <a:r>
              <a:rPr lang="cs-CZ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213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141-148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8111E58-0641-4C11-A005-02E326B227CA}"/>
              </a:ext>
            </a:extLst>
          </p:cNvPr>
          <p:cNvSpPr/>
          <p:nvPr/>
        </p:nvSpPr>
        <p:spPr>
          <a:xfrm>
            <a:off x="1660275" y="5792873"/>
            <a:ext cx="4572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</a:pPr>
            <a:r>
              <a:rPr lang="cs-CZ" sz="1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Více informací lze nalézt v článcích</a:t>
            </a: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300"/>
              </a:spcBef>
            </a:pP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CATRINESCU,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Cezar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kol.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Diclofenac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seconadry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wastewater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effluents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Fenton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</a:t>
            </a:r>
            <a:r>
              <a:rPr lang="cs-CZ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Engineering</a:t>
            </a:r>
            <a:r>
              <a:rPr lang="cs-CZ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Management </a:t>
            </a:r>
            <a:r>
              <a:rPr lang="cs-CZ" sz="1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2017, </a:t>
            </a:r>
            <a:r>
              <a:rPr lang="cs-CZ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(4).</a:t>
            </a:r>
          </a:p>
          <a:p>
            <a:pPr algn="just"/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BAE,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Sungjun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kol.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Degradation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diclofenac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pyrite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catalyzed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Fenton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oxidation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cs-CZ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Catalysis</a:t>
            </a:r>
            <a:r>
              <a:rPr lang="cs-CZ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cs-CZ" sz="1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2013, </a:t>
            </a:r>
            <a:r>
              <a:rPr lang="cs-CZ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</a:t>
            </a:r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93-102.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85C3859-C762-4D30-9850-AE483ED07099}"/>
              </a:ext>
            </a:extLst>
          </p:cNvPr>
          <p:cNvCxnSpPr/>
          <p:nvPr/>
        </p:nvCxnSpPr>
        <p:spPr>
          <a:xfrm>
            <a:off x="6196589" y="509116"/>
            <a:ext cx="37926" cy="6253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FFD1529-E720-46D1-B5FD-8F4CDC0F9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80887"/>
              </p:ext>
            </p:extLst>
          </p:nvPr>
        </p:nvGraphicFramePr>
        <p:xfrm>
          <a:off x="6447961" y="4623545"/>
          <a:ext cx="5191611" cy="1108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CS ChemDraw Drawing" r:id="rId5" imgW="5579192" imgH="1208255" progId="ChemDraw.Document.6.0">
                  <p:embed/>
                </p:oleObj>
              </mc:Choice>
              <mc:Fallback>
                <p:oleObj name="CS ChemDraw Drawing" r:id="rId5" imgW="5579192" imgH="1208255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85C88AFB-FA01-4C04-9D2E-8F05371AF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961" y="4623545"/>
                        <a:ext cx="5191611" cy="11085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9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2F9D3A0-EF1B-4511-A929-D21137774E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17169" y="681037"/>
          <a:ext cx="3219306" cy="293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" name="CS ChemDraw Drawing" r:id="rId3" imgW="2265715" imgH="2067791" progId="ChemDraw.Document.6.0">
                  <p:embed/>
                </p:oleObj>
              </mc:Choice>
              <mc:Fallback>
                <p:oleObj name="CS ChemDraw Drawing" r:id="rId3" imgW="2265715" imgH="2067791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2F9D3A0-EF1B-4511-A929-D21137774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169" y="681037"/>
                        <a:ext cx="3219306" cy="293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AFC95C7-AA48-4187-BEF3-DAA88FBAE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8890"/>
              </p:ext>
            </p:extLst>
          </p:nvPr>
        </p:nvGraphicFramePr>
        <p:xfrm>
          <a:off x="2973966" y="41736"/>
          <a:ext cx="680004" cy="77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CS ChemDraw Drawing" r:id="rId5" imgW="597117" imgH="681228" progId="ChemDraw.Document.6.0">
                  <p:embed/>
                </p:oleObj>
              </mc:Choice>
              <mc:Fallback>
                <p:oleObj name="CS ChemDraw Drawing" r:id="rId5" imgW="597117" imgH="681228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AFC95C7-AA48-4187-BEF3-DAA88FBAE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3966" y="41736"/>
                        <a:ext cx="680004" cy="77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B7F3716-EDD0-4D61-8F17-6E2D029AA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11963"/>
              </p:ext>
            </p:extLst>
          </p:nvPr>
        </p:nvGraphicFramePr>
        <p:xfrm>
          <a:off x="6575393" y="474178"/>
          <a:ext cx="2481017" cy="276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CS ChemDraw Drawing" r:id="rId7" imgW="1810491" imgH="2017499" progId="ChemDraw.Document.6.0">
                  <p:embed/>
                </p:oleObj>
              </mc:Choice>
              <mc:Fallback>
                <p:oleObj name="CS ChemDraw Drawing" r:id="rId7" imgW="1810491" imgH="2017499" progId="ChemDraw.Document.6.0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CB7F3716-EDD0-4D61-8F17-6E2D029AA0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5393" y="474178"/>
                        <a:ext cx="2481017" cy="2766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316681BC-DCF7-4749-90BD-8EF0EED80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13466"/>
              </p:ext>
            </p:extLst>
          </p:nvPr>
        </p:nvGraphicFramePr>
        <p:xfrm>
          <a:off x="3230840" y="3460727"/>
          <a:ext cx="2523882" cy="208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CS ChemDraw Drawing" r:id="rId9" imgW="1650289" imgH="1367028" progId="ChemDraw.Document.6.0">
                  <p:embed/>
                </p:oleObj>
              </mc:Choice>
              <mc:Fallback>
                <p:oleObj name="CS ChemDraw Drawing" r:id="rId9" imgW="1650289" imgH="1367028" progId="ChemDraw.Document.6.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316681BC-DCF7-4749-90BD-8EF0EED80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0840" y="3460727"/>
                        <a:ext cx="2523882" cy="2089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68F03AD-D967-4FE5-837A-9FC9B636F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59486"/>
              </p:ext>
            </p:extLst>
          </p:nvPr>
        </p:nvGraphicFramePr>
        <p:xfrm>
          <a:off x="6096000" y="3415201"/>
          <a:ext cx="4313382" cy="241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CS ChemDraw Drawing" r:id="rId11" imgW="3546083" imgH="1986742" progId="ChemDraw.Document.6.0">
                  <p:embed/>
                </p:oleObj>
              </mc:Choice>
              <mc:Fallback>
                <p:oleObj name="CS ChemDraw Drawing" r:id="rId11" imgW="3546083" imgH="1986742" progId="ChemDraw.Document.6.0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E68F03AD-D967-4FE5-837A-9FC9B636F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0" y="3415201"/>
                        <a:ext cx="4313382" cy="2416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415CA08-6BC9-4D51-9DC7-86C45FD93285}"/>
              </a:ext>
            </a:extLst>
          </p:cNvPr>
          <p:cNvSpPr txBox="1"/>
          <p:nvPr/>
        </p:nvSpPr>
        <p:spPr>
          <a:xfrm>
            <a:off x="318499" y="5831509"/>
            <a:ext cx="11620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Comic Sans MS" panose="030F0702030302020204" pitchFamily="66" charset="0"/>
              </a:rPr>
              <a:t>PŘÍKLAD APLIKACE V REÁLNÝCH ODPADNÍCH VODÁCH, KDE SE VYSKYTUJÍ SMĚSI CHLOROVANÝCH KONTAMINANTŮ…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464DEA-FD52-4BD2-AFF7-97CE1051B477}"/>
              </a:ext>
            </a:extLst>
          </p:cNvPr>
          <p:cNvSpPr txBox="1"/>
          <p:nvPr/>
        </p:nvSpPr>
        <p:spPr>
          <a:xfrm>
            <a:off x="4572000" y="40253"/>
            <a:ext cx="270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Potenciál chemické redukce (</a:t>
            </a:r>
            <a:r>
              <a:rPr lang="cs-CZ" sz="2400" b="1" dirty="0" err="1"/>
              <a:t>dehalogenace</a:t>
            </a:r>
            <a:r>
              <a:rPr lang="cs-CZ" sz="2400" b="1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25954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5">
            <a:extLst>
              <a:ext uri="{FF2B5EF4-FFF2-40B4-BE49-F238E27FC236}">
                <a16:creationId xmlns:a16="http://schemas.microsoft.com/office/drawing/2014/main" id="{DDFB5B2F-8912-4FCB-96C2-B966A250C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485777"/>
            <a:ext cx="12275126" cy="575900"/>
          </a:xfrm>
        </p:spPr>
        <p:txBody>
          <a:bodyPr>
            <a:noAutofit/>
          </a:bodyPr>
          <a:lstStyle/>
          <a:p>
            <a:r>
              <a:rPr lang="cs-CZ" altLang="cs-CZ" sz="1800" b="1" dirty="0">
                <a:latin typeface="Comic Sans MS" panose="030F0702030302020204" pitchFamily="66" charset="0"/>
              </a:rPr>
              <a:t>Výsledky reduktivní degradace </a:t>
            </a:r>
            <a:r>
              <a:rPr lang="cs-CZ" altLang="cs-CZ" sz="1800" b="1" dirty="0" err="1">
                <a:latin typeface="Comic Sans MS" panose="030F0702030302020204" pitchFamily="66" charset="0"/>
              </a:rPr>
              <a:t>PCBs</a:t>
            </a:r>
            <a:r>
              <a:rPr lang="cs-CZ" altLang="cs-CZ" sz="1800" b="1" dirty="0">
                <a:latin typeface="Comic Sans MS" panose="030F0702030302020204" pitchFamily="66" charset="0"/>
              </a:rPr>
              <a:t> a dalších AOX v reálné odpadní vodě vznikající při výrobě </a:t>
            </a:r>
            <a:r>
              <a:rPr lang="cs-CZ" altLang="cs-CZ" sz="1800" b="1" dirty="0" err="1">
                <a:latin typeface="Comic Sans MS" panose="030F0702030302020204" pitchFamily="66" charset="0"/>
              </a:rPr>
              <a:t>azopigmentů</a:t>
            </a:r>
            <a:r>
              <a:rPr lang="cs-CZ" altLang="cs-CZ" sz="1800" b="1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3315" name="Zástupný symbol pro číslo snímku 4">
            <a:extLst>
              <a:ext uri="{FF2B5EF4-FFF2-40B4-BE49-F238E27FC236}">
                <a16:creationId xmlns:a16="http://schemas.microsoft.com/office/drawing/2014/main" id="{AB68F69F-4F4B-4E7A-8E3E-A8458AC4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747C3-EFDF-4AE6-B11C-6E9A15224F7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pic>
        <p:nvPicPr>
          <p:cNvPr id="13316" name="Picture 9" descr="lista-FCHT">
            <a:extLst>
              <a:ext uri="{FF2B5EF4-FFF2-40B4-BE49-F238E27FC236}">
                <a16:creationId xmlns:a16="http://schemas.microsoft.com/office/drawing/2014/main" id="{61A1BE71-98DA-4203-9989-A7B6456C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4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7358BC0F-B3A1-41E6-8127-D4C89BA93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17503"/>
              </p:ext>
            </p:extLst>
          </p:nvPr>
        </p:nvGraphicFramePr>
        <p:xfrm>
          <a:off x="1714500" y="1088612"/>
          <a:ext cx="9278847" cy="5951025"/>
        </p:xfrm>
        <a:graphic>
          <a:graphicData uri="http://schemas.openxmlformats.org/drawingml/2006/table">
            <a:tbl>
              <a:tblPr/>
              <a:tblGrid>
                <a:gridCol w="209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1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Struktura aromatického </a:t>
                      </a:r>
                      <a:r>
                        <a:rPr kumimoji="0" lang="cs-CZ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halogenderivátu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Ar-Cl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Konc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v odpad.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vodě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(µg/L)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 redukci Al-Ni/NaOH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(µg/L)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Struktura aromatického </a:t>
                      </a:r>
                      <a:r>
                        <a:rPr kumimoji="0" lang="cs-CZ" alt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halogenderivátu</a:t>
                      </a: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Ar-Cl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Konc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v </a:t>
                      </a:r>
                      <a:r>
                        <a:rPr kumimoji="0" lang="cs-CZ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odp.vodě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(µg/L)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 redukci Al-Ni/</a:t>
                      </a:r>
                      <a:r>
                        <a:rPr kumimoji="0" lang="cs-CZ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NaOH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(µg/L)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&lt;1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&lt;1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54" name="Picture 7">
            <a:extLst>
              <a:ext uri="{FF2B5EF4-FFF2-40B4-BE49-F238E27FC236}">
                <a16:creationId xmlns:a16="http://schemas.microsoft.com/office/drawing/2014/main" id="{80FD5D66-E096-401A-9EA9-7CCB950C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52" y="2619911"/>
            <a:ext cx="1267914" cy="8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8">
            <a:extLst>
              <a:ext uri="{FF2B5EF4-FFF2-40B4-BE49-F238E27FC236}">
                <a16:creationId xmlns:a16="http://schemas.microsoft.com/office/drawing/2014/main" id="{4D5A4661-2D58-40F1-9FD3-64E254ED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1" y="3953568"/>
            <a:ext cx="1892185" cy="11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9">
            <a:extLst>
              <a:ext uri="{FF2B5EF4-FFF2-40B4-BE49-F238E27FC236}">
                <a16:creationId xmlns:a16="http://schemas.microsoft.com/office/drawing/2014/main" id="{981967B2-BA99-4DC2-8CB0-5DE19BB4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90" y="5481911"/>
            <a:ext cx="1992686" cy="11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10">
            <a:extLst>
              <a:ext uri="{FF2B5EF4-FFF2-40B4-BE49-F238E27FC236}">
                <a16:creationId xmlns:a16="http://schemas.microsoft.com/office/drawing/2014/main" id="{F767CAC7-DEED-45FC-858C-C2B8E621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60" y="2487992"/>
            <a:ext cx="210890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11">
            <a:extLst>
              <a:ext uri="{FF2B5EF4-FFF2-40B4-BE49-F238E27FC236}">
                <a16:creationId xmlns:a16="http://schemas.microsoft.com/office/drawing/2014/main" id="{0C798978-9BF6-4F55-9F61-FB0CF815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61" y="3917033"/>
            <a:ext cx="2162426" cy="120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12">
            <a:extLst>
              <a:ext uri="{FF2B5EF4-FFF2-40B4-BE49-F238E27FC236}">
                <a16:creationId xmlns:a16="http://schemas.microsoft.com/office/drawing/2014/main" id="{A0442FF2-EBC5-4F59-BEBB-F0EF97AA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481925"/>
            <a:ext cx="25622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14A088D-FFC3-4046-AF5D-259FF374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12924"/>
              </p:ext>
            </p:extLst>
          </p:nvPr>
        </p:nvGraphicFramePr>
        <p:xfrm>
          <a:off x="16816" y="1970800"/>
          <a:ext cx="1570543" cy="366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CS ChemDraw Drawing" r:id="rId10" imgW="1196314" imgH="2791829" progId="ChemDraw.Document.6.0">
                  <p:embed/>
                </p:oleObj>
              </mc:Choice>
              <mc:Fallback>
                <p:oleObj name="CS ChemDraw Drawing" r:id="rId10" imgW="1196314" imgH="2791829" progId="ChemDraw.Document.6.0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914A088D-FFC3-4046-AF5D-259FF3748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816" y="1970800"/>
                        <a:ext cx="1570543" cy="3663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F1F7CB4D-8FE4-44EB-80BF-87DB4AC2A73C}"/>
              </a:ext>
            </a:extLst>
          </p:cNvPr>
          <p:cNvSpPr/>
          <p:nvPr/>
        </p:nvSpPr>
        <p:spPr>
          <a:xfrm>
            <a:off x="0" y="1681018"/>
            <a:ext cx="1582220" cy="4405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2B09CA-2E64-4D71-AC2B-DBD1DE9E0F46}"/>
              </a:ext>
            </a:extLst>
          </p:cNvPr>
          <p:cNvSpPr txBox="1"/>
          <p:nvPr/>
        </p:nvSpPr>
        <p:spPr>
          <a:xfrm>
            <a:off x="2829109" y="4726112"/>
            <a:ext cx="787394" cy="38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PCB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DCE798B-4350-4D04-B543-DFBFAC9226D6}"/>
              </a:ext>
            </a:extLst>
          </p:cNvPr>
          <p:cNvSpPr/>
          <p:nvPr/>
        </p:nvSpPr>
        <p:spPr>
          <a:xfrm>
            <a:off x="9908328" y="2118808"/>
            <a:ext cx="892955" cy="480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5A6265A-DB7A-4BA1-A6F0-6282D13F0D5A}"/>
              </a:ext>
            </a:extLst>
          </p:cNvPr>
          <p:cNvSpPr/>
          <p:nvPr/>
        </p:nvSpPr>
        <p:spPr>
          <a:xfrm>
            <a:off x="5058604" y="2323049"/>
            <a:ext cx="892955" cy="480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2D9A87E-2C46-48C2-8B53-339E300017CE}"/>
              </a:ext>
            </a:extLst>
          </p:cNvPr>
          <p:cNvSpPr/>
          <p:nvPr/>
        </p:nvSpPr>
        <p:spPr>
          <a:xfrm>
            <a:off x="1430729" y="3697667"/>
            <a:ext cx="2768107" cy="16811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89ADC-20DC-4390-BA8A-7575D50B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Comic Sans MS" panose="030F0702030302020204" pitchFamily="66" charset="0"/>
              </a:rPr>
              <a:t>K dispozici je úspěšně ověřené technologické zařízení pro </a:t>
            </a:r>
            <a:r>
              <a:rPr lang="cs-CZ" b="1" dirty="0" err="1">
                <a:latin typeface="Comic Sans MS" panose="030F0702030302020204" pitchFamily="66" charset="0"/>
              </a:rPr>
              <a:t>hydrodehalogenace</a:t>
            </a:r>
            <a:r>
              <a:rPr lang="cs-CZ" b="1" dirty="0">
                <a:latin typeface="Comic Sans MS" panose="030F0702030302020204" pitchFamily="66" charset="0"/>
              </a:rPr>
              <a:t> s Al-Ni slitinou: </a:t>
            </a:r>
          </a:p>
        </p:txBody>
      </p:sp>
      <p:pic>
        <p:nvPicPr>
          <p:cNvPr id="4" name="Obrázok 1">
            <a:extLst>
              <a:ext uri="{FF2B5EF4-FFF2-40B4-BE49-F238E27FC236}">
                <a16:creationId xmlns:a16="http://schemas.microsoft.com/office/drawing/2014/main" id="{DDB3F41E-8969-43BF-BF07-D4BF7A8C30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9753"/>
            <a:ext cx="7315200" cy="5132720"/>
          </a:xfrm>
          <a:prstGeom prst="rect">
            <a:avLst/>
          </a:prstGeom>
        </p:spPr>
      </p:pic>
      <p:pic>
        <p:nvPicPr>
          <p:cNvPr id="5" name="Obrázok 2">
            <a:extLst>
              <a:ext uri="{FF2B5EF4-FFF2-40B4-BE49-F238E27FC236}">
                <a16:creationId xmlns:a16="http://schemas.microsoft.com/office/drawing/2014/main" id="{18304563-5161-426C-A1C3-A124A076A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1427" y="2335662"/>
            <a:ext cx="5635371" cy="34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362"/>
            <a:ext cx="12192000" cy="844768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latin typeface="Comic Sans MS" panose="030F0702030302020204" pitchFamily="66" charset="0"/>
              </a:rPr>
              <a:t>SHRNUTÍ:</a:t>
            </a:r>
            <a:br>
              <a:rPr lang="cs-CZ" altLang="cs-CZ" sz="4000" dirty="0">
                <a:latin typeface="Comic Sans MS" panose="030F0702030302020204" pitchFamily="66" charset="0"/>
              </a:rPr>
            </a:br>
            <a:r>
              <a:rPr lang="cs-CZ" altLang="cs-CZ" sz="4000" dirty="0">
                <a:latin typeface="Comic Sans MS" panose="030F0702030302020204" pitchFamily="66" charset="0"/>
              </a:rPr>
              <a:t>Problémy plynoucí z nakládání se silně kontaminovanými vodami, </a:t>
            </a:r>
            <a:r>
              <a:rPr lang="cs-CZ" altLang="cs-CZ" sz="4000" b="1" dirty="0">
                <a:latin typeface="Comic Sans MS" panose="030F0702030302020204" pitchFamily="66" charset="0"/>
              </a:rPr>
              <a:t>CO S NIMI?</a:t>
            </a:r>
            <a:endParaRPr lang="cs-CZ" altLang="cs-CZ" sz="4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775530"/>
            <a:ext cx="11296073" cy="3805018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altLang="cs-CZ" sz="2800" b="1" i="1" dirty="0">
                <a:latin typeface="Comic Sans MS" panose="030F0702030302020204" pitchFamily="66" charset="0"/>
              </a:rPr>
              <a:t>Problém s rozpustnými organickými složkami √ </a:t>
            </a:r>
          </a:p>
          <a:p>
            <a:pPr marL="514350" indent="-514350">
              <a:buAutoNum type="alphaLcParenR"/>
            </a:pPr>
            <a:endParaRPr lang="cs-CZ" altLang="cs-CZ" sz="2800" b="1" i="1" dirty="0">
              <a:latin typeface="Comic Sans MS" panose="030F0702030302020204" pitchFamily="66" charset="0"/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altLang="cs-CZ" sz="2800" i="1" dirty="0">
                <a:latin typeface="Comic Sans MS" panose="030F0702030302020204" pitchFamily="66" charset="0"/>
              </a:rPr>
              <a:t>Problém s vysokou koncentrací rozpustných anorganických solí ???</a:t>
            </a:r>
            <a:endParaRPr lang="en-US" altLang="cs-CZ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480650"/>
            <a:ext cx="12191999" cy="600005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latin typeface="Comic Sans MS" panose="030F0702030302020204" pitchFamily="66" charset="0"/>
              </a:rPr>
              <a:t>Jak naložit se vzniklou solankou?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055" y="1149927"/>
            <a:ext cx="11757890" cy="4936837"/>
          </a:xfr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>
                <a:latin typeface="Comic Sans MS" panose="030F0702030302020204" pitchFamily="66" charset="0"/>
              </a:rPr>
              <a:t>(Odparek obvykle nesplňuje výluhové třídy pro možné skládkování)</a:t>
            </a:r>
          </a:p>
          <a:p>
            <a:pPr algn="just"/>
            <a:endParaRPr lang="cs-CZ" b="1" dirty="0">
              <a:latin typeface="Comic Sans MS" panose="030F0702030302020204" pitchFamily="66" charset="0"/>
            </a:endParaRPr>
          </a:p>
          <a:p>
            <a:pPr algn="just"/>
            <a:r>
              <a:rPr lang="cs-CZ" b="1" dirty="0">
                <a:latin typeface="Comic Sans MS" panose="030F0702030302020204" pitchFamily="66" charset="0"/>
              </a:rPr>
              <a:t>Elektrochemické zpracování na hydroxidy a kyseliny</a:t>
            </a:r>
            <a:r>
              <a:rPr lang="cs-CZ" dirty="0">
                <a:latin typeface="Comic Sans MS" panose="030F0702030302020204" pitchFamily="66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Elektrodialýza na bipolárních membránách </a:t>
            </a:r>
            <a:r>
              <a:rPr lang="cs-CZ" dirty="0">
                <a:latin typeface="Comic Sans MS" panose="030F0702030302020204" pitchFamily="66" charset="0"/>
              </a:rPr>
              <a:t>= umožňuje přeměnu solí na zředěné roztoky příslušných kyselin a hydroxidů</a:t>
            </a:r>
          </a:p>
          <a:p>
            <a:pPr marL="342900" indent="-342900" algn="just">
              <a:buFontTx/>
              <a:buChar char="-"/>
            </a:pPr>
            <a:r>
              <a:rPr lang="cs-CZ" b="1" dirty="0">
                <a:latin typeface="Comic Sans MS" panose="030F0702030302020204" pitchFamily="66" charset="0"/>
              </a:rPr>
              <a:t>Elektrolýza s oddělením anodového a katodového prostoru vodivou přepážkou </a:t>
            </a:r>
            <a:r>
              <a:rPr lang="cs-CZ" dirty="0">
                <a:latin typeface="Comic Sans MS" panose="030F0702030302020204" pitchFamily="66" charset="0"/>
              </a:rPr>
              <a:t>= umožňuje výrobu hydroxidů, vodíku a chloru a/nebo kyslíku</a:t>
            </a:r>
          </a:p>
          <a:p>
            <a:pPr marL="342900" indent="-342900" algn="just">
              <a:buFontTx/>
              <a:buChar char="-"/>
            </a:pPr>
            <a:endParaRPr lang="cs-CZ" dirty="0">
              <a:latin typeface="Comic Sans MS" panose="030F0702030302020204" pitchFamily="66" charset="0"/>
            </a:endParaRPr>
          </a:p>
          <a:p>
            <a:pPr algn="just"/>
            <a:r>
              <a:rPr lang="cs-CZ" b="1" dirty="0">
                <a:latin typeface="Comic Sans MS" panose="030F0702030302020204" pitchFamily="66" charset="0"/>
              </a:rPr>
              <a:t>DALŠÍ MOŽNOSTI ZPRACOVÁNÍ:</a:t>
            </a:r>
          </a:p>
          <a:p>
            <a:pPr algn="just"/>
            <a:r>
              <a:rPr lang="cs-CZ" dirty="0">
                <a:latin typeface="Comic Sans MS" panose="030F0702030302020204" pitchFamily="66" charset="0"/>
              </a:rPr>
              <a:t>Zabudování do hydraulických hmot</a:t>
            </a:r>
          </a:p>
          <a:p>
            <a:pPr algn="just"/>
            <a:r>
              <a:rPr lang="cs-CZ" dirty="0">
                <a:latin typeface="Comic Sans MS" panose="030F0702030302020204" pitchFamily="66" charset="0"/>
              </a:rPr>
              <a:t>Separace  průmyslově využitelných solí elektrodialýzou, srážením a/nebo frakční krystalizací </a:t>
            </a:r>
          </a:p>
          <a:p>
            <a:pPr algn="just"/>
            <a:r>
              <a:rPr lang="cs-CZ" dirty="0">
                <a:latin typeface="Comic Sans MS" panose="030F0702030302020204" pitchFamily="66" charset="0"/>
              </a:rPr>
              <a:t>… využití roztoku anorganických solí k technologickým účelům…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AE06EDE-6261-4AF5-9F6A-CB49E3C1C752}"/>
              </a:ext>
            </a:extLst>
          </p:cNvPr>
          <p:cNvSpPr txBox="1"/>
          <p:nvPr/>
        </p:nvSpPr>
        <p:spPr>
          <a:xfrm>
            <a:off x="314036" y="6179127"/>
            <a:ext cx="1155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Palatino Linotype" panose="02040502050505030304" pitchFamily="18" charset="0"/>
              </a:rPr>
              <a:t>POJĎME SPOLEČNĚ NAJÍT SCHŮDNÉ CESTY ŘEŠENÍ…</a:t>
            </a:r>
          </a:p>
        </p:txBody>
      </p:sp>
    </p:spTree>
    <p:extLst>
      <p:ext uri="{BB962C8B-B14F-4D97-AF65-F5344CB8AC3E}">
        <p14:creationId xmlns:p14="http://schemas.microsoft.com/office/powerpoint/2010/main" val="16330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9" descr="lista-FCHT">
            <a:extLst>
              <a:ext uri="{FF2B5EF4-FFF2-40B4-BE49-F238E27FC236}">
                <a16:creationId xmlns:a16="http://schemas.microsoft.com/office/drawing/2014/main" id="{FB897959-624B-477E-A3F9-E440C31A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2779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lista-FCHT-znak-01-A">
            <a:extLst>
              <a:ext uri="{FF2B5EF4-FFF2-40B4-BE49-F238E27FC236}">
                <a16:creationId xmlns:a16="http://schemas.microsoft.com/office/drawing/2014/main" id="{7C07A64F-5435-4506-913B-E2C1D8A6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0094"/>
            <a:ext cx="12192000" cy="18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:\Data\st26844\Plocha\asdasd.jpg">
            <a:extLst>
              <a:ext uri="{FF2B5EF4-FFF2-40B4-BE49-F238E27FC236}">
                <a16:creationId xmlns:a16="http://schemas.microsoft.com/office/drawing/2014/main" id="{2B320BDF-AA54-4F7F-BB73-F3118EDB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82" y="490537"/>
            <a:ext cx="8461657" cy="2217415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Nadpis 1">
            <a:extLst>
              <a:ext uri="{FF2B5EF4-FFF2-40B4-BE49-F238E27FC236}">
                <a16:creationId xmlns:a16="http://schemas.microsoft.com/office/drawing/2014/main" id="{C2B9FE5E-B485-4EC1-95DC-6B5550F1E532}"/>
              </a:ext>
            </a:extLst>
          </p:cNvPr>
          <p:cNvSpPr txBox="1">
            <a:spLocks/>
          </p:cNvSpPr>
          <p:nvPr/>
        </p:nvSpPr>
        <p:spPr bwMode="auto">
          <a:xfrm>
            <a:off x="1536700" y="4222212"/>
            <a:ext cx="91376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cs-CZ" sz="2400" dirty="0"/>
              <a:t>SKUPINA CHEMICKÝCH TECHNOLOGIÍ</a:t>
            </a:r>
          </a:p>
          <a:p>
            <a:pPr algn="ctr">
              <a:buNone/>
            </a:pPr>
            <a:r>
              <a:rPr lang="en-US" sz="2400" dirty="0" err="1"/>
              <a:t>Univerzita</a:t>
            </a:r>
            <a:r>
              <a:rPr lang="en-US" sz="2400" dirty="0"/>
              <a:t> </a:t>
            </a:r>
            <a:r>
              <a:rPr lang="cs-CZ" sz="2400" dirty="0"/>
              <a:t>P</a:t>
            </a:r>
            <a:r>
              <a:rPr lang="en-US" sz="2400" dirty="0" err="1"/>
              <a:t>ardubice</a:t>
            </a:r>
            <a:endParaRPr lang="cs-CZ" sz="2400" dirty="0"/>
          </a:p>
          <a:p>
            <a:pPr algn="ctr">
              <a:buNone/>
            </a:pPr>
            <a:r>
              <a:rPr lang="cs-CZ" sz="2400" dirty="0" err="1">
                <a:latin typeface="Bebas Neue" panose="020B0606020202050201" pitchFamily="34" charset="0"/>
                <a:hlinkClick r:id="rId5"/>
              </a:rPr>
              <a:t>tomas.weidlich</a:t>
            </a:r>
            <a:r>
              <a:rPr lang="en-US" sz="2400" dirty="0">
                <a:latin typeface="Bebas Neue" panose="020B0606020202050201" pitchFamily="34" charset="0"/>
                <a:hlinkClick r:id="rId5"/>
              </a:rPr>
              <a:t>@</a:t>
            </a:r>
            <a:r>
              <a:rPr lang="cs-CZ" sz="2400" dirty="0">
                <a:latin typeface="Bebas Neue" panose="020B0606020202050201" pitchFamily="34" charset="0"/>
                <a:hlinkClick r:id="rId5"/>
              </a:rPr>
              <a:t>upce.cz</a:t>
            </a:r>
            <a:endParaRPr lang="cs-CZ" sz="2400" dirty="0">
              <a:latin typeface="Bebas Neue" panose="020B0606020202050201" pitchFamily="34" charset="0"/>
            </a:endParaRPr>
          </a:p>
          <a:p>
            <a:pPr algn="ctr">
              <a:buNone/>
            </a:pPr>
            <a:r>
              <a:rPr lang="cs-CZ" sz="2400" dirty="0">
                <a:latin typeface="Bebas Neue" panose="020B0606020202050201" pitchFamily="34" charset="0"/>
              </a:rPr>
              <a:t>Tel.: 466 038 049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aseline="30000" dirty="0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F0BDE2C3-BEEA-44DF-9831-478FC1FBFE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420671"/>
            <a:ext cx="9144000" cy="2387600"/>
          </a:xfrm>
        </p:spPr>
        <p:txBody>
          <a:bodyPr/>
          <a:lstStyle/>
          <a:p>
            <a:r>
              <a:rPr lang="cs-CZ" altLang="cs-CZ" dirty="0">
                <a:latin typeface="Comic Sans MS" panose="030F0702030302020204" pitchFamily="66" charset="0"/>
              </a:rPr>
              <a:t>Děkuji Vám za pozornost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FCA74-7E28-4E9C-9EE2-8E0DA945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Máte problém se sanací hmot kontaminovaných obtížně odbouratelnými organickými polutanty?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C25D76-4FF0-49CC-AFFF-7EACCF1D9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6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latin typeface="Comic Sans MS" panose="030F0702030302020204" pitchFamily="66" charset="0"/>
              </a:rPr>
              <a:t>= &gt; Neváhejte se na nás obrátit!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F748A5-F4AE-491C-905E-C7230D28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346" y="2559483"/>
            <a:ext cx="5133654" cy="41957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94AABA-E0BF-4EF8-9B09-F5715F57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1829"/>
            <a:ext cx="7694281" cy="31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7">
            <a:extLst>
              <a:ext uri="{FF2B5EF4-FFF2-40B4-BE49-F238E27FC236}">
                <a16:creationId xmlns:a16="http://schemas.microsoft.com/office/drawing/2014/main" id="{52A446F8-5F36-458F-97EB-6B24E778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3AC17B-0E4A-429A-AC17-A55A1E6B65F3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A9F948B-F0B4-4F28-A5BA-98CE25365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82" y="94126"/>
            <a:ext cx="1206606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4000" dirty="0">
                <a:latin typeface="Comic Sans MS" panose="030F0702030302020204" pitchFamily="66" charset="0"/>
              </a:rPr>
              <a:t>Aromatické halogenované AOX = perzistentní =&gt; </a:t>
            </a:r>
            <a:r>
              <a:rPr lang="cs-CZ" altLang="cs-CZ" sz="4000" b="1" dirty="0">
                <a:latin typeface="Comic Sans MS" panose="030F0702030302020204" pitchFamily="66" charset="0"/>
              </a:rPr>
              <a:t>budoucí potenciál dalších sanačních zásahů !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B65156B-76BC-4E85-95BE-4A11580FB8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6141" y="1192457"/>
            <a:ext cx="11562735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U halogenovaných aromatických sloučenin problém se stabilitou vazeb </a:t>
            </a:r>
            <a:r>
              <a:rPr lang="cs-CZ" altLang="cs-CZ" sz="2000" b="1" dirty="0" err="1"/>
              <a:t>C</a:t>
            </a:r>
            <a:r>
              <a:rPr lang="cs-CZ" altLang="cs-CZ" sz="2000" b="1" baseline="-25000" dirty="0" err="1"/>
              <a:t>arom</a:t>
            </a:r>
            <a:r>
              <a:rPr lang="cs-CZ" altLang="cs-CZ" sz="2000" b="1" dirty="0"/>
              <a:t>-halogen, velmi špatně </a:t>
            </a:r>
            <a:r>
              <a:rPr lang="cs-CZ" altLang="cs-CZ" sz="2000" b="1" dirty="0" err="1"/>
              <a:t>biodegradovatelné</a:t>
            </a:r>
            <a:endParaRPr lang="cs-CZ" altLang="cs-CZ" sz="20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Např. chlorované benzeny, aniliny, fenoly a PCB: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b="1" dirty="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6E9E19E2-8F9E-4E79-9028-C72653371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50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/>
              <a:t>Výroba léčiv a </a:t>
            </a:r>
            <a:r>
              <a:rPr lang="cs-CZ" altLang="cs-CZ" b="1" dirty="0" err="1"/>
              <a:t>antibakter</a:t>
            </a:r>
            <a:r>
              <a:rPr lang="cs-CZ" altLang="cs-CZ" b="1" dirty="0"/>
              <a:t>. Přísad (</a:t>
            </a:r>
            <a:r>
              <a:rPr lang="cs-CZ" altLang="cs-CZ" dirty="0" err="1"/>
              <a:t>Diclofenak</a:t>
            </a:r>
            <a:r>
              <a:rPr lang="cs-CZ" altLang="cs-CZ" dirty="0"/>
              <a:t> (</a:t>
            </a:r>
            <a:r>
              <a:rPr lang="cs-CZ" altLang="cs-CZ" dirty="0" err="1"/>
              <a:t>Voltaren</a:t>
            </a:r>
            <a:r>
              <a:rPr lang="cs-CZ" altLang="cs-CZ" dirty="0"/>
              <a:t>), </a:t>
            </a:r>
            <a:r>
              <a:rPr lang="cs-CZ" altLang="cs-CZ" dirty="0" err="1"/>
              <a:t>Chlorhexidin</a:t>
            </a:r>
            <a:r>
              <a:rPr lang="cs-CZ" altLang="cs-CZ" dirty="0"/>
              <a:t>):		</a:t>
            </a:r>
            <a:r>
              <a:rPr lang="cs-CZ" altLang="cs-CZ" b="1" dirty="0"/>
              <a:t>Výroba a skladování herbicidů</a:t>
            </a:r>
            <a:r>
              <a:rPr lang="cs-CZ" altLang="cs-CZ" dirty="0"/>
              <a:t>:</a:t>
            </a:r>
          </a:p>
        </p:txBody>
      </p:sp>
      <p:graphicFrame>
        <p:nvGraphicFramePr>
          <p:cNvPr id="4104" name="Object 11">
            <a:extLst>
              <a:ext uri="{FF2B5EF4-FFF2-40B4-BE49-F238E27FC236}">
                <a16:creationId xmlns:a16="http://schemas.microsoft.com/office/drawing/2014/main" id="{70491519-1030-4159-A729-24E3DB36F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79607"/>
              </p:ext>
            </p:extLst>
          </p:nvPr>
        </p:nvGraphicFramePr>
        <p:xfrm>
          <a:off x="4318561" y="4561356"/>
          <a:ext cx="1761713" cy="133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" name="Document" r:id="rId3" imgW="1838325" imgH="1390650" progId="ChemWindow.Document">
                  <p:embed/>
                </p:oleObj>
              </mc:Choice>
              <mc:Fallback>
                <p:oleObj name="Document" r:id="rId3" imgW="1838325" imgH="1390650" progId="ChemWindow.Document">
                  <p:embed/>
                  <p:pic>
                    <p:nvPicPr>
                      <p:cNvPr id="4104" name="Object 11">
                        <a:extLst>
                          <a:ext uri="{FF2B5EF4-FFF2-40B4-BE49-F238E27FC236}">
                            <a16:creationId xmlns:a16="http://schemas.microsoft.com/office/drawing/2014/main" id="{70491519-1030-4159-A729-24E3DB36F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561" y="4561356"/>
                        <a:ext cx="1761713" cy="133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12" descr="DiclofenacVoltaren_gel">
            <a:extLst>
              <a:ext uri="{FF2B5EF4-FFF2-40B4-BE49-F238E27FC236}">
                <a16:creationId xmlns:a16="http://schemas.microsoft.com/office/drawing/2014/main" id="{611E7910-0722-4CAC-9214-416B16D5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68" y="5516554"/>
            <a:ext cx="1365935" cy="1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6" name="Object 13">
            <a:extLst>
              <a:ext uri="{FF2B5EF4-FFF2-40B4-BE49-F238E27FC236}">
                <a16:creationId xmlns:a16="http://schemas.microsoft.com/office/drawing/2014/main" id="{ED6F755A-0262-487D-AD41-AE94D47E8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03353"/>
              </p:ext>
            </p:extLst>
          </p:nvPr>
        </p:nvGraphicFramePr>
        <p:xfrm>
          <a:off x="7434674" y="5089736"/>
          <a:ext cx="220662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" name="Document" r:id="rId6" imgW="2095500" imgH="1647825" progId="ChemWindow.Document">
                  <p:embed/>
                </p:oleObj>
              </mc:Choice>
              <mc:Fallback>
                <p:oleObj name="Document" r:id="rId6" imgW="2095500" imgH="1647825" progId="ChemWindow.Document">
                  <p:embed/>
                  <p:pic>
                    <p:nvPicPr>
                      <p:cNvPr id="4106" name="Object 13">
                        <a:extLst>
                          <a:ext uri="{FF2B5EF4-FFF2-40B4-BE49-F238E27FC236}">
                            <a16:creationId xmlns:a16="http://schemas.microsoft.com/office/drawing/2014/main" id="{ED6F755A-0262-487D-AD41-AE94D47E8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674" y="5089736"/>
                        <a:ext cx="220662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4">
            <a:extLst>
              <a:ext uri="{FF2B5EF4-FFF2-40B4-BE49-F238E27FC236}">
                <a16:creationId xmlns:a16="http://schemas.microsoft.com/office/drawing/2014/main" id="{CCA14737-BD9B-498A-ACFA-72AB770B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78" y="5645804"/>
            <a:ext cx="2406921" cy="121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 Box 15">
            <a:extLst>
              <a:ext uri="{FF2B5EF4-FFF2-40B4-BE49-F238E27FC236}">
                <a16:creationId xmlns:a16="http://schemas.microsoft.com/office/drawing/2014/main" id="{905DF6BF-6D7D-4B9D-BBB7-1F066F7D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969" y="1940571"/>
            <a:ext cx="4579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dirty="0"/>
              <a:t>Výroba a skladování barviv a pigmentů (SY, a.s.):</a:t>
            </a:r>
          </a:p>
        </p:txBody>
      </p:sp>
      <p:graphicFrame>
        <p:nvGraphicFramePr>
          <p:cNvPr id="4109" name="Object 16">
            <a:extLst>
              <a:ext uri="{FF2B5EF4-FFF2-40B4-BE49-F238E27FC236}">
                <a16:creationId xmlns:a16="http://schemas.microsoft.com/office/drawing/2014/main" id="{88D09AA2-1D34-438C-A99B-38E532915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43366"/>
              </p:ext>
            </p:extLst>
          </p:nvPr>
        </p:nvGraphicFramePr>
        <p:xfrm>
          <a:off x="8457928" y="2172346"/>
          <a:ext cx="26543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" name="Document" r:id="rId9" imgW="2352675" imgH="1533525" progId="ChemWindow.Document">
                  <p:embed/>
                </p:oleObj>
              </mc:Choice>
              <mc:Fallback>
                <p:oleObj name="Document" r:id="rId9" imgW="2352675" imgH="1533525" progId="ChemWindow.Document">
                  <p:embed/>
                  <p:pic>
                    <p:nvPicPr>
                      <p:cNvPr id="4109" name="Object 16">
                        <a:extLst>
                          <a:ext uri="{FF2B5EF4-FFF2-40B4-BE49-F238E27FC236}">
                            <a16:creationId xmlns:a16="http://schemas.microsoft.com/office/drawing/2014/main" id="{88D09AA2-1D34-438C-A99B-38E532915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7928" y="2172346"/>
                        <a:ext cx="26543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>
            <a:extLst>
              <a:ext uri="{FF2B5EF4-FFF2-40B4-BE49-F238E27FC236}">
                <a16:creationId xmlns:a16="http://schemas.microsoft.com/office/drawing/2014/main" id="{D35CD582-4B8B-4450-A5FB-302373E97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17397"/>
              </p:ext>
            </p:extLst>
          </p:nvPr>
        </p:nvGraphicFramePr>
        <p:xfrm>
          <a:off x="25783" y="4461799"/>
          <a:ext cx="2661998" cy="236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" name="Document" r:id="rId11" imgW="2771775" imgH="2457450" progId="ChemWindow.Document">
                  <p:embed/>
                </p:oleObj>
              </mc:Choice>
              <mc:Fallback>
                <p:oleObj name="Document" r:id="rId11" imgW="2771775" imgH="2457450" progId="ChemWindow.Document">
                  <p:embed/>
                  <p:pic>
                    <p:nvPicPr>
                      <p:cNvPr id="14" name="Object 27">
                        <a:extLst>
                          <a:ext uri="{FF2B5EF4-FFF2-40B4-BE49-F238E27FC236}">
                            <a16:creationId xmlns:a16="http://schemas.microsoft.com/office/drawing/2014/main" id="{D35CD582-4B8B-4450-A5FB-302373E97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3" y="4461799"/>
                        <a:ext cx="2661998" cy="2360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45B1EF39-EC0B-453C-AB14-A70791DB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01397"/>
              </p:ext>
            </p:extLst>
          </p:nvPr>
        </p:nvGraphicFramePr>
        <p:xfrm>
          <a:off x="5563213" y="2209316"/>
          <a:ext cx="141164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" name="CS ChemDraw Drawing" r:id="rId13" imgW="844286" imgH="1101436" progId="ChemDraw.Document.6.0">
                  <p:embed/>
                </p:oleObj>
              </mc:Choice>
              <mc:Fallback>
                <p:oleObj name="CS ChemDraw Drawing" r:id="rId13" imgW="844286" imgH="1101436" progId="ChemDraw.Document.6.0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45B1EF39-EC0B-453C-AB14-A70791DB9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3213" y="2209316"/>
                        <a:ext cx="141164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EB4AC47C-516D-4F3E-A7FC-169C6DC88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95438"/>
              </p:ext>
            </p:extLst>
          </p:nvPr>
        </p:nvGraphicFramePr>
        <p:xfrm>
          <a:off x="2581293" y="2795926"/>
          <a:ext cx="2421203" cy="104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" name="CS ChemDraw Drawing" r:id="rId15" imgW="1532946" imgH="660862" progId="ChemDraw.Document.6.0">
                  <p:embed/>
                </p:oleObj>
              </mc:Choice>
              <mc:Fallback>
                <p:oleObj name="CS ChemDraw Drawing" r:id="rId15" imgW="1532946" imgH="660862" progId="ChemDraw.Document.6.0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EB4AC47C-516D-4F3E-A7FC-169C6DC885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81293" y="2795926"/>
                        <a:ext cx="2421203" cy="104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8148FD35-450E-4936-9AF0-569D8C413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23148"/>
              </p:ext>
            </p:extLst>
          </p:nvPr>
        </p:nvGraphicFramePr>
        <p:xfrm>
          <a:off x="403124" y="2412475"/>
          <a:ext cx="1598453" cy="159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" name="Document" r:id="rId17" imgW="1114425" imgH="1114425" progId="ChemWindow.Document">
                  <p:embed/>
                </p:oleObj>
              </mc:Choice>
              <mc:Fallback>
                <p:oleObj name="Document" r:id="rId17" imgW="1114425" imgH="1114425" progId="ChemWindow.Document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8148FD35-450E-4936-9AF0-569D8C413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24" y="2412475"/>
                        <a:ext cx="1598453" cy="1598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82961A9-A596-4223-942E-08AF25540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02304"/>
              </p:ext>
            </p:extLst>
          </p:nvPr>
        </p:nvGraphicFramePr>
        <p:xfrm>
          <a:off x="9885225" y="4498738"/>
          <a:ext cx="2206625" cy="123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" name="CS ChemDraw Drawing" r:id="rId19" imgW="1624490" imgH="909412" progId="ChemDraw.Document.6.0">
                  <p:embed/>
                </p:oleObj>
              </mc:Choice>
              <mc:Fallback>
                <p:oleObj name="CS ChemDraw Drawing" r:id="rId19" imgW="1624490" imgH="9094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85225" y="4498738"/>
                        <a:ext cx="2206625" cy="1235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D649CC9-1B8B-4861-A040-163280C15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9088"/>
              </p:ext>
            </p:extLst>
          </p:nvPr>
        </p:nvGraphicFramePr>
        <p:xfrm>
          <a:off x="3315854" y="5360909"/>
          <a:ext cx="1501939" cy="147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" name="CS ChemDraw Drawing" r:id="rId21" imgW="1162609" imgH="1139675" progId="ChemDraw.Document.6.0">
                  <p:embed/>
                </p:oleObj>
              </mc:Choice>
              <mc:Fallback>
                <p:oleObj name="CS ChemDraw Drawing" r:id="rId21" imgW="1162609" imgH="1139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15854" y="5360909"/>
                        <a:ext cx="1501939" cy="147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889E15A-3021-4AF3-840B-855BAEA6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3" y="0"/>
            <a:ext cx="11914909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SHRNUTÍ</a:t>
            </a:r>
            <a:r>
              <a:rPr lang="cs-CZ" sz="3200" dirty="0"/>
              <a:t>: Dostupné možnosti degradace obtížně degradovatelných halogenovaných aromatických sloučenin (</a:t>
            </a:r>
            <a:r>
              <a:rPr lang="cs-CZ" sz="3200" dirty="0" err="1"/>
              <a:t>PCBs</a:t>
            </a:r>
            <a:r>
              <a:rPr lang="cs-CZ" sz="3200" dirty="0"/>
              <a:t>, apod.):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01AA9EB-CEDB-4066-B5C4-E090A48F9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12022"/>
            <a:ext cx="6019801" cy="4976646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b="1" dirty="0"/>
              <a:t>Metody chemické oxidace</a:t>
            </a:r>
            <a:r>
              <a:rPr lang="cs-CZ" sz="3600" dirty="0"/>
              <a:t>:</a:t>
            </a:r>
          </a:p>
          <a:p>
            <a:pPr>
              <a:buFontTx/>
              <a:buChar char="-"/>
            </a:pPr>
            <a:r>
              <a:rPr lang="cs-CZ" sz="3300" b="1" dirty="0" err="1"/>
              <a:t>Fentonova</a:t>
            </a:r>
            <a:r>
              <a:rPr lang="cs-CZ" sz="3300" b="1" dirty="0"/>
              <a:t> oxidace </a:t>
            </a:r>
            <a:r>
              <a:rPr lang="cs-CZ" sz="3300" dirty="0"/>
              <a:t>či oxidace </a:t>
            </a:r>
            <a:r>
              <a:rPr lang="cs-CZ" sz="3300" dirty="0" err="1"/>
              <a:t>peroxosíranem</a:t>
            </a:r>
            <a:endParaRPr lang="cs-CZ" sz="3300" dirty="0"/>
          </a:p>
          <a:p>
            <a:pPr>
              <a:buFontTx/>
              <a:buChar char="-"/>
            </a:pPr>
            <a:r>
              <a:rPr lang="cs-CZ" sz="3300" dirty="0" err="1"/>
              <a:t>Železany</a:t>
            </a:r>
            <a:r>
              <a:rPr lang="cs-CZ" sz="3300" dirty="0"/>
              <a:t> (LAC)</a:t>
            </a:r>
          </a:p>
          <a:p>
            <a:pPr marL="0" indent="0">
              <a:buNone/>
            </a:pPr>
            <a:endParaRPr lang="cs-CZ" sz="3100" b="1" dirty="0"/>
          </a:p>
          <a:p>
            <a:pPr marL="0" indent="0">
              <a:buNone/>
            </a:pPr>
            <a:r>
              <a:rPr lang="cs-CZ" sz="3600" b="1" dirty="0"/>
              <a:t>Výhody</a:t>
            </a:r>
            <a:r>
              <a:rPr lang="cs-CZ" sz="3600" dirty="0"/>
              <a:t>: </a:t>
            </a:r>
          </a:p>
          <a:p>
            <a:pPr marL="0" indent="0">
              <a:buNone/>
            </a:pPr>
            <a:r>
              <a:rPr lang="cs-CZ" sz="3300" dirty="0"/>
              <a:t>Rychlý rozklad bez nutnosti </a:t>
            </a:r>
            <a:r>
              <a:rPr lang="cs-CZ" sz="3300" dirty="0" err="1"/>
              <a:t>ext</a:t>
            </a:r>
            <a:r>
              <a:rPr lang="cs-CZ" sz="3300" dirty="0"/>
              <a:t>. ohřevu </a:t>
            </a:r>
          </a:p>
          <a:p>
            <a:pPr marL="0" indent="0">
              <a:buNone/>
            </a:pPr>
            <a:r>
              <a:rPr lang="cs-CZ" sz="3300" dirty="0"/>
              <a:t>Vedlejší produkty O</a:t>
            </a:r>
            <a:r>
              <a:rPr lang="cs-CZ" sz="3300" baseline="-25000" dirty="0"/>
              <a:t>2</a:t>
            </a:r>
            <a:r>
              <a:rPr lang="cs-CZ" sz="3300" dirty="0"/>
              <a:t> či síran</a:t>
            </a:r>
          </a:p>
          <a:p>
            <a:pPr marL="0" indent="0">
              <a:buNone/>
            </a:pPr>
            <a:r>
              <a:rPr lang="cs-CZ" sz="3300" dirty="0"/>
              <a:t>Akceptovatelná cena</a:t>
            </a:r>
          </a:p>
          <a:p>
            <a:pPr marL="0" indent="0">
              <a:buNone/>
            </a:pPr>
            <a:r>
              <a:rPr lang="cs-CZ" sz="3300" b="1" dirty="0"/>
              <a:t>Technologicky ověřené</a:t>
            </a:r>
          </a:p>
          <a:p>
            <a:pPr marL="0" indent="0">
              <a:buNone/>
            </a:pPr>
            <a:endParaRPr lang="cs-CZ" sz="3100" b="1" dirty="0"/>
          </a:p>
          <a:p>
            <a:pPr marL="0" indent="0">
              <a:buNone/>
            </a:pPr>
            <a:r>
              <a:rPr lang="cs-CZ" sz="3600" b="1" dirty="0"/>
              <a:t>Nevýhody</a:t>
            </a:r>
            <a:r>
              <a:rPr lang="cs-CZ" sz="3600" dirty="0"/>
              <a:t>:</a:t>
            </a:r>
          </a:p>
          <a:p>
            <a:pPr marL="0" indent="0">
              <a:buNone/>
            </a:pPr>
            <a:r>
              <a:rPr lang="cs-CZ" sz="3300" b="1" dirty="0"/>
              <a:t>Vysoká spotřeba činidel (neselektivní reakce)</a:t>
            </a:r>
          </a:p>
          <a:p>
            <a:pPr marL="0" indent="0">
              <a:buNone/>
            </a:pPr>
            <a:r>
              <a:rPr lang="cs-CZ" sz="3300" b="1" dirty="0"/>
              <a:t>Štěpení vazeb C-halogen je nejpomalejší</a:t>
            </a:r>
          </a:p>
          <a:p>
            <a:pPr marL="0" indent="0">
              <a:buNone/>
            </a:pPr>
            <a:r>
              <a:rPr lang="cs-CZ" sz="3300" b="1" dirty="0"/>
              <a:t>Odstranění sledovaného kontaminantu nemusí znamenat snížení toxicity (např. </a:t>
            </a:r>
            <a:r>
              <a:rPr lang="cs-CZ" sz="3300" b="1" dirty="0" err="1"/>
              <a:t>chlorfenoly</a:t>
            </a:r>
            <a:r>
              <a:rPr lang="cs-CZ" sz="3300" b="1" dirty="0"/>
              <a:t> se přeměňují na PCDD/</a:t>
            </a:r>
            <a:r>
              <a:rPr lang="cs-CZ" sz="3300" b="1" dirty="0" err="1"/>
              <a:t>Fs</a:t>
            </a:r>
            <a:r>
              <a:rPr lang="cs-CZ" sz="3300" b="1" dirty="0"/>
              <a:t>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BBA10E94-D564-4656-923F-9B1718811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1478252"/>
            <a:ext cx="6096001" cy="5044186"/>
          </a:xfrm>
          <a:ln w="1905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b="1" dirty="0"/>
              <a:t>Metody reduktivní </a:t>
            </a:r>
            <a:r>
              <a:rPr lang="cs-CZ" sz="3200" b="1" dirty="0" err="1"/>
              <a:t>dehalogenace</a:t>
            </a:r>
            <a:r>
              <a:rPr lang="cs-CZ" sz="3200" b="1" dirty="0"/>
              <a:t> (</a:t>
            </a:r>
            <a:r>
              <a:rPr lang="cs-CZ" sz="3200" b="1" dirty="0" err="1"/>
              <a:t>hydrodehalogenace</a:t>
            </a:r>
            <a:r>
              <a:rPr lang="cs-CZ" sz="3200" b="1" dirty="0"/>
              <a:t>)</a:t>
            </a:r>
            <a:r>
              <a:rPr lang="cs-CZ" sz="3200" dirty="0"/>
              <a:t>:</a:t>
            </a:r>
          </a:p>
          <a:p>
            <a:pPr>
              <a:buFontTx/>
              <a:buChar char="-"/>
            </a:pPr>
            <a:r>
              <a:rPr lang="cs-CZ" sz="3300" b="1" dirty="0"/>
              <a:t>ZVI</a:t>
            </a:r>
            <a:r>
              <a:rPr lang="cs-CZ" sz="3300" dirty="0"/>
              <a:t> nebo </a:t>
            </a:r>
            <a:r>
              <a:rPr lang="cs-CZ" sz="3300" dirty="0" err="1"/>
              <a:t>nanoželezo</a:t>
            </a:r>
            <a:r>
              <a:rPr lang="cs-CZ" sz="3300" dirty="0"/>
              <a:t> (aktivované platinovými kovy či Ni)</a:t>
            </a:r>
          </a:p>
          <a:p>
            <a:pPr>
              <a:buFontTx/>
              <a:buChar char="-"/>
            </a:pPr>
            <a:r>
              <a:rPr lang="cs-CZ" sz="3300" b="1" dirty="0"/>
              <a:t>Al a jeho slitiny s Ni v alkalickém prostředí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3200" b="1" dirty="0"/>
              <a:t>Výhody</a:t>
            </a:r>
            <a:r>
              <a:rPr lang="cs-CZ" sz="3200" dirty="0"/>
              <a:t>: </a:t>
            </a:r>
          </a:p>
          <a:p>
            <a:pPr marL="0" indent="0">
              <a:buNone/>
            </a:pPr>
            <a:r>
              <a:rPr lang="cs-CZ" sz="3300" dirty="0"/>
              <a:t>rozklad bez nutnosti </a:t>
            </a:r>
            <a:r>
              <a:rPr lang="cs-CZ" sz="3300" dirty="0" err="1"/>
              <a:t>ext</a:t>
            </a:r>
            <a:r>
              <a:rPr lang="cs-CZ" sz="3300" dirty="0"/>
              <a:t>. ohřevu </a:t>
            </a:r>
          </a:p>
          <a:p>
            <a:pPr marL="0" indent="0">
              <a:buNone/>
            </a:pPr>
            <a:r>
              <a:rPr lang="cs-CZ" sz="3300" b="1" dirty="0"/>
              <a:t>Selektivní reakce = nízká spotřeba činidel</a:t>
            </a:r>
          </a:p>
          <a:p>
            <a:pPr marL="0" indent="0">
              <a:buNone/>
            </a:pPr>
            <a:r>
              <a:rPr lang="cs-CZ" sz="3300" b="1" dirty="0"/>
              <a:t>Užitím účinného činidla rychlé štěpení vazeb C-halogen</a:t>
            </a:r>
          </a:p>
          <a:p>
            <a:pPr marL="0" indent="0">
              <a:buNone/>
            </a:pPr>
            <a:r>
              <a:rPr lang="cs-CZ" sz="3300" b="1" dirty="0"/>
              <a:t>Redukční podmínky zabraňují tvorbě toxičtějších produktů</a:t>
            </a:r>
            <a:r>
              <a:rPr lang="cs-CZ" sz="3300" dirty="0"/>
              <a:t> (PCDD/</a:t>
            </a:r>
            <a:r>
              <a:rPr lang="cs-CZ" sz="3300" dirty="0" err="1"/>
              <a:t>Fs</a:t>
            </a:r>
            <a:r>
              <a:rPr lang="cs-CZ" sz="3300" dirty="0"/>
              <a:t>)</a:t>
            </a:r>
          </a:p>
          <a:p>
            <a:pPr marL="0" indent="0">
              <a:buNone/>
            </a:pPr>
            <a:r>
              <a:rPr lang="cs-CZ" sz="3300" b="1" dirty="0"/>
              <a:t>Vznikající hydratované oxidy kovů jsou účinnými sorbenty</a:t>
            </a:r>
          </a:p>
          <a:p>
            <a:pPr marL="0" indent="0">
              <a:buNone/>
            </a:pPr>
            <a:r>
              <a:rPr lang="cs-CZ" sz="3300" b="1" dirty="0"/>
              <a:t>Vznikající Ni kal je možné recyklovat (cena 650 Kč/kg Ni)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3200" b="1" dirty="0"/>
              <a:t>Nevýhody</a:t>
            </a:r>
            <a:r>
              <a:rPr lang="cs-CZ" sz="3200" dirty="0"/>
              <a:t>:</a:t>
            </a:r>
          </a:p>
          <a:p>
            <a:pPr marL="0" indent="0">
              <a:buNone/>
            </a:pPr>
            <a:r>
              <a:rPr lang="cs-CZ" sz="3300" dirty="0"/>
              <a:t>v r. 2016 platilo, že byly technologicky nedostatečně ověřené</a:t>
            </a:r>
          </a:p>
          <a:p>
            <a:pPr marL="0" indent="0">
              <a:buNone/>
            </a:pPr>
            <a:r>
              <a:rPr lang="cs-CZ" sz="3300" b="1" dirty="0"/>
              <a:t>byly velmi drahé v případě, že jsou pro aktivaci (</a:t>
            </a:r>
            <a:r>
              <a:rPr lang="cs-CZ" sz="3300" b="1" dirty="0" err="1"/>
              <a:t>nano</a:t>
            </a:r>
            <a:r>
              <a:rPr lang="cs-CZ" sz="3300" b="1" dirty="0"/>
              <a:t>)ZVI používány platinové kovy (cena </a:t>
            </a:r>
            <a:r>
              <a:rPr lang="cs-CZ" sz="3300" b="1" dirty="0" err="1"/>
              <a:t>Pd</a:t>
            </a:r>
            <a:r>
              <a:rPr lang="cs-CZ" sz="3300" b="1" dirty="0"/>
              <a:t> cca. 1470 Kč/g </a:t>
            </a:r>
            <a:r>
              <a:rPr lang="cs-CZ" sz="3300" b="1" dirty="0" err="1"/>
              <a:t>Pd</a:t>
            </a:r>
            <a:r>
              <a:rPr lang="cs-CZ" sz="3300" b="1" dirty="0"/>
              <a:t>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EA4944E-6065-4AEE-B7DE-868B9479AC56}"/>
              </a:ext>
            </a:extLst>
          </p:cNvPr>
          <p:cNvSpPr/>
          <p:nvPr/>
        </p:nvSpPr>
        <p:spPr>
          <a:xfrm>
            <a:off x="0" y="6522438"/>
            <a:ext cx="8993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Viz. též: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Guangping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et al.: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2016, 18, 1140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4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80650"/>
            <a:ext cx="12191999" cy="1300731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Odkud se berou koncentráty kontaminovaných vod?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74" y="1873744"/>
            <a:ext cx="11591636" cy="4878037"/>
          </a:xfrm>
          <a:noFill/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Procesní vody z průmyslových výrob </a:t>
            </a:r>
            <a:r>
              <a:rPr lang="cs-CZ" altLang="cs-CZ" dirty="0">
                <a:latin typeface="Comic Sans MS" panose="030F0702030302020204" pitchFamily="66" charset="0"/>
              </a:rPr>
              <a:t>(chemický a farmaceutický průmysl = výroba tzv. organických chemických specialit), kde je voda použita jako reakční prostředí a/nebo rozpouštědlo pro rafinace (mezi)produktů </a:t>
            </a:r>
          </a:p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Procesní vody ze zemědělských technologií </a:t>
            </a:r>
            <a:r>
              <a:rPr lang="cs-CZ" altLang="cs-CZ" dirty="0">
                <a:latin typeface="Comic Sans MS" panose="030F0702030302020204" pitchFamily="66" charset="0"/>
              </a:rPr>
              <a:t>(</a:t>
            </a:r>
            <a:r>
              <a:rPr lang="cs-CZ" altLang="cs-CZ" dirty="0" err="1">
                <a:latin typeface="Comic Sans MS" panose="030F0702030302020204" pitchFamily="66" charset="0"/>
              </a:rPr>
              <a:t>digestát</a:t>
            </a:r>
            <a:r>
              <a:rPr lang="cs-CZ" altLang="cs-CZ" dirty="0">
                <a:latin typeface="Comic Sans MS" panose="030F0702030302020204" pitchFamily="66" charset="0"/>
              </a:rPr>
              <a:t> z bioplynových stanic)</a:t>
            </a:r>
          </a:p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Procesní vody z technologií odstraňování odpadů </a:t>
            </a:r>
            <a:r>
              <a:rPr lang="cs-CZ" altLang="cs-CZ" dirty="0">
                <a:latin typeface="Comic Sans MS" panose="030F0702030302020204" pitchFamily="66" charset="0"/>
              </a:rPr>
              <a:t>(skládkové vody a procesní vody ze spaloven odpadů)</a:t>
            </a:r>
          </a:p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Kontaminované podzemní vody ze sanačních zásahů</a:t>
            </a:r>
          </a:p>
          <a:p>
            <a:pPr marL="457200" indent="-457200" algn="just">
              <a:buAutoNum type="arabicPeriod"/>
            </a:pPr>
            <a:r>
              <a:rPr lang="cs-CZ" altLang="cs-CZ" b="1" dirty="0" err="1">
                <a:latin typeface="Comic Sans MS" panose="030F0702030302020204" pitchFamily="66" charset="0"/>
              </a:rPr>
              <a:t>Desorbáty</a:t>
            </a:r>
            <a:r>
              <a:rPr lang="cs-CZ" altLang="cs-CZ" b="1" dirty="0">
                <a:latin typeface="Comic Sans MS" panose="030F0702030302020204" pitchFamily="66" charset="0"/>
              </a:rPr>
              <a:t> z regenerace sorbentů </a:t>
            </a:r>
            <a:r>
              <a:rPr lang="cs-CZ" altLang="cs-CZ" dirty="0">
                <a:latin typeface="Comic Sans MS" panose="030F0702030302020204" pitchFamily="66" charset="0"/>
              </a:rPr>
              <a:t>(vody ze </a:t>
            </a:r>
            <a:r>
              <a:rPr lang="cs-CZ" altLang="cs-CZ" dirty="0" err="1">
                <a:latin typeface="Comic Sans MS" panose="030F0702030302020204" pitchFamily="66" charset="0"/>
              </a:rPr>
              <a:t>stripování</a:t>
            </a:r>
            <a:r>
              <a:rPr lang="cs-CZ" altLang="cs-CZ" dirty="0">
                <a:latin typeface="Comic Sans MS" panose="030F0702030302020204" pitchFamily="66" charset="0"/>
              </a:rPr>
              <a:t> nasyceného aktivního uhlí)</a:t>
            </a:r>
          </a:p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Vody z regenerace iontoměničů</a:t>
            </a:r>
          </a:p>
          <a:p>
            <a:pPr marL="457200" indent="-457200" algn="just">
              <a:buAutoNum type="arabicPeriod"/>
            </a:pPr>
            <a:r>
              <a:rPr lang="cs-CZ" altLang="cs-CZ" b="1" dirty="0">
                <a:latin typeface="Comic Sans MS" panose="030F0702030302020204" pitchFamily="66" charset="0"/>
              </a:rPr>
              <a:t>Koncentráty (</a:t>
            </a:r>
            <a:r>
              <a:rPr lang="cs-CZ" altLang="cs-CZ" b="1" dirty="0" err="1">
                <a:latin typeface="Comic Sans MS" panose="030F0702030302020204" pitchFamily="66" charset="0"/>
              </a:rPr>
              <a:t>retentáty</a:t>
            </a:r>
            <a:r>
              <a:rPr lang="cs-CZ" altLang="cs-CZ" b="1" dirty="0">
                <a:latin typeface="Comic Sans MS" panose="030F0702030302020204" pitchFamily="66" charset="0"/>
              </a:rPr>
              <a:t>) z membránových procesů</a:t>
            </a:r>
            <a:r>
              <a:rPr lang="cs-CZ" altLang="cs-CZ" dirty="0">
                <a:latin typeface="Comic Sans MS" panose="030F0702030302020204" pitchFamily="66" charset="0"/>
              </a:rPr>
              <a:t> (</a:t>
            </a:r>
            <a:r>
              <a:rPr lang="cs-CZ" altLang="cs-CZ" dirty="0" err="1">
                <a:latin typeface="Comic Sans MS" panose="030F0702030302020204" pitchFamily="66" charset="0"/>
              </a:rPr>
              <a:t>zero</a:t>
            </a:r>
            <a:r>
              <a:rPr lang="cs-CZ" altLang="cs-CZ" dirty="0">
                <a:latin typeface="Comic Sans MS" panose="030F0702030302020204" pitchFamily="66" charset="0"/>
              </a:rPr>
              <a:t> </a:t>
            </a:r>
            <a:r>
              <a:rPr lang="cs-CZ" altLang="cs-CZ" dirty="0" err="1">
                <a:latin typeface="Comic Sans MS" panose="030F0702030302020204" pitchFamily="66" charset="0"/>
              </a:rPr>
              <a:t>liquid</a:t>
            </a:r>
            <a:r>
              <a:rPr lang="cs-CZ" altLang="cs-CZ" dirty="0">
                <a:latin typeface="Comic Sans MS" panose="030F0702030302020204" pitchFamily="66" charset="0"/>
              </a:rPr>
              <a:t> </a:t>
            </a:r>
            <a:r>
              <a:rPr lang="cs-CZ" altLang="cs-CZ" dirty="0" err="1">
                <a:latin typeface="Comic Sans MS" panose="030F0702030302020204" pitchFamily="66" charset="0"/>
              </a:rPr>
              <a:t>discharge</a:t>
            </a:r>
            <a:r>
              <a:rPr lang="cs-CZ" altLang="cs-CZ" dirty="0">
                <a:latin typeface="Comic Sans MS" panose="030F0702030302020204" pitchFamily="66" charset="0"/>
              </a:rPr>
              <a:t> (ZLD)?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86882"/>
            <a:ext cx="12191999" cy="844768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Problémy plynoucí z nakládání s koncentráty kontaminovaných vod: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3346" y="2115129"/>
            <a:ext cx="10880435" cy="4742871"/>
          </a:xfrm>
          <a:noFill/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cs-CZ" altLang="cs-CZ" sz="2800" b="1" dirty="0">
                <a:latin typeface="Comic Sans MS" panose="030F0702030302020204" pitchFamily="66" charset="0"/>
              </a:rPr>
              <a:t>Organické znečištění </a:t>
            </a:r>
            <a:r>
              <a:rPr lang="cs-CZ" altLang="cs-CZ" sz="2800" dirty="0">
                <a:latin typeface="Comic Sans MS" panose="030F0702030302020204" pitchFamily="66" charset="0"/>
              </a:rPr>
              <a:t>(obsah rozpuštěných organických látek v těchto vodách, projevujících se ve vysokých hodnotách </a:t>
            </a:r>
            <a:r>
              <a:rPr lang="cs-CZ" altLang="cs-CZ" sz="2800" dirty="0" err="1">
                <a:latin typeface="Comic Sans MS" panose="030F0702030302020204" pitchFamily="66" charset="0"/>
              </a:rPr>
              <a:t>CHSK</a:t>
            </a:r>
            <a:r>
              <a:rPr lang="cs-CZ" altLang="cs-CZ" sz="2800" baseline="-25000" dirty="0" err="1">
                <a:latin typeface="Comic Sans MS" panose="030F0702030302020204" pitchFamily="66" charset="0"/>
              </a:rPr>
              <a:t>Cr</a:t>
            </a:r>
            <a:r>
              <a:rPr lang="cs-CZ" altLang="cs-CZ" sz="2800" dirty="0">
                <a:latin typeface="Comic Sans MS" panose="030F0702030302020204" pitchFamily="66" charset="0"/>
              </a:rPr>
              <a:t>, TOC, AOX, EOX) a jeho špatné odbourávání v biologických ČOV (díky nízké biodegradabilitě, tj. vysokému poměru </a:t>
            </a:r>
            <a:r>
              <a:rPr lang="cs-CZ" altLang="cs-CZ" sz="2800" dirty="0" err="1">
                <a:latin typeface="Comic Sans MS" panose="030F0702030302020204" pitchFamily="66" charset="0"/>
              </a:rPr>
              <a:t>CHSK</a:t>
            </a:r>
            <a:r>
              <a:rPr lang="cs-CZ" altLang="cs-CZ" sz="2800" baseline="-25000" dirty="0" err="1">
                <a:latin typeface="Comic Sans MS" panose="030F0702030302020204" pitchFamily="66" charset="0"/>
              </a:rPr>
              <a:t>Cr</a:t>
            </a:r>
            <a:r>
              <a:rPr lang="cs-CZ" altLang="cs-CZ" sz="2800" dirty="0">
                <a:latin typeface="Comic Sans MS" panose="030F0702030302020204" pitchFamily="66" charset="0"/>
              </a:rPr>
              <a:t> : BSK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5</a:t>
            </a:r>
            <a:r>
              <a:rPr lang="cs-CZ" altLang="cs-CZ" sz="2800" dirty="0">
                <a:latin typeface="Comic Sans MS" panose="030F0702030302020204" pitchFamily="66" charset="0"/>
              </a:rPr>
              <a:t>)</a:t>
            </a:r>
          </a:p>
          <a:p>
            <a:pPr algn="just"/>
            <a:endParaRPr lang="cs-CZ" altLang="cs-CZ" sz="1800" dirty="0">
              <a:latin typeface="Comic Sans MS" panose="030F0702030302020204" pitchFamily="66" charset="0"/>
            </a:endParaRPr>
          </a:p>
          <a:p>
            <a:pPr marL="342900" indent="-342900" algn="just">
              <a:buFontTx/>
              <a:buChar char="-"/>
            </a:pPr>
            <a:r>
              <a:rPr lang="cs-CZ" altLang="cs-CZ" sz="2800" b="1" dirty="0">
                <a:latin typeface="Comic Sans MS" panose="030F0702030302020204" pitchFamily="66" charset="0"/>
              </a:rPr>
              <a:t>Anorganické znečištění </a:t>
            </a:r>
            <a:r>
              <a:rPr lang="cs-CZ" altLang="cs-CZ" sz="2800" dirty="0">
                <a:latin typeface="Comic Sans MS" panose="030F0702030302020204" pitchFamily="66" charset="0"/>
              </a:rPr>
              <a:t>(vysoký obsah rozpuštěných anorganických solí, jejichž srážení je ekonomicky neschůdné, např. chloridů)</a:t>
            </a:r>
          </a:p>
          <a:p>
            <a:pPr marL="342900" indent="-342900" algn="just">
              <a:buFontTx/>
              <a:buChar char="-"/>
            </a:pPr>
            <a:endParaRPr lang="cs-CZ" altLang="cs-CZ" sz="2800" dirty="0">
              <a:latin typeface="Comic Sans MS" panose="030F0702030302020204" pitchFamily="66" charset="0"/>
            </a:endParaRPr>
          </a:p>
          <a:p>
            <a:pPr marL="342900" indent="-342900" algn="just">
              <a:buFontTx/>
              <a:buChar char="-"/>
            </a:pPr>
            <a:endParaRPr lang="en-US" altLang="cs-CZ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37500"/>
            <a:ext cx="12191999" cy="844768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Problémy plynoucí z nakládání se silně kontaminovanými vodami, </a:t>
            </a:r>
            <a:r>
              <a:rPr lang="cs-CZ" altLang="cs-CZ" sz="4000" b="1" dirty="0">
                <a:latin typeface="Comic Sans MS" panose="030F0702030302020204" pitchFamily="66" charset="0"/>
              </a:rPr>
              <a:t>CO S NIMI?</a:t>
            </a:r>
            <a:endParaRPr lang="cs-CZ" altLang="cs-CZ" sz="4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727" y="1839118"/>
            <a:ext cx="11416146" cy="5018882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altLang="cs-CZ" sz="2800" b="1" dirty="0">
                <a:highlight>
                  <a:srgbClr val="FFFF00"/>
                </a:highlight>
                <a:latin typeface="Comic Sans MS" panose="030F0702030302020204" pitchFamily="66" charset="0"/>
              </a:rPr>
              <a:t>NAŘEDÍME JE JINÝMI VODAMI NATÉKAJÍCÍMI NA BČOV </a:t>
            </a:r>
            <a:r>
              <a:rPr lang="cs-CZ" altLang="cs-CZ" sz="2800" b="1" dirty="0">
                <a:latin typeface="Comic Sans MS" panose="030F0702030302020204" pitchFamily="66" charset="0"/>
              </a:rPr>
              <a:t>… naředěním snížíme jejich toxicitu, doufáme v alespoň dílčí odbourání organického znečištění (snížení CHSK)</a:t>
            </a:r>
          </a:p>
          <a:p>
            <a:r>
              <a:rPr lang="cs-CZ" altLang="cs-CZ" sz="2800" b="1" u="sng" dirty="0">
                <a:latin typeface="Comic Sans MS" panose="030F0702030302020204" pitchFamily="66" charset="0"/>
              </a:rPr>
              <a:t>ALE</a:t>
            </a:r>
            <a:r>
              <a:rPr lang="cs-CZ" altLang="cs-CZ" sz="2800" b="1" dirty="0">
                <a:latin typeface="Comic Sans MS" panose="030F0702030302020204" pitchFamily="66" charset="0"/>
              </a:rPr>
              <a:t>: </a:t>
            </a:r>
            <a:r>
              <a:rPr lang="cs-CZ" altLang="cs-CZ" sz="2800" dirty="0">
                <a:latin typeface="Comic Sans MS" panose="030F0702030302020204" pitchFamily="66" charset="0"/>
              </a:rPr>
              <a:t>s rozvojem analytických technik umožňujících stanovení stopových koncentrací kontaminantů lze prokázat, že</a:t>
            </a:r>
            <a:r>
              <a:rPr lang="cs-CZ" altLang="cs-CZ" sz="2800" b="1" dirty="0">
                <a:latin typeface="Comic Sans MS" panose="030F0702030302020204" pitchFamily="66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cs-CZ" altLang="cs-CZ" sz="2800" b="1" u="sng" dirty="0">
                <a:latin typeface="Comic Sans MS" panose="030F0702030302020204" pitchFamily="66" charset="0"/>
              </a:rPr>
              <a:t>nejproblematičtější organické kontaminanty </a:t>
            </a:r>
            <a:r>
              <a:rPr lang="cs-CZ" altLang="cs-CZ" sz="2800" u="sng" dirty="0">
                <a:latin typeface="Comic Sans MS" panose="030F0702030302020204" pitchFamily="66" charset="0"/>
              </a:rPr>
              <a:t>zůstávají</a:t>
            </a:r>
            <a:r>
              <a:rPr lang="cs-CZ" altLang="cs-CZ" sz="2800" dirty="0">
                <a:latin typeface="Comic Sans MS" panose="030F0702030302020204" pitchFamily="66" charset="0"/>
              </a:rPr>
              <a:t> při tomto postupu</a:t>
            </a:r>
            <a:r>
              <a:rPr lang="cs-CZ" altLang="cs-CZ" sz="2800" b="1" dirty="0">
                <a:latin typeface="Comic Sans MS" panose="030F0702030302020204" pitchFamily="66" charset="0"/>
              </a:rPr>
              <a:t> </a:t>
            </a:r>
            <a:r>
              <a:rPr lang="cs-CZ" altLang="cs-CZ" sz="2800" b="1" u="sng" dirty="0">
                <a:latin typeface="Comic Sans MS" panose="030F0702030302020204" pitchFamily="66" charset="0"/>
              </a:rPr>
              <a:t>téměř nedotčeny (pouze se  naředí)</a:t>
            </a:r>
          </a:p>
          <a:p>
            <a:pPr marL="514350" indent="-514350">
              <a:buAutoNum type="alphaLcParenR"/>
            </a:pPr>
            <a:r>
              <a:rPr lang="cs-CZ" altLang="cs-CZ" sz="2800" b="1" u="sng" dirty="0">
                <a:latin typeface="Comic Sans MS" panose="030F0702030302020204" pitchFamily="66" charset="0"/>
              </a:rPr>
              <a:t>většina rozpustných anorganických složek </a:t>
            </a:r>
            <a:r>
              <a:rPr lang="cs-CZ" altLang="cs-CZ" sz="2800" dirty="0">
                <a:latin typeface="Comic Sans MS" panose="030F0702030302020204" pitchFamily="66" charset="0"/>
              </a:rPr>
              <a:t>(s výjimkou těch, které obsahují N,P,K,</a:t>
            </a:r>
            <a:r>
              <a:rPr lang="cs-CZ" altLang="cs-CZ" sz="2800" b="1" dirty="0">
                <a:latin typeface="Comic Sans MS" panose="030F0702030302020204" pitchFamily="66" charset="0"/>
              </a:rPr>
              <a:t> </a:t>
            </a:r>
            <a:r>
              <a:rPr lang="cs-CZ" altLang="cs-CZ" sz="2800" b="1" u="sng" dirty="0">
                <a:latin typeface="Comic Sans MS" panose="030F0702030302020204" pitchFamily="66" charset="0"/>
              </a:rPr>
              <a:t>zůstává v odtékajících vodách</a:t>
            </a:r>
            <a:r>
              <a:rPr lang="cs-CZ" altLang="cs-CZ" sz="2800" b="1" dirty="0">
                <a:latin typeface="Comic Sans MS" panose="030F0702030302020204" pitchFamily="66" charset="0"/>
              </a:rPr>
              <a:t>)</a:t>
            </a:r>
          </a:p>
          <a:p>
            <a:endParaRPr lang="cs-CZ" altLang="cs-CZ" sz="2800" b="1" dirty="0">
              <a:latin typeface="Comic Sans MS" panose="030F0702030302020204" pitchFamily="66" charset="0"/>
            </a:endParaRPr>
          </a:p>
          <a:p>
            <a:r>
              <a:rPr lang="cs-CZ" altLang="cs-CZ" sz="2800" b="1" dirty="0">
                <a:latin typeface="Comic Sans MS" panose="030F0702030302020204" pitchFamily="66" charset="0"/>
              </a:rPr>
              <a:t>Popíráme tím moderní princip ZLD (produkce nulového množství kapalných odpadů)</a:t>
            </a:r>
            <a:endParaRPr lang="cs-CZ" altLang="cs-CZ" sz="2800" dirty="0">
              <a:latin typeface="Comic Sans MS" panose="030F0702030302020204" pitchFamily="66" charset="0"/>
            </a:endParaRPr>
          </a:p>
          <a:p>
            <a:pPr marL="342900" indent="-342900" algn="just">
              <a:buFontTx/>
              <a:buChar char="-"/>
            </a:pPr>
            <a:endParaRPr lang="en-US" altLang="cs-CZ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7645"/>
            <a:ext cx="12191999" cy="793968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Princip filozofie „</a:t>
            </a:r>
            <a:r>
              <a:rPr lang="cs-CZ" altLang="cs-CZ" sz="4000" dirty="0" err="1">
                <a:latin typeface="Comic Sans MS" panose="030F0702030302020204" pitchFamily="66" charset="0"/>
              </a:rPr>
              <a:t>Zero</a:t>
            </a:r>
            <a:r>
              <a:rPr lang="cs-CZ" altLang="cs-CZ" sz="4000" dirty="0">
                <a:latin typeface="Comic Sans MS" panose="030F0702030302020204" pitchFamily="66" charset="0"/>
              </a:rPr>
              <a:t> </a:t>
            </a:r>
            <a:r>
              <a:rPr lang="cs-CZ" altLang="cs-CZ" sz="4000" dirty="0" err="1">
                <a:latin typeface="Comic Sans MS" panose="030F0702030302020204" pitchFamily="66" charset="0"/>
              </a:rPr>
              <a:t>liquid</a:t>
            </a:r>
            <a:r>
              <a:rPr lang="cs-CZ" altLang="cs-CZ" sz="4000" dirty="0">
                <a:latin typeface="Comic Sans MS" panose="030F0702030302020204" pitchFamily="66" charset="0"/>
              </a:rPr>
              <a:t> </a:t>
            </a:r>
            <a:r>
              <a:rPr lang="cs-CZ" altLang="cs-CZ" sz="4000" dirty="0" err="1">
                <a:latin typeface="Comic Sans MS" panose="030F0702030302020204" pitchFamily="66" charset="0"/>
              </a:rPr>
              <a:t>discharge</a:t>
            </a:r>
            <a:r>
              <a:rPr lang="cs-CZ" altLang="cs-CZ" sz="4000" dirty="0">
                <a:latin typeface="Comic Sans MS" panose="030F0702030302020204" pitchFamily="66" charset="0"/>
              </a:rPr>
              <a:t>“:</a:t>
            </a:r>
          </a:p>
        </p:txBody>
      </p:sp>
      <p:pic>
        <p:nvPicPr>
          <p:cNvPr id="24578" name="Picture 2" descr="https://upload.wikimedia.org/wikipedia/commons/f/f5/What_is_Zero_Liquid_Discharge_Diagram.png">
            <a:extLst>
              <a:ext uri="{FF2B5EF4-FFF2-40B4-BE49-F238E27FC236}">
                <a16:creationId xmlns:a16="http://schemas.microsoft.com/office/drawing/2014/main" id="{F4D423A7-ED74-469A-91F6-E8A86D58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0686"/>
            <a:ext cx="12192000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DE821BD1-6004-476F-8466-14E35B59E461}"/>
              </a:ext>
            </a:extLst>
          </p:cNvPr>
          <p:cNvSpPr/>
          <p:nvPr/>
        </p:nvSpPr>
        <p:spPr>
          <a:xfrm>
            <a:off x="10474037" y="4461440"/>
            <a:ext cx="1524000" cy="79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53C9F57-041E-4EB6-9BF7-8F57BB34E114}"/>
              </a:ext>
            </a:extLst>
          </p:cNvPr>
          <p:cNvSpPr/>
          <p:nvPr/>
        </p:nvSpPr>
        <p:spPr>
          <a:xfrm>
            <a:off x="41841" y="1441354"/>
            <a:ext cx="6196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Viz. např.: </a:t>
            </a:r>
            <a:r>
              <a:rPr lang="cs-CZ" b="1" dirty="0"/>
              <a:t>https://en.wikipedia.org/wiki/Zero_liquid_discharge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5A9A98-C79A-4CC5-8337-FD8A327911E2}"/>
              </a:ext>
            </a:extLst>
          </p:cNvPr>
          <p:cNvSpPr txBox="1"/>
          <p:nvPr/>
        </p:nvSpPr>
        <p:spPr>
          <a:xfrm>
            <a:off x="5135418" y="5989185"/>
            <a:ext cx="269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DODÁVKY ENERGIE</a:t>
            </a:r>
          </a:p>
          <a:p>
            <a:pPr algn="ctr"/>
            <a:r>
              <a:rPr lang="cs-CZ" b="1" dirty="0"/>
              <a:t>jen </a:t>
            </a:r>
            <a:r>
              <a:rPr lang="cs-CZ" b="1" dirty="0" err="1"/>
              <a:t>zprac</a:t>
            </a:r>
            <a:r>
              <a:rPr lang="cs-CZ" b="1" dirty="0"/>
              <a:t>. koncentrátu:</a:t>
            </a:r>
          </a:p>
          <a:p>
            <a:pPr algn="ctr"/>
            <a:r>
              <a:rPr lang="cs-CZ" b="1" dirty="0"/>
              <a:t>cca. 30 kWh/m</a:t>
            </a:r>
            <a:r>
              <a:rPr lang="cs-CZ" b="1" baseline="30000" dirty="0"/>
              <a:t>3</a:t>
            </a:r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441BA9B4-381F-43EC-9F52-6BC91E5A3AE7}"/>
              </a:ext>
            </a:extLst>
          </p:cNvPr>
          <p:cNvSpPr/>
          <p:nvPr/>
        </p:nvSpPr>
        <p:spPr>
          <a:xfrm>
            <a:off x="6317672" y="5532582"/>
            <a:ext cx="369455" cy="4566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D5ED3D-16EB-40A9-88F1-2B6CD72EAB52}"/>
              </a:ext>
            </a:extLst>
          </p:cNvPr>
          <p:cNvSpPr txBox="1"/>
          <p:nvPr/>
        </p:nvSpPr>
        <p:spPr>
          <a:xfrm>
            <a:off x="10977416" y="5308157"/>
            <a:ext cx="1191492" cy="37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????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1FAA26-673C-47B6-B5A6-2CF3A9C6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8844"/>
            <a:ext cx="1965394" cy="1099153"/>
          </a:xfrm>
          <a:prstGeom prst="rect">
            <a:avLst/>
          </a:prstGeom>
        </p:spPr>
      </p:pic>
      <p:pic>
        <p:nvPicPr>
          <p:cNvPr id="24580" name="Picture 4" descr="Zobrazit zdrojový obrázek">
            <a:extLst>
              <a:ext uri="{FF2B5EF4-FFF2-40B4-BE49-F238E27FC236}">
                <a16:creationId xmlns:a16="http://schemas.microsoft.com/office/drawing/2014/main" id="{E71DBBCF-FC29-477D-B523-71E3E958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753124"/>
            <a:ext cx="1965393" cy="21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3925"/>
            <a:ext cx="12192000" cy="844768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Když chceme napodobit přírodu a klademe důraz na </a:t>
            </a:r>
            <a:r>
              <a:rPr lang="cs-CZ" altLang="cs-CZ" sz="4000" dirty="0" err="1">
                <a:latin typeface="Comic Sans MS" panose="030F0702030302020204" pitchFamily="66" charset="0"/>
              </a:rPr>
              <a:t>zero</a:t>
            </a:r>
            <a:r>
              <a:rPr lang="cs-CZ" altLang="cs-CZ" sz="4000" dirty="0">
                <a:latin typeface="Comic Sans MS" panose="030F0702030302020204" pitchFamily="66" charset="0"/>
              </a:rPr>
              <a:t> </a:t>
            </a:r>
            <a:r>
              <a:rPr lang="cs-CZ" altLang="cs-CZ" sz="4000" dirty="0" err="1">
                <a:latin typeface="Comic Sans MS" panose="030F0702030302020204" pitchFamily="66" charset="0"/>
              </a:rPr>
              <a:t>liquid</a:t>
            </a:r>
            <a:r>
              <a:rPr lang="cs-CZ" altLang="cs-CZ" sz="4000" dirty="0">
                <a:latin typeface="Comic Sans MS" panose="030F0702030302020204" pitchFamily="66" charset="0"/>
              </a:rPr>
              <a:t> </a:t>
            </a:r>
            <a:r>
              <a:rPr lang="cs-CZ" altLang="cs-CZ" sz="4000" dirty="0" err="1">
                <a:latin typeface="Comic Sans MS" panose="030F0702030302020204" pitchFamily="66" charset="0"/>
              </a:rPr>
              <a:t>discharge</a:t>
            </a:r>
            <a:r>
              <a:rPr lang="cs-CZ" altLang="cs-CZ" sz="4000" dirty="0">
                <a:latin typeface="Comic Sans MS" panose="030F0702030302020204" pitchFamily="66" charset="0"/>
              </a:rPr>
              <a:t> (ZLD) ?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799" y="1722584"/>
            <a:ext cx="11296073" cy="4955307"/>
          </a:xfrm>
          <a:noFill/>
        </p:spPr>
        <p:txBody>
          <a:bodyPr>
            <a:normAutofit/>
          </a:bodyPr>
          <a:lstStyle/>
          <a:p>
            <a:r>
              <a:rPr lang="cs-CZ" altLang="cs-CZ" sz="2800" i="1" dirty="0">
                <a:highlight>
                  <a:srgbClr val="FFFF00"/>
                </a:highlight>
                <a:latin typeface="Comic Sans MS" panose="030F0702030302020204" pitchFamily="66" charset="0"/>
              </a:rPr>
              <a:t>ZERO LIQUID DISCHARGE (ZLD) =&gt; odpaříme (a regenerujeme) zbytkovou vodu na odparkách </a:t>
            </a:r>
            <a:r>
              <a:rPr lang="cs-CZ" altLang="cs-CZ" sz="2800" b="1" i="1" dirty="0">
                <a:highlight>
                  <a:srgbClr val="FFFF00"/>
                </a:highlight>
              </a:rPr>
              <a:t>√</a:t>
            </a:r>
          </a:p>
          <a:p>
            <a:r>
              <a:rPr lang="cs-CZ" altLang="cs-CZ" sz="2800" i="1" dirty="0">
                <a:latin typeface="Comic Sans MS" panose="030F0702030302020204" pitchFamily="66" charset="0"/>
              </a:rPr>
              <a:t>1. SPOTŘEBA ENERGIE?!?</a:t>
            </a:r>
          </a:p>
          <a:p>
            <a:r>
              <a:rPr lang="cs-CZ" altLang="cs-CZ" sz="2800" i="1" dirty="0">
                <a:latin typeface="Comic Sans MS" panose="030F0702030302020204" pitchFamily="66" charset="0"/>
              </a:rPr>
              <a:t>2. A CO S ODVODNĚNÝM ZBYTKEM ???</a:t>
            </a:r>
          </a:p>
          <a:p>
            <a:pPr marL="514350" indent="-514350">
              <a:buAutoNum type="alphaLcParenR"/>
            </a:pPr>
            <a:r>
              <a:rPr lang="cs-CZ" altLang="cs-CZ" sz="2800" i="1" dirty="0">
                <a:latin typeface="Comic Sans MS" panose="030F0702030302020204" pitchFamily="66" charset="0"/>
              </a:rPr>
              <a:t>Problém s rozpustnými organickými složkami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cs-CZ" altLang="cs-CZ" sz="2800" i="1" dirty="0">
                <a:latin typeface="Comic Sans MS" panose="030F0702030302020204" pitchFamily="66" charset="0"/>
              </a:rPr>
              <a:t>Problém s vysokou koncentrací rozpustných anorganických solí =&gt; tuhý zbytek nelze skládkovat</a:t>
            </a:r>
          </a:p>
          <a:p>
            <a:r>
              <a:rPr lang="cs-CZ" altLang="cs-CZ" sz="2800" b="1" i="1" dirty="0">
                <a:latin typeface="Comic Sans MS" panose="030F0702030302020204" pitchFamily="66" charset="0"/>
              </a:rPr>
              <a:t>Teoreticky lze „odstranit“ spalováním jako nebezpečný odpad</a:t>
            </a:r>
            <a:r>
              <a:rPr lang="cs-CZ" altLang="cs-CZ" sz="2800" i="1" dirty="0">
                <a:latin typeface="Comic Sans MS" panose="030F0702030302020204" pitchFamily="66" charset="0"/>
              </a:rPr>
              <a:t>, </a:t>
            </a:r>
            <a:r>
              <a:rPr lang="cs-CZ" altLang="cs-CZ" sz="2800" b="1" i="1" dirty="0">
                <a:latin typeface="Comic Sans MS" panose="030F0702030302020204" pitchFamily="66" charset="0"/>
              </a:rPr>
              <a:t>ale anorganické soli z velké části opět přecházejí do procesních vod </a:t>
            </a:r>
            <a:r>
              <a:rPr lang="cs-CZ" altLang="cs-CZ" sz="2800" i="1" dirty="0">
                <a:latin typeface="Comic Sans MS" panose="030F0702030302020204" pitchFamily="66" charset="0"/>
              </a:rPr>
              <a:t>=&gt; dodržení principů </a:t>
            </a:r>
            <a:r>
              <a:rPr lang="cs-CZ" altLang="cs-CZ" sz="2800" i="1" dirty="0" err="1">
                <a:latin typeface="Comic Sans MS" panose="030F0702030302020204" pitchFamily="66" charset="0"/>
              </a:rPr>
              <a:t>zero</a:t>
            </a:r>
            <a:r>
              <a:rPr lang="cs-CZ" altLang="cs-CZ" sz="2800" i="1" dirty="0">
                <a:latin typeface="Comic Sans MS" panose="030F0702030302020204" pitchFamily="66" charset="0"/>
              </a:rPr>
              <a:t> </a:t>
            </a:r>
            <a:r>
              <a:rPr lang="cs-CZ" altLang="cs-CZ" sz="2800" i="1" dirty="0" err="1">
                <a:latin typeface="Comic Sans MS" panose="030F0702030302020204" pitchFamily="66" charset="0"/>
              </a:rPr>
              <a:t>liquid</a:t>
            </a:r>
            <a:r>
              <a:rPr lang="cs-CZ" altLang="cs-CZ" sz="2800" i="1" dirty="0">
                <a:latin typeface="Comic Sans MS" panose="030F0702030302020204" pitchFamily="66" charset="0"/>
              </a:rPr>
              <a:t> </a:t>
            </a:r>
            <a:r>
              <a:rPr lang="cs-CZ" altLang="cs-CZ" sz="2800" i="1" dirty="0" err="1">
                <a:latin typeface="Comic Sans MS" panose="030F0702030302020204" pitchFamily="66" charset="0"/>
              </a:rPr>
              <a:t>discharge</a:t>
            </a:r>
            <a:r>
              <a:rPr lang="cs-CZ" altLang="cs-CZ" sz="2800" i="1" dirty="0">
                <a:latin typeface="Comic Sans MS" panose="030F0702030302020204" pitchFamily="66" charset="0"/>
              </a:rPr>
              <a:t>?!?</a:t>
            </a:r>
          </a:p>
          <a:p>
            <a:pPr marL="342900" indent="-342900" algn="just">
              <a:buFontTx/>
              <a:buChar char="-"/>
            </a:pPr>
            <a:endParaRPr lang="cs-CZ" altLang="cs-CZ" sz="2800" dirty="0">
              <a:latin typeface="Comic Sans MS" panose="030F0702030302020204" pitchFamily="66" charset="0"/>
            </a:endParaRPr>
          </a:p>
          <a:p>
            <a:pPr marL="342900" indent="-342900" algn="just">
              <a:buFontTx/>
              <a:buChar char="-"/>
            </a:pPr>
            <a:endParaRPr lang="en-US" altLang="cs-CZ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37500"/>
            <a:ext cx="12191999" cy="844768"/>
          </a:xfrm>
        </p:spPr>
        <p:txBody>
          <a:bodyPr>
            <a:normAutofit fontScale="90000"/>
          </a:bodyPr>
          <a:lstStyle/>
          <a:p>
            <a:r>
              <a:rPr lang="cs-CZ" altLang="cs-CZ" sz="4000" dirty="0">
                <a:latin typeface="Comic Sans MS" panose="030F0702030302020204" pitchFamily="66" charset="0"/>
              </a:rPr>
              <a:t>Problémy plynoucí z nakládání se silně kontaminovanými vodami, </a:t>
            </a:r>
            <a:r>
              <a:rPr lang="cs-CZ" altLang="cs-CZ" sz="4000" b="1" dirty="0">
                <a:latin typeface="Comic Sans MS" panose="030F0702030302020204" pitchFamily="66" charset="0"/>
              </a:rPr>
              <a:t>CO S NIMI?</a:t>
            </a:r>
            <a:endParaRPr lang="cs-CZ" altLang="cs-CZ" sz="4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8618" y="1722584"/>
            <a:ext cx="11637818" cy="4955307"/>
          </a:xfrm>
          <a:noFill/>
        </p:spPr>
        <p:txBody>
          <a:bodyPr>
            <a:normAutofit fontScale="92500" lnSpcReduction="20000"/>
          </a:bodyPr>
          <a:lstStyle/>
          <a:p>
            <a:pPr algn="just"/>
            <a:r>
              <a:rPr lang="cs-CZ" altLang="cs-CZ" sz="2800" b="1" dirty="0">
                <a:latin typeface="Comic Sans MS" panose="030F0702030302020204" pitchFamily="66" charset="0"/>
              </a:rPr>
              <a:t>NEBO: Koncentráty silně znečištěných vod: </a:t>
            </a:r>
          </a:p>
          <a:p>
            <a:pPr marL="514350" indent="-514350" algn="just">
              <a:buAutoNum type="arabicPeriod"/>
            </a:pPr>
            <a:r>
              <a:rPr lang="cs-CZ" altLang="cs-CZ" sz="2800" b="1" dirty="0">
                <a:latin typeface="Comic Sans MS" panose="030F0702030302020204" pitchFamily="66" charset="0"/>
              </a:rPr>
              <a:t>zbavíme organického znečištění</a:t>
            </a:r>
          </a:p>
          <a:p>
            <a:pPr marL="514350" indent="-514350" algn="just">
              <a:buAutoNum type="arabicPeriod"/>
            </a:pPr>
            <a:r>
              <a:rPr lang="cs-CZ" altLang="cs-CZ" sz="2800" b="1" dirty="0">
                <a:latin typeface="Comic Sans MS" panose="030F0702030302020204" pitchFamily="66" charset="0"/>
              </a:rPr>
              <a:t>a vyřešíme způsob nakládání se zbývající solankou (koncentrovaným roztokem anorganických solí)</a:t>
            </a:r>
          </a:p>
          <a:p>
            <a:pPr algn="just"/>
            <a:endParaRPr lang="cs-CZ" altLang="cs-CZ" sz="2800" dirty="0">
              <a:latin typeface="Comic Sans MS" panose="030F0702030302020204" pitchFamily="66" charset="0"/>
            </a:endParaRPr>
          </a:p>
          <a:p>
            <a:pPr algn="just"/>
            <a:r>
              <a:rPr lang="cs-CZ" altLang="cs-CZ" sz="2800" dirty="0">
                <a:latin typeface="Comic Sans MS" panose="030F0702030302020204" pitchFamily="66" charset="0"/>
              </a:rPr>
              <a:t>Možnosti odstranění organického znečištění:</a:t>
            </a:r>
          </a:p>
          <a:p>
            <a:pPr algn="just"/>
            <a:r>
              <a:rPr lang="cs-CZ" altLang="cs-CZ" sz="2800" b="1" dirty="0">
                <a:latin typeface="Comic Sans MS" panose="030F0702030302020204" pitchFamily="66" charset="0"/>
              </a:rPr>
              <a:t>Fyzikální metody vedou pouze k oddělení solí od organických kontaminantů</a:t>
            </a:r>
            <a:r>
              <a:rPr lang="cs-CZ" altLang="cs-CZ" sz="2800" dirty="0">
                <a:latin typeface="Comic Sans MS" panose="030F0702030302020204" pitchFamily="66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Separace organických složek od solí ultrafiltrací = získá se solanka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Adsorpce organických složek na aktivní uhlí či jiný sorbent = získá se solanka</a:t>
            </a:r>
          </a:p>
          <a:p>
            <a:pPr algn="just"/>
            <a:r>
              <a:rPr lang="cs-CZ" altLang="cs-CZ" sz="2800" dirty="0">
                <a:latin typeface="Comic Sans MS" panose="030F0702030302020204" pitchFamily="66" charset="0"/>
              </a:rPr>
              <a:t>Viz. např.: </a:t>
            </a:r>
            <a:r>
              <a:rPr lang="cs-CZ" sz="2800" dirty="0" err="1"/>
              <a:t>Procedia</a:t>
            </a:r>
            <a:r>
              <a:rPr lang="cs-CZ" sz="2800" dirty="0"/>
              <a:t> Environmental </a:t>
            </a:r>
            <a:r>
              <a:rPr lang="cs-CZ" sz="2800" dirty="0" err="1"/>
              <a:t>Sciences</a:t>
            </a:r>
            <a:r>
              <a:rPr lang="cs-CZ" sz="2800" dirty="0"/>
              <a:t> 35 ( 2016 ) 930 – 937.</a:t>
            </a:r>
            <a:endParaRPr lang="cs-CZ" altLang="cs-CZ" sz="2800" dirty="0">
              <a:latin typeface="Comic Sans MS" panose="030F0702030302020204" pitchFamily="66" charset="0"/>
            </a:endParaRPr>
          </a:p>
          <a:p>
            <a:pPr algn="just"/>
            <a:r>
              <a:rPr lang="cs-CZ" altLang="cs-CZ" sz="2800" b="1" dirty="0">
                <a:latin typeface="Comic Sans MS" panose="030F0702030302020204" pitchFamily="66" charset="0"/>
              </a:rPr>
              <a:t>Ale separované organické kontaminanty je stejně nutné odstranit…</a:t>
            </a:r>
          </a:p>
          <a:p>
            <a:pPr algn="just"/>
            <a:endParaRPr lang="en-US" altLang="cs-CZ" baseline="-25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480650"/>
            <a:ext cx="12191999" cy="664659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latin typeface="Comic Sans MS" panose="030F0702030302020204" pitchFamily="66" charset="0"/>
              </a:rPr>
              <a:t>Možnosti odstranění organického znečištění, oxidace: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298574"/>
            <a:ext cx="12191999" cy="5453207"/>
          </a:xfrm>
          <a:noFill/>
        </p:spPr>
        <p:txBody>
          <a:bodyPr>
            <a:normAutofit fontScale="85000" lnSpcReduction="20000"/>
          </a:bodyPr>
          <a:lstStyle/>
          <a:p>
            <a:pPr algn="just"/>
            <a:r>
              <a:rPr lang="cs-CZ" altLang="cs-CZ" sz="2800" b="1" dirty="0">
                <a:latin typeface="Comic Sans MS" panose="030F0702030302020204" pitchFamily="66" charset="0"/>
              </a:rPr>
              <a:t>Teprve správná aplikace účinných (bio)chemických oxidačních metod dokáže účinně odbourat organické znečištění (za vzniku anorganických produktů):</a:t>
            </a:r>
          </a:p>
          <a:p>
            <a:r>
              <a:rPr lang="cs-CZ" altLang="cs-CZ" sz="2800" dirty="0" err="1">
                <a:latin typeface="Comic Sans MS" panose="030F0702030302020204" pitchFamily="66" charset="0"/>
              </a:rPr>
              <a:t>C</a:t>
            </a:r>
            <a:r>
              <a:rPr lang="cs-CZ" altLang="cs-CZ" sz="1900" dirty="0" err="1">
                <a:latin typeface="Comic Sans MS" panose="030F0702030302020204" pitchFamily="66" charset="0"/>
              </a:rPr>
              <a:t>x</a:t>
            </a:r>
            <a:r>
              <a:rPr lang="cs-CZ" altLang="cs-CZ" sz="2800" dirty="0" err="1">
                <a:latin typeface="Comic Sans MS" panose="030F0702030302020204" pitchFamily="66" charset="0"/>
              </a:rPr>
              <a:t>H</a:t>
            </a:r>
            <a:r>
              <a:rPr lang="cs-CZ" altLang="cs-CZ" sz="1900" dirty="0" err="1">
                <a:latin typeface="Comic Sans MS" panose="030F0702030302020204" pitchFamily="66" charset="0"/>
              </a:rPr>
              <a:t>y</a:t>
            </a:r>
            <a:r>
              <a:rPr lang="cs-CZ" altLang="cs-CZ" sz="2800" dirty="0" err="1">
                <a:latin typeface="Comic Sans MS" panose="030F0702030302020204" pitchFamily="66" charset="0"/>
              </a:rPr>
              <a:t>O</a:t>
            </a:r>
            <a:r>
              <a:rPr lang="cs-CZ" altLang="cs-CZ" sz="2100" dirty="0" err="1">
                <a:latin typeface="Comic Sans MS" panose="030F0702030302020204" pitchFamily="66" charset="0"/>
              </a:rPr>
              <a:t>z</a:t>
            </a:r>
            <a:r>
              <a:rPr lang="cs-CZ" altLang="cs-CZ" sz="2800" dirty="0" err="1">
                <a:latin typeface="Comic Sans MS" panose="030F0702030302020204" pitchFamily="66" charset="0"/>
              </a:rPr>
              <a:t>N</a:t>
            </a:r>
            <a:r>
              <a:rPr lang="cs-CZ" altLang="cs-CZ" sz="2100" dirty="0" err="1">
                <a:latin typeface="Comic Sans MS" panose="030F0702030302020204" pitchFamily="66" charset="0"/>
              </a:rPr>
              <a:t>n</a:t>
            </a:r>
            <a:r>
              <a:rPr lang="cs-CZ" altLang="cs-CZ" sz="2800" dirty="0" err="1">
                <a:latin typeface="Comic Sans MS" panose="030F0702030302020204" pitchFamily="66" charset="0"/>
              </a:rPr>
              <a:t>S</a:t>
            </a:r>
            <a:r>
              <a:rPr lang="cs-CZ" altLang="cs-CZ" dirty="0" err="1">
                <a:latin typeface="Comic Sans MS" panose="030F0702030302020204" pitchFamily="66" charset="0"/>
              </a:rPr>
              <a:t>m</a:t>
            </a:r>
            <a:r>
              <a:rPr lang="cs-CZ" altLang="cs-CZ" sz="2800" dirty="0" err="1">
                <a:latin typeface="Comic Sans MS" panose="030F0702030302020204" pitchFamily="66" charset="0"/>
              </a:rPr>
              <a:t>Cl</a:t>
            </a:r>
            <a:r>
              <a:rPr lang="cs-CZ" altLang="cs-CZ" sz="2100" dirty="0" err="1">
                <a:latin typeface="Comic Sans MS" panose="030F0702030302020204" pitchFamily="66" charset="0"/>
              </a:rPr>
              <a:t>q</a:t>
            </a:r>
            <a:r>
              <a:rPr lang="cs-CZ" altLang="cs-CZ" sz="2800" dirty="0">
                <a:latin typeface="Comic Sans MS" panose="030F0702030302020204" pitchFamily="66" charset="0"/>
              </a:rPr>
              <a:t> + (</a:t>
            </a:r>
            <a:r>
              <a:rPr lang="cs-CZ" altLang="cs-CZ" sz="2800" dirty="0" err="1">
                <a:latin typeface="Comic Sans MS" panose="030F0702030302020204" pitchFamily="66" charset="0"/>
              </a:rPr>
              <a:t>x+y</a:t>
            </a:r>
            <a:r>
              <a:rPr lang="cs-CZ" altLang="cs-CZ" sz="2800" dirty="0">
                <a:latin typeface="Comic Sans MS" panose="030F0702030302020204" pitchFamily="66" charset="0"/>
              </a:rPr>
              <a:t>/2+2m) O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2</a:t>
            </a: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→ x </a:t>
            </a:r>
            <a:r>
              <a:rPr lang="cs-CZ" altLang="cs-CZ" sz="2800" dirty="0">
                <a:latin typeface="Comic Sans MS" panose="030F0702030302020204" pitchFamily="66" charset="0"/>
                <a:cs typeface="Calibri" panose="020F0502020204030204" pitchFamily="34" charset="0"/>
              </a:rPr>
              <a:t>CO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2</a:t>
            </a:r>
            <a:r>
              <a:rPr lang="cs-CZ" altLang="cs-CZ" sz="2800" dirty="0">
                <a:latin typeface="Comic Sans MS" panose="030F0702030302020204" pitchFamily="66" charset="0"/>
              </a:rPr>
              <a:t> + y/2 H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2</a:t>
            </a:r>
            <a:r>
              <a:rPr lang="cs-CZ" altLang="cs-CZ" sz="2800" dirty="0">
                <a:latin typeface="Comic Sans MS" panose="030F0702030302020204" pitchFamily="66" charset="0"/>
              </a:rPr>
              <a:t>O + n/2 N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2</a:t>
            </a:r>
            <a:r>
              <a:rPr lang="cs-CZ" altLang="cs-CZ" sz="2800" dirty="0">
                <a:latin typeface="Comic Sans MS" panose="030F0702030302020204" pitchFamily="66" charset="0"/>
              </a:rPr>
              <a:t> + m SO</a:t>
            </a:r>
            <a:r>
              <a:rPr lang="cs-CZ" altLang="cs-CZ" sz="2800" baseline="-25000" dirty="0">
                <a:latin typeface="Comic Sans MS" panose="030F0702030302020204" pitchFamily="66" charset="0"/>
              </a:rPr>
              <a:t>4</a:t>
            </a:r>
            <a:r>
              <a:rPr lang="cs-CZ" altLang="cs-CZ" sz="2800" baseline="30000" dirty="0">
                <a:latin typeface="Comic Sans MS" panose="030F0702030302020204" pitchFamily="66" charset="0"/>
              </a:rPr>
              <a:t>-2</a:t>
            </a:r>
            <a:r>
              <a:rPr lang="cs-CZ" altLang="cs-CZ" sz="2800" dirty="0">
                <a:latin typeface="Comic Sans MS" panose="030F0702030302020204" pitchFamily="66" charset="0"/>
              </a:rPr>
              <a:t> + q Cl</a:t>
            </a:r>
            <a:r>
              <a:rPr lang="cs-CZ" altLang="cs-CZ" sz="2800" baseline="30000" dirty="0">
                <a:latin typeface="Comic Sans MS" panose="030F0702030302020204" pitchFamily="66" charset="0"/>
              </a:rPr>
              <a:t>-</a:t>
            </a:r>
          </a:p>
          <a:p>
            <a:pPr algn="just"/>
            <a:r>
              <a:rPr lang="cs-CZ" altLang="cs-CZ" sz="2800" b="1" dirty="0">
                <a:latin typeface="Comic Sans MS" panose="030F0702030302020204" pitchFamily="66" charset="0"/>
              </a:rPr>
              <a:t>ALE JAK NA TO??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tzv. mokrá oxidace (za tlaku a teploty nad 100</a:t>
            </a:r>
            <a:r>
              <a:rPr lang="cs-CZ" altLang="cs-CZ" sz="2800" baseline="30000" dirty="0">
                <a:latin typeface="Comic Sans MS" panose="030F0702030302020204" pitchFamily="66" charset="0"/>
              </a:rPr>
              <a:t>o</a:t>
            </a:r>
            <a:r>
              <a:rPr lang="cs-CZ" altLang="cs-CZ" sz="2800" dirty="0">
                <a:latin typeface="Comic Sans MS" panose="030F0702030302020204" pitchFamily="66" charset="0"/>
              </a:rPr>
              <a:t>C působením kyslíku = „hoření“ ve vodě), viz. např.: časopis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Vodní hospodářství 4/2018, fa.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Messergroup</a:t>
            </a:r>
            <a:r>
              <a:rPr lang="cs-CZ" altLang="cs-CZ" sz="2800" dirty="0"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 err="1">
                <a:latin typeface="Comic Sans MS" panose="030F0702030302020204" pitchFamily="66" charset="0"/>
              </a:rPr>
              <a:t>Fentonova</a:t>
            </a:r>
            <a:r>
              <a:rPr lang="cs-CZ" altLang="cs-CZ" sz="2800" dirty="0">
                <a:latin typeface="Comic Sans MS" panose="030F0702030302020204" pitchFamily="66" charset="0"/>
              </a:rPr>
              <a:t> oxidace (peroxid vodíku + katalyzátor)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Ozon + UV záření 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Chlor nebo chlornan sodný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 err="1">
                <a:latin typeface="Comic Sans MS" panose="030F0702030302020204" pitchFamily="66" charset="0"/>
              </a:rPr>
              <a:t>Peroxo</a:t>
            </a:r>
            <a:r>
              <a:rPr lang="cs-CZ" altLang="cs-CZ" sz="2800" dirty="0">
                <a:latin typeface="Comic Sans MS" panose="030F0702030302020204" pitchFamily="66" charset="0"/>
              </a:rPr>
              <a:t>(di)síran + katalyzátor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Elektrochemická oxidace </a:t>
            </a:r>
          </a:p>
          <a:p>
            <a:pPr marL="457200" indent="-457200" algn="just">
              <a:buFontTx/>
              <a:buChar char="-"/>
            </a:pPr>
            <a:r>
              <a:rPr lang="cs-CZ" altLang="cs-CZ" sz="2800" dirty="0">
                <a:latin typeface="Comic Sans MS" panose="030F0702030302020204" pitchFamily="66" charset="0"/>
              </a:rPr>
              <a:t>…  </a:t>
            </a:r>
          </a:p>
          <a:p>
            <a:pPr algn="just"/>
            <a:r>
              <a:rPr lang="cs-CZ" altLang="cs-CZ" sz="3300" dirty="0">
                <a:latin typeface="Comic Sans MS" panose="030F0702030302020204" pitchFamily="66" charset="0"/>
              </a:rPr>
              <a:t>=&gt; jejich aplikace velmi často vede k de-novo vzniku tzv. AOX = </a:t>
            </a:r>
            <a:r>
              <a:rPr lang="cs-CZ" altLang="cs-CZ" sz="3300" b="1" dirty="0">
                <a:latin typeface="Comic Sans MS" panose="030F0702030302020204" pitchFamily="66" charset="0"/>
              </a:rPr>
              <a:t>kontaminace čištěných vod termodynamicky velmi stabilními halogenovanými organickými sloučeninami</a:t>
            </a:r>
          </a:p>
          <a:p>
            <a:pPr algn="just"/>
            <a:endParaRPr lang="en-US" altLang="cs-CZ" baseline="-250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581A5E9-C157-4A18-92F5-CF863E357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94385"/>
              </p:ext>
            </p:extLst>
          </p:nvPr>
        </p:nvGraphicFramePr>
        <p:xfrm>
          <a:off x="6305550" y="3871913"/>
          <a:ext cx="5449888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CS ChemDraw Drawing" r:id="rId4" imgW="4397858" imgH="1394044" progId="ChemDraw.Document.6.0">
                  <p:embed/>
                </p:oleObj>
              </mc:Choice>
              <mc:Fallback>
                <p:oleObj name="CS ChemDraw Drawing" r:id="rId4" imgW="4397858" imgH="1394044" progId="ChemDraw.Document.6.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E392D08-6681-4930-9A0F-60DDC08C9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871913"/>
                        <a:ext cx="5449888" cy="168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7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FA4757B-EB82-4E69-B2B2-C2529DEB79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480650"/>
            <a:ext cx="12191999" cy="611009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>
                <a:latin typeface="Comic Sans MS" panose="030F0702030302020204" pitchFamily="66" charset="0"/>
              </a:rPr>
              <a:t>Možnosti odstranění organického znečištění, chemická redukce:</a:t>
            </a:r>
          </a:p>
        </p:txBody>
      </p:sp>
      <p:pic>
        <p:nvPicPr>
          <p:cNvPr id="3076" name="Picture 7" descr="lista-FCHT">
            <a:extLst>
              <a:ext uri="{FF2B5EF4-FFF2-40B4-BE49-F238E27FC236}">
                <a16:creationId xmlns:a16="http://schemas.microsoft.com/office/drawing/2014/main" id="{3680D321-1DC5-4C4F-9E62-8D2947E2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1">
            <a:extLst>
              <a:ext uri="{FF2B5EF4-FFF2-40B4-BE49-F238E27FC236}">
                <a16:creationId xmlns:a16="http://schemas.microsoft.com/office/drawing/2014/main" id="{35848699-5E1E-40D5-AA55-B4CF53A6A2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091658"/>
            <a:ext cx="12071927" cy="5766341"/>
          </a:xfrm>
          <a:noFill/>
        </p:spPr>
        <p:txBody>
          <a:bodyPr>
            <a:normAutofit fontScale="47500" lnSpcReduction="20000"/>
          </a:bodyPr>
          <a:lstStyle/>
          <a:p>
            <a:pPr marL="457200" indent="-457200" algn="just">
              <a:buFontTx/>
              <a:buChar char="-"/>
            </a:pPr>
            <a:r>
              <a:rPr lang="cs-CZ" altLang="cs-CZ" sz="5100" b="1" dirty="0">
                <a:latin typeface="Comic Sans MS" panose="030F0702030302020204" pitchFamily="66" charset="0"/>
              </a:rPr>
              <a:t>Chemická redukce </a:t>
            </a:r>
            <a:r>
              <a:rPr lang="cs-CZ" altLang="cs-CZ" sz="5100" dirty="0">
                <a:latin typeface="Comic Sans MS" panose="030F0702030302020204" pitchFamily="66" charset="0"/>
              </a:rPr>
              <a:t>je vhodná pro odbourání obtížně biologicky odbouratelných organických kontaminantů </a:t>
            </a:r>
            <a:r>
              <a:rPr lang="cs-CZ" altLang="cs-CZ" sz="5100" b="1" dirty="0">
                <a:latin typeface="Comic Sans MS" panose="030F0702030302020204" pitchFamily="66" charset="0"/>
              </a:rPr>
              <a:t>s následnou biodegradací (biochemickou oxidací)</a:t>
            </a:r>
          </a:p>
          <a:p>
            <a:pPr algn="just"/>
            <a:r>
              <a:rPr lang="cs-CZ" altLang="cs-CZ" sz="5100" dirty="0">
                <a:latin typeface="Comic Sans MS" panose="030F0702030302020204" pitchFamily="66" charset="0"/>
              </a:rPr>
              <a:t>VÝHODY:</a:t>
            </a:r>
          </a:p>
          <a:p>
            <a:pPr marL="457200" indent="-457200" algn="just">
              <a:buFontTx/>
              <a:buChar char="-"/>
            </a:pPr>
            <a:r>
              <a:rPr lang="cs-CZ" altLang="cs-CZ" sz="5100" b="1" dirty="0">
                <a:latin typeface="Comic Sans MS" panose="030F0702030302020204" pitchFamily="66" charset="0"/>
              </a:rPr>
              <a:t>spotřeba drahých chemikálií v roli činidel výrazně nižší oproti chemické oxidaci</a:t>
            </a:r>
          </a:p>
          <a:p>
            <a:pPr marL="457200" indent="-457200" algn="just">
              <a:buFontTx/>
              <a:buChar char="-"/>
            </a:pPr>
            <a:endParaRPr lang="cs-CZ" altLang="cs-CZ" sz="5100" b="1" dirty="0">
              <a:latin typeface="Comic Sans MS" panose="030F0702030302020204" pitchFamily="66" charset="0"/>
            </a:endParaRPr>
          </a:p>
          <a:p>
            <a:pPr marL="457200" indent="-457200" algn="just">
              <a:buFontTx/>
              <a:buChar char="-"/>
            </a:pPr>
            <a:endParaRPr lang="cs-CZ" altLang="cs-CZ" sz="5100" b="1" dirty="0">
              <a:latin typeface="Comic Sans MS" panose="030F0702030302020204" pitchFamily="66" charset="0"/>
            </a:endParaRPr>
          </a:p>
          <a:p>
            <a:pPr marL="457200" indent="-457200" algn="just">
              <a:buFontTx/>
              <a:buChar char="-"/>
            </a:pPr>
            <a:endParaRPr lang="cs-CZ" altLang="cs-CZ" sz="5100" b="1" dirty="0">
              <a:latin typeface="Comic Sans MS" panose="030F0702030302020204" pitchFamily="66" charset="0"/>
            </a:endParaRPr>
          </a:p>
          <a:p>
            <a:pPr marL="457200" indent="-457200" algn="just">
              <a:buFontTx/>
              <a:buChar char="-"/>
            </a:pPr>
            <a:endParaRPr lang="cs-CZ" altLang="cs-CZ" sz="5100" b="1" dirty="0">
              <a:latin typeface="Comic Sans MS" panose="030F0702030302020204" pitchFamily="66" charset="0"/>
            </a:endParaRPr>
          </a:p>
          <a:p>
            <a:pPr marL="457200" indent="-457200" algn="just">
              <a:buFontTx/>
              <a:buChar char="-"/>
            </a:pPr>
            <a:r>
              <a:rPr lang="cs-CZ" altLang="cs-CZ" sz="5100" b="1" dirty="0">
                <a:latin typeface="Comic Sans MS" panose="030F0702030302020204" pitchFamily="66" charset="0"/>
              </a:rPr>
              <a:t>odstraňuje problém s AOX a PAU </a:t>
            </a:r>
            <a:r>
              <a:rPr lang="cs-CZ" altLang="cs-CZ" sz="5100" dirty="0">
                <a:latin typeface="Comic Sans MS" panose="030F0702030302020204" pitchFamily="66" charset="0"/>
              </a:rPr>
              <a:t>(termodynamicky velmi stabilními </a:t>
            </a:r>
            <a:r>
              <a:rPr lang="cs-CZ" altLang="cs-CZ" sz="5100" dirty="0" err="1">
                <a:latin typeface="Comic Sans MS" panose="030F0702030302020204" pitchFamily="66" charset="0"/>
              </a:rPr>
              <a:t>polyaromatickými</a:t>
            </a:r>
            <a:r>
              <a:rPr lang="cs-CZ" altLang="cs-CZ" sz="5100" dirty="0">
                <a:latin typeface="Comic Sans MS" panose="030F0702030302020204" pitchFamily="66" charset="0"/>
              </a:rPr>
              <a:t> sloučeninami, které jsou přeměňovány na biologicky lépe odbouratelné uhlovodíky)</a:t>
            </a:r>
          </a:p>
          <a:p>
            <a:pPr marL="457200" indent="-457200" algn="just">
              <a:buFontTx/>
              <a:buChar char="-"/>
            </a:pPr>
            <a:r>
              <a:rPr lang="cs-CZ" altLang="cs-CZ" sz="5100" b="1" dirty="0">
                <a:latin typeface="Comic Sans MS" panose="030F0702030302020204" pitchFamily="66" charset="0"/>
              </a:rPr>
              <a:t>díky následnému využití biodegradace výrazně omezuje energetickou spotřebu </a:t>
            </a:r>
            <a:r>
              <a:rPr lang="cs-CZ" altLang="cs-CZ" sz="5100" dirty="0">
                <a:latin typeface="Comic Sans MS" panose="030F0702030302020204" pitchFamily="66" charset="0"/>
              </a:rPr>
              <a:t>pro odstranění organické kontaminace</a:t>
            </a:r>
            <a:endParaRPr lang="cs-CZ" altLang="cs-CZ" sz="2800" dirty="0">
              <a:latin typeface="Comic Sans MS" panose="030F0702030302020204" pitchFamily="66" charset="0"/>
            </a:endParaRPr>
          </a:p>
          <a:p>
            <a:pPr algn="just"/>
            <a:r>
              <a:rPr lang="cs-CZ" sz="3300" dirty="0"/>
              <a:t>Weidlich, T., </a:t>
            </a:r>
            <a:r>
              <a:rPr lang="cs-CZ" sz="3300" dirty="0" err="1"/>
              <a:t>Prokes</a:t>
            </a:r>
            <a:r>
              <a:rPr lang="cs-CZ" sz="3300" dirty="0"/>
              <a:t>, L., </a:t>
            </a:r>
            <a:r>
              <a:rPr lang="cs-CZ" sz="3300" dirty="0" err="1"/>
              <a:t>Pospisilova</a:t>
            </a:r>
            <a:r>
              <a:rPr lang="cs-CZ" sz="3300" dirty="0"/>
              <a:t>, D., </a:t>
            </a:r>
            <a:r>
              <a:rPr lang="cs-CZ" sz="3300" dirty="0" err="1"/>
              <a:t>Debromination</a:t>
            </a:r>
            <a:r>
              <a:rPr lang="cs-CZ" sz="3300" dirty="0"/>
              <a:t> of 2,4,6-tribromophenol </a:t>
            </a:r>
            <a:r>
              <a:rPr lang="cs-CZ" sz="3300" dirty="0" err="1"/>
              <a:t>coupled</a:t>
            </a:r>
            <a:r>
              <a:rPr lang="cs-CZ" sz="3300" dirty="0"/>
              <a:t> </a:t>
            </a:r>
            <a:r>
              <a:rPr lang="cs-CZ" sz="3300" dirty="0" err="1"/>
              <a:t>with</a:t>
            </a:r>
            <a:r>
              <a:rPr lang="cs-CZ" sz="3300" dirty="0"/>
              <a:t> </a:t>
            </a:r>
            <a:r>
              <a:rPr lang="cs-CZ" sz="3300" dirty="0" err="1"/>
              <a:t>biodegradation</a:t>
            </a:r>
            <a:r>
              <a:rPr lang="cs-CZ" sz="3300" dirty="0"/>
              <a:t>. </a:t>
            </a:r>
            <a:r>
              <a:rPr lang="cs-CZ" sz="3300" i="1" dirty="0"/>
              <a:t>CENTRAL EUROPEAN JOURNAL OF CHEMISTRY</a:t>
            </a:r>
            <a:r>
              <a:rPr lang="cs-CZ" sz="3300" dirty="0"/>
              <a:t> Vol. 11, </a:t>
            </a:r>
            <a:r>
              <a:rPr lang="cs-CZ" sz="3300" dirty="0" err="1"/>
              <a:t>Issue</a:t>
            </a:r>
            <a:r>
              <a:rPr lang="cs-CZ" sz="3300" dirty="0"/>
              <a:t>: 6, </a:t>
            </a:r>
            <a:r>
              <a:rPr lang="cs-CZ" sz="3300" dirty="0" err="1"/>
              <a:t>Pages</a:t>
            </a:r>
            <a:r>
              <a:rPr lang="cs-CZ" sz="3300" dirty="0"/>
              <a:t>: 979-987, 2013. </a:t>
            </a:r>
          </a:p>
          <a:p>
            <a:pPr algn="just"/>
            <a:r>
              <a:rPr lang="cs-CZ" sz="3300" dirty="0" err="1"/>
              <a:t>Hegedus</a:t>
            </a:r>
            <a:r>
              <a:rPr lang="cs-CZ" sz="3300" dirty="0"/>
              <a:t>, M., Lacina, P., </a:t>
            </a:r>
            <a:r>
              <a:rPr lang="cs-CZ" sz="3300" dirty="0" err="1"/>
              <a:t>Ploteny</a:t>
            </a:r>
            <a:r>
              <a:rPr lang="cs-CZ" sz="3300" dirty="0"/>
              <a:t>, M., Lev, J., Kamenicka, B., Weidlich, T., Fast and </a:t>
            </a:r>
            <a:r>
              <a:rPr lang="cs-CZ" sz="3300" dirty="0" err="1"/>
              <a:t>efficient</a:t>
            </a:r>
            <a:r>
              <a:rPr lang="cs-CZ" sz="3300" dirty="0"/>
              <a:t> </a:t>
            </a:r>
            <a:r>
              <a:rPr lang="cs-CZ" sz="3300" dirty="0" err="1"/>
              <a:t>hydrodehalogenation</a:t>
            </a:r>
            <a:r>
              <a:rPr lang="cs-CZ" sz="3300" dirty="0"/>
              <a:t> of </a:t>
            </a:r>
            <a:r>
              <a:rPr lang="cs-CZ" sz="3300" dirty="0" err="1"/>
              <a:t>chlorinated</a:t>
            </a:r>
            <a:r>
              <a:rPr lang="cs-CZ" sz="3300" dirty="0"/>
              <a:t> </a:t>
            </a:r>
            <a:r>
              <a:rPr lang="cs-CZ" sz="3300" dirty="0" err="1"/>
              <a:t>benzenes</a:t>
            </a:r>
            <a:r>
              <a:rPr lang="cs-CZ" sz="3300" dirty="0"/>
              <a:t> in </a:t>
            </a:r>
            <a:r>
              <a:rPr lang="cs-CZ" sz="3300" dirty="0" err="1"/>
              <a:t>real</a:t>
            </a:r>
            <a:r>
              <a:rPr lang="cs-CZ" sz="3300" dirty="0"/>
              <a:t> </a:t>
            </a:r>
            <a:r>
              <a:rPr lang="cs-CZ" sz="3300" dirty="0" err="1"/>
              <a:t>wastewaters</a:t>
            </a:r>
            <a:r>
              <a:rPr lang="cs-CZ" sz="3300" dirty="0"/>
              <a:t> </a:t>
            </a:r>
            <a:r>
              <a:rPr lang="cs-CZ" sz="3300" dirty="0" err="1"/>
              <a:t>using</a:t>
            </a:r>
            <a:r>
              <a:rPr lang="cs-CZ" sz="3300" dirty="0"/>
              <a:t> </a:t>
            </a:r>
            <a:r>
              <a:rPr lang="cs-CZ" sz="3300" dirty="0" err="1"/>
              <a:t>Raney</a:t>
            </a:r>
            <a:r>
              <a:rPr lang="cs-CZ" sz="3300" dirty="0"/>
              <a:t> </a:t>
            </a:r>
            <a:r>
              <a:rPr lang="cs-CZ" sz="3300" dirty="0" err="1"/>
              <a:t>alloy</a:t>
            </a:r>
            <a:r>
              <a:rPr lang="cs-CZ" sz="3300" dirty="0"/>
              <a:t>. </a:t>
            </a:r>
            <a:r>
              <a:rPr lang="cs-CZ" sz="3300" i="1" dirty="0"/>
              <a:t>JOURNAL OF WATER PROCESS ENGINEERING </a:t>
            </a:r>
            <a:r>
              <a:rPr lang="cs-CZ" sz="3300" dirty="0"/>
              <a:t>Vol. 38, </a:t>
            </a:r>
            <a:r>
              <a:rPr lang="cs-CZ" sz="3300" dirty="0" err="1"/>
              <a:t>Article</a:t>
            </a:r>
            <a:r>
              <a:rPr lang="cs-CZ" sz="3300" dirty="0"/>
              <a:t> </a:t>
            </a:r>
            <a:r>
              <a:rPr lang="cs-CZ" sz="3300" dirty="0" err="1"/>
              <a:t>Number</a:t>
            </a:r>
            <a:r>
              <a:rPr lang="cs-CZ" sz="3300" dirty="0"/>
              <a:t>: 101645, 2020.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5C88AFB-FA01-4C04-9D2E-8F05371AF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19427"/>
              </p:ext>
            </p:extLst>
          </p:nvPr>
        </p:nvGraphicFramePr>
        <p:xfrm>
          <a:off x="2521526" y="2665415"/>
          <a:ext cx="6541858" cy="139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CS ChemDraw Drawing" r:id="rId4" imgW="5579192" imgH="1208255" progId="ChemDraw.Document.6.0">
                  <p:embed/>
                </p:oleObj>
              </mc:Choice>
              <mc:Fallback>
                <p:oleObj name="CS ChemDraw Drawing" r:id="rId4" imgW="5579192" imgH="1208255" progId="ChemDraw.Document.6.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A9C3335-F0CC-41E9-B442-F736EF303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526" y="2665415"/>
                        <a:ext cx="6541858" cy="13968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1702</Words>
  <Application>Microsoft Office PowerPoint</Application>
  <PresentationFormat>Širokoúhlá obrazovka</PresentationFormat>
  <Paragraphs>205</Paragraphs>
  <Slides>19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Bebas Neue</vt:lpstr>
      <vt:lpstr>Calibri</vt:lpstr>
      <vt:lpstr>Calibri Light</vt:lpstr>
      <vt:lpstr>Comic Sans MS</vt:lpstr>
      <vt:lpstr>Palatino Linotype</vt:lpstr>
      <vt:lpstr>Times New Roman</vt:lpstr>
      <vt:lpstr>Motiv Office</vt:lpstr>
      <vt:lpstr>CS ChemDraw Drawing</vt:lpstr>
      <vt:lpstr>Document</vt:lpstr>
      <vt:lpstr>Prezentace aplikace PowerPoint</vt:lpstr>
      <vt:lpstr>Odkud se berou koncentráty kontaminovaných vod?</vt:lpstr>
      <vt:lpstr>Problémy plynoucí z nakládání s koncentráty kontaminovaných vod:</vt:lpstr>
      <vt:lpstr>Problémy plynoucí z nakládání se silně kontaminovanými vodami, CO S NIMI?</vt:lpstr>
      <vt:lpstr>Princip filozofie „Zero liquid discharge“:</vt:lpstr>
      <vt:lpstr>Když chceme napodobit přírodu a klademe důraz na zero liquid discharge (ZLD) ?</vt:lpstr>
      <vt:lpstr>Problémy plynoucí z nakládání se silně kontaminovanými vodami, CO S NIMI?</vt:lpstr>
      <vt:lpstr>Možnosti odstranění organického znečištění, oxidace:</vt:lpstr>
      <vt:lpstr>Možnosti odstranění organického znečištění, chemická redukce:</vt:lpstr>
      <vt:lpstr>Srovnání Fentonovy oxidace vs. hydrodechlorace Diclofenaku (NaDCF):</vt:lpstr>
      <vt:lpstr>Prezentace aplikace PowerPoint</vt:lpstr>
      <vt:lpstr>Výsledky reduktivní degradace PCBs a dalších AOX v reálné odpadní vodě vznikající při výrobě azopigmentů:</vt:lpstr>
      <vt:lpstr>K dispozici je úspěšně ověřené technologické zařízení pro hydrodehalogenace s Al-Ni slitinou: </vt:lpstr>
      <vt:lpstr>SHRNUTÍ: Problémy plynoucí z nakládání se silně kontaminovanými vodami, CO S NIMI?</vt:lpstr>
      <vt:lpstr>Jak naložit se vzniklou solankou?</vt:lpstr>
      <vt:lpstr>Děkuji Vám za pozornost</vt:lpstr>
      <vt:lpstr>Máte problém se sanací hmot kontaminovaných obtížně odbouratelnými organickými polutanty?</vt:lpstr>
      <vt:lpstr>Aromatické halogenované AOX = perzistentní =&gt; budoucí potenciál dalších sanačních zásahů !</vt:lpstr>
      <vt:lpstr>SHRNUTÍ: Dostupné možnosti degradace obtížně degradovatelných halogenovaných aromatických sloučenin (PCBs, apod.):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Weidlich Tomas</dc:creator>
  <cp:lastModifiedBy>Weidlich Tomas</cp:lastModifiedBy>
  <cp:revision>125</cp:revision>
  <dcterms:created xsi:type="dcterms:W3CDTF">2022-05-15T19:18:59Z</dcterms:created>
  <dcterms:modified xsi:type="dcterms:W3CDTF">2022-09-20T08:34:40Z</dcterms:modified>
</cp:coreProperties>
</file>