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301" r:id="rId3"/>
    <p:sldId id="310" r:id="rId4"/>
    <p:sldId id="295" r:id="rId5"/>
    <p:sldId id="308" r:id="rId6"/>
    <p:sldId id="309" r:id="rId7"/>
    <p:sldId id="291" r:id="rId8"/>
    <p:sldId id="302" r:id="rId9"/>
    <p:sldId id="307" r:id="rId10"/>
    <p:sldId id="300" r:id="rId11"/>
    <p:sldId id="304" r:id="rId12"/>
    <p:sldId id="305" r:id="rId13"/>
    <p:sldId id="303" r:id="rId14"/>
    <p:sldId id="293" r:id="rId15"/>
    <p:sldId id="306" r:id="rId16"/>
    <p:sldId id="26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D72D04-2B99-45AF-90B0-6FB1FA3D9CC0}" v="1" dt="2022-09-19T05:50:29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6976E-3292-4EEA-B4E7-1F4D8F6D0C9B}" type="datetimeFigureOut">
              <a:rPr lang="cs-CZ" smtClean="0"/>
              <a:t>20. 9. 2022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00D6-5B72-4ED7-BE62-58028DD787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1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zvíře&#10;&#10;Popis byl vytvořen automaticky">
            <a:extLst>
              <a:ext uri="{FF2B5EF4-FFF2-40B4-BE49-F238E27FC236}">
                <a16:creationId xmlns:a16="http://schemas.microsoft.com/office/drawing/2014/main" id="{B5F39D89-3406-4452-AA3B-1171145B0D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80" r="24780"/>
          <a:stretch/>
        </p:blipFill>
        <p:spPr>
          <a:xfrm>
            <a:off x="-3024000" y="0"/>
            <a:ext cx="12192243" cy="5544000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22F142EE-8B4F-4798-8E39-9E8023FA3C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101" y="3600000"/>
            <a:ext cx="8047022" cy="18000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 err="1"/>
              <a:t>Author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1AD2C-1E8F-415D-B30F-7F09B723F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879" y="36000"/>
            <a:ext cx="8046244" cy="3393000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Presentation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F510EB2C-997E-4096-B834-5B067AF75FF2}"/>
              </a:ext>
            </a:extLst>
          </p:cNvPr>
          <p:cNvCxnSpPr/>
          <p:nvPr userDrawn="1"/>
        </p:nvCxnSpPr>
        <p:spPr>
          <a:xfrm>
            <a:off x="0" y="2826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58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mpty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6F3F45-87DE-4659-8ED8-D79F74990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98E870-6A58-4347-838C-79AB7C4C06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99338-B38B-4EF7-8BFF-8D306EADB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677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C86DD1-1607-46F7-A39B-58B5F5426E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DB6E8-9AE9-4E3D-8B2F-D90080791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93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part 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zvíře&#10;&#10;Popis byl vytvořen automaticky">
            <a:extLst>
              <a:ext uri="{FF2B5EF4-FFF2-40B4-BE49-F238E27FC236}">
                <a16:creationId xmlns:a16="http://schemas.microsoft.com/office/drawing/2014/main" id="{350010A3-2889-412B-9301-FBC206185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80" r="24780"/>
          <a:stretch/>
        </p:blipFill>
        <p:spPr>
          <a:xfrm>
            <a:off x="-3048243" y="0"/>
            <a:ext cx="12192243" cy="5544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FABB9D3-70FF-40C5-B99A-CB3B276F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9" y="36000"/>
            <a:ext cx="8046244" cy="5472000"/>
          </a:xfrm>
        </p:spPr>
        <p:txBody>
          <a:bodyPr anchor="ctr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AE69616-6DFF-41D8-AB2E-2F0717318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3E86800-D9CC-4DBD-8351-AB7D38AF84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847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2952001"/>
            <a:ext cx="3763800" cy="26010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>
            <a:cxnSpLocks/>
          </p:cNvCxnSpPr>
          <p:nvPr userDrawn="1"/>
        </p:nvCxnSpPr>
        <p:spPr>
          <a:xfrm>
            <a:off x="4572000" y="647999"/>
            <a:ext cx="0" cy="49050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96B0AAC1-4B94-4459-ACE9-9AD4ACBCAA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9094" y="647999"/>
            <a:ext cx="1584000" cy="1584000"/>
          </a:xfrm>
          <a:prstGeom prst="ellipse">
            <a:avLst/>
          </a:prstGeom>
        </p:spPr>
        <p:txBody>
          <a:bodyPr>
            <a:normAutofit/>
          </a:bodyPr>
          <a:lstStyle>
            <a:lvl1pPr algn="ctr">
              <a:defRPr sz="1500"/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544" y="2412000"/>
            <a:ext cx="3761100" cy="3240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500" b="1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08BBFED4-6936-4291-8BE0-9674194741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1100" y="648000"/>
            <a:ext cx="3761100" cy="115200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500"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446FE18D-11AC-4481-8D30-5E9CFFCCA32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842272" y="2024064"/>
            <a:ext cx="3763800" cy="352901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411124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ld and image gallery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3456001"/>
            <a:ext cx="3763800" cy="20970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>
            <a:cxnSpLocks/>
          </p:cNvCxnSpPr>
          <p:nvPr userDrawn="1"/>
        </p:nvCxnSpPr>
        <p:spPr>
          <a:xfrm>
            <a:off x="4572000" y="647999"/>
            <a:ext cx="0" cy="49050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2272" y="4113077"/>
            <a:ext cx="108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05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Type text here</a:t>
            </a:r>
            <a:r>
              <a:rPr lang="cs-CZ" dirty="0"/>
              <a:t>.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841100" y="648000"/>
            <a:ext cx="1080000" cy="144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dirty="0"/>
              <a:t>Place figure</a:t>
            </a:r>
            <a:endParaRPr lang="cs-CZ" dirty="0"/>
          </a:p>
        </p:txBody>
      </p:sp>
      <p:sp>
        <p:nvSpPr>
          <p:cNvPr id="17" name="Zástupný symbol pro text 16">
            <a:extLst>
              <a:ext uri="{FF2B5EF4-FFF2-40B4-BE49-F238E27FC236}">
                <a16:creationId xmlns:a16="http://schemas.microsoft.com/office/drawing/2014/main" id="{08BBFED4-6936-4291-8BE0-9674194741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40201" y="2380538"/>
            <a:ext cx="3761100" cy="1440000"/>
          </a:xfrm>
        </p:spPr>
        <p:txBody>
          <a:bodyPr anchor="ctr" anchorCtr="0">
            <a:normAutofit/>
          </a:bodyPr>
          <a:lstStyle>
            <a:lvl1pPr algn="ctr">
              <a:spcBef>
                <a:spcPts val="0"/>
              </a:spcBef>
              <a:defRPr sz="15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3761097" cy="11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CCD32732-CFB9-448B-AE82-A187647C2C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016000"/>
            <a:ext cx="3762375" cy="1224000"/>
          </a:xfrm>
          <a:solidFill>
            <a:schemeClr val="accent2"/>
          </a:solidFill>
        </p:spPr>
        <p:txBody>
          <a:bodyPr lIns="180000" tIns="108000" rIns="180000" bIns="108000" anchor="ctr" anchorCtr="1">
            <a:normAutofit/>
          </a:bodyPr>
          <a:lstStyle>
            <a:lvl1pPr algn="ctr"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Type </a:t>
            </a:r>
            <a:r>
              <a:rPr lang="cs-CZ" dirty="0" err="1"/>
              <a:t>emphasized</a:t>
            </a:r>
            <a:r>
              <a:rPr lang="cs-CZ" dirty="0"/>
              <a:t>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12" name="Zástupný symbol obrázku 9">
            <a:extLst>
              <a:ext uri="{FF2B5EF4-FFF2-40B4-BE49-F238E27FC236}">
                <a16:creationId xmlns:a16="http://schemas.microsoft.com/office/drawing/2014/main" id="{42642888-14CD-4560-97C2-66AECFD7F34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24000" y="647999"/>
            <a:ext cx="1080000" cy="144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dirty="0"/>
              <a:t>Place figure</a:t>
            </a:r>
            <a:endParaRPr lang="cs-CZ" dirty="0"/>
          </a:p>
        </p:txBody>
      </p:sp>
      <p:sp>
        <p:nvSpPr>
          <p:cNvPr id="14" name="Zástupný symbol obrázku 9">
            <a:extLst>
              <a:ext uri="{FF2B5EF4-FFF2-40B4-BE49-F238E27FC236}">
                <a16:creationId xmlns:a16="http://schemas.microsoft.com/office/drawing/2014/main" id="{3B34269D-5738-43DF-AA12-1D2DF648EC20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181641" y="4113077"/>
            <a:ext cx="1080000" cy="144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dirty="0"/>
              <a:t>Place figure</a:t>
            </a:r>
            <a:endParaRPr lang="cs-CZ" dirty="0"/>
          </a:p>
        </p:txBody>
      </p:sp>
      <p:sp>
        <p:nvSpPr>
          <p:cNvPr id="16" name="Zástupný symbol obrázku 9">
            <a:extLst>
              <a:ext uri="{FF2B5EF4-FFF2-40B4-BE49-F238E27FC236}">
                <a16:creationId xmlns:a16="http://schemas.microsoft.com/office/drawing/2014/main" id="{E78E8096-2AC6-45C3-BCF5-4DD5E1846934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7522191" y="4113077"/>
            <a:ext cx="1080000" cy="144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dirty="0"/>
              <a:t>Place figure</a:t>
            </a:r>
            <a:endParaRPr lang="cs-CZ" dirty="0"/>
          </a:p>
        </p:txBody>
      </p:sp>
      <p:sp>
        <p:nvSpPr>
          <p:cNvPr id="18" name="Zástupný symbol pro text 12">
            <a:extLst>
              <a:ext uri="{FF2B5EF4-FFF2-40B4-BE49-F238E27FC236}">
                <a16:creationId xmlns:a16="http://schemas.microsoft.com/office/drawing/2014/main" id="{935C65A5-8809-45FD-8385-4F5A7FBC6A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0199" y="648001"/>
            <a:ext cx="108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05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Type text here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62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eld and image gallery with Head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2016001"/>
            <a:ext cx="3763800" cy="35370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>
            <a:cxnSpLocks/>
          </p:cNvCxnSpPr>
          <p:nvPr userDrawn="1"/>
        </p:nvCxnSpPr>
        <p:spPr>
          <a:xfrm>
            <a:off x="4572000" y="647999"/>
            <a:ext cx="0" cy="49050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text 12">
            <a:extLst>
              <a:ext uri="{FF2B5EF4-FFF2-40B4-BE49-F238E27FC236}">
                <a16:creationId xmlns:a16="http://schemas.microsoft.com/office/drawing/2014/main" id="{CC57F42F-4F37-4321-B5E1-2A5C0D930A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41383" y="5193075"/>
            <a:ext cx="3762617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05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178388" y="648000"/>
            <a:ext cx="1080000" cy="144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dirty="0"/>
              <a:t>Place figure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3761097" cy="11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Zástupný symbol obrázku 9">
            <a:extLst>
              <a:ext uri="{FF2B5EF4-FFF2-40B4-BE49-F238E27FC236}">
                <a16:creationId xmlns:a16="http://schemas.microsoft.com/office/drawing/2014/main" id="{42642888-14CD-4560-97C2-66AECFD7F340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524000" y="647999"/>
            <a:ext cx="1080000" cy="144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dirty="0"/>
              <a:t>Place figure</a:t>
            </a:r>
            <a:endParaRPr lang="cs-CZ" dirty="0"/>
          </a:p>
        </p:txBody>
      </p:sp>
      <p:sp>
        <p:nvSpPr>
          <p:cNvPr id="14" name="Zástupný symbol obrázku 9">
            <a:extLst>
              <a:ext uri="{FF2B5EF4-FFF2-40B4-BE49-F238E27FC236}">
                <a16:creationId xmlns:a16="http://schemas.microsoft.com/office/drawing/2014/main" id="{3B34269D-5738-43DF-AA12-1D2DF648EC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41383" y="2380537"/>
            <a:ext cx="3762618" cy="25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dirty="0"/>
              <a:t>Place figure</a:t>
            </a:r>
            <a:endParaRPr lang="cs-CZ" dirty="0"/>
          </a:p>
        </p:txBody>
      </p:sp>
      <p:sp>
        <p:nvSpPr>
          <p:cNvPr id="18" name="Zástupný symbol pro text 12">
            <a:extLst>
              <a:ext uri="{FF2B5EF4-FFF2-40B4-BE49-F238E27FC236}">
                <a16:creationId xmlns:a16="http://schemas.microsoft.com/office/drawing/2014/main" id="{935C65A5-8809-45FD-8385-4F5A7FBC6A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42789" y="648001"/>
            <a:ext cx="1080000" cy="1439999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1050" i="1">
                <a:solidFill>
                  <a:schemeClr val="accent2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50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gallery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5" name="Zástupný symbol obrázku 9">
            <a:extLst>
              <a:ext uri="{FF2B5EF4-FFF2-40B4-BE49-F238E27FC236}">
                <a16:creationId xmlns:a16="http://schemas.microsoft.com/office/drawing/2014/main" id="{C6F5B009-6E42-4000-9843-C95FB4060F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0002" y="2016000"/>
            <a:ext cx="2327400" cy="1746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dirty="0"/>
              <a:t>Place figure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648000"/>
            <a:ext cx="80649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9" name="Zástupný symbol obrázku 9">
            <a:extLst>
              <a:ext uri="{FF2B5EF4-FFF2-40B4-BE49-F238E27FC236}">
                <a16:creationId xmlns:a16="http://schemas.microsoft.com/office/drawing/2014/main" id="{F40CA059-9873-42E1-99EB-323708A7A07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599" y="2016000"/>
            <a:ext cx="2327400" cy="1746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dirty="0"/>
              <a:t>Place figure</a:t>
            </a:r>
            <a:endParaRPr lang="cs-CZ" dirty="0"/>
          </a:p>
        </p:txBody>
      </p:sp>
      <p:sp>
        <p:nvSpPr>
          <p:cNvPr id="20" name="Zástupný symbol obrázku 9">
            <a:extLst>
              <a:ext uri="{FF2B5EF4-FFF2-40B4-BE49-F238E27FC236}">
                <a16:creationId xmlns:a16="http://schemas.microsoft.com/office/drawing/2014/main" id="{FB58865E-5642-412D-9D3F-6415DB9020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08300" y="3831943"/>
            <a:ext cx="2327400" cy="1746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r>
              <a:rPr lang="en-GB" dirty="0"/>
              <a:t>Place figure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B9ADD7D-8C4A-42C3-8A09-D87B1CFFE4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337403" y="2016000"/>
            <a:ext cx="469194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1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2</a:t>
            </a:r>
          </a:p>
        </p:txBody>
      </p:sp>
      <p:sp>
        <p:nvSpPr>
          <p:cNvPr id="21" name="Zástupný symbol pro text 4">
            <a:extLst>
              <a:ext uri="{FF2B5EF4-FFF2-40B4-BE49-F238E27FC236}">
                <a16:creationId xmlns:a16="http://schemas.microsoft.com/office/drawing/2014/main" id="{A9CD23CD-BCFF-4B45-90D3-C04D426162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68351" y="3942000"/>
            <a:ext cx="468000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1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1</a:t>
            </a:r>
          </a:p>
        </p:txBody>
      </p:sp>
      <p:sp>
        <p:nvSpPr>
          <p:cNvPr id="22" name="Zástupný symbol pro text 4">
            <a:extLst>
              <a:ext uri="{FF2B5EF4-FFF2-40B4-BE49-F238E27FC236}">
                <a16:creationId xmlns:a16="http://schemas.microsoft.com/office/drawing/2014/main" id="{6448142E-8BAE-4F32-8A10-1AE7BD812EC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8404" y="3942000"/>
            <a:ext cx="468000" cy="468000"/>
          </a:xfrm>
          <a:prstGeom prst="ellipse">
            <a:avLst/>
          </a:prstGeom>
          <a:solidFill>
            <a:schemeClr val="accent1"/>
          </a:solidFill>
        </p:spPr>
        <p:txBody>
          <a:bodyPr anchor="ctr" anchorCtr="1"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3</a:t>
            </a:r>
          </a:p>
        </p:txBody>
      </p:sp>
      <p:sp>
        <p:nvSpPr>
          <p:cNvPr id="23" name="Zástupný symbol pro text 16">
            <a:extLst>
              <a:ext uri="{FF2B5EF4-FFF2-40B4-BE49-F238E27FC236}">
                <a16:creationId xmlns:a16="http://schemas.microsoft.com/office/drawing/2014/main" id="{74BBAE5B-2B9C-4A6D-8E34-B07F74E867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1" y="4590000"/>
            <a:ext cx="2327399" cy="9648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050"/>
            </a:lvl1pPr>
          </a:lstStyle>
          <a:p>
            <a:pPr lvl="0"/>
            <a:r>
              <a:rPr lang="en-GB" dirty="0"/>
              <a:t>Type text here</a:t>
            </a:r>
            <a:r>
              <a:rPr lang="cs-CZ" dirty="0"/>
              <a:t>.</a:t>
            </a:r>
          </a:p>
        </p:txBody>
      </p:sp>
      <p:sp>
        <p:nvSpPr>
          <p:cNvPr id="24" name="Zástupný symbol pro text 16">
            <a:extLst>
              <a:ext uri="{FF2B5EF4-FFF2-40B4-BE49-F238E27FC236}">
                <a16:creationId xmlns:a16="http://schemas.microsoft.com/office/drawing/2014/main" id="{35D13F08-6F40-44C5-B6BF-0FC7E53894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08301" y="2664000"/>
            <a:ext cx="2327399" cy="964800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050"/>
            </a:lvl1pPr>
          </a:lstStyle>
          <a:p>
            <a:pPr lvl="0"/>
            <a:r>
              <a:rPr lang="en-GB" dirty="0"/>
              <a:t>Type text here</a:t>
            </a:r>
            <a:r>
              <a:rPr lang="cs-CZ" dirty="0"/>
              <a:t>.</a:t>
            </a:r>
          </a:p>
        </p:txBody>
      </p:sp>
      <p:sp>
        <p:nvSpPr>
          <p:cNvPr id="25" name="Zástupný symbol pro text 16">
            <a:extLst>
              <a:ext uri="{FF2B5EF4-FFF2-40B4-BE49-F238E27FC236}">
                <a16:creationId xmlns:a16="http://schemas.microsoft.com/office/drawing/2014/main" id="{35E011CA-30E1-407A-B648-88C2A77D87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6600" y="4590001"/>
            <a:ext cx="2327399" cy="963075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050"/>
            </a:lvl1pPr>
          </a:lstStyle>
          <a:p>
            <a:pPr lvl="0"/>
            <a:r>
              <a:rPr lang="en-GB" dirty="0"/>
              <a:t>Type text here</a:t>
            </a:r>
            <a:r>
              <a:rPr lang="cs-CZ" dirty="0"/>
              <a:t>.</a:t>
            </a:r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09CA9480-89AB-4922-8C55-EFCAE1B04A11}"/>
              </a:ext>
            </a:extLst>
          </p:cNvPr>
          <p:cNvCxnSpPr/>
          <p:nvPr userDrawn="1"/>
        </p:nvCxnSpPr>
        <p:spPr>
          <a:xfrm>
            <a:off x="3137400" y="2016000"/>
            <a:ext cx="0" cy="3538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65301743-9DD3-4F54-9F0C-9468A958CDEE}"/>
              </a:ext>
            </a:extLst>
          </p:cNvPr>
          <p:cNvCxnSpPr/>
          <p:nvPr userDrawn="1"/>
        </p:nvCxnSpPr>
        <p:spPr>
          <a:xfrm>
            <a:off x="6007500" y="2016000"/>
            <a:ext cx="0" cy="3538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40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zvíře&#10;&#10;Popis byl vytvořen automaticky">
            <a:extLst>
              <a:ext uri="{FF2B5EF4-FFF2-40B4-BE49-F238E27FC236}">
                <a16:creationId xmlns:a16="http://schemas.microsoft.com/office/drawing/2014/main" id="{862D2BF4-A092-48FF-B893-500AAE477C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80" r="24780"/>
          <a:stretch/>
        </p:blipFill>
        <p:spPr>
          <a:xfrm>
            <a:off x="-3024000" y="0"/>
            <a:ext cx="12192243" cy="5544000"/>
          </a:xfrm>
          <a:prstGeom prst="rect">
            <a:avLst/>
          </a:prstGeom>
        </p:spPr>
      </p:pic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DFCD6914-2C8E-4EA1-A7C6-EA022BCC0B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27FEA8C-D996-4BC1-88F4-531E38361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F142EE-8B4F-4798-8E39-9E8023FA3C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8100" y="3600000"/>
            <a:ext cx="8046000" cy="1800000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dirty="0"/>
              <a:t>Name</a:t>
            </a:r>
          </a:p>
          <a:p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info</a:t>
            </a: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1AD2C-1E8F-415D-B30F-7F09B723F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101" y="36000"/>
            <a:ext cx="8047022" cy="3393001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message</a:t>
            </a:r>
            <a:endParaRPr lang="cs-CZ" dirty="0"/>
          </a:p>
        </p:txBody>
      </p:sp>
      <p:cxnSp>
        <p:nvCxnSpPr>
          <p:cNvPr id="12" name="Přímá spojnice 11" hidden="1">
            <a:extLst>
              <a:ext uri="{FF2B5EF4-FFF2-40B4-BE49-F238E27FC236}">
                <a16:creationId xmlns:a16="http://schemas.microsoft.com/office/drawing/2014/main" id="{F510EB2C-997E-4096-B834-5B067AF75FF2}"/>
              </a:ext>
            </a:extLst>
          </p:cNvPr>
          <p:cNvCxnSpPr/>
          <p:nvPr userDrawn="1"/>
        </p:nvCxnSpPr>
        <p:spPr>
          <a:xfrm>
            <a:off x="0" y="2826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2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 slid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2DDD6F-337D-4613-850A-08434E8E3D2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28C445F-7EC5-412D-9D7C-CCA02C2BF1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3581348-7B5B-4A6A-97DC-1665C2AB25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BEE03F-A3CB-4257-BA60-13DE998E6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90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field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2016001"/>
            <a:ext cx="3761729" cy="353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02FC9C-4248-4421-9697-78E6D3E8FAB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42271" y="2016001"/>
            <a:ext cx="3761729" cy="353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3DC5A14-A26C-489A-AAAD-8ED3D88AD221}"/>
              </a:ext>
            </a:extLst>
          </p:cNvPr>
          <p:cNvCxnSpPr/>
          <p:nvPr userDrawn="1"/>
        </p:nvCxnSpPr>
        <p:spPr>
          <a:xfrm>
            <a:off x="4572000" y="2016001"/>
            <a:ext cx="0" cy="3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43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fields with Header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2016001"/>
            <a:ext cx="2503238" cy="353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02FC9C-4248-4421-9697-78E6D3E8FAB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82002" y="2016000"/>
            <a:ext cx="5022000" cy="353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3DC5A14-A26C-489A-AAAD-8ED3D88AD221}"/>
              </a:ext>
            </a:extLst>
          </p:cNvPr>
          <p:cNvCxnSpPr/>
          <p:nvPr userDrawn="1"/>
        </p:nvCxnSpPr>
        <p:spPr>
          <a:xfrm>
            <a:off x="3314700" y="2024063"/>
            <a:ext cx="0" cy="3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80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fields with Header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2016001"/>
            <a:ext cx="5022000" cy="353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02FC9C-4248-4421-9697-78E6D3E8FAB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84122" y="2016001"/>
            <a:ext cx="2511000" cy="3537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63DC5A14-A26C-489A-AAAD-8ED3D88AD221}"/>
              </a:ext>
            </a:extLst>
          </p:cNvPr>
          <p:cNvCxnSpPr/>
          <p:nvPr userDrawn="1"/>
        </p:nvCxnSpPr>
        <p:spPr>
          <a:xfrm>
            <a:off x="5822156" y="2024063"/>
            <a:ext cx="0" cy="3537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18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field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F3FD4B3-F144-4DF1-ACE9-923B02D18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6600" y="2024064"/>
            <a:ext cx="2318523" cy="352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CB996C-6190-42A6-B4A4-7B7E336CA4D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8879" y="2024063"/>
            <a:ext cx="2316719" cy="352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2D3818-A633-4E62-9941-6CD6CDDD9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648000"/>
            <a:ext cx="80649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09CA9480-89AB-4922-8C55-EFCAE1B04A11}"/>
              </a:ext>
            </a:extLst>
          </p:cNvPr>
          <p:cNvCxnSpPr/>
          <p:nvPr userDrawn="1"/>
        </p:nvCxnSpPr>
        <p:spPr>
          <a:xfrm>
            <a:off x="3137400" y="2016000"/>
            <a:ext cx="0" cy="3538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65301743-9DD3-4F54-9F0C-9468A958CDEE}"/>
              </a:ext>
            </a:extLst>
          </p:cNvPr>
          <p:cNvCxnSpPr/>
          <p:nvPr userDrawn="1"/>
        </p:nvCxnSpPr>
        <p:spPr>
          <a:xfrm>
            <a:off x="6007500" y="2016000"/>
            <a:ext cx="0" cy="3538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301814B-95C4-4EFF-92F5-1C758817B47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406498" y="2024064"/>
            <a:ext cx="2328743" cy="35290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72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field with Header plus em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interiér, zvíře&#10;&#10;Popis byl vytvořen automaticky">
            <a:extLst>
              <a:ext uri="{FF2B5EF4-FFF2-40B4-BE49-F238E27FC236}">
                <a16:creationId xmlns:a16="http://schemas.microsoft.com/office/drawing/2014/main" id="{1C164009-93E1-4076-8521-7D7889841F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541"/>
          <a:stretch/>
        </p:blipFill>
        <p:spPr>
          <a:xfrm>
            <a:off x="4572020" y="1"/>
            <a:ext cx="4572000" cy="5544000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2016001"/>
            <a:ext cx="3761729" cy="3537075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3761728" cy="11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07A7110-5DA4-434E-8DDB-BC25B1E10E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9201" y="657226"/>
            <a:ext cx="3475922" cy="4237200"/>
          </a:xfrm>
        </p:spPr>
        <p:txBody>
          <a:bodyPr anchor="ctr" anchorCtr="0"/>
          <a:lstStyle>
            <a:lvl1pPr algn="ctr">
              <a:spcBef>
                <a:spcPts val="0"/>
              </a:spcBef>
              <a:defRPr b="0" i="0">
                <a:solidFill>
                  <a:schemeClr val="bg1"/>
                </a:solidFill>
              </a:defRPr>
            </a:lvl1pPr>
            <a:lvl2pPr algn="ctr">
              <a:defRPr b="1" i="1">
                <a:solidFill>
                  <a:schemeClr val="bg1"/>
                </a:solidFill>
              </a:defRPr>
            </a:lvl2pPr>
            <a:lvl3pPr algn="ctr">
              <a:defRPr b="1" i="1">
                <a:solidFill>
                  <a:schemeClr val="bg1"/>
                </a:solidFill>
              </a:defRPr>
            </a:lvl3pPr>
            <a:lvl4pPr algn="ctr">
              <a:defRPr b="1" i="1">
                <a:solidFill>
                  <a:schemeClr val="bg1"/>
                </a:solidFill>
              </a:defRPr>
            </a:lvl4pPr>
            <a:lvl5pPr algn="ctr">
              <a:defRPr b="1" i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325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fields with Header plus 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75228C-E93E-4D79-996D-E81437768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889BF5-3C97-439C-B849-ADB8CFBEA99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40000" y="2016001"/>
            <a:ext cx="3763800" cy="35370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02FC9C-4248-4421-9697-78E6D3E8FAB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841100" y="4032001"/>
            <a:ext cx="3763800" cy="152107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A83161-E312-49CF-B732-198C27C1C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C3DCA8B-486A-4BF8-A9D1-F4B1F3EAC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FE3DD68-9FAE-41DB-8843-3E529105EF12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016001"/>
            <a:ext cx="0" cy="35370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C27F5BFE-2299-4B02-A06A-1F104687C3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41081" y="2016000"/>
            <a:ext cx="3762375" cy="1656000"/>
          </a:xfrm>
          <a:solidFill>
            <a:schemeClr val="accent2"/>
          </a:solidFill>
        </p:spPr>
        <p:txBody>
          <a:bodyPr lIns="180000" tIns="108000" rIns="180000" bIns="108000" anchor="ctr" anchorCtr="1">
            <a:normAutofit/>
          </a:bodyPr>
          <a:lstStyle>
            <a:lvl1pPr algn="ctr">
              <a:spcBef>
                <a:spcPts val="0"/>
              </a:spcBef>
              <a:defRPr sz="15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Type </a:t>
            </a:r>
            <a:r>
              <a:rPr lang="cs-CZ" dirty="0" err="1"/>
              <a:t>emphasized</a:t>
            </a:r>
            <a:r>
              <a:rPr lang="cs-CZ" dirty="0"/>
              <a:t> text </a:t>
            </a:r>
            <a:r>
              <a:rPr lang="cs-CZ" dirty="0" err="1"/>
              <a:t>here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290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fields with Subtitles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D4E70-8C49-4866-89D1-16B98F282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648000"/>
            <a:ext cx="8064900" cy="115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Slide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52A1000-0E4E-4D32-8148-5BEDB5548C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999" y="2016000"/>
            <a:ext cx="3761730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 err="1"/>
              <a:t>Subtitle</a:t>
            </a:r>
            <a:r>
              <a:rPr lang="cs-CZ" dirty="0"/>
              <a:t> 1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43090C-D552-473B-B8AE-1529A48FAAE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9100" y="2808001"/>
            <a:ext cx="3762629" cy="2745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7F2D96F-F115-4FB7-9E64-677DCA1A8DA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840201" y="2016000"/>
            <a:ext cx="3761731" cy="756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 err="1"/>
              <a:t>Subtitle</a:t>
            </a:r>
            <a:r>
              <a:rPr lang="cs-CZ" dirty="0"/>
              <a:t> 2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0C31E10-0CF9-46CE-9397-B747FB2680F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842272" y="2808001"/>
            <a:ext cx="3752851" cy="27450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dirty="0"/>
              <a:t>Type text </a:t>
            </a:r>
            <a:r>
              <a:rPr lang="cs-CZ" dirty="0" err="1"/>
              <a:t>here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frame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2A2F2445-4343-4371-85D1-EDD6ACEC72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FA45C6DF-18E3-4877-B5D8-D666DE8AE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71A545D-CEAD-4E51-B1B6-C0217E252F0B}"/>
              </a:ext>
            </a:extLst>
          </p:cNvPr>
          <p:cNvCxnSpPr/>
          <p:nvPr userDrawn="1"/>
        </p:nvCxnSpPr>
        <p:spPr>
          <a:xfrm>
            <a:off x="4572000" y="2024063"/>
            <a:ext cx="0" cy="352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EAD90750-007A-41B7-BCF7-DB332871C844}"/>
              </a:ext>
            </a:extLst>
          </p:cNvPr>
          <p:cNvPicPr>
            <a:picLocks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43" y="6065881"/>
            <a:ext cx="1623060" cy="3169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9CF3D32-AAF9-4C0F-BE75-2F01015EF1D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2" y="5878335"/>
            <a:ext cx="2105998" cy="664076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4C14D38-F7D3-4E4D-A548-21E139FBD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879" y="2025630"/>
            <a:ext cx="8046244" cy="3527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129050-8B86-4124-BC7A-0FBB55CC5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6677" y="5965200"/>
            <a:ext cx="4367721" cy="489600"/>
          </a:xfrm>
          <a:prstGeom prst="rect">
            <a:avLst/>
          </a:prstGeom>
        </p:spPr>
        <p:txBody>
          <a:bodyPr vert="horz" lIns="0" tIns="108000" rIns="0" bIns="0" rtlCol="0" anchor="ctr" anchorCtr="0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BE225D-4281-4BED-8E33-6774B6994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4000" y="5965201"/>
            <a:ext cx="540000" cy="489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 b="1">
                <a:solidFill>
                  <a:schemeClr val="accent2"/>
                </a:solidFill>
                <a:latin typeface="+mj-lt"/>
              </a:defRPr>
            </a:lvl1pPr>
          </a:lstStyle>
          <a:p>
            <a:fld id="{CDA2B015-36C4-4400-9846-8404AE1F3BF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8931230-1C60-48F9-BCC5-B6986B951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9" y="648000"/>
            <a:ext cx="8046244" cy="115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cxnSp>
        <p:nvCxnSpPr>
          <p:cNvPr id="16" name="Účaří loga FZÚ (Y 17,57 cm)" hidden="1">
            <a:extLst>
              <a:ext uri="{FF2B5EF4-FFF2-40B4-BE49-F238E27FC236}">
                <a16:creationId xmlns:a16="http://schemas.microsoft.com/office/drawing/2014/main" id="{0EE604A2-92A8-4EEF-B6E5-9D1C56E4C3B0}"/>
              </a:ext>
            </a:extLst>
          </p:cNvPr>
          <p:cNvCxnSpPr/>
          <p:nvPr userDrawn="1"/>
        </p:nvCxnSpPr>
        <p:spPr>
          <a:xfrm>
            <a:off x="0" y="632415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ext Y 5,6 (šířka 1 sloupce 29,87 cm)" hidden="1">
            <a:extLst>
              <a:ext uri="{FF2B5EF4-FFF2-40B4-BE49-F238E27FC236}">
                <a16:creationId xmlns:a16="http://schemas.microsoft.com/office/drawing/2014/main" id="{972DFCA8-7A84-4EA7-AC99-9B6196FE4561}"/>
              </a:ext>
            </a:extLst>
          </p:cNvPr>
          <p:cNvCxnSpPr/>
          <p:nvPr userDrawn="1"/>
        </p:nvCxnSpPr>
        <p:spPr>
          <a:xfrm>
            <a:off x="0" y="2016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 okraj 2,03 cm" hidden="1">
            <a:extLst>
              <a:ext uri="{FF2B5EF4-FFF2-40B4-BE49-F238E27FC236}">
                <a16:creationId xmlns:a16="http://schemas.microsoft.com/office/drawing/2014/main" id="{32B3957D-D0E8-4AA8-BAF6-4019F0E5AF59}"/>
              </a:ext>
            </a:extLst>
          </p:cNvPr>
          <p:cNvCxnSpPr/>
          <p:nvPr userDrawn="1"/>
        </p:nvCxnSpPr>
        <p:spPr>
          <a:xfrm>
            <a:off x="86049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 okraj 2,03 cm" hidden="1">
            <a:extLst>
              <a:ext uri="{FF2B5EF4-FFF2-40B4-BE49-F238E27FC236}">
                <a16:creationId xmlns:a16="http://schemas.microsoft.com/office/drawing/2014/main" id="{229524BF-DD9F-4C32-9F06-E12FA906A460}"/>
              </a:ext>
            </a:extLst>
          </p:cNvPr>
          <p:cNvCxnSpPr/>
          <p:nvPr userDrawn="1"/>
        </p:nvCxnSpPr>
        <p:spPr>
          <a:xfrm>
            <a:off x="540000" y="0"/>
            <a:ext cx="0" cy="685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H okraj Y 1,8 (šířka 1 sloupce 29,87 cm)" hidden="1">
            <a:extLst>
              <a:ext uri="{FF2B5EF4-FFF2-40B4-BE49-F238E27FC236}">
                <a16:creationId xmlns:a16="http://schemas.microsoft.com/office/drawing/2014/main" id="{0E81B20B-F7CB-420F-AB0B-1C82A8D75795}"/>
              </a:ext>
            </a:extLst>
          </p:cNvPr>
          <p:cNvCxnSpPr/>
          <p:nvPr userDrawn="1"/>
        </p:nvCxnSpPr>
        <p:spPr>
          <a:xfrm>
            <a:off x="0" y="6480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53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7" r:id="rId4"/>
    <p:sldLayoutId id="2147483668" r:id="rId5"/>
    <p:sldLayoutId id="2147483666" r:id="rId6"/>
    <p:sldLayoutId id="2147483663" r:id="rId7"/>
    <p:sldLayoutId id="2147483660" r:id="rId8"/>
    <p:sldLayoutId id="2147483653" r:id="rId9"/>
    <p:sldLayoutId id="2147483654" r:id="rId10"/>
    <p:sldLayoutId id="2147483655" r:id="rId11"/>
    <p:sldLayoutId id="2147483651" r:id="rId12"/>
    <p:sldLayoutId id="2147483661" r:id="rId13"/>
    <p:sldLayoutId id="2147483662" r:id="rId14"/>
    <p:sldLayoutId id="2147483665" r:id="rId15"/>
    <p:sldLayoutId id="2147483664" r:id="rId16"/>
    <p:sldLayoutId id="2147483659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46" userDrawn="1">
          <p15:clr>
            <a:srgbClr val="F26B43"/>
          </p15:clr>
        </p15:guide>
        <p15:guide id="4" pos="5414" userDrawn="1">
          <p15:clr>
            <a:srgbClr val="F26B43"/>
          </p15:clr>
        </p15:guide>
        <p15:guide id="5" orient="horz" pos="414" userDrawn="1">
          <p15:clr>
            <a:srgbClr val="F26B43"/>
          </p15:clr>
        </p15:guide>
        <p15:guide id="6" orient="horz" pos="1139" userDrawn="1">
          <p15:clr>
            <a:srgbClr val="F26B43"/>
          </p15:clr>
        </p15:guide>
        <p15:guide id="7" orient="horz" pos="1275" userDrawn="1">
          <p15:clr>
            <a:srgbClr val="F26B43"/>
          </p15:clr>
        </p15:guide>
        <p15:guide id="8" orient="horz" pos="3498" userDrawn="1">
          <p15:clr>
            <a:srgbClr val="F26B43"/>
          </p15:clr>
        </p15:guide>
        <p15:guide id="9" pos="2710" userDrawn="1">
          <p15:clr>
            <a:srgbClr val="F26B43"/>
          </p15:clr>
        </p15:guide>
        <p15:guide id="10" pos="30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190CEBDD-7D4C-4D64-874B-49CC4F2E1B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P. KŮS, A. ČERNÁ, S. GOGULIN, S. A. M. KHAN, </a:t>
            </a:r>
          </a:p>
          <a:p>
            <a:r>
              <a:rPr lang="cs-CZ" dirty="0"/>
              <a:t>S. DOUBRAVSKÁ</a:t>
            </a:r>
          </a:p>
          <a:p>
            <a:endParaRPr lang="cs-CZ" dirty="0"/>
          </a:p>
          <a:p>
            <a:r>
              <a:rPr lang="cs-CZ" dirty="0"/>
              <a:t>20.9.2022</a:t>
            </a:r>
          </a:p>
          <a:p>
            <a:r>
              <a:rPr lang="cs-CZ" dirty="0"/>
              <a:t>Hustopeče</a:t>
            </a:r>
          </a:p>
          <a:p>
            <a:endParaRPr lang="en-GB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3C5E1FC-94C1-4560-9448-B78E0CA1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879" y="1234464"/>
            <a:ext cx="8046244" cy="2023536"/>
          </a:xfrm>
        </p:spPr>
        <p:txBody>
          <a:bodyPr>
            <a:normAutofit fontScale="90000"/>
          </a:bodyPr>
          <a:lstStyle/>
          <a:p>
            <a:r>
              <a:rPr lang="cs-CZ" dirty="0"/>
              <a:t>Degradace </a:t>
            </a:r>
            <a:r>
              <a:rPr lang="cs-CZ" dirty="0" err="1"/>
              <a:t>komplexačních</a:t>
            </a:r>
            <a:r>
              <a:rPr lang="cs-CZ" dirty="0"/>
              <a:t> činidel pomocí ozonizace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61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BFA3CE-6802-B36B-7953-1EE7269B5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64156A-17B7-F97F-98D1-BB0E7288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Pouze </a:t>
            </a:r>
            <a:r>
              <a:rPr lang="cs-CZ" dirty="0" err="1"/>
              <a:t>komplexační</a:t>
            </a:r>
            <a:r>
              <a:rPr lang="cs-CZ" dirty="0"/>
              <a:t> činidla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2724E22-B165-438F-B852-C36879DD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744" y="1239887"/>
            <a:ext cx="4631821" cy="675117"/>
          </a:xfrm>
        </p:spPr>
        <p:txBody>
          <a:bodyPr>
            <a:normAutofit/>
          </a:bodyPr>
          <a:lstStyle/>
          <a:p>
            <a:r>
              <a:rPr lang="cs-CZ" b="1" dirty="0" err="1"/>
              <a:t>Kys</a:t>
            </a:r>
            <a:r>
              <a:rPr lang="cs-CZ" b="1" dirty="0"/>
              <a:t>. Boritá [g/l]			1</a:t>
            </a:r>
          </a:p>
          <a:p>
            <a:r>
              <a:rPr lang="cs-CZ" b="1" dirty="0" err="1"/>
              <a:t>Komplexační</a:t>
            </a:r>
            <a:r>
              <a:rPr lang="cs-CZ" b="1" dirty="0"/>
              <a:t> činidlo  [g/l]		1</a:t>
            </a:r>
          </a:p>
          <a:p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6D1FD0C-B56B-CDC9-B796-7C7BB861F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9" y="2098064"/>
            <a:ext cx="4301031" cy="334651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8C6E09C-5E3B-53E9-9C0C-655025FDD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05" y="2098064"/>
            <a:ext cx="4313254" cy="3346519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473528E7-28E1-07AD-34F1-E571AFAF6B56}"/>
              </a:ext>
            </a:extLst>
          </p:cNvPr>
          <p:cNvSpPr/>
          <p:nvPr/>
        </p:nvSpPr>
        <p:spPr>
          <a:xfrm>
            <a:off x="658026" y="4871103"/>
            <a:ext cx="1085316" cy="871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obsah 5">
            <a:extLst>
              <a:ext uri="{FF2B5EF4-FFF2-40B4-BE49-F238E27FC236}">
                <a16:creationId xmlns:a16="http://schemas.microsoft.com/office/drawing/2014/main" id="{FE27F3AC-C5C1-28E1-BB03-8D1CE4973D4C}"/>
              </a:ext>
            </a:extLst>
          </p:cNvPr>
          <p:cNvSpPr txBox="1">
            <a:spLocks/>
          </p:cNvSpPr>
          <p:nvPr/>
        </p:nvSpPr>
        <p:spPr>
          <a:xfrm>
            <a:off x="1665004" y="5546955"/>
            <a:ext cx="4631821" cy="6751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>
                <a:solidFill>
                  <a:srgbClr val="FF0000"/>
                </a:solidFill>
              </a:rPr>
              <a:t>Pravděpodobně špatně provedený experiment</a:t>
            </a:r>
          </a:p>
          <a:p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3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BFA3CE-6802-B36B-7953-1EE7269B5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64156A-17B7-F97F-98D1-BB0E7288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Komplexační</a:t>
            </a:r>
            <a:r>
              <a:rPr lang="cs-CZ" dirty="0"/>
              <a:t> činidla + </a:t>
            </a:r>
            <a:r>
              <a:rPr lang="cs-CZ" dirty="0" err="1"/>
              <a:t>Fe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2724E22-B165-438F-B852-C36879DD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27" y="1389210"/>
            <a:ext cx="5665861" cy="729099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/>
              <a:t>Kys</a:t>
            </a:r>
            <a:r>
              <a:rPr lang="cs-CZ" b="1" dirty="0"/>
              <a:t>. Boritá [g/l]					1</a:t>
            </a:r>
          </a:p>
          <a:p>
            <a:r>
              <a:rPr lang="cs-CZ" b="1" dirty="0" err="1"/>
              <a:t>Komplexační</a:t>
            </a:r>
            <a:r>
              <a:rPr lang="cs-CZ" b="1" dirty="0"/>
              <a:t> činidlo činidlo  [g/l]		1</a:t>
            </a:r>
          </a:p>
          <a:p>
            <a:r>
              <a:rPr lang="cs-CZ" b="1" dirty="0" err="1"/>
              <a:t>Fe</a:t>
            </a:r>
            <a:r>
              <a:rPr lang="cs-CZ" b="1" dirty="0"/>
              <a:t> [mg/l]					50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598EDD-86EA-C554-EB9D-DE4F1D656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9" y="2178150"/>
            <a:ext cx="4373863" cy="3487712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CC07C39F-DBE4-5B78-C94A-99D95BC48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022" y="2766816"/>
            <a:ext cx="2944689" cy="2291185"/>
          </a:xfrm>
          <a:prstGeom prst="rect">
            <a:avLst/>
          </a:prstGeom>
        </p:spPr>
      </p:pic>
      <p:sp>
        <p:nvSpPr>
          <p:cNvPr id="5" name="Zástupný obsah 5">
            <a:extLst>
              <a:ext uri="{FF2B5EF4-FFF2-40B4-BE49-F238E27FC236}">
                <a16:creationId xmlns:a16="http://schemas.microsoft.com/office/drawing/2014/main" id="{AEDFC3F5-4007-E054-A2DD-D89697EB4D49}"/>
              </a:ext>
            </a:extLst>
          </p:cNvPr>
          <p:cNvSpPr txBox="1">
            <a:spLocks/>
          </p:cNvSpPr>
          <p:nvPr/>
        </p:nvSpPr>
        <p:spPr>
          <a:xfrm>
            <a:off x="5886630" y="5301312"/>
            <a:ext cx="2906994" cy="729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err="1"/>
              <a:t>Kys</a:t>
            </a:r>
            <a:r>
              <a:rPr lang="cs-CZ" sz="1200" b="1" dirty="0"/>
              <a:t>. Boritá [g/l]			1</a:t>
            </a:r>
          </a:p>
          <a:p>
            <a:r>
              <a:rPr lang="cs-CZ" sz="1200" b="1" dirty="0" err="1"/>
              <a:t>Komplexační</a:t>
            </a:r>
            <a:r>
              <a:rPr lang="cs-CZ" sz="1200" b="1" dirty="0"/>
              <a:t> činidlo </a:t>
            </a:r>
            <a:r>
              <a:rPr lang="cs-CZ" sz="1200" b="1" dirty="0" err="1"/>
              <a:t>činidlo</a:t>
            </a:r>
            <a:r>
              <a:rPr lang="cs-CZ" sz="1200" b="1" dirty="0"/>
              <a:t>  [g/l]	1</a:t>
            </a:r>
          </a:p>
        </p:txBody>
      </p:sp>
    </p:spTree>
    <p:extLst>
      <p:ext uri="{BB962C8B-B14F-4D97-AF65-F5344CB8AC3E}">
        <p14:creationId xmlns:p14="http://schemas.microsoft.com/office/powerpoint/2010/main" val="157909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BFA3CE-6802-B36B-7953-1EE7269B5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64156A-17B7-F97F-98D1-BB0E7288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Komplexační</a:t>
            </a:r>
            <a:r>
              <a:rPr lang="cs-CZ" dirty="0"/>
              <a:t> činidla + 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2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2724E22-B165-438F-B852-C36879DD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007" y="3064450"/>
            <a:ext cx="3163890" cy="1054623"/>
          </a:xfrm>
        </p:spPr>
        <p:txBody>
          <a:bodyPr>
            <a:normAutofit/>
          </a:bodyPr>
          <a:lstStyle/>
          <a:p>
            <a:r>
              <a:rPr lang="cs-CZ" b="1" dirty="0" err="1"/>
              <a:t>Kys</a:t>
            </a:r>
            <a:r>
              <a:rPr lang="cs-CZ" b="1" dirty="0"/>
              <a:t>. Boritá 	[g/l]		1</a:t>
            </a:r>
          </a:p>
          <a:p>
            <a:r>
              <a:rPr lang="cs-CZ" b="1" dirty="0"/>
              <a:t>K. činidlo  	[g/l]		1</a:t>
            </a:r>
          </a:p>
          <a:p>
            <a:r>
              <a:rPr lang="cs-CZ" b="1" dirty="0"/>
              <a:t>H</a:t>
            </a:r>
            <a:r>
              <a:rPr lang="cs-CZ" b="1" baseline="-25000" dirty="0"/>
              <a:t>2</a:t>
            </a:r>
            <a:r>
              <a:rPr lang="cs-CZ" b="1" dirty="0"/>
              <a:t>O</a:t>
            </a:r>
            <a:r>
              <a:rPr lang="cs-CZ" b="1" baseline="-25000" dirty="0"/>
              <a:t>2</a:t>
            </a:r>
            <a:r>
              <a:rPr lang="cs-CZ" b="1" dirty="0"/>
              <a:t> (30%)	[ml]		2,5</a:t>
            </a:r>
          </a:p>
          <a:p>
            <a:endParaRPr lang="cs-CZ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CCC874-2333-BAAA-C9E3-664ED7D1D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0" y="1572241"/>
            <a:ext cx="4891075" cy="40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6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BFA3CE-6802-B36B-7953-1EE7269B5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364156A-17B7-F97F-98D1-BB0E7288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Kompletní roztok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2724E22-B165-438F-B852-C36879DD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27" y="2090557"/>
            <a:ext cx="2696708" cy="3690905"/>
          </a:xfrm>
        </p:spPr>
        <p:txBody>
          <a:bodyPr>
            <a:normAutofit/>
          </a:bodyPr>
          <a:lstStyle/>
          <a:p>
            <a:r>
              <a:rPr lang="cs-CZ" dirty="0" err="1"/>
              <a:t>Kys</a:t>
            </a:r>
            <a:r>
              <a:rPr lang="cs-CZ" dirty="0"/>
              <a:t>. Boritá [g/l]	1</a:t>
            </a:r>
          </a:p>
          <a:p>
            <a:r>
              <a:rPr lang="cs-CZ" dirty="0"/>
              <a:t>Fe3+ [mg/l]		50</a:t>
            </a:r>
          </a:p>
          <a:p>
            <a:r>
              <a:rPr lang="cs-CZ" dirty="0"/>
              <a:t>Mn2+  [mg/l]		1</a:t>
            </a:r>
          </a:p>
          <a:p>
            <a:r>
              <a:rPr lang="cs-CZ" dirty="0"/>
              <a:t>Ni2+ [mg/l]		1</a:t>
            </a:r>
          </a:p>
          <a:p>
            <a:r>
              <a:rPr lang="cs-CZ" dirty="0"/>
              <a:t>Co2+ [mg/l]		1</a:t>
            </a:r>
          </a:p>
          <a:p>
            <a:r>
              <a:rPr lang="cs-CZ" dirty="0"/>
              <a:t>Cr3+ [mg/l]		1</a:t>
            </a:r>
          </a:p>
          <a:p>
            <a:r>
              <a:rPr lang="cs-CZ" dirty="0"/>
              <a:t>K. činidlo  [g/l]	1</a:t>
            </a:r>
          </a:p>
          <a:p>
            <a:r>
              <a:rPr lang="cs-CZ" dirty="0"/>
              <a:t>pH			8,5-9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3F1895E-2272-414C-96E0-E9BF2E7CE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983" y="1580972"/>
            <a:ext cx="5021137" cy="3909934"/>
          </a:xfrm>
          <a:prstGeom prst="rect">
            <a:avLst/>
          </a:prstGeom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07F6DDB2-FE9E-D360-0FC0-26E5F87C5E4E}"/>
              </a:ext>
            </a:extLst>
          </p:cNvPr>
          <p:cNvSpPr/>
          <p:nvPr/>
        </p:nvSpPr>
        <p:spPr>
          <a:xfrm>
            <a:off x="7822701" y="3535939"/>
            <a:ext cx="452927" cy="752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00024CC-6C96-B696-81A8-A38D55D99BE7}"/>
              </a:ext>
            </a:extLst>
          </p:cNvPr>
          <p:cNvSpPr txBox="1"/>
          <p:nvPr/>
        </p:nvSpPr>
        <p:spPr>
          <a:xfrm>
            <a:off x="7549236" y="3059668"/>
            <a:ext cx="1128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 g/l </a:t>
            </a:r>
            <a:r>
              <a:rPr lang="cs-CZ" dirty="0" err="1"/>
              <a:t>k.č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518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DF3977-9662-499B-B1D4-40B5DD8B8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4000" y="5965201"/>
            <a:ext cx="540000" cy="489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A2B015-36C4-4400-9846-8404AE1F3BF6}" type="slidenum">
              <a:rPr lang="cs-CZ" smtClean="0"/>
              <a:pPr>
                <a:spcAft>
                  <a:spcPts val="600"/>
                </a:spcAft>
              </a:pPr>
              <a:t>14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6B00DE-A4DF-4531-9F63-B492884B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9" y="648000"/>
            <a:ext cx="8046244" cy="1152000"/>
          </a:xfrm>
        </p:spPr>
        <p:txBody>
          <a:bodyPr anchor="t">
            <a:normAutofit/>
          </a:bodyPr>
          <a:lstStyle/>
          <a:p>
            <a:r>
              <a:rPr lang="cs-CZ" dirty="0"/>
              <a:t>Shrnutí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44F503-2580-71E6-E58D-7F3F9CB8F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8" y="1863842"/>
            <a:ext cx="8046244" cy="3527445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cs-CZ" sz="2800" dirty="0"/>
              <a:t>Provedeny testy s </a:t>
            </a:r>
            <a:r>
              <a:rPr lang="cs-CZ" sz="2800" dirty="0" err="1"/>
              <a:t>komplexačními</a:t>
            </a:r>
            <a:r>
              <a:rPr lang="cs-CZ" sz="2800" dirty="0"/>
              <a:t> činidly (kyselina citronová/šťavelová, EDTA)</a:t>
            </a:r>
          </a:p>
          <a:p>
            <a:pPr marL="501750" lvl="1" indent="-285750">
              <a:buFontTx/>
              <a:buChar char="-"/>
            </a:pPr>
            <a:r>
              <a:rPr lang="cs-CZ" sz="2800" dirty="0"/>
              <a:t>Přídavek </a:t>
            </a:r>
            <a:r>
              <a:rPr lang="cs-CZ" sz="2800" dirty="0" err="1"/>
              <a:t>Fe</a:t>
            </a:r>
            <a:r>
              <a:rPr lang="cs-CZ" sz="2800" dirty="0"/>
              <a:t> </a:t>
            </a:r>
            <a:r>
              <a:rPr lang="cs-CZ" sz="2800" baseline="30000" dirty="0"/>
              <a:t>3+</a:t>
            </a:r>
            <a:endParaRPr lang="cs-CZ" sz="2800" dirty="0"/>
          </a:p>
          <a:p>
            <a:pPr marL="501750" lvl="1" indent="-285750">
              <a:buFontTx/>
              <a:buChar char="-"/>
            </a:pPr>
            <a:r>
              <a:rPr lang="cs-CZ" sz="2800" dirty="0"/>
              <a:t>Přídavek H</a:t>
            </a:r>
            <a:r>
              <a:rPr lang="cs-CZ" sz="2800" baseline="-25000" dirty="0"/>
              <a:t>2</a:t>
            </a:r>
            <a:r>
              <a:rPr lang="cs-CZ" sz="2800" dirty="0"/>
              <a:t>O</a:t>
            </a:r>
            <a:r>
              <a:rPr lang="cs-CZ" sz="2800" baseline="-25000" dirty="0"/>
              <a:t>2</a:t>
            </a:r>
          </a:p>
          <a:p>
            <a:pPr marL="501750" lvl="1" indent="-285750">
              <a:buFontTx/>
              <a:buChar char="-"/>
            </a:pPr>
            <a:endParaRPr lang="cs-CZ" sz="2800" baseline="-25000" dirty="0"/>
          </a:p>
          <a:p>
            <a:pPr lvl="1" indent="0">
              <a:buNone/>
            </a:pPr>
            <a:r>
              <a:rPr lang="cs-CZ" sz="2800" dirty="0"/>
              <a:t>- V budoucnu je nutné zvýšit přestup O</a:t>
            </a:r>
            <a:r>
              <a:rPr lang="cs-CZ" sz="2800" baseline="-25000" dirty="0"/>
              <a:t>3</a:t>
            </a:r>
            <a:r>
              <a:rPr lang="cs-CZ" sz="2800" dirty="0"/>
              <a:t> do roztoku, z důvodu zvýšení účinnosti</a:t>
            </a:r>
          </a:p>
        </p:txBody>
      </p:sp>
    </p:spTree>
    <p:extLst>
      <p:ext uri="{BB962C8B-B14F-4D97-AF65-F5344CB8AC3E}">
        <p14:creationId xmlns:p14="http://schemas.microsoft.com/office/powerpoint/2010/main" val="4020679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DF3977-9662-499B-B1D4-40B5DD8B8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04000" y="5965201"/>
            <a:ext cx="540000" cy="489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DA2B015-36C4-4400-9846-8404AE1F3BF6}" type="slidenum">
              <a:rPr lang="cs-CZ" smtClean="0"/>
              <a:pPr>
                <a:spcAft>
                  <a:spcPts val="600"/>
                </a:spcAft>
              </a:pPr>
              <a:t>15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6B00DE-A4DF-4531-9F63-B492884B9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9" y="648000"/>
            <a:ext cx="8046244" cy="1152000"/>
          </a:xfrm>
        </p:spPr>
        <p:txBody>
          <a:bodyPr anchor="t">
            <a:normAutofit/>
          </a:bodyPr>
          <a:lstStyle/>
          <a:p>
            <a:r>
              <a:rPr lang="cs-CZ" dirty="0"/>
              <a:t>Závěr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C0D896-08B8-14CD-47EE-82873DA9A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7" y="1530556"/>
            <a:ext cx="8046244" cy="4220764"/>
          </a:xfrm>
        </p:spPr>
        <p:txBody>
          <a:bodyPr>
            <a:normAutofit/>
          </a:bodyPr>
          <a:lstStyle/>
          <a:p>
            <a:r>
              <a:rPr lang="cs-CZ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Komplexační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 činidla: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- v alkalickém prostředí dochází k vyšší degradaci všech organických látek než v kyselém prostředí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- v kyselém prostředí je kyselina citronová velmi odolná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- přídavek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se příliš neprojevil na účinnosti odstranění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ChSK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/TOC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- přídavek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se projevil na účinnosti odstranění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ChSK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/TOC – v alkalickém prostředí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	- Ve složité matrici dochází k rozkladu organických látek s úměrou -&gt; čím více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orga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 látek, tím je potřeba více ozonu</a:t>
            </a:r>
          </a:p>
        </p:txBody>
      </p:sp>
    </p:spTree>
    <p:extLst>
      <p:ext uri="{BB962C8B-B14F-4D97-AF65-F5344CB8AC3E}">
        <p14:creationId xmlns:p14="http://schemas.microsoft.com/office/powerpoint/2010/main" val="3581023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BB91737-8229-4D2B-837B-B27E048EA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7CB388-837D-43F9-874A-BA644379C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100" y="2892011"/>
            <a:ext cx="8046000" cy="1800000"/>
          </a:xfrm>
        </p:spPr>
        <p:txBody>
          <a:bodyPr/>
          <a:lstStyle/>
          <a:p>
            <a:r>
              <a:rPr lang="cs-CZ" dirty="0"/>
              <a:t>Pavel Kůs</a:t>
            </a:r>
            <a:endParaRPr lang="en-GB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623575-DF1E-46F3-9A86-C97015039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101" y="36001"/>
            <a:ext cx="8047022" cy="2544830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FB0882-EB3B-CA2F-E745-5CB79E66AF08}"/>
              </a:ext>
            </a:extLst>
          </p:cNvPr>
          <p:cNvSpPr txBox="1"/>
          <p:nvPr/>
        </p:nvSpPr>
        <p:spPr>
          <a:xfrm>
            <a:off x="439793" y="4692011"/>
            <a:ext cx="8262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Projekt (TK04020087) je spolufinancován se státní podporou</a:t>
            </a:r>
          </a:p>
          <a:p>
            <a:r>
              <a:rPr lang="cs-CZ" dirty="0">
                <a:solidFill>
                  <a:schemeClr val="bg1"/>
                </a:solidFill>
              </a:rPr>
              <a:t>Technologické agentury ČR v rámci Programu (Théta).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D9113E3-9358-362E-0277-B21C4520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435" y="4577027"/>
            <a:ext cx="876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1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1609A29-46FA-F104-5A47-4007C76E5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77" y="1800000"/>
            <a:ext cx="8046244" cy="357542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600" b="1" dirty="0"/>
              <a:t>Motivace k prezentaci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600" b="1" dirty="0"/>
              <a:t>Zdroje kontaminovaných vod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600" b="1" dirty="0"/>
              <a:t>Testované látky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600" b="1" dirty="0"/>
              <a:t>Aparatura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600" b="1" dirty="0"/>
              <a:t>Výsledky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600" b="1" dirty="0"/>
              <a:t>Závěr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2C338B-1A9C-4785-7CDC-A4E67D7AB6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1AC516-A531-C429-E091-C29E1CDD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</p:txBody>
      </p:sp>
    </p:spTree>
    <p:extLst>
      <p:ext uri="{BB962C8B-B14F-4D97-AF65-F5344CB8AC3E}">
        <p14:creationId xmlns:p14="http://schemas.microsoft.com/office/powerpoint/2010/main" val="36316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D91E762-CE09-6593-C450-528213B7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1434354"/>
            <a:ext cx="8128958" cy="4118722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roce 2021 byl schválen projekt TAČR TK04020087 - Využití ultrafiltrace a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nanofiltrace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při zpracování kapalného radioaktivního odpadu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Projekt se zabývá návrhem pracovního postupu pro zpracování/redukci kapalných radioaktivních odpadů pomocí metody ultrafiltrace, resp.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nanofiltrace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(dále jen UF, resp. NF). Projekt zahrnuje důkladnou teoretickou přípravu, návrh podmínek procesu UF/NF a následně experimentální část. </a:t>
            </a:r>
          </a:p>
          <a:p>
            <a:pPr algn="just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Experimentální část je rozdělena do tří částí – </a:t>
            </a: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úprava vstupního roztoku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testování UF/NF s modelovými roztoky (obsahující neradioaktivní izotopy) a testování UF/NF s reálnými roztoky, tj. obsahující radioaktivní izotopy. 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F4DFFA-0794-6B15-A5D3-82C5C11687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03E3511-7E6A-8A16-9379-3B01ED84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k prezentaci</a:t>
            </a:r>
          </a:p>
        </p:txBody>
      </p:sp>
    </p:spTree>
    <p:extLst>
      <p:ext uri="{BB962C8B-B14F-4D97-AF65-F5344CB8AC3E}">
        <p14:creationId xmlns:p14="http://schemas.microsoft.com/office/powerpoint/2010/main" val="28415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derné elektrárny produkují 10% elektřiny | Energie.cz">
            <a:extLst>
              <a:ext uri="{FF2B5EF4-FFF2-40B4-BE49-F238E27FC236}">
                <a16:creationId xmlns:a16="http://schemas.microsoft.com/office/drawing/2014/main" id="{341030BB-E626-A01A-E40D-277F7090F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8" y="1224000"/>
            <a:ext cx="2245927" cy="14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9D3BFBD-BCC9-1456-5DD1-6AA8F3839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6879" y="1956986"/>
            <a:ext cx="6637121" cy="3811661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5133A7-604A-40C7-31E9-0EFD83A61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272CE0-24E1-7455-252A-E2A557C1D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kontaminovaných vod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3895C8F1-80C9-C0F1-9B78-CF1EC2D36B0C}"/>
              </a:ext>
            </a:extLst>
          </p:cNvPr>
          <p:cNvSpPr/>
          <p:nvPr/>
        </p:nvSpPr>
        <p:spPr>
          <a:xfrm>
            <a:off x="2085658" y="3355180"/>
            <a:ext cx="1332658" cy="1015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34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1D58CA-D754-4509-B1B2-81AB6B092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BF4FC3-6803-4FA6-B695-1DAA02F5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Testované látky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CEB0BC1-ADB6-4428-A401-DBC4A498B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749" y="1438493"/>
            <a:ext cx="8218967" cy="5206856"/>
          </a:xfrm>
        </p:spPr>
        <p:txBody>
          <a:bodyPr numCol="2">
            <a:normAutofit fontScale="85000" lnSpcReduction="20000"/>
          </a:bodyPr>
          <a:lstStyle/>
          <a:p>
            <a:r>
              <a:rPr lang="cs-CZ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Dekontaminační látky</a:t>
            </a:r>
          </a:p>
          <a:p>
            <a:pPr marL="285750" indent="-285750">
              <a:buFontTx/>
              <a:buChar char="-"/>
            </a:pPr>
            <a:r>
              <a:rPr lang="cs-CZ" sz="1900" b="1" dirty="0"/>
              <a:t>Kyselina citronová (1 g/l)</a:t>
            </a:r>
          </a:p>
          <a:p>
            <a:pPr marL="285750" indent="-285750">
              <a:buFontTx/>
              <a:buChar char="-"/>
            </a:pPr>
            <a:r>
              <a:rPr lang="cs-CZ" sz="1900" b="1" dirty="0"/>
              <a:t>Kyselina šťavelová (1 g/l)</a:t>
            </a:r>
          </a:p>
          <a:p>
            <a:pPr marL="285750" indent="-285750">
              <a:buFontTx/>
              <a:buChar char="-"/>
            </a:pPr>
            <a:r>
              <a:rPr lang="cs-CZ" sz="1900" b="1" dirty="0"/>
              <a:t>EDTA – Na (1 g/l)</a:t>
            </a:r>
          </a:p>
          <a:p>
            <a:pPr marL="285750" indent="-285750">
              <a:buFontTx/>
              <a:buChar char="-"/>
            </a:pPr>
            <a:endParaRPr lang="cs-CZ" sz="1400" b="1" dirty="0"/>
          </a:p>
          <a:p>
            <a:r>
              <a:rPr lang="cs-CZ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Prací prášky</a:t>
            </a:r>
          </a:p>
          <a:p>
            <a:pPr marL="285750" indent="-285750">
              <a:buFontTx/>
              <a:buChar char="-"/>
            </a:pPr>
            <a:r>
              <a:rPr lang="cs-CZ" sz="1900" b="1" dirty="0"/>
              <a:t>Lenor</a:t>
            </a:r>
          </a:p>
          <a:p>
            <a:pPr marL="285750" indent="-285750">
              <a:buFontTx/>
              <a:buChar char="-"/>
            </a:pPr>
            <a:r>
              <a:rPr lang="cs-CZ" sz="1900" b="1" dirty="0"/>
              <a:t>Ariel</a:t>
            </a:r>
          </a:p>
          <a:p>
            <a:pPr marL="285750" indent="-285750">
              <a:buFontTx/>
              <a:buChar char="-"/>
            </a:pPr>
            <a:r>
              <a:rPr lang="cs-CZ" sz="1900" b="1" dirty="0" err="1"/>
              <a:t>Robeta</a:t>
            </a:r>
            <a:r>
              <a:rPr lang="cs-CZ" sz="1900" b="1" dirty="0"/>
              <a:t> DEO</a:t>
            </a:r>
          </a:p>
          <a:p>
            <a:pPr marL="285750" indent="-285750">
              <a:buFontTx/>
              <a:buChar char="-"/>
            </a:pPr>
            <a:r>
              <a:rPr lang="cs-CZ" sz="1900" b="1" dirty="0"/>
              <a:t>Reálný roztok z prádelny</a:t>
            </a:r>
          </a:p>
          <a:p>
            <a:endParaRPr lang="cs-CZ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cs-CZ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cs-CZ" sz="3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Testované prvky</a:t>
            </a:r>
          </a:p>
          <a:p>
            <a:pPr marL="285750" indent="-285750">
              <a:buFontTx/>
              <a:buChar char="-"/>
            </a:pPr>
            <a:r>
              <a:rPr lang="cs-CZ" sz="1900" b="1" dirty="0" err="1"/>
              <a:t>Fe</a:t>
            </a:r>
            <a:r>
              <a:rPr lang="cs-CZ" sz="1900" b="1" dirty="0"/>
              <a:t> </a:t>
            </a:r>
            <a:r>
              <a:rPr lang="cs-CZ" sz="1900" b="1" baseline="30000" dirty="0"/>
              <a:t>3+ </a:t>
            </a:r>
            <a:r>
              <a:rPr lang="cs-CZ" sz="1900" b="1" dirty="0"/>
              <a:t>(50 mg/l)</a:t>
            </a:r>
          </a:p>
          <a:p>
            <a:pPr marL="285750" indent="-285750">
              <a:buFontTx/>
              <a:buChar char="-"/>
            </a:pPr>
            <a:r>
              <a:rPr lang="cs-CZ" sz="1900" b="1" dirty="0"/>
              <a:t>Co </a:t>
            </a:r>
            <a:r>
              <a:rPr lang="cs-CZ" sz="1900" b="1" baseline="30000" dirty="0"/>
              <a:t>2+ </a:t>
            </a:r>
            <a:r>
              <a:rPr lang="cs-CZ" sz="1900" b="1" dirty="0"/>
              <a:t>(1 mg/l)</a:t>
            </a:r>
          </a:p>
          <a:p>
            <a:pPr marL="285750" indent="-285750">
              <a:buFontTx/>
              <a:buChar char="-"/>
            </a:pPr>
            <a:r>
              <a:rPr lang="cs-CZ" sz="1900" b="1" dirty="0" err="1"/>
              <a:t>Mn</a:t>
            </a:r>
            <a:r>
              <a:rPr lang="cs-CZ" sz="1900" b="1" dirty="0"/>
              <a:t> </a:t>
            </a:r>
            <a:r>
              <a:rPr lang="cs-CZ" sz="1900" b="1" baseline="30000" dirty="0"/>
              <a:t>2+ </a:t>
            </a:r>
            <a:r>
              <a:rPr lang="cs-CZ" sz="1900" b="1" dirty="0"/>
              <a:t>(1 mg/l)</a:t>
            </a:r>
          </a:p>
          <a:p>
            <a:pPr marL="285750" indent="-285750">
              <a:buFontTx/>
              <a:buChar char="-"/>
            </a:pPr>
            <a:r>
              <a:rPr lang="cs-CZ" sz="1900" b="1" dirty="0" err="1"/>
              <a:t>Cr</a:t>
            </a:r>
            <a:r>
              <a:rPr lang="cs-CZ" sz="1900" b="1" dirty="0"/>
              <a:t> </a:t>
            </a:r>
            <a:r>
              <a:rPr lang="cs-CZ" sz="1900" b="1" baseline="30000" dirty="0"/>
              <a:t>3+ </a:t>
            </a:r>
            <a:r>
              <a:rPr lang="cs-CZ" sz="1900" b="1" dirty="0"/>
              <a:t>(1 mg/l)</a:t>
            </a:r>
          </a:p>
          <a:p>
            <a:pPr marL="285750" indent="-285750">
              <a:buFontTx/>
              <a:buChar char="-"/>
            </a:pPr>
            <a:r>
              <a:rPr lang="cs-CZ" sz="1900" b="1" dirty="0"/>
              <a:t>Ni </a:t>
            </a:r>
            <a:r>
              <a:rPr lang="cs-CZ" sz="1900" b="1" baseline="30000" dirty="0"/>
              <a:t>2+ </a:t>
            </a:r>
            <a:r>
              <a:rPr lang="cs-CZ" sz="1900" b="1" dirty="0"/>
              <a:t>(1 mg/l)</a:t>
            </a:r>
          </a:p>
          <a:p>
            <a:pPr marL="285750" indent="-285750">
              <a:buFontTx/>
              <a:buChar char="-"/>
            </a:pPr>
            <a:endParaRPr lang="cs-CZ" sz="1900" b="1" dirty="0"/>
          </a:p>
          <a:p>
            <a:pPr marL="285750" indent="-285750">
              <a:buFontTx/>
              <a:buChar char="-"/>
            </a:pPr>
            <a:r>
              <a:rPr lang="cs-CZ" sz="1900" b="1" dirty="0"/>
              <a:t>Cs </a:t>
            </a:r>
            <a:r>
              <a:rPr lang="cs-CZ" sz="1900" b="1" baseline="30000" dirty="0"/>
              <a:t>1+</a:t>
            </a:r>
            <a:r>
              <a:rPr lang="cs-CZ" sz="1900" b="1" dirty="0"/>
              <a:t> (1 mg/l)</a:t>
            </a:r>
          </a:p>
          <a:p>
            <a:pPr marL="285750" indent="-285750">
              <a:buFontTx/>
              <a:buChar char="-"/>
            </a:pPr>
            <a:r>
              <a:rPr lang="cs-CZ" sz="1900" b="1" dirty="0" err="1"/>
              <a:t>Sr</a:t>
            </a:r>
            <a:r>
              <a:rPr lang="cs-CZ" sz="1900" b="1" dirty="0"/>
              <a:t> </a:t>
            </a:r>
            <a:r>
              <a:rPr lang="cs-CZ" sz="1900" b="1" baseline="30000" dirty="0"/>
              <a:t>2+</a:t>
            </a:r>
            <a:r>
              <a:rPr lang="cs-CZ" sz="1900" b="1" dirty="0"/>
              <a:t> (1 mg/l)</a:t>
            </a:r>
          </a:p>
          <a:p>
            <a:pPr marL="285750" indent="-285750">
              <a:buFontTx/>
              <a:buChar char="-"/>
            </a:pPr>
            <a:r>
              <a:rPr lang="cs-CZ" sz="1900" b="1" dirty="0" err="1"/>
              <a:t>Sb</a:t>
            </a:r>
            <a:r>
              <a:rPr lang="cs-CZ" sz="1900" b="1" dirty="0"/>
              <a:t> </a:t>
            </a:r>
            <a:r>
              <a:rPr lang="cs-CZ" sz="1900" b="1" baseline="30000" dirty="0"/>
              <a:t>3+</a:t>
            </a:r>
            <a:r>
              <a:rPr lang="cs-CZ" sz="1900" b="1" dirty="0"/>
              <a:t> (1 mg/l)</a:t>
            </a:r>
          </a:p>
          <a:p>
            <a:pPr marL="285750" indent="-285750">
              <a:buFontTx/>
              <a:buChar char="-"/>
            </a:pPr>
            <a:endParaRPr lang="cs-CZ" sz="1400" b="1" dirty="0"/>
          </a:p>
          <a:p>
            <a:endParaRPr lang="cs-CZ" sz="1400" b="1" dirty="0"/>
          </a:p>
          <a:p>
            <a:pPr marL="285750" indent="-285750">
              <a:buFontTx/>
              <a:buChar char="-"/>
            </a:pPr>
            <a:endParaRPr lang="cs-CZ" sz="1400" b="1" dirty="0"/>
          </a:p>
          <a:p>
            <a:pPr marL="285750" indent="-285750">
              <a:buFontTx/>
              <a:buChar char="-"/>
            </a:pPr>
            <a:endParaRPr lang="cs-CZ" sz="1400" b="1" baseline="30000" dirty="0"/>
          </a:p>
          <a:p>
            <a:endParaRPr lang="cs-CZ" sz="1400" b="1" dirty="0"/>
          </a:p>
          <a:p>
            <a:pPr marL="285750" indent="-285750">
              <a:buFontTx/>
              <a:buChar char="-"/>
            </a:pPr>
            <a:endParaRPr lang="cs-CZ" sz="1400" b="1" dirty="0"/>
          </a:p>
          <a:p>
            <a:endParaRPr lang="cs-CZ" sz="1400" dirty="0"/>
          </a:p>
          <a:p>
            <a:endParaRPr lang="cs-CZ" sz="1400" dirty="0"/>
          </a:p>
          <a:p>
            <a:pPr marL="285750" indent="-285750">
              <a:buFontTx/>
              <a:buChar char="-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8370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347AB5A-F0B8-388D-A319-54828F684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2" y="1224001"/>
            <a:ext cx="3960835" cy="2854368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6F6FA1-9FF6-30D6-C989-7FB77C4D3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A86EE2-BE04-2041-018F-6C0BAC9B9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56" y="403199"/>
            <a:ext cx="8046244" cy="1152000"/>
          </a:xfrm>
        </p:spPr>
        <p:txBody>
          <a:bodyPr/>
          <a:lstStyle/>
          <a:p>
            <a:r>
              <a:rPr lang="cs-CZ" dirty="0"/>
              <a:t>Distribuční diagramy - Chrom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B1F1A50-3DB3-7B7E-0066-48DB95000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12090"/>
            <a:ext cx="4200117" cy="296627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F2FDC5D-A0BB-A3ED-7433-AA264931D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82" y="3981140"/>
            <a:ext cx="3960836" cy="26367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5AB3971-82E4-1943-5DB5-C4E19FA4185E}"/>
              </a:ext>
            </a:extLst>
          </p:cNvPr>
          <p:cNvSpPr txBox="1"/>
          <p:nvPr/>
        </p:nvSpPr>
        <p:spPr>
          <a:xfrm>
            <a:off x="149692" y="4805167"/>
            <a:ext cx="21405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cs-CZ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SW: Hydra/Medusa</a:t>
            </a:r>
          </a:p>
        </p:txBody>
      </p:sp>
    </p:spTree>
    <p:extLst>
      <p:ext uri="{BB962C8B-B14F-4D97-AF65-F5344CB8AC3E}">
        <p14:creationId xmlns:p14="http://schemas.microsoft.com/office/powerpoint/2010/main" val="115510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1D58CA-D754-4509-B1B2-81AB6B092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BF4FC3-6803-4FA6-B695-1DAA02F5C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Aparatura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3B34832-C9AE-D473-1C0D-27D1FFFB5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77" y="1224000"/>
            <a:ext cx="7751512" cy="4721017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8455412-9EF3-9722-3031-D4C32F3C1C21}"/>
              </a:ext>
            </a:extLst>
          </p:cNvPr>
          <p:cNvSpPr txBox="1"/>
          <p:nvPr/>
        </p:nvSpPr>
        <p:spPr>
          <a:xfrm>
            <a:off x="5690900" y="892799"/>
            <a:ext cx="2609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 7 000 O</a:t>
            </a:r>
            <a:r>
              <a:rPr lang="cs-CZ" b="0" i="0" baseline="-250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3</a:t>
            </a:r>
            <a:r>
              <a:rPr lang="cs-CZ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mg/hod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9603905-9C94-7C98-55DF-D36FFE7CCE25}"/>
              </a:ext>
            </a:extLst>
          </p:cNvPr>
          <p:cNvSpPr txBox="1"/>
          <p:nvPr/>
        </p:nvSpPr>
        <p:spPr>
          <a:xfrm>
            <a:off x="697142" y="5208650"/>
            <a:ext cx="2609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 250 l/hod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DF7127D-E6E3-CC87-57E3-FE008CE73387}"/>
              </a:ext>
            </a:extLst>
          </p:cNvPr>
          <p:cNvSpPr txBox="1"/>
          <p:nvPr/>
        </p:nvSpPr>
        <p:spPr>
          <a:xfrm>
            <a:off x="6995644" y="3429000"/>
            <a:ext cx="2127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 10 l/min</a:t>
            </a:r>
          </a:p>
          <a:p>
            <a:pPr algn="ctr"/>
            <a:r>
              <a:rPr lang="cs-CZ" dirty="0">
                <a:solidFill>
                  <a:srgbClr val="222222"/>
                </a:solidFill>
                <a:latin typeface="Verdana" panose="020B0604030504040204" pitchFamily="34" charset="0"/>
              </a:rPr>
              <a:t>90% O</a:t>
            </a:r>
            <a:r>
              <a:rPr lang="cs-CZ" baseline="-25000" dirty="0">
                <a:solidFill>
                  <a:srgbClr val="222222"/>
                </a:solidFill>
                <a:latin typeface="Verdana" panose="020B0604030504040204" pitchFamily="34" charset="0"/>
              </a:rPr>
              <a:t>2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98FDF44-00A1-2C92-E5A3-A50E5BC4753A}"/>
              </a:ext>
            </a:extLst>
          </p:cNvPr>
          <p:cNvSpPr txBox="1"/>
          <p:nvPr/>
        </p:nvSpPr>
        <p:spPr>
          <a:xfrm>
            <a:off x="1732154" y="6197851"/>
            <a:ext cx="5865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 Experiment trval 3 hodiny</a:t>
            </a:r>
          </a:p>
          <a:p>
            <a:pPr algn="ctr"/>
            <a:r>
              <a:rPr lang="cs-CZ" b="1" dirty="0">
                <a:solidFill>
                  <a:srgbClr val="222222"/>
                </a:solidFill>
                <a:latin typeface="Verdana" panose="020B0604030504040204" pitchFamily="34" charset="0"/>
              </a:rPr>
              <a:t>účinnost byla sledována přes CHSK či TOC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5064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1D58CA-D754-4509-B1B2-81AB6B0922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BF4FC3-6803-4FA6-B695-1DAA02F5C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78" y="323259"/>
            <a:ext cx="8046244" cy="1152000"/>
          </a:xfrm>
        </p:spPr>
        <p:txBody>
          <a:bodyPr/>
          <a:lstStyle/>
          <a:p>
            <a:r>
              <a:rPr lang="cs-CZ" dirty="0"/>
              <a:t>Aparatura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2B9C41-4335-31E8-59C0-721D0BBE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98" y="899259"/>
            <a:ext cx="7502684" cy="516355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EBF1A0C-7DBA-2B35-D88C-AF722BD81FCA}"/>
              </a:ext>
            </a:extLst>
          </p:cNvPr>
          <p:cNvSpPr txBox="1"/>
          <p:nvPr/>
        </p:nvSpPr>
        <p:spPr>
          <a:xfrm>
            <a:off x="170918" y="2845707"/>
            <a:ext cx="21022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 Syntetický vzduch 20:80 - O</a:t>
            </a:r>
            <a:r>
              <a:rPr lang="cs-CZ" b="1" i="0" baseline="-250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2</a:t>
            </a:r>
            <a:r>
              <a:rPr lang="cs-CZ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: N</a:t>
            </a:r>
            <a:r>
              <a:rPr lang="cs-CZ" b="1" i="0" baseline="-2500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2</a:t>
            </a:r>
            <a:endParaRPr lang="cs-CZ" b="1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3E664C-23AE-157D-0F31-EDC47629CEDB}"/>
              </a:ext>
            </a:extLst>
          </p:cNvPr>
          <p:cNvSpPr txBox="1"/>
          <p:nvPr/>
        </p:nvSpPr>
        <p:spPr>
          <a:xfrm>
            <a:off x="5813182" y="4753871"/>
            <a:ext cx="30608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 Medicinální kyslíkový generátor</a:t>
            </a:r>
          </a:p>
          <a:p>
            <a:pPr algn="ctr"/>
            <a:r>
              <a:rPr lang="cs-CZ" b="1" dirty="0">
                <a:solidFill>
                  <a:srgbClr val="222222"/>
                </a:solidFill>
                <a:latin typeface="Verdana" panose="020B0604030504040204" pitchFamily="34" charset="0"/>
              </a:rPr>
              <a:t>&gt; 90 % O</a:t>
            </a:r>
            <a:r>
              <a:rPr lang="cs-CZ" b="1" baseline="-25000" dirty="0">
                <a:solidFill>
                  <a:srgbClr val="222222"/>
                </a:solidFill>
                <a:latin typeface="Verdana" panose="020B0604030504040204" pitchFamily="34" charset="0"/>
              </a:rPr>
              <a:t>2</a:t>
            </a:r>
            <a:endParaRPr lang="cs-CZ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568D973-7832-97A0-0705-FEBA6E0F7FFE}"/>
              </a:ext>
            </a:extLst>
          </p:cNvPr>
          <p:cNvSpPr txBox="1"/>
          <p:nvPr/>
        </p:nvSpPr>
        <p:spPr>
          <a:xfrm>
            <a:off x="247827" y="1105927"/>
            <a:ext cx="17020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b="1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 Ozonizátor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1934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70456E-7C15-D28A-E182-907EC291B9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A2B015-36C4-4400-9846-8404AE1F3BF6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4723F3-578A-16E5-0633-E3C2C7CC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56" y="2716082"/>
            <a:ext cx="8046244" cy="1152000"/>
          </a:xfrm>
        </p:spPr>
        <p:txBody>
          <a:bodyPr/>
          <a:lstStyle/>
          <a:p>
            <a:pPr algn="ctr"/>
            <a:r>
              <a:rPr lang="cs-CZ" dirty="0"/>
              <a:t>Výsledky z experimentů</a:t>
            </a:r>
          </a:p>
        </p:txBody>
      </p:sp>
    </p:spTree>
    <p:extLst>
      <p:ext uri="{BB962C8B-B14F-4D97-AF65-F5344CB8AC3E}">
        <p14:creationId xmlns:p14="http://schemas.microsoft.com/office/powerpoint/2010/main" val="163100746"/>
      </p:ext>
    </p:extLst>
  </p:cSld>
  <p:clrMapOvr>
    <a:masterClrMapping/>
  </p:clrMapOvr>
</p:sld>
</file>

<file path=ppt/theme/theme1.xml><?xml version="1.0" encoding="utf-8"?>
<a:theme xmlns:a="http://schemas.openxmlformats.org/drawingml/2006/main" name="CVŘ PPT 16:9">
  <a:themeElements>
    <a:clrScheme name="CV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4A4"/>
      </a:accent1>
      <a:accent2>
        <a:srgbClr val="009AC7"/>
      </a:accent2>
      <a:accent3>
        <a:srgbClr val="70AD47"/>
      </a:accent3>
      <a:accent4>
        <a:srgbClr val="ED7D31"/>
      </a:accent4>
      <a:accent5>
        <a:srgbClr val="FFC000"/>
      </a:accent5>
      <a:accent6>
        <a:srgbClr val="954F72"/>
      </a:accent6>
      <a:hlink>
        <a:srgbClr val="0054A4"/>
      </a:hlink>
      <a:folHlink>
        <a:srgbClr val="0054A4"/>
      </a:folHlink>
    </a:clrScheme>
    <a:fontScheme name="Montserrat - Roboto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4-3_EN" id="{01A75618-7E36-4036-8BB2-29D2C4E52087}" vid="{5023FC00-E7FC-4B0D-96BA-00235B7F218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701</Words>
  <Application>Microsoft Office PowerPoint</Application>
  <PresentationFormat>Předvádění na obrazovce (4:3)</PresentationFormat>
  <Paragraphs>126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Montserrat</vt:lpstr>
      <vt:lpstr>Roboto</vt:lpstr>
      <vt:lpstr>Verdana</vt:lpstr>
      <vt:lpstr>CVŘ PPT 16:9</vt:lpstr>
      <vt:lpstr>Degradace komplexačních činidel pomocí ozonizace</vt:lpstr>
      <vt:lpstr>Obsah prezentace</vt:lpstr>
      <vt:lpstr>Motivace k prezentaci</vt:lpstr>
      <vt:lpstr>Zdroje kontaminovaných vod</vt:lpstr>
      <vt:lpstr>Testované látky</vt:lpstr>
      <vt:lpstr>Distribuční diagramy - Chrom</vt:lpstr>
      <vt:lpstr>Aparatura</vt:lpstr>
      <vt:lpstr>Aparatura</vt:lpstr>
      <vt:lpstr>Výsledky z experimentů</vt:lpstr>
      <vt:lpstr>Pouze komplexační činidla</vt:lpstr>
      <vt:lpstr>Komplexační činidla + Fe</vt:lpstr>
      <vt:lpstr>Komplexační činidla + H2O2</vt:lpstr>
      <vt:lpstr>Kompletní roztok</vt:lpstr>
      <vt:lpstr>Shrnutí</vt:lpstr>
      <vt:lpstr>Závěr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Roky 2020 – Projekt NCK – Sledování chemických režimů</dc:title>
  <dc:creator>Pavel Kůs</dc:creator>
  <cp:lastModifiedBy>Kus Pavel</cp:lastModifiedBy>
  <cp:revision>19</cp:revision>
  <dcterms:created xsi:type="dcterms:W3CDTF">2021-01-06T08:06:36Z</dcterms:created>
  <dcterms:modified xsi:type="dcterms:W3CDTF">2022-09-20T12:22:52Z</dcterms:modified>
</cp:coreProperties>
</file>