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61" r:id="rId4"/>
    <p:sldId id="260" r:id="rId5"/>
    <p:sldId id="277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2" r:id="rId16"/>
    <p:sldId id="273" r:id="rId17"/>
    <p:sldId id="275" r:id="rId18"/>
    <p:sldId id="276" r:id="rId19"/>
    <p:sldId id="274" r:id="rId20"/>
    <p:sldId id="27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D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839996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851228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032017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413121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256444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7250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49198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35923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384064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49483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54695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594461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55449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61317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546932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1589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7678-E9B6-4F86-9FF0-063B08226240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2EA1B7-9A73-4568-82FD-EF34CF000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../../../&#352;KO-ENERGO/skoenergo_teplarna_3d_v3/skoenergo_teplarna_3d.ex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12" Type="http://schemas.openxmlformats.org/officeDocument/2006/relationships/image" Target="../media/image3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skoenergo_teplarna_3d_v3/skoenergo_teplarna_3d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9284E-156C-42DF-8D5D-8AB7525A8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88" y="2308698"/>
            <a:ext cx="11683014" cy="1972952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INOVATIVNÍ TECHNOLOGIE CHLAZENÍ TEPLÁRNY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C00394-56A0-412C-B1D3-A09724632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320" y="4457359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Ing. Hlaváček Ondřej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2EB585-20A0-434C-8867-3DA3452DC543}"/>
              </a:ext>
            </a:extLst>
          </p:cNvPr>
          <p:cNvSpPr txBox="1"/>
          <p:nvPr/>
        </p:nvSpPr>
        <p:spPr>
          <a:xfrm>
            <a:off x="1702320" y="5884965"/>
            <a:ext cx="590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konference TVIP, 20.září 2022, Hustopeče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8CCE01-EBCB-4182-9AB9-688973D9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85" y="80119"/>
            <a:ext cx="2263336" cy="236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7E0DB81-80D8-4DA1-82EF-3B34CBDD8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8" y="275776"/>
            <a:ext cx="6780539" cy="1320302"/>
          </a:xfrm>
          <a:prstGeom prst="rect">
            <a:avLst/>
          </a:prstGeom>
        </p:spPr>
      </p:pic>
      <p:pic>
        <p:nvPicPr>
          <p:cNvPr id="9" name="Picture 2" descr="O areálu Ško Energo MBC bikepark - MBC freeride team z.s.">
            <a:hlinkClick r:id="rId4" action="ppaction://hlinkfile"/>
            <a:extLst>
              <a:ext uri="{FF2B5EF4-FFF2-40B4-BE49-F238E27FC236}">
                <a16:creationId xmlns:a16="http://schemas.microsoft.com/office/drawing/2014/main" id="{4909BAAD-1EC4-4B84-AC36-45F746310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1"/>
          <a:stretch/>
        </p:blipFill>
        <p:spPr bwMode="auto">
          <a:xfrm>
            <a:off x="9157489" y="4671103"/>
            <a:ext cx="3034511" cy="17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43350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E6E1CA3-E75F-458E-9F23-285018129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36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22DBAA-A9C0-47F8-A3EB-61F6BBD9B0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36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D58215A-8F45-4D9F-87C5-81BBD7B5590E}"/>
              </a:ext>
            </a:extLst>
          </p:cNvPr>
          <p:cNvSpPr txBox="1"/>
          <p:nvPr/>
        </p:nvSpPr>
        <p:spPr>
          <a:xfrm>
            <a:off x="754603" y="3690746"/>
            <a:ext cx="411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trasa STOKA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B92AA9-DB62-4694-970D-DBE53B9C4D28}"/>
              </a:ext>
            </a:extLst>
          </p:cNvPr>
          <p:cNvSpPr txBox="1"/>
          <p:nvPr/>
        </p:nvSpPr>
        <p:spPr>
          <a:xfrm>
            <a:off x="6952696" y="3690746"/>
            <a:ext cx="411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trasa ŽELEZNICE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6E2236D-9EC0-40AC-AF60-99C57199FA42}"/>
              </a:ext>
            </a:extLst>
          </p:cNvPr>
          <p:cNvSpPr txBox="1"/>
          <p:nvPr/>
        </p:nvSpPr>
        <p:spPr>
          <a:xfrm>
            <a:off x="118905" y="4398721"/>
            <a:ext cx="585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počítá s napojením na již existující srážkovou stoku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rebuchet MS" panose="020B0603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C9C9191-E36B-42DD-8A50-C928E16F0A43}"/>
              </a:ext>
            </a:extLst>
          </p:cNvPr>
          <p:cNvSpPr txBox="1"/>
          <p:nvPr/>
        </p:nvSpPr>
        <p:spPr>
          <a:xfrm>
            <a:off x="6511332" y="4350097"/>
            <a:ext cx="499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vedení souběžně s železniční tratí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0C2F35C-6C0F-4498-9F4A-C4A6A8E0DA38}"/>
              </a:ext>
            </a:extLst>
          </p:cNvPr>
          <p:cNvSpPr txBox="1"/>
          <p:nvPr/>
        </p:nvSpPr>
        <p:spPr>
          <a:xfrm>
            <a:off x="2495344" y="5152862"/>
            <a:ext cx="216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kratší = 3 700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delší = 3 850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kratší = 4 040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delší = 4 280 m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730A0BD-A8A4-4F8D-BCCE-7C155FCD070B}"/>
              </a:ext>
            </a:extLst>
          </p:cNvPr>
          <p:cNvSpPr txBox="1"/>
          <p:nvPr/>
        </p:nvSpPr>
        <p:spPr>
          <a:xfrm>
            <a:off x="993111" y="5152862"/>
            <a:ext cx="147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latin typeface="Trebuchet MS" panose="020B0603020202020204" pitchFamily="34" charset="0"/>
              </a:rPr>
              <a:t>Rožatov</a:t>
            </a:r>
          </a:p>
          <a:p>
            <a:pPr algn="r"/>
            <a:endParaRPr lang="cs-CZ" b="1" dirty="0">
              <a:latin typeface="Trebuchet MS" panose="020B0603020202020204" pitchFamily="34" charset="0"/>
            </a:endParaRPr>
          </a:p>
          <a:p>
            <a:pPr algn="r"/>
            <a:r>
              <a:rPr lang="cs-CZ" b="1" dirty="0">
                <a:latin typeface="Trebuchet MS" panose="020B0603020202020204" pitchFamily="34" charset="0"/>
              </a:rPr>
              <a:t>Vaňkův jez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22F3560-9CDA-4FAA-9769-07215E952F49}"/>
              </a:ext>
            </a:extLst>
          </p:cNvPr>
          <p:cNvSpPr/>
          <p:nvPr/>
        </p:nvSpPr>
        <p:spPr>
          <a:xfrm>
            <a:off x="1125415" y="5152862"/>
            <a:ext cx="3637503" cy="1200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3A72BEB-021F-4E85-8182-3E32124F6363}"/>
              </a:ext>
            </a:extLst>
          </p:cNvPr>
          <p:cNvSpPr txBox="1"/>
          <p:nvPr/>
        </p:nvSpPr>
        <p:spPr>
          <a:xfrm>
            <a:off x="8454929" y="5152861"/>
            <a:ext cx="216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kratší = 3 430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delší = 3 485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kratší = 3 390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delší = 3 440 m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AB0911-1A60-4286-97DA-80679EA51E39}"/>
              </a:ext>
            </a:extLst>
          </p:cNvPr>
          <p:cNvSpPr txBox="1"/>
          <p:nvPr/>
        </p:nvSpPr>
        <p:spPr>
          <a:xfrm>
            <a:off x="6952696" y="5152861"/>
            <a:ext cx="147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latin typeface="Trebuchet MS" panose="020B0603020202020204" pitchFamily="34" charset="0"/>
              </a:rPr>
              <a:t>Rožatov</a:t>
            </a:r>
          </a:p>
          <a:p>
            <a:pPr algn="r"/>
            <a:endParaRPr lang="cs-CZ" b="1" dirty="0">
              <a:latin typeface="Trebuchet MS" panose="020B0603020202020204" pitchFamily="34" charset="0"/>
            </a:endParaRPr>
          </a:p>
          <a:p>
            <a:pPr algn="r"/>
            <a:r>
              <a:rPr lang="cs-CZ" b="1" dirty="0">
                <a:latin typeface="Trebuchet MS" panose="020B0603020202020204" pitchFamily="34" charset="0"/>
              </a:rPr>
              <a:t>Vaňkův jez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B99A151-EAE2-490C-98EE-32AF99F3FAE4}"/>
              </a:ext>
            </a:extLst>
          </p:cNvPr>
          <p:cNvSpPr/>
          <p:nvPr/>
        </p:nvSpPr>
        <p:spPr>
          <a:xfrm>
            <a:off x="7085000" y="5152861"/>
            <a:ext cx="3637503" cy="1200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01654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5A03AD3-BD11-4F3A-9EF5-6DB41626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9184"/>
            <a:ext cx="6481716" cy="405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3FB356-7EE6-4C35-B956-6871E01E5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16" y="469624"/>
            <a:ext cx="5738968" cy="3939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76D14B-7C46-4AC8-8743-C699058F5538}"/>
              </a:ext>
            </a:extLst>
          </p:cNvPr>
          <p:cNvSpPr txBox="1"/>
          <p:nvPr/>
        </p:nvSpPr>
        <p:spPr>
          <a:xfrm>
            <a:off x="1568904" y="732581"/>
            <a:ext cx="3979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rebuchet MS" panose="020B0603020202020204" pitchFamily="34" charset="0"/>
              </a:rPr>
              <a:t>PROVOZNÍ PODMÍNKY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372E46-6AAC-43E4-8A12-EA00F829A697}"/>
              </a:ext>
            </a:extLst>
          </p:cNvPr>
          <p:cNvSpPr txBox="1"/>
          <p:nvPr/>
        </p:nvSpPr>
        <p:spPr>
          <a:xfrm>
            <a:off x="6599413" y="4593825"/>
            <a:ext cx="5446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hodnoty převzaty z podnikové databáze </a:t>
            </a:r>
            <a:r>
              <a:rPr lang="cs-CZ" dirty="0" err="1">
                <a:latin typeface="Trebuchet MS" panose="020B0603020202020204" pitchFamily="34" charset="0"/>
              </a:rPr>
              <a:t>Energis</a:t>
            </a:r>
            <a:endParaRPr lang="cs-CZ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zachovány hodnoty pro výkon kondenzátorů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rychlost proudění v potrubí 1,5 – 2 m·s</a:t>
            </a:r>
            <a:r>
              <a:rPr lang="cs-CZ" baseline="30000" dirty="0">
                <a:latin typeface="Trebuchet MS" panose="020B0603020202020204" pitchFamily="34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rychlost proudění ve výměníku 0,5 – 4 m·s</a:t>
            </a:r>
            <a:r>
              <a:rPr lang="cs-CZ" baseline="30000" dirty="0">
                <a:latin typeface="Trebuchet MS" panose="020B0603020202020204" pitchFamily="34" charset="0"/>
              </a:rPr>
              <a:t>-1</a:t>
            </a:r>
          </a:p>
          <a:p>
            <a:endParaRPr lang="cs-CZ" dirty="0">
              <a:latin typeface="Trebuchet MS" panose="020B0603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8BAA99-97EB-4E76-BC45-891204FD8CDA}"/>
              </a:ext>
            </a:extLst>
          </p:cNvPr>
          <p:cNvSpPr txBox="1"/>
          <p:nvPr/>
        </p:nvSpPr>
        <p:spPr>
          <a:xfrm>
            <a:off x="1750204" y="2429852"/>
            <a:ext cx="33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rebuchet MS" panose="020B0603020202020204" pitchFamily="34" charset="0"/>
              </a:rPr>
              <a:t>TEPOLTY OVZDUŠÍ A JIZERY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9FC650-ABE2-4384-9F34-3EC5D4064725}"/>
              </a:ext>
            </a:extLst>
          </p:cNvPr>
          <p:cNvSpPr txBox="1"/>
          <p:nvPr/>
        </p:nvSpPr>
        <p:spPr>
          <a:xfrm>
            <a:off x="8649275" y="100292"/>
            <a:ext cx="33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rebuchet MS" panose="020B0603020202020204" pitchFamily="34" charset="0"/>
              </a:rPr>
              <a:t>PRŮTOK JIZERY</a:t>
            </a:r>
          </a:p>
        </p:txBody>
      </p:sp>
    </p:spTree>
    <p:extLst>
      <p:ext uri="{BB962C8B-B14F-4D97-AF65-F5344CB8AC3E}">
        <p14:creationId xmlns:p14="http://schemas.microsoft.com/office/powerpoint/2010/main" val="866302616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E1FA7659-05AF-45FA-8033-C4C575D2764C}"/>
              </a:ext>
            </a:extLst>
          </p:cNvPr>
          <p:cNvSpPr/>
          <p:nvPr/>
        </p:nvSpPr>
        <p:spPr>
          <a:xfrm>
            <a:off x="8028402" y="4220564"/>
            <a:ext cx="2481943" cy="254729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252D43D-C22E-46C2-8457-BA1C25D897A8}"/>
              </a:ext>
            </a:extLst>
          </p:cNvPr>
          <p:cNvSpPr/>
          <p:nvPr/>
        </p:nvSpPr>
        <p:spPr>
          <a:xfrm>
            <a:off x="533011" y="4355293"/>
            <a:ext cx="6223518" cy="237255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6D29EF9-EC32-47AE-8339-DB605DB9662D}"/>
              </a:ext>
            </a:extLst>
          </p:cNvPr>
          <p:cNvSpPr/>
          <p:nvPr/>
        </p:nvSpPr>
        <p:spPr>
          <a:xfrm>
            <a:off x="370275" y="1332635"/>
            <a:ext cx="6049187" cy="268885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CAADF7C-D4A9-4B16-90C5-7BF577555B5F}"/>
                  </a:ext>
                </a:extLst>
              </p:cNvPr>
              <p:cNvSpPr txBox="1"/>
              <p:nvPr/>
            </p:nvSpPr>
            <p:spPr>
              <a:xfrm>
                <a:off x="3047223" y="818435"/>
                <a:ext cx="6097554" cy="41460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𝑐h𝑙𝑎𝑧𝑒𝑛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ý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𝑠𝑡𝑢𝑝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𝑣𝑠𝑡𝑢𝑝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CAADF7C-D4A9-4B16-90C5-7BF577555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23" y="818435"/>
                <a:ext cx="6097554" cy="414601"/>
              </a:xfrm>
              <a:prstGeom prst="rect">
                <a:avLst/>
              </a:prstGeom>
              <a:blipFill>
                <a:blip r:embed="rId2"/>
                <a:stretch>
                  <a:fillRect b="-563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11">
                <a:extLst>
                  <a:ext uri="{FF2B5EF4-FFF2-40B4-BE49-F238E27FC236}">
                    <a16:creationId xmlns:a16="http://schemas.microsoft.com/office/drawing/2014/main" id="{F7AD49B6-13C1-40EC-8BA0-124B66F9147D}"/>
                  </a:ext>
                </a:extLst>
              </p:cNvPr>
              <p:cNvSpPr txBox="1"/>
              <p:nvPr/>
            </p:nvSpPr>
            <p:spPr>
              <a:xfrm>
                <a:off x="1442734" y="1538485"/>
                <a:ext cx="3459345" cy="54373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h𝑙𝑎𝑑𝑘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é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𝑣𝑜𝑑𝑎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𝑣𝑧𝑑𝑢𝑐h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ovéPole 11">
                <a:extLst>
                  <a:ext uri="{FF2B5EF4-FFF2-40B4-BE49-F238E27FC236}">
                    <a16:creationId xmlns:a16="http://schemas.microsoft.com/office/drawing/2014/main" id="{F7AD49B6-13C1-40EC-8BA0-124B66F91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34" y="1538485"/>
                <a:ext cx="3459345" cy="543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12">
                <a:extLst>
                  <a:ext uri="{FF2B5EF4-FFF2-40B4-BE49-F238E27FC236}">
                    <a16:creationId xmlns:a16="http://schemas.microsoft.com/office/drawing/2014/main" id="{95695755-D4C0-4AD4-9D36-6C727B8832B5}"/>
                  </a:ext>
                </a:extLst>
              </p:cNvPr>
              <p:cNvSpPr txBox="1"/>
              <p:nvPr/>
            </p:nvSpPr>
            <p:spPr>
              <a:xfrm>
                <a:off x="522099" y="1711874"/>
                <a:ext cx="5820183" cy="13613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𝑣𝑛𝑖𝑡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ř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í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𝑣𝑜𝑑𝑎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𝑣𝑛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ě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ší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𝑣𝑧𝑑𝑢𝑐h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𝑚𝑎𝑡𝑒𝑟𝑖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á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𝑣𝑛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ě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ší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𝑣𝑛𝑖𝑡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ř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í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ovéPole 12">
                <a:extLst>
                  <a:ext uri="{FF2B5EF4-FFF2-40B4-BE49-F238E27FC236}">
                    <a16:creationId xmlns:a16="http://schemas.microsoft.com/office/drawing/2014/main" id="{95695755-D4C0-4AD4-9D36-6C727B883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9" y="1711874"/>
                <a:ext cx="5820183" cy="1361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84A1826-B3CC-4768-8755-D228EF20A1CE}"/>
                  </a:ext>
                </a:extLst>
              </p:cNvPr>
              <p:cNvSpPr txBox="1"/>
              <p:nvPr/>
            </p:nvSpPr>
            <p:spPr>
              <a:xfrm>
                <a:off x="123630" y="3246661"/>
                <a:ext cx="6097554" cy="665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𝑣𝑛𝑖𝑡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84A1826-B3CC-4768-8755-D228EF20A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0" y="3246661"/>
                <a:ext cx="6097554" cy="665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D0F6ED1-FA61-4501-ABB8-816495B543E7}"/>
                  </a:ext>
                </a:extLst>
              </p:cNvPr>
              <p:cNvSpPr txBox="1"/>
              <p:nvPr/>
            </p:nvSpPr>
            <p:spPr>
              <a:xfrm>
                <a:off x="595993" y="4400733"/>
                <a:ext cx="6097554" cy="67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𝑙𝑎𝑚𝑖𝑛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=3,66+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0,19∙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𝐺𝑧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sup>
                          </m:sSup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1+0,117∙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𝐺𝑧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0,467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D0F6ED1-FA61-4501-ABB8-816495B5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3" y="4400733"/>
                <a:ext cx="6097554" cy="677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D4576F0F-080F-450F-8384-F119B7628840}"/>
                  </a:ext>
                </a:extLst>
              </p:cNvPr>
              <p:cNvSpPr txBox="1"/>
              <p:nvPr/>
            </p:nvSpPr>
            <p:spPr>
              <a:xfrm>
                <a:off x="595993" y="5007859"/>
                <a:ext cx="6223518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𝑒𝑐h𝑜𝑑𝑛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é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=0,116∙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𝑣𝑛𝑖𝑡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ř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í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D4576F0F-080F-450F-8384-F119B7628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3" y="5007859"/>
                <a:ext cx="6223518" cy="972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20DB3E5-4CFB-4AA4-870F-443FB911E547}"/>
                  </a:ext>
                </a:extLst>
              </p:cNvPr>
              <p:cNvSpPr txBox="1"/>
              <p:nvPr/>
            </p:nvSpPr>
            <p:spPr>
              <a:xfrm>
                <a:off x="133538" y="6064528"/>
                <a:ext cx="62235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𝑡𝑢𝑟𝑏𝑢𝑙𝑒𝑛𝑡𝑛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=0,023∙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0,8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20DB3E5-4CFB-4AA4-870F-443FB911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8" y="6064528"/>
                <a:ext cx="6223518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C4E8C2A-36BF-4759-8B4C-7CAF3A1654B5}"/>
                  </a:ext>
                </a:extLst>
              </p:cNvPr>
              <p:cNvSpPr txBox="1"/>
              <p:nvPr/>
            </p:nvSpPr>
            <p:spPr>
              <a:xfrm>
                <a:off x="6120880" y="4461712"/>
                <a:ext cx="6424126" cy="61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𝐺𝑧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𝑣𝑛𝑖𝑡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C4E8C2A-36BF-4759-8B4C-7CAF3A165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880" y="4461712"/>
                <a:ext cx="6424126" cy="616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CA0C73E-B3D3-4763-AE10-33FE5A8D4D64}"/>
                  </a:ext>
                </a:extLst>
              </p:cNvPr>
              <p:cNvSpPr txBox="1"/>
              <p:nvPr/>
            </p:nvSpPr>
            <p:spPr>
              <a:xfrm>
                <a:off x="6029317" y="5232575"/>
                <a:ext cx="6424126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𝑣𝑛𝑖𝑡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CA0C73E-B3D3-4763-AE10-33FE5A8D4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17" y="5232575"/>
                <a:ext cx="6424126" cy="665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283AC230-E497-40F4-B1D3-D6BDE69B88FA}"/>
                  </a:ext>
                </a:extLst>
              </p:cNvPr>
              <p:cNvSpPr txBox="1"/>
              <p:nvPr/>
            </p:nvSpPr>
            <p:spPr>
              <a:xfrm>
                <a:off x="6026986" y="6046412"/>
                <a:ext cx="6484774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283AC230-E497-40F4-B1D3-D6BDE69B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86" y="6046412"/>
                <a:ext cx="6484774" cy="6204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6E6133EA-AE5C-403A-994B-FD18FD9A311B}"/>
              </a:ext>
            </a:extLst>
          </p:cNvPr>
          <p:cNvSpPr txBox="1"/>
          <p:nvPr/>
        </p:nvSpPr>
        <p:spPr>
          <a:xfrm>
            <a:off x="2549588" y="90144"/>
            <a:ext cx="6736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POUŽITÉ VÝPOČTY - POTRUBÍ</a:t>
            </a:r>
          </a:p>
        </p:txBody>
      </p:sp>
      <p:sp>
        <p:nvSpPr>
          <p:cNvPr id="30" name="Šipka: dolů 29">
            <a:extLst>
              <a:ext uri="{FF2B5EF4-FFF2-40B4-BE49-F238E27FC236}">
                <a16:creationId xmlns:a16="http://schemas.microsoft.com/office/drawing/2014/main" id="{F22AB3FC-9467-48EC-9842-B80F6EA88F50}"/>
              </a:ext>
            </a:extLst>
          </p:cNvPr>
          <p:cNvSpPr/>
          <p:nvPr/>
        </p:nvSpPr>
        <p:spPr>
          <a:xfrm>
            <a:off x="3349690" y="4085232"/>
            <a:ext cx="358062" cy="21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A58F21CF-8681-47C2-94CB-B86F581B4CFC}"/>
              </a:ext>
            </a:extLst>
          </p:cNvPr>
          <p:cNvSpPr/>
          <p:nvPr/>
        </p:nvSpPr>
        <p:spPr>
          <a:xfrm>
            <a:off x="7056274" y="5253519"/>
            <a:ext cx="671804" cy="51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55912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B54896DA-61CF-4FAB-95EE-D454A46EE9E5}"/>
              </a:ext>
            </a:extLst>
          </p:cNvPr>
          <p:cNvSpPr/>
          <p:nvPr/>
        </p:nvSpPr>
        <p:spPr>
          <a:xfrm>
            <a:off x="8065740" y="1334030"/>
            <a:ext cx="3205640" cy="238783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4D3E208-466F-49D5-BD2A-DED82C3A9BBB}"/>
              </a:ext>
            </a:extLst>
          </p:cNvPr>
          <p:cNvSpPr txBox="1"/>
          <p:nvPr/>
        </p:nvSpPr>
        <p:spPr>
          <a:xfrm>
            <a:off x="2596241" y="153089"/>
            <a:ext cx="6736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POUŽITÉ VÝPOČTY - ŽEBROVÁNÍ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CF6BDE9-77C4-4020-9850-38EDE48E0775}"/>
                  </a:ext>
                </a:extLst>
              </p:cNvPr>
              <p:cNvSpPr txBox="1"/>
              <p:nvPr/>
            </p:nvSpPr>
            <p:spPr>
              <a:xfrm>
                <a:off x="3047223" y="818435"/>
                <a:ext cx="6097554" cy="41460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𝑐h𝑙𝑎𝑧𝑒𝑛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ý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𝑠𝑡𝑢𝑝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𝑣𝑠𝑡𝑢𝑝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0CF6BDE9-77C4-4020-9850-38EDE48E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23" y="818435"/>
                <a:ext cx="6097554" cy="414601"/>
              </a:xfrm>
              <a:prstGeom prst="rect">
                <a:avLst/>
              </a:prstGeom>
              <a:blipFill>
                <a:blip r:embed="rId2"/>
                <a:stretch>
                  <a:fillRect b="-563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2A143B9B-6900-4CAF-B44B-40D776A81FB5}"/>
              </a:ext>
            </a:extLst>
          </p:cNvPr>
          <p:cNvSpPr/>
          <p:nvPr/>
        </p:nvSpPr>
        <p:spPr>
          <a:xfrm>
            <a:off x="370275" y="1332635"/>
            <a:ext cx="6851619" cy="268885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11">
                <a:extLst>
                  <a:ext uri="{FF2B5EF4-FFF2-40B4-BE49-F238E27FC236}">
                    <a16:creationId xmlns:a16="http://schemas.microsoft.com/office/drawing/2014/main" id="{FEC4944C-1B19-4E32-A123-CF8ECECAAE81}"/>
                  </a:ext>
                </a:extLst>
              </p:cNvPr>
              <p:cNvSpPr txBox="1"/>
              <p:nvPr/>
            </p:nvSpPr>
            <p:spPr>
              <a:xfrm>
                <a:off x="1449723" y="1538485"/>
                <a:ext cx="3445367" cy="54373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ž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𝑒𝑏𝑟𝑎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𝑣𝑜𝑑𝑎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𝑣𝑧𝑑𝑢𝑐h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ovéPole 11">
                <a:extLst>
                  <a:ext uri="{FF2B5EF4-FFF2-40B4-BE49-F238E27FC236}">
                    <a16:creationId xmlns:a16="http://schemas.microsoft.com/office/drawing/2014/main" id="{FEC4944C-1B19-4E32-A123-CF8ECECAA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23" y="1538485"/>
                <a:ext cx="3445367" cy="543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EA61B6A-B795-4A88-914A-AE30A79C5974}"/>
                  </a:ext>
                </a:extLst>
              </p:cNvPr>
              <p:cNvSpPr txBox="1"/>
              <p:nvPr/>
            </p:nvSpPr>
            <p:spPr>
              <a:xfrm>
                <a:off x="-244928" y="1979834"/>
                <a:ext cx="804532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𝑣𝑧𝑑𝑢𝑐h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cs-CZ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d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𝑣𝑜𝑑𝑎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𝑚𝑎𝑡𝑒𝑟𝑖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á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EA61B6A-B795-4A88-914A-AE30A79C5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928" y="1979834"/>
                <a:ext cx="804532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32C2643-6009-46DD-90E2-C74048C9AC03}"/>
                  </a:ext>
                </a:extLst>
              </p:cNvPr>
              <p:cNvSpPr txBox="1"/>
              <p:nvPr/>
            </p:nvSpPr>
            <p:spPr>
              <a:xfrm>
                <a:off x="123629" y="2901428"/>
                <a:ext cx="6097554" cy="665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𝑣𝑛𝑖𝑡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32C2643-6009-46DD-90E2-C74048C9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9" y="2901428"/>
                <a:ext cx="6097554" cy="665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37D383BA-7403-43C4-B3F4-688DA5055EEE}"/>
              </a:ext>
            </a:extLst>
          </p:cNvPr>
          <p:cNvSpPr/>
          <p:nvPr/>
        </p:nvSpPr>
        <p:spPr>
          <a:xfrm>
            <a:off x="8028402" y="4220564"/>
            <a:ext cx="2481943" cy="254729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0705741-DCF6-4A0D-AD72-ED1EDD59948F}"/>
              </a:ext>
            </a:extLst>
          </p:cNvPr>
          <p:cNvSpPr/>
          <p:nvPr/>
        </p:nvSpPr>
        <p:spPr>
          <a:xfrm>
            <a:off x="533011" y="4355293"/>
            <a:ext cx="6223518" cy="237255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7E6CF3C7-0C8D-4BC1-B592-5A65F6B000C4}"/>
                  </a:ext>
                </a:extLst>
              </p:cNvPr>
              <p:cNvSpPr txBox="1"/>
              <p:nvPr/>
            </p:nvSpPr>
            <p:spPr>
              <a:xfrm>
                <a:off x="595993" y="4400733"/>
                <a:ext cx="6097554" cy="67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𝑙𝑎𝑚𝑖𝑛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=3,66+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0,19∙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𝐺𝑧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sup>
                          </m:sSup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1+0,117∙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𝐺𝑧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0,467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7E6CF3C7-0C8D-4BC1-B592-5A65F6B00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3" y="4400733"/>
                <a:ext cx="6097554" cy="677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C77DC1A0-4286-4760-8B71-8B2C67D41B32}"/>
                  </a:ext>
                </a:extLst>
              </p:cNvPr>
              <p:cNvSpPr txBox="1"/>
              <p:nvPr/>
            </p:nvSpPr>
            <p:spPr>
              <a:xfrm>
                <a:off x="595993" y="5007859"/>
                <a:ext cx="6223518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𝑒𝑐h𝑜𝑑𝑛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é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=0,116∙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𝑣𝑛𝑖𝑡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ř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í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C77DC1A0-4286-4760-8B71-8B2C67D4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3" y="5007859"/>
                <a:ext cx="6223518" cy="972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B41D23E-3244-41AD-8D2D-3BCACAC3955D}"/>
                  </a:ext>
                </a:extLst>
              </p:cNvPr>
              <p:cNvSpPr txBox="1"/>
              <p:nvPr/>
            </p:nvSpPr>
            <p:spPr>
              <a:xfrm>
                <a:off x="133538" y="6064528"/>
                <a:ext cx="62235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𝑡𝑢𝑟𝑏𝑢𝑙𝑒𝑛𝑡𝑛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=0,023∙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0,8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B41D23E-3244-41AD-8D2D-3BCACAC3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8" y="6064528"/>
                <a:ext cx="6223518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Šipka: dolů 15">
            <a:extLst>
              <a:ext uri="{FF2B5EF4-FFF2-40B4-BE49-F238E27FC236}">
                <a16:creationId xmlns:a16="http://schemas.microsoft.com/office/drawing/2014/main" id="{3E08C46D-20CF-46B3-AD53-E4B07CB0507A}"/>
              </a:ext>
            </a:extLst>
          </p:cNvPr>
          <p:cNvSpPr/>
          <p:nvPr/>
        </p:nvSpPr>
        <p:spPr>
          <a:xfrm>
            <a:off x="3349690" y="4085232"/>
            <a:ext cx="358062" cy="21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AE2E7D3E-F60A-41C7-9A05-15E9BD84A721}"/>
              </a:ext>
            </a:extLst>
          </p:cNvPr>
          <p:cNvSpPr/>
          <p:nvPr/>
        </p:nvSpPr>
        <p:spPr>
          <a:xfrm>
            <a:off x="7056274" y="5253519"/>
            <a:ext cx="671804" cy="51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1B28F55-5FE6-44B3-864A-4113348CF13A}"/>
                  </a:ext>
                </a:extLst>
              </p:cNvPr>
              <p:cNvSpPr txBox="1"/>
              <p:nvPr/>
            </p:nvSpPr>
            <p:spPr>
              <a:xfrm>
                <a:off x="6120880" y="4461712"/>
                <a:ext cx="6424126" cy="61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𝐺𝑧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𝑣𝑛𝑖𝑡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1B28F55-5FE6-44B3-864A-4113348C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880" y="4461712"/>
                <a:ext cx="6424126" cy="616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FBA21693-FD68-4B7C-BE03-9011CF06F723}"/>
                  </a:ext>
                </a:extLst>
              </p:cNvPr>
              <p:cNvSpPr txBox="1"/>
              <p:nvPr/>
            </p:nvSpPr>
            <p:spPr>
              <a:xfrm>
                <a:off x="6029317" y="5232575"/>
                <a:ext cx="6424126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𝑣𝑛𝑖𝑡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FBA21693-FD68-4B7C-BE03-9011CF06F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17" y="5232575"/>
                <a:ext cx="6424126" cy="665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A2CECCB4-20D4-41E6-91DF-B0D54575FA5D}"/>
                  </a:ext>
                </a:extLst>
              </p:cNvPr>
              <p:cNvSpPr txBox="1"/>
              <p:nvPr/>
            </p:nvSpPr>
            <p:spPr>
              <a:xfrm>
                <a:off x="6026986" y="6046412"/>
                <a:ext cx="6484774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A2CECCB4-20D4-41E6-91DF-B0D54575F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86" y="6046412"/>
                <a:ext cx="6484774" cy="6204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891490B4-8377-4E60-BE0A-6AA159F55938}"/>
                  </a:ext>
                </a:extLst>
              </p:cNvPr>
              <p:cNvSpPr txBox="1"/>
              <p:nvPr/>
            </p:nvSpPr>
            <p:spPr>
              <a:xfrm>
                <a:off x="6501681" y="1305696"/>
                <a:ext cx="63914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𝑣𝑛𝑖𝑡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891490B4-8377-4E60-BE0A-6AA159F5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81" y="1305696"/>
                <a:ext cx="6391468" cy="369332"/>
              </a:xfrm>
              <a:prstGeom prst="rect">
                <a:avLst/>
              </a:prstGeom>
              <a:blipFill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55B2FA30-043F-4C94-BE5D-7486A4806184}"/>
                  </a:ext>
                </a:extLst>
              </p:cNvPr>
              <p:cNvSpPr txBox="1"/>
              <p:nvPr/>
            </p:nvSpPr>
            <p:spPr>
              <a:xfrm>
                <a:off x="6387379" y="1708048"/>
                <a:ext cx="6662056" cy="679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𝑣𝑛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ě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ší</m:t>
                                  </m:r>
                                </m:sub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55B2FA30-043F-4C94-BE5D-7486A4806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379" y="1708048"/>
                <a:ext cx="6662056" cy="6794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08550EA6-E4F0-4381-8FA9-0A85C1D1343A}"/>
                  </a:ext>
                </a:extLst>
              </p:cNvPr>
              <p:cNvSpPr txBox="1"/>
              <p:nvPr/>
            </p:nvSpPr>
            <p:spPr>
              <a:xfrm>
                <a:off x="6501681" y="2340489"/>
                <a:ext cx="6662056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ší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08550EA6-E4F0-4381-8FA9-0A85C1D13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81" y="2340489"/>
                <a:ext cx="6662056" cy="391646"/>
              </a:xfrm>
              <a:prstGeom prst="rect">
                <a:avLst/>
              </a:prstGeom>
              <a:blipFill>
                <a:blip r:embed="rId1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020694B-6BE6-4FD7-85BC-0C91BDFF4559}"/>
                  </a:ext>
                </a:extLst>
              </p:cNvPr>
              <p:cNvSpPr txBox="1"/>
              <p:nvPr/>
            </p:nvSpPr>
            <p:spPr>
              <a:xfrm>
                <a:off x="6236333" y="2737115"/>
                <a:ext cx="6662056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𝑒𝑏𝑟𝑎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𝑣𝑧𝑑𝑢𝑐h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𝑚𝑎𝑡𝑒𝑟𝑖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020694B-6BE6-4FD7-85BC-0C91BDFF4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33" y="2737115"/>
                <a:ext cx="6662056" cy="9106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884C35C7-DE59-4B0B-9821-FB8896B2B5FE}"/>
              </a:ext>
            </a:extLst>
          </p:cNvPr>
          <p:cNvSpPr/>
          <p:nvPr/>
        </p:nvSpPr>
        <p:spPr>
          <a:xfrm>
            <a:off x="7384605" y="2219981"/>
            <a:ext cx="566833" cy="39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55991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34DA054A-5D53-40D3-AB14-F4E3529CB739}"/>
              </a:ext>
            </a:extLst>
          </p:cNvPr>
          <p:cNvSpPr/>
          <p:nvPr/>
        </p:nvSpPr>
        <p:spPr>
          <a:xfrm>
            <a:off x="1436914" y="3661898"/>
            <a:ext cx="4581331" cy="224996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F4049F7-11DF-431C-9F4D-A6422FA5140E}"/>
              </a:ext>
            </a:extLst>
          </p:cNvPr>
          <p:cNvSpPr/>
          <p:nvPr/>
        </p:nvSpPr>
        <p:spPr>
          <a:xfrm>
            <a:off x="1436914" y="1486275"/>
            <a:ext cx="4516017" cy="175941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08A8CF-6DAC-4B66-9734-9EC7096A75F1}"/>
              </a:ext>
            </a:extLst>
          </p:cNvPr>
          <p:cNvSpPr txBox="1"/>
          <p:nvPr/>
        </p:nvSpPr>
        <p:spPr>
          <a:xfrm>
            <a:off x="2596241" y="153089"/>
            <a:ext cx="6736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POUŽITÉ VÝPOČTY - ČERPADLO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325BD01-E6A7-480E-997C-61D57A1F78CA}"/>
                  </a:ext>
                </a:extLst>
              </p:cNvPr>
              <p:cNvSpPr txBox="1"/>
              <p:nvPr/>
            </p:nvSpPr>
            <p:spPr>
              <a:xfrm>
                <a:off x="4877576" y="946136"/>
                <a:ext cx="1964095" cy="377989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325BD01-E6A7-480E-997C-61D57A1F7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76" y="946136"/>
                <a:ext cx="1964095" cy="377989"/>
              </a:xfrm>
              <a:prstGeom prst="rect">
                <a:avLst/>
              </a:prstGeom>
              <a:blipFill>
                <a:blip r:embed="rId2"/>
                <a:stretch>
                  <a:fillRect b="-615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FF1454A-8292-43C6-B9A4-76E13F45BAD9}"/>
                  </a:ext>
                </a:extLst>
              </p:cNvPr>
              <p:cNvSpPr txBox="1"/>
              <p:nvPr/>
            </p:nvSpPr>
            <p:spPr>
              <a:xfrm>
                <a:off x="620484" y="1486275"/>
                <a:ext cx="6097554" cy="699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𝑑𝑖𝑠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FF1454A-8292-43C6-B9A4-76E13F45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4" y="1486275"/>
                <a:ext cx="6097554" cy="699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0DFCF51-7B74-40EC-AD81-F74EAEE19722}"/>
                  </a:ext>
                </a:extLst>
              </p:cNvPr>
              <p:cNvSpPr txBox="1"/>
              <p:nvPr/>
            </p:nvSpPr>
            <p:spPr>
              <a:xfrm>
                <a:off x="333569" y="2259907"/>
                <a:ext cx="6097554" cy="827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𝑑𝑖𝑠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𝑣𝑛𝑖𝑡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ř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</m:sub>
                              </m:sSub>
                            </m:den>
                          </m:f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0DFCF51-7B74-40EC-AD81-F74EAEE19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9" y="2259907"/>
                <a:ext cx="6097554" cy="827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45477A4-61AA-44B3-B916-DC2EB58025C0}"/>
                  </a:ext>
                </a:extLst>
              </p:cNvPr>
              <p:cNvSpPr txBox="1"/>
              <p:nvPr/>
            </p:nvSpPr>
            <p:spPr>
              <a:xfrm>
                <a:off x="744117" y="3770950"/>
                <a:ext cx="6097554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𝑙𝑎𝑚𝑖𝑛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45477A4-61AA-44B3-B916-DC2EB580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7" y="3770950"/>
                <a:ext cx="6097554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B80F0CE-A208-438F-93E4-EABA0FA6D038}"/>
                  </a:ext>
                </a:extLst>
              </p:cNvPr>
              <p:cNvSpPr txBox="1"/>
              <p:nvPr/>
            </p:nvSpPr>
            <p:spPr>
              <a:xfrm>
                <a:off x="646145" y="4589376"/>
                <a:ext cx="6097554" cy="117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𝑡𝑢𝑟𝑏𝑢𝑙𝑒𝑛𝑡𝑛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0,25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cs-CZ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cs-CZ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cs-CZ" i="0">
                                                      <a:latin typeface="Cambria Math" panose="02040503050406030204" pitchFamily="18" charset="0"/>
                                                    </a:rPr>
                                                    <m:t>6,81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𝑅𝑒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0,9</m:t>
                                          </m:r>
                                        </m:sup>
                                      </m:sSup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cs-CZ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>
                                                <m:fPr>
                                                  <m:ctrlPr>
                                                    <a:rPr lang="cs-CZ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𝜀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cs-CZ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𝑣𝑛𝑖𝑡</m:t>
                                                      </m:r>
                                                      <m:r>
                                                        <a:rPr lang="cs-CZ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ř</m:t>
                                                      </m:r>
                                                      <m:r>
                                                        <a:rPr lang="cs-CZ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lang="cs-CZ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í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num>
                                            <m:den>
                                              <m:r>
                                                <a:rPr lang="cs-CZ" i="0">
                                                  <a:latin typeface="Cambria Math" panose="02040503050406030204" pitchFamily="18" charset="0"/>
                                                </a:rPr>
                                                <m:t>3,7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B80F0CE-A208-438F-93E4-EABA0FA6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5" y="4589376"/>
                <a:ext cx="6097554" cy="1173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81C9A16A-EFF8-4EA5-A873-AE6DC23DB44E}"/>
                  </a:ext>
                </a:extLst>
              </p:cNvPr>
              <p:cNvSpPr txBox="1"/>
              <p:nvPr/>
            </p:nvSpPr>
            <p:spPr>
              <a:xfrm>
                <a:off x="7702419" y="1486275"/>
                <a:ext cx="1964095" cy="369332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81C9A16A-EFF8-4EA5-A873-AE6DC23DB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419" y="1486275"/>
                <a:ext cx="19640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Šipka: dolů 18">
            <a:extLst>
              <a:ext uri="{FF2B5EF4-FFF2-40B4-BE49-F238E27FC236}">
                <a16:creationId xmlns:a16="http://schemas.microsoft.com/office/drawing/2014/main" id="{00333DBB-0F48-4192-A32E-21271C56596F}"/>
              </a:ext>
            </a:extLst>
          </p:cNvPr>
          <p:cNvSpPr/>
          <p:nvPr/>
        </p:nvSpPr>
        <p:spPr>
          <a:xfrm>
            <a:off x="3382346" y="3292745"/>
            <a:ext cx="447869" cy="319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9F36867-D49C-44A9-9C63-4C002B77E178}"/>
                  </a:ext>
                </a:extLst>
              </p:cNvPr>
              <p:cNvSpPr txBox="1"/>
              <p:nvPr/>
            </p:nvSpPr>
            <p:spPr>
              <a:xfrm>
                <a:off x="6922723" y="4302138"/>
                <a:ext cx="2410220" cy="665054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𝑣𝑛𝑖𝑡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9F36867-D49C-44A9-9C63-4C002B77E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723" y="4302138"/>
                <a:ext cx="2410220" cy="665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1E1068A2-671A-4562-A4C1-0569D1EF3FB5}"/>
              </a:ext>
            </a:extLst>
          </p:cNvPr>
          <p:cNvSpPr/>
          <p:nvPr/>
        </p:nvSpPr>
        <p:spPr>
          <a:xfrm>
            <a:off x="6229926" y="4491000"/>
            <a:ext cx="537285" cy="319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45093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7AFE7A8-0F08-442A-A3AD-2DC06D27A3E7}"/>
              </a:ext>
            </a:extLst>
          </p:cNvPr>
          <p:cNvGraphicFramePr>
            <a:graphicFrameLocks noGrp="1"/>
          </p:cNvGraphicFramePr>
          <p:nvPr/>
        </p:nvGraphicFramePr>
        <p:xfrm>
          <a:off x="1838605" y="933940"/>
          <a:ext cx="9771021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241">
                  <a:extLst>
                    <a:ext uri="{9D8B030D-6E8A-4147-A177-3AD203B41FA5}">
                      <a16:colId xmlns:a16="http://schemas.microsoft.com/office/drawing/2014/main" val="2190069494"/>
                    </a:ext>
                  </a:extLst>
                </a:gridCol>
                <a:gridCol w="916622">
                  <a:extLst>
                    <a:ext uri="{9D8B030D-6E8A-4147-A177-3AD203B41FA5}">
                      <a16:colId xmlns:a16="http://schemas.microsoft.com/office/drawing/2014/main" val="424520414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125435192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207910295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3376320230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3366966580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2949011486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266863129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72096579"/>
                    </a:ext>
                  </a:extLst>
                </a:gridCol>
                <a:gridCol w="1129632">
                  <a:extLst>
                    <a:ext uri="{9D8B030D-6E8A-4147-A177-3AD203B41FA5}">
                      <a16:colId xmlns:a16="http://schemas.microsoft.com/office/drawing/2014/main" val="143775187"/>
                    </a:ext>
                  </a:extLst>
                </a:gridCol>
                <a:gridCol w="967667">
                  <a:extLst>
                    <a:ext uri="{9D8B030D-6E8A-4147-A177-3AD203B41FA5}">
                      <a16:colId xmlns:a16="http://schemas.microsoft.com/office/drawing/2014/main" val="1342313110"/>
                    </a:ext>
                  </a:extLst>
                </a:gridCol>
              </a:tblGrid>
              <a:tr h="175260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varianta trasy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cs-CZ" sz="15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 sz="15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leden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září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počet trubek výměníku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výkon čerpadla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490984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materiál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dimenze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 dirty="0" err="1">
                          <a:effectLst/>
                          <a:latin typeface="Trebuchet MS" panose="020B0603020202020204" pitchFamily="34" charset="0"/>
                        </a:rPr>
                        <a:t>vstup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>
                          <a:effectLst/>
                          <a:latin typeface="Trebuchet MS" panose="020B0603020202020204" pitchFamily="34" charset="0"/>
                        </a:rPr>
                        <a:t>výstup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Δt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 dirty="0" err="1">
                          <a:effectLst/>
                          <a:latin typeface="Trebuchet MS" panose="020B0603020202020204" pitchFamily="34" charset="0"/>
                        </a:rPr>
                        <a:t>vstup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 dirty="0" err="1">
                          <a:effectLst/>
                          <a:latin typeface="Trebuchet MS" panose="020B0603020202020204" pitchFamily="34" charset="0"/>
                        </a:rPr>
                        <a:t>výstup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Δt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45981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DN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[°C]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[°C]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[kW]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760592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kratší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1 200/125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8,116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4,921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40,080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31,091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328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1 475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9048344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1 200/100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10,190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6,995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51,652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42,621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9,030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504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1 998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089192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delší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1 200/125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8,094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4,899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39,988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30,999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328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1 480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3566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1 200/100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10,180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6,985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51,589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42,559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9,030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504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1 999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6166994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0E98A734-228E-4832-93BA-D5A533A95C31}"/>
              </a:ext>
            </a:extLst>
          </p:cNvPr>
          <p:cNvSpPr txBox="1"/>
          <p:nvPr/>
        </p:nvSpPr>
        <p:spPr>
          <a:xfrm>
            <a:off x="2615953" y="114611"/>
            <a:ext cx="6960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JEZ JOSEFŮV DŮL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12450B7E-B265-4D83-BD15-7C6B2749E9A5}"/>
              </a:ext>
            </a:extLst>
          </p:cNvPr>
          <p:cNvGraphicFramePr>
            <a:graphicFrameLocks noGrp="1"/>
          </p:cNvGraphicFramePr>
          <p:nvPr/>
        </p:nvGraphicFramePr>
        <p:xfrm>
          <a:off x="1838605" y="3618800"/>
          <a:ext cx="9598191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335">
                  <a:extLst>
                    <a:ext uri="{9D8B030D-6E8A-4147-A177-3AD203B41FA5}">
                      <a16:colId xmlns:a16="http://schemas.microsoft.com/office/drawing/2014/main" val="3208882317"/>
                    </a:ext>
                  </a:extLst>
                </a:gridCol>
                <a:gridCol w="916622">
                  <a:extLst>
                    <a:ext uri="{9D8B030D-6E8A-4147-A177-3AD203B41FA5}">
                      <a16:colId xmlns:a16="http://schemas.microsoft.com/office/drawing/2014/main" val="2686454646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3237738657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1846352703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413731917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46945300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3328152330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4076604779"/>
                    </a:ext>
                  </a:extLst>
                </a:gridCol>
                <a:gridCol w="643546">
                  <a:extLst>
                    <a:ext uri="{9D8B030D-6E8A-4147-A177-3AD203B41FA5}">
                      <a16:colId xmlns:a16="http://schemas.microsoft.com/office/drawing/2014/main" val="3464475129"/>
                    </a:ext>
                  </a:extLst>
                </a:gridCol>
                <a:gridCol w="1012646">
                  <a:extLst>
                    <a:ext uri="{9D8B030D-6E8A-4147-A177-3AD203B41FA5}">
                      <a16:colId xmlns:a16="http://schemas.microsoft.com/office/drawing/2014/main" val="2523010452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3511093841"/>
                    </a:ext>
                  </a:extLst>
                </a:gridCol>
              </a:tblGrid>
              <a:tr h="175260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varianta trasy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cs-CZ" sz="15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 sz="15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leden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září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počet trubek výměníku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výkon čerpadla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394259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varianta trasy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materiál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dimenze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>
                          <a:effectLst/>
                          <a:latin typeface="Trebuchet MS" panose="020B0603020202020204" pitchFamily="34" charset="0"/>
                        </a:rPr>
                        <a:t>vstup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>
                          <a:effectLst/>
                          <a:latin typeface="Trebuchet MS" panose="020B0603020202020204" pitchFamily="34" charset="0"/>
                        </a:rPr>
                        <a:t>výstup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Δt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 dirty="0" err="1">
                          <a:effectLst/>
                          <a:latin typeface="Trebuchet MS" panose="020B0603020202020204" pitchFamily="34" charset="0"/>
                        </a:rPr>
                        <a:t>vstup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>
                          <a:effectLst/>
                          <a:latin typeface="Trebuchet MS" panose="020B0603020202020204" pitchFamily="34" charset="0"/>
                        </a:rPr>
                        <a:t>výstup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Δt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0346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DN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[°C]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[°C]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[kW]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18648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stoka - kratší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1 200/80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11,423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8,227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50,016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40,992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9,024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753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1 498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4224944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17,210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14,012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75,582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66,440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9,142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753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1 338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875647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stoka - delší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11,302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8,106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49,559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40,537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9,022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753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1 521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273719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17,125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13,927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3,198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75,144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66,004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9,140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753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1 351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2923282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železnice - kratší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10,077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6,882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45,077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36,071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9,006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753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1 435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67851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1 200/65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15,436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12,240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3,197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69,115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60,007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9,109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1 043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2 068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5468125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železnice - delší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9,839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6,644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44,237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35,234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9,003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753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1 451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4558289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1 200/65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15,386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12,189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68,851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59,744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9,107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1 043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2 077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959341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16C436F2-F0AB-4F2B-990E-75AEC8705AFF}"/>
              </a:ext>
            </a:extLst>
          </p:cNvPr>
          <p:cNvSpPr txBox="1"/>
          <p:nvPr/>
        </p:nvSpPr>
        <p:spPr>
          <a:xfrm>
            <a:off x="2615952" y="2875002"/>
            <a:ext cx="6960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VAŇKŮV JEZ</a:t>
            </a:r>
          </a:p>
        </p:txBody>
      </p:sp>
    </p:spTree>
    <p:extLst>
      <p:ext uri="{BB962C8B-B14F-4D97-AF65-F5344CB8AC3E}">
        <p14:creationId xmlns:p14="http://schemas.microsoft.com/office/powerpoint/2010/main" val="3605008511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62577B5-1916-4778-B833-55F4A96F6398}"/>
              </a:ext>
            </a:extLst>
          </p:cNvPr>
          <p:cNvSpPr txBox="1"/>
          <p:nvPr/>
        </p:nvSpPr>
        <p:spPr>
          <a:xfrm>
            <a:off x="2414078" y="123748"/>
            <a:ext cx="6960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u="sng" dirty="0">
                <a:latin typeface="Trebuchet MS" panose="020B0603020202020204" pitchFamily="34" charset="0"/>
              </a:rPr>
              <a:t>JEZ ROŽATOV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85DEDD0-3A20-49EC-8407-46CBCA080204}"/>
              </a:ext>
            </a:extLst>
          </p:cNvPr>
          <p:cNvGraphicFramePr>
            <a:graphicFrameLocks noGrp="1"/>
          </p:cNvGraphicFramePr>
          <p:nvPr/>
        </p:nvGraphicFramePr>
        <p:xfrm>
          <a:off x="1197211" y="979714"/>
          <a:ext cx="10260783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951">
                  <a:extLst>
                    <a:ext uri="{9D8B030D-6E8A-4147-A177-3AD203B41FA5}">
                      <a16:colId xmlns:a16="http://schemas.microsoft.com/office/drawing/2014/main" val="3036186892"/>
                    </a:ext>
                  </a:extLst>
                </a:gridCol>
                <a:gridCol w="1012045">
                  <a:extLst>
                    <a:ext uri="{9D8B030D-6E8A-4147-A177-3AD203B41FA5}">
                      <a16:colId xmlns:a16="http://schemas.microsoft.com/office/drawing/2014/main" val="3356557700"/>
                    </a:ext>
                  </a:extLst>
                </a:gridCol>
                <a:gridCol w="1070026">
                  <a:extLst>
                    <a:ext uri="{9D8B030D-6E8A-4147-A177-3AD203B41FA5}">
                      <a16:colId xmlns:a16="http://schemas.microsoft.com/office/drawing/2014/main" val="4218701986"/>
                    </a:ext>
                  </a:extLst>
                </a:gridCol>
                <a:gridCol w="649886">
                  <a:extLst>
                    <a:ext uri="{9D8B030D-6E8A-4147-A177-3AD203B41FA5}">
                      <a16:colId xmlns:a16="http://schemas.microsoft.com/office/drawing/2014/main" val="2006962638"/>
                    </a:ext>
                  </a:extLst>
                </a:gridCol>
                <a:gridCol w="649886">
                  <a:extLst>
                    <a:ext uri="{9D8B030D-6E8A-4147-A177-3AD203B41FA5}">
                      <a16:colId xmlns:a16="http://schemas.microsoft.com/office/drawing/2014/main" val="3777892173"/>
                    </a:ext>
                  </a:extLst>
                </a:gridCol>
                <a:gridCol w="649886">
                  <a:extLst>
                    <a:ext uri="{9D8B030D-6E8A-4147-A177-3AD203B41FA5}">
                      <a16:colId xmlns:a16="http://schemas.microsoft.com/office/drawing/2014/main" val="4119697750"/>
                    </a:ext>
                  </a:extLst>
                </a:gridCol>
                <a:gridCol w="758364">
                  <a:extLst>
                    <a:ext uri="{9D8B030D-6E8A-4147-A177-3AD203B41FA5}">
                      <a16:colId xmlns:a16="http://schemas.microsoft.com/office/drawing/2014/main" val="3491272417"/>
                    </a:ext>
                  </a:extLst>
                </a:gridCol>
                <a:gridCol w="758364">
                  <a:extLst>
                    <a:ext uri="{9D8B030D-6E8A-4147-A177-3AD203B41FA5}">
                      <a16:colId xmlns:a16="http://schemas.microsoft.com/office/drawing/2014/main" val="3506018216"/>
                    </a:ext>
                  </a:extLst>
                </a:gridCol>
                <a:gridCol w="758364">
                  <a:extLst>
                    <a:ext uri="{9D8B030D-6E8A-4147-A177-3AD203B41FA5}">
                      <a16:colId xmlns:a16="http://schemas.microsoft.com/office/drawing/2014/main" val="2882159977"/>
                    </a:ext>
                  </a:extLst>
                </a:gridCol>
                <a:gridCol w="1133491">
                  <a:extLst>
                    <a:ext uri="{9D8B030D-6E8A-4147-A177-3AD203B41FA5}">
                      <a16:colId xmlns:a16="http://schemas.microsoft.com/office/drawing/2014/main" val="3328683631"/>
                    </a:ext>
                  </a:extLst>
                </a:gridCol>
                <a:gridCol w="1011520">
                  <a:extLst>
                    <a:ext uri="{9D8B030D-6E8A-4147-A177-3AD203B41FA5}">
                      <a16:colId xmlns:a16="http://schemas.microsoft.com/office/drawing/2014/main" val="516717045"/>
                    </a:ext>
                  </a:extLst>
                </a:gridCol>
              </a:tblGrid>
              <a:tr h="92147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varianta trasy</a:t>
                      </a:r>
                    </a:p>
                  </a:txBody>
                  <a:tcPr marL="36058" marR="36058" marT="0" marB="0" anchor="ctr"/>
                </a:tc>
                <a:tc gridSpan="2">
                  <a:txBody>
                    <a:bodyPr/>
                    <a:lstStyle/>
                    <a:p>
                      <a:endParaRPr lang="cs-CZ" sz="15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058" marR="36058" marT="0" marB="0" anchor="ctr"/>
                </a:tc>
                <a:tc hMerge="1">
                  <a:txBody>
                    <a:bodyPr/>
                    <a:lstStyle/>
                    <a:p>
                      <a:endParaRPr lang="cs-CZ" sz="15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058" marR="3605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leden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září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počet trubek výměníku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výkon čerpadla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3391325269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varianta trasy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materiál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dimenze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>
                          <a:effectLst/>
                          <a:latin typeface="Trebuchet MS" panose="020B0603020202020204" pitchFamily="34" charset="0"/>
                        </a:rPr>
                        <a:t>vstup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 dirty="0" err="1">
                          <a:effectLst/>
                          <a:latin typeface="Trebuchet MS" panose="020B0603020202020204" pitchFamily="34" charset="0"/>
                        </a:rPr>
                        <a:t>výstup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Δt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 dirty="0" err="1">
                          <a:effectLst/>
                          <a:latin typeface="Trebuchet MS" panose="020B0603020202020204" pitchFamily="34" charset="0"/>
                        </a:rPr>
                        <a:t>vstup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500" baseline="-25000" dirty="0" err="1">
                          <a:effectLst/>
                          <a:latin typeface="Trebuchet MS" panose="020B0603020202020204" pitchFamily="34" charset="0"/>
                        </a:rPr>
                        <a:t>výstup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 err="1">
                          <a:effectLst/>
                          <a:latin typeface="Trebuchet MS" panose="020B0603020202020204" pitchFamily="34" charset="0"/>
                        </a:rPr>
                        <a:t>Δt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08313"/>
                  </a:ext>
                </a:extLst>
              </a:tr>
              <a:tr h="921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DN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[°C]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[°C]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[kW]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3527841882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stoka - kratší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6,607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3,412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33,276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24,306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8,970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2 056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987321288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7,533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4,339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37,212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28,231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1 909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489201115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stoka - delší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6,581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3,386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33,175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24,205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8,969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2 073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3859633507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7,528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4,333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37,186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28,205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8,981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1 920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657186174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železnice - kratší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6,217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3,022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31,774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22,808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8,966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2 028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816777149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7,543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4,349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37,259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28,278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1 892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3030077714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železnice - delší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6,146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2,951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31,512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22,547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8,965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2 049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740253950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7,536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4,342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37,226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28,245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1 905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084743982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okolo sídliště a přes louku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1 100/150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7,090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3,288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3,802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34,814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24,137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10,677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188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1 654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819925522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7,486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4,292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36,992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28,012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1 983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578490038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přes sídliště a podél silnice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1 100/150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7,050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3,248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3,802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34,659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23,982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10,676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188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1 691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062351112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6,472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3,277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32,746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23,778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8,968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2 006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000805539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přes sídliště a přes louku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1 100/150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7,085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3,283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3,802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34,795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24,118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10,677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188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1 657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264570225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7,485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4,290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36,984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28,004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1 984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3127445311"/>
                  </a:ext>
                </a:extLst>
              </a:tr>
              <a:tr h="176281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okolo sídliště a podél silnice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1 100/150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7,055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3,253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3,802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34,677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24,001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10,676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188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1 688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741788480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7,473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4,278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36,930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27,950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2 005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966384876"/>
                  </a:ext>
                </a:extLst>
              </a:tr>
              <a:tr h="176281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přes sídliště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6,433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3,238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32,599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23,631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8,968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2 058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387027003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1 200/150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7,532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4,337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3,195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37,205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28,224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8,981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1 910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47375980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litina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1 000/125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7,718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3,117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4,600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36,689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23,767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12,922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1 834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304419342"/>
                  </a:ext>
                </a:extLst>
              </a:tr>
              <a:tr h="1762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HDPE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1 000/125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9,010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4,410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4,600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42,187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29,242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12,945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>
                          <a:effectLst/>
                          <a:latin typeface="Trebuchet MS" panose="020B0603020202020204" pitchFamily="34" charset="0"/>
                        </a:rPr>
                        <a:t>228</a:t>
                      </a:r>
                      <a:endParaRPr lang="cs-CZ" sz="15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dirty="0">
                          <a:effectLst/>
                          <a:latin typeface="Trebuchet MS" panose="020B0603020202020204" pitchFamily="34" charset="0"/>
                        </a:rPr>
                        <a:t>1 702</a:t>
                      </a:r>
                      <a:endParaRPr lang="cs-CZ" sz="15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382969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119157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E32BC69-E575-4DD7-BCD4-A420258F5558}"/>
              </a:ext>
            </a:extLst>
          </p:cNvPr>
          <p:cNvSpPr txBox="1"/>
          <p:nvPr/>
        </p:nvSpPr>
        <p:spPr>
          <a:xfrm>
            <a:off x="2553809" y="124287"/>
            <a:ext cx="708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Trebuchet MS" panose="020B0603020202020204" pitchFamily="34" charset="0"/>
                <a:cs typeface="Calibri" panose="020F0502020204030204" pitchFamily="34" charset="0"/>
              </a:rPr>
              <a:t>ENVIRONMENTÁLNÍ ASPEKTY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0DF1D4A-29D0-4E20-BF25-12AF63025F0A}"/>
              </a:ext>
            </a:extLst>
          </p:cNvPr>
          <p:cNvSpPr/>
          <p:nvPr/>
        </p:nvSpPr>
        <p:spPr>
          <a:xfrm>
            <a:off x="2505351" y="1823256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SPOTŘEBA ENERGIE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24AD3A5-D6A0-4DB0-8938-584FDE0C9EAE}"/>
              </a:ext>
            </a:extLst>
          </p:cNvPr>
          <p:cNvSpPr/>
          <p:nvPr/>
        </p:nvSpPr>
        <p:spPr>
          <a:xfrm>
            <a:off x="4777295" y="5443121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CHEMIKÁLIÍ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DE54151-FB3E-463F-B982-A2DCCCC96938}"/>
              </a:ext>
            </a:extLst>
          </p:cNvPr>
          <p:cNvSpPr/>
          <p:nvPr/>
        </p:nvSpPr>
        <p:spPr>
          <a:xfrm>
            <a:off x="8145449" y="3120475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DO OVZDUŠÍ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96A3254-8601-4F64-BAA4-50FBC529DDC3}"/>
              </a:ext>
            </a:extLst>
          </p:cNvPr>
          <p:cNvSpPr/>
          <p:nvPr/>
        </p:nvSpPr>
        <p:spPr>
          <a:xfrm>
            <a:off x="1678804" y="3180654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HLUK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BE9C6D5-B29F-48C7-97A1-C62AD6E2AC96}"/>
              </a:ext>
            </a:extLst>
          </p:cNvPr>
          <p:cNvSpPr/>
          <p:nvPr/>
        </p:nvSpPr>
        <p:spPr>
          <a:xfrm>
            <a:off x="2561117" y="4384829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PRODUKCE ODPADŮ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0D0AEB4-75DF-493C-A83C-89F582D561EB}"/>
              </a:ext>
            </a:extLst>
          </p:cNvPr>
          <p:cNvSpPr/>
          <p:nvPr/>
        </p:nvSpPr>
        <p:spPr>
          <a:xfrm>
            <a:off x="4981482" y="827578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SPOTŘEBA VODY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2E0B5A5-6232-413E-A974-435B58C6781F}"/>
              </a:ext>
            </a:extLst>
          </p:cNvPr>
          <p:cNvSpPr/>
          <p:nvPr/>
        </p:nvSpPr>
        <p:spPr>
          <a:xfrm>
            <a:off x="7404347" y="4495972"/>
            <a:ext cx="2068496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DO POVRCHOVÝCH VOD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0A36D2BC-0D7C-44B3-8591-43101AF8563B}"/>
              </a:ext>
            </a:extLst>
          </p:cNvPr>
          <p:cNvSpPr/>
          <p:nvPr/>
        </p:nvSpPr>
        <p:spPr>
          <a:xfrm>
            <a:off x="7457613" y="1823256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STRHÁVÁNÍ ORGANIZMŮ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51B568A-D747-460E-8E91-135667F2F383}"/>
              </a:ext>
            </a:extLst>
          </p:cNvPr>
          <p:cNvCxnSpPr>
            <a:cxnSpLocks/>
            <a:stCxn id="5" idx="1"/>
            <a:endCxn id="19" idx="3"/>
          </p:cNvCxnSpPr>
          <p:nvPr/>
        </p:nvCxnSpPr>
        <p:spPr>
          <a:xfrm flipH="1" flipV="1">
            <a:off x="2116950" y="2129723"/>
            <a:ext cx="388401" cy="190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8812599-5AB0-4EF6-80D2-044FC6510FF7}"/>
              </a:ext>
            </a:extLst>
          </p:cNvPr>
          <p:cNvSpPr txBox="1"/>
          <p:nvPr/>
        </p:nvSpPr>
        <p:spPr>
          <a:xfrm>
            <a:off x="714278" y="1945057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přímá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E82062D-82F9-486E-9697-8FEEAFD9C9C7}"/>
              </a:ext>
            </a:extLst>
          </p:cNvPr>
          <p:cNvSpPr txBox="1"/>
          <p:nvPr/>
        </p:nvSpPr>
        <p:spPr>
          <a:xfrm>
            <a:off x="700222" y="2303582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nepřímá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D9BA312-CE6D-4AE4-868F-BB0B99A5C1CF}"/>
              </a:ext>
            </a:extLst>
          </p:cNvPr>
          <p:cNvCxnSpPr>
            <a:cxnSpLocks/>
            <a:stCxn id="5" idx="1"/>
            <a:endCxn id="20" idx="3"/>
          </p:cNvCxnSpPr>
          <p:nvPr/>
        </p:nvCxnSpPr>
        <p:spPr>
          <a:xfrm flipH="1">
            <a:off x="2120649" y="2320406"/>
            <a:ext cx="384702" cy="167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D08896D-F771-4A59-96F1-EF9A638E44DC}"/>
              </a:ext>
            </a:extLst>
          </p:cNvPr>
          <p:cNvSpPr txBox="1"/>
          <p:nvPr/>
        </p:nvSpPr>
        <p:spPr>
          <a:xfrm>
            <a:off x="98946" y="3053236"/>
            <a:ext cx="12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pád vody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FE040BA-E243-4B59-A426-6432ABE1C304}"/>
              </a:ext>
            </a:extLst>
          </p:cNvPr>
          <p:cNvSpPr txBox="1"/>
          <p:nvPr/>
        </p:nvSpPr>
        <p:spPr>
          <a:xfrm>
            <a:off x="-151845" y="3486476"/>
            <a:ext cx="154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ventilátory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14FB59-D042-4E82-A6AA-125D5F1D72A7}"/>
              </a:ext>
            </a:extLst>
          </p:cNvPr>
          <p:cNvSpPr txBox="1"/>
          <p:nvPr/>
        </p:nvSpPr>
        <p:spPr>
          <a:xfrm>
            <a:off x="98945" y="3960477"/>
            <a:ext cx="12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čerpadla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5074D99-A9E8-4DB1-8809-19EF3493147E}"/>
              </a:ext>
            </a:extLst>
          </p:cNvPr>
          <p:cNvCxnSpPr>
            <a:stCxn id="8" idx="1"/>
            <a:endCxn id="26" idx="3"/>
          </p:cNvCxnSpPr>
          <p:nvPr/>
        </p:nvCxnSpPr>
        <p:spPr>
          <a:xfrm flipH="1" flipV="1">
            <a:off x="1389909" y="3237902"/>
            <a:ext cx="288895" cy="439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F4AE7484-8FA3-4F96-9FF9-65E0F6ACB187}"/>
              </a:ext>
            </a:extLst>
          </p:cNvPr>
          <p:cNvCxnSpPr>
            <a:stCxn id="8" idx="1"/>
            <a:endCxn id="27" idx="3"/>
          </p:cNvCxnSpPr>
          <p:nvPr/>
        </p:nvCxnSpPr>
        <p:spPr>
          <a:xfrm flipH="1" flipV="1">
            <a:off x="1389909" y="3671142"/>
            <a:ext cx="288895" cy="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260AA5C2-1ABF-47CA-B8C7-20965426F1AC}"/>
              </a:ext>
            </a:extLst>
          </p:cNvPr>
          <p:cNvCxnSpPr>
            <a:stCxn id="8" idx="1"/>
            <a:endCxn id="28" idx="3"/>
          </p:cNvCxnSpPr>
          <p:nvPr/>
        </p:nvCxnSpPr>
        <p:spPr>
          <a:xfrm flipH="1">
            <a:off x="1389908" y="3677804"/>
            <a:ext cx="288896" cy="467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0C7AD96-6034-440E-85DC-2618C1A0ED0A}"/>
              </a:ext>
            </a:extLst>
          </p:cNvPr>
          <p:cNvSpPr txBox="1"/>
          <p:nvPr/>
        </p:nvSpPr>
        <p:spPr>
          <a:xfrm>
            <a:off x="180052" y="4580590"/>
            <a:ext cx="193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úprava vody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C0A6900-E28E-4617-AE0F-0DB9E08456B0}"/>
              </a:ext>
            </a:extLst>
          </p:cNvPr>
          <p:cNvSpPr txBox="1"/>
          <p:nvPr/>
        </p:nvSpPr>
        <p:spPr>
          <a:xfrm>
            <a:off x="402363" y="5003787"/>
            <a:ext cx="17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čištění vody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1EDA4C33-EBDB-44D4-854E-EDEDE7A4626E}"/>
              </a:ext>
            </a:extLst>
          </p:cNvPr>
          <p:cNvCxnSpPr>
            <a:stCxn id="9" idx="1"/>
            <a:endCxn id="38" idx="3"/>
          </p:cNvCxnSpPr>
          <p:nvPr/>
        </p:nvCxnSpPr>
        <p:spPr>
          <a:xfrm flipH="1" flipV="1">
            <a:off x="2117974" y="4765256"/>
            <a:ext cx="443143" cy="11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28E6C935-7B93-4010-A842-4C757E82F966}"/>
              </a:ext>
            </a:extLst>
          </p:cNvPr>
          <p:cNvCxnSpPr>
            <a:stCxn id="9" idx="1"/>
            <a:endCxn id="39" idx="3"/>
          </p:cNvCxnSpPr>
          <p:nvPr/>
        </p:nvCxnSpPr>
        <p:spPr>
          <a:xfrm flipH="1">
            <a:off x="2172716" y="4881979"/>
            <a:ext cx="388401" cy="30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1015B97-5163-49AE-B1C2-D5CE60C986E8}"/>
              </a:ext>
            </a:extLst>
          </p:cNvPr>
          <p:cNvSpPr txBox="1"/>
          <p:nvPr/>
        </p:nvSpPr>
        <p:spPr>
          <a:xfrm>
            <a:off x="10396309" y="3306639"/>
            <a:ext cx="8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parní vlečka</a:t>
            </a: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75BA110E-723C-43F4-A8B6-8454E57F8B22}"/>
              </a:ext>
            </a:extLst>
          </p:cNvPr>
          <p:cNvCxnSpPr>
            <a:cxnSpLocks/>
            <a:stCxn id="7" idx="3"/>
            <a:endCxn id="49" idx="1"/>
          </p:cNvCxnSpPr>
          <p:nvPr/>
        </p:nvCxnSpPr>
        <p:spPr>
          <a:xfrm>
            <a:off x="10107414" y="3617625"/>
            <a:ext cx="288895" cy="12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B5DFB0BA-C178-48BC-AFBD-F6E2211D2E2F}"/>
              </a:ext>
            </a:extLst>
          </p:cNvPr>
          <p:cNvSpPr txBox="1"/>
          <p:nvPr/>
        </p:nvSpPr>
        <p:spPr>
          <a:xfrm>
            <a:off x="9729873" y="4576439"/>
            <a:ext cx="18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eutrofizace</a:t>
            </a:r>
          </a:p>
        </p:txBody>
      </p: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81D8EF6E-7643-4F1C-8092-432560604B2F}"/>
              </a:ext>
            </a:extLst>
          </p:cNvPr>
          <p:cNvCxnSpPr>
            <a:stCxn id="11" idx="3"/>
            <a:endCxn id="60" idx="1"/>
          </p:cNvCxnSpPr>
          <p:nvPr/>
        </p:nvCxnSpPr>
        <p:spPr>
          <a:xfrm flipV="1">
            <a:off x="9472843" y="4761105"/>
            <a:ext cx="257030" cy="23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F1D0DB62-5F1E-4588-ACCE-0C2817AD15D0}"/>
              </a:ext>
            </a:extLst>
          </p:cNvPr>
          <p:cNvSpPr txBox="1"/>
          <p:nvPr/>
        </p:nvSpPr>
        <p:spPr>
          <a:xfrm>
            <a:off x="9836274" y="2141937"/>
            <a:ext cx="102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ryby</a:t>
            </a:r>
          </a:p>
        </p:txBody>
      </p: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B223C2AA-B1F2-45CA-8359-56E33E1911DF}"/>
              </a:ext>
            </a:extLst>
          </p:cNvPr>
          <p:cNvCxnSpPr>
            <a:stCxn id="12" idx="3"/>
            <a:endCxn id="64" idx="1"/>
          </p:cNvCxnSpPr>
          <p:nvPr/>
        </p:nvCxnSpPr>
        <p:spPr>
          <a:xfrm>
            <a:off x="9419578" y="2320406"/>
            <a:ext cx="416696" cy="6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904F0A37-E1EC-4C46-8147-37CF746BD0F7}"/>
              </a:ext>
            </a:extLst>
          </p:cNvPr>
          <p:cNvSpPr txBox="1"/>
          <p:nvPr/>
        </p:nvSpPr>
        <p:spPr>
          <a:xfrm>
            <a:off x="11039942" y="2846249"/>
            <a:ext cx="1458896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zápal plic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B897D976-B9F2-421F-A5B0-0A3F4696C6DD}"/>
              </a:ext>
            </a:extLst>
          </p:cNvPr>
          <p:cNvSpPr txBox="1"/>
          <p:nvPr/>
        </p:nvSpPr>
        <p:spPr>
          <a:xfrm>
            <a:off x="11120207" y="4053667"/>
            <a:ext cx="12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námraza</a:t>
            </a:r>
          </a:p>
        </p:txBody>
      </p: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A5A85B9E-2E05-42C7-8A4A-45782CE451E4}"/>
              </a:ext>
            </a:extLst>
          </p:cNvPr>
          <p:cNvCxnSpPr>
            <a:cxnSpLocks/>
            <a:stCxn id="49" idx="0"/>
            <a:endCxn id="68" idx="1"/>
          </p:cNvCxnSpPr>
          <p:nvPr/>
        </p:nvCxnSpPr>
        <p:spPr>
          <a:xfrm flipV="1">
            <a:off x="10821698" y="3037222"/>
            <a:ext cx="218244" cy="269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CF926FA-2544-444F-8B94-3C0A7BF2CAB0}"/>
              </a:ext>
            </a:extLst>
          </p:cNvPr>
          <p:cNvCxnSpPr>
            <a:cxnSpLocks/>
            <a:stCxn id="49" idx="2"/>
            <a:endCxn id="69" idx="1"/>
          </p:cNvCxnSpPr>
          <p:nvPr/>
        </p:nvCxnSpPr>
        <p:spPr>
          <a:xfrm>
            <a:off x="10821698" y="3952970"/>
            <a:ext cx="298509" cy="285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0D180B99-4856-4F4B-8D09-C048C58B34AD}"/>
              </a:ext>
            </a:extLst>
          </p:cNvPr>
          <p:cNvSpPr txBox="1"/>
          <p:nvPr/>
        </p:nvSpPr>
        <p:spPr>
          <a:xfrm>
            <a:off x="2777919" y="5617104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inhibitory koroze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E8C16706-BB34-4547-B5D5-26FBE0A7D6D9}"/>
              </a:ext>
            </a:extLst>
          </p:cNvPr>
          <p:cNvSpPr txBox="1"/>
          <p:nvPr/>
        </p:nvSpPr>
        <p:spPr>
          <a:xfrm>
            <a:off x="5127962" y="6549047"/>
            <a:ext cx="126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rebuchet MS" panose="020B0603020202020204" pitchFamily="34" charset="0"/>
              </a:rPr>
              <a:t>biocidy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B975D07F-497A-472B-844A-9A9C6569A6B3}"/>
              </a:ext>
            </a:extLst>
          </p:cNvPr>
          <p:cNvSpPr txBox="1"/>
          <p:nvPr/>
        </p:nvSpPr>
        <p:spPr>
          <a:xfrm>
            <a:off x="7127661" y="5612904"/>
            <a:ext cx="20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inhibitory tvorby vodního kamene</a:t>
            </a: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92E62812-619E-4F3B-AA89-8FE02EAA0448}"/>
              </a:ext>
            </a:extLst>
          </p:cNvPr>
          <p:cNvCxnSpPr>
            <a:stCxn id="6" idx="1"/>
            <a:endCxn id="80" idx="3"/>
          </p:cNvCxnSpPr>
          <p:nvPr/>
        </p:nvCxnSpPr>
        <p:spPr>
          <a:xfrm flipH="1" flipV="1">
            <a:off x="4367022" y="5940270"/>
            <a:ext cx="41027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FDECEA0C-C2A2-46E2-95C9-7E4A35F80958}"/>
              </a:ext>
            </a:extLst>
          </p:cNvPr>
          <p:cNvCxnSpPr>
            <a:cxnSpLocks/>
            <a:stCxn id="6" idx="3"/>
            <a:endCxn id="82" idx="1"/>
          </p:cNvCxnSpPr>
          <p:nvPr/>
        </p:nvCxnSpPr>
        <p:spPr>
          <a:xfrm flipV="1">
            <a:off x="6739260" y="5936070"/>
            <a:ext cx="388401" cy="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>
            <a:extLst>
              <a:ext uri="{FF2B5EF4-FFF2-40B4-BE49-F238E27FC236}">
                <a16:creationId xmlns:a16="http://schemas.microsoft.com/office/drawing/2014/main" id="{0E73F7EB-76F7-4296-B132-F3527A70C68E}"/>
              </a:ext>
            </a:extLst>
          </p:cNvPr>
          <p:cNvCxnSpPr>
            <a:stCxn id="6" idx="2"/>
            <a:endCxn id="81" idx="0"/>
          </p:cNvCxnSpPr>
          <p:nvPr/>
        </p:nvCxnSpPr>
        <p:spPr>
          <a:xfrm flipH="1">
            <a:off x="5758277" y="6437420"/>
            <a:ext cx="1" cy="11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CB82ABF7-F8CB-4DEE-BF58-D62F9A7B60D4}"/>
              </a:ext>
            </a:extLst>
          </p:cNvPr>
          <p:cNvCxnSpPr>
            <a:stCxn id="10" idx="2"/>
            <a:endCxn id="5" idx="3"/>
          </p:cNvCxnSpPr>
          <p:nvPr/>
        </p:nvCxnSpPr>
        <p:spPr>
          <a:xfrm flipH="1">
            <a:off x="4467316" y="1821877"/>
            <a:ext cx="1495149" cy="4985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>
            <a:extLst>
              <a:ext uri="{FF2B5EF4-FFF2-40B4-BE49-F238E27FC236}">
                <a16:creationId xmlns:a16="http://schemas.microsoft.com/office/drawing/2014/main" id="{0CBAD4B7-5AA6-4915-8ECD-2FDA172DB99D}"/>
              </a:ext>
            </a:extLst>
          </p:cNvPr>
          <p:cNvCxnSpPr>
            <a:stCxn id="10" idx="2"/>
            <a:endCxn id="12" idx="1"/>
          </p:cNvCxnSpPr>
          <p:nvPr/>
        </p:nvCxnSpPr>
        <p:spPr>
          <a:xfrm>
            <a:off x="5962465" y="1821877"/>
            <a:ext cx="1495148" cy="4985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448A4139-8C49-4E9F-9192-0D3922B15F9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V="1">
            <a:off x="2659787" y="2817555"/>
            <a:ext cx="826547" cy="36309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se šipkou 107">
            <a:extLst>
              <a:ext uri="{FF2B5EF4-FFF2-40B4-BE49-F238E27FC236}">
                <a16:creationId xmlns:a16="http://schemas.microsoft.com/office/drawing/2014/main" id="{4286D7C5-67B1-4E68-8D4F-1FE88ADE0F63}"/>
              </a:ext>
            </a:extLst>
          </p:cNvPr>
          <p:cNvCxnSpPr>
            <a:stCxn id="6" idx="0"/>
            <a:endCxn id="9" idx="3"/>
          </p:cNvCxnSpPr>
          <p:nvPr/>
        </p:nvCxnSpPr>
        <p:spPr>
          <a:xfrm flipH="1" flipV="1">
            <a:off x="4523082" y="4881979"/>
            <a:ext cx="1235196" cy="56114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se šipkou 109">
            <a:extLst>
              <a:ext uri="{FF2B5EF4-FFF2-40B4-BE49-F238E27FC236}">
                <a16:creationId xmlns:a16="http://schemas.microsoft.com/office/drawing/2014/main" id="{1B49B8AC-ED93-44C6-A32C-49053D167F44}"/>
              </a:ext>
            </a:extLst>
          </p:cNvPr>
          <p:cNvCxnSpPr>
            <a:stCxn id="10" idx="2"/>
            <a:endCxn id="7" idx="1"/>
          </p:cNvCxnSpPr>
          <p:nvPr/>
        </p:nvCxnSpPr>
        <p:spPr>
          <a:xfrm>
            <a:off x="5962465" y="1821877"/>
            <a:ext cx="2182984" cy="1795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>
            <a:extLst>
              <a:ext uri="{FF2B5EF4-FFF2-40B4-BE49-F238E27FC236}">
                <a16:creationId xmlns:a16="http://schemas.microsoft.com/office/drawing/2014/main" id="{68C47659-8EB2-446E-8383-4BDA8A8A250A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>
            <a:off x="5962465" y="1821877"/>
            <a:ext cx="1441882" cy="3171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>
            <a:extLst>
              <a:ext uri="{FF2B5EF4-FFF2-40B4-BE49-F238E27FC236}">
                <a16:creationId xmlns:a16="http://schemas.microsoft.com/office/drawing/2014/main" id="{0F74E547-DBFB-40AC-B8F5-5056F021D06A}"/>
              </a:ext>
            </a:extLst>
          </p:cNvPr>
          <p:cNvCxnSpPr>
            <a:stCxn id="10" idx="2"/>
            <a:endCxn id="6" idx="0"/>
          </p:cNvCxnSpPr>
          <p:nvPr/>
        </p:nvCxnSpPr>
        <p:spPr>
          <a:xfrm flipH="1">
            <a:off x="5758278" y="1821877"/>
            <a:ext cx="204187" cy="3621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se šipkou 115">
            <a:extLst>
              <a:ext uri="{FF2B5EF4-FFF2-40B4-BE49-F238E27FC236}">
                <a16:creationId xmlns:a16="http://schemas.microsoft.com/office/drawing/2014/main" id="{C0ABED4F-9568-449C-9DD5-E408CE58C945}"/>
              </a:ext>
            </a:extLst>
          </p:cNvPr>
          <p:cNvCxnSpPr>
            <a:stCxn id="10" idx="2"/>
            <a:endCxn id="9" idx="3"/>
          </p:cNvCxnSpPr>
          <p:nvPr/>
        </p:nvCxnSpPr>
        <p:spPr>
          <a:xfrm flipH="1">
            <a:off x="4523082" y="1821877"/>
            <a:ext cx="1439383" cy="30601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2019A09C-6389-47D2-A364-49EFF232E1BC}"/>
              </a:ext>
            </a:extLst>
          </p:cNvPr>
          <p:cNvCxnSpPr>
            <a:stCxn id="6" idx="0"/>
            <a:endCxn id="11" idx="1"/>
          </p:cNvCxnSpPr>
          <p:nvPr/>
        </p:nvCxnSpPr>
        <p:spPr>
          <a:xfrm flipV="1">
            <a:off x="5758278" y="4993122"/>
            <a:ext cx="1646069" cy="4499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>
            <a:extLst>
              <a:ext uri="{FF2B5EF4-FFF2-40B4-BE49-F238E27FC236}">
                <a16:creationId xmlns:a16="http://schemas.microsoft.com/office/drawing/2014/main" id="{15715427-0702-4F03-8139-341662685604}"/>
              </a:ext>
            </a:extLst>
          </p:cNvPr>
          <p:cNvCxnSpPr>
            <a:stCxn id="6" idx="0"/>
            <a:endCxn id="7" idx="1"/>
          </p:cNvCxnSpPr>
          <p:nvPr/>
        </p:nvCxnSpPr>
        <p:spPr>
          <a:xfrm flipV="1">
            <a:off x="5758278" y="3617625"/>
            <a:ext cx="2387171" cy="1825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se šipkou 162">
            <a:extLst>
              <a:ext uri="{FF2B5EF4-FFF2-40B4-BE49-F238E27FC236}">
                <a16:creationId xmlns:a16="http://schemas.microsoft.com/office/drawing/2014/main" id="{C855FC32-D2F1-492F-8460-3928BE4301A2}"/>
              </a:ext>
            </a:extLst>
          </p:cNvPr>
          <p:cNvCxnSpPr>
            <a:stCxn id="11" idx="0"/>
            <a:endCxn id="7" idx="2"/>
          </p:cNvCxnSpPr>
          <p:nvPr/>
        </p:nvCxnSpPr>
        <p:spPr>
          <a:xfrm flipV="1">
            <a:off x="8438595" y="4114774"/>
            <a:ext cx="687837" cy="381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ovéPole 164">
            <a:extLst>
              <a:ext uri="{FF2B5EF4-FFF2-40B4-BE49-F238E27FC236}">
                <a16:creationId xmlns:a16="http://schemas.microsoft.com/office/drawing/2014/main" id="{2A34C45E-4B35-47D5-8C40-75F9914BA0EA}"/>
              </a:ext>
            </a:extLst>
          </p:cNvPr>
          <p:cNvSpPr txBox="1"/>
          <p:nvPr/>
        </p:nvSpPr>
        <p:spPr>
          <a:xfrm>
            <a:off x="9697192" y="5063805"/>
            <a:ext cx="206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rozpuštěné látky</a:t>
            </a:r>
          </a:p>
        </p:txBody>
      </p:sp>
      <p:cxnSp>
        <p:nvCxnSpPr>
          <p:cNvPr id="167" name="Přímá spojnice se šipkou 166">
            <a:extLst>
              <a:ext uri="{FF2B5EF4-FFF2-40B4-BE49-F238E27FC236}">
                <a16:creationId xmlns:a16="http://schemas.microsoft.com/office/drawing/2014/main" id="{48B6B398-0F8B-4F1B-99B7-705919BC4F5B}"/>
              </a:ext>
            </a:extLst>
          </p:cNvPr>
          <p:cNvCxnSpPr>
            <a:stCxn id="11" idx="3"/>
            <a:endCxn id="165" idx="1"/>
          </p:cNvCxnSpPr>
          <p:nvPr/>
        </p:nvCxnSpPr>
        <p:spPr>
          <a:xfrm>
            <a:off x="9472843" y="4993122"/>
            <a:ext cx="224349" cy="25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564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7" grpId="0"/>
      <p:bldP spid="28" grpId="0"/>
      <p:bldP spid="38" grpId="0"/>
      <p:bldP spid="39" grpId="0"/>
      <p:bldP spid="49" grpId="0"/>
      <p:bldP spid="60" grpId="0"/>
      <p:bldP spid="64" grpId="0"/>
      <p:bldP spid="68" grpId="0"/>
      <p:bldP spid="69" grpId="0"/>
      <p:bldP spid="80" grpId="0"/>
      <p:bldP spid="81" grpId="0"/>
      <p:bldP spid="82" grpId="0"/>
      <p:bldP spid="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E32BC69-E575-4DD7-BCD4-A420258F5558}"/>
              </a:ext>
            </a:extLst>
          </p:cNvPr>
          <p:cNvSpPr txBox="1"/>
          <p:nvPr/>
        </p:nvSpPr>
        <p:spPr>
          <a:xfrm>
            <a:off x="2553809" y="124287"/>
            <a:ext cx="708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Trebuchet MS" panose="020B0603020202020204" pitchFamily="34" charset="0"/>
                <a:cs typeface="Calibri" panose="020F0502020204030204" pitchFamily="34" charset="0"/>
              </a:rPr>
              <a:t>ENVIRONMENTÁLNÍ ASPEKTY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0DF1D4A-29D0-4E20-BF25-12AF63025F0A}"/>
              </a:ext>
            </a:extLst>
          </p:cNvPr>
          <p:cNvSpPr/>
          <p:nvPr/>
        </p:nvSpPr>
        <p:spPr>
          <a:xfrm>
            <a:off x="2505351" y="1823256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SPOTŘEBA ENERGIE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24AD3A5-D6A0-4DB0-8938-584FDE0C9EAE}"/>
              </a:ext>
            </a:extLst>
          </p:cNvPr>
          <p:cNvSpPr/>
          <p:nvPr/>
        </p:nvSpPr>
        <p:spPr>
          <a:xfrm>
            <a:off x="4777295" y="5443121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CHEMIKÁLIÍ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DE54151-FB3E-463F-B982-A2DCCCC96938}"/>
              </a:ext>
            </a:extLst>
          </p:cNvPr>
          <p:cNvSpPr/>
          <p:nvPr/>
        </p:nvSpPr>
        <p:spPr>
          <a:xfrm>
            <a:off x="8145449" y="3120475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DO OVZDUŠÍ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96A3254-8601-4F64-BAA4-50FBC529DDC3}"/>
              </a:ext>
            </a:extLst>
          </p:cNvPr>
          <p:cNvSpPr/>
          <p:nvPr/>
        </p:nvSpPr>
        <p:spPr>
          <a:xfrm>
            <a:off x="1678804" y="3180654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HLUK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BE9C6D5-B29F-48C7-97A1-C62AD6E2AC96}"/>
              </a:ext>
            </a:extLst>
          </p:cNvPr>
          <p:cNvSpPr/>
          <p:nvPr/>
        </p:nvSpPr>
        <p:spPr>
          <a:xfrm>
            <a:off x="2561117" y="4384829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PRODUKCE ODPADŮ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0D0AEB4-75DF-493C-A83C-89F582D561EB}"/>
              </a:ext>
            </a:extLst>
          </p:cNvPr>
          <p:cNvSpPr/>
          <p:nvPr/>
        </p:nvSpPr>
        <p:spPr>
          <a:xfrm>
            <a:off x="4981482" y="827578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SPOTŘEBA VODY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2E0B5A5-6232-413E-A974-435B58C6781F}"/>
              </a:ext>
            </a:extLst>
          </p:cNvPr>
          <p:cNvSpPr/>
          <p:nvPr/>
        </p:nvSpPr>
        <p:spPr>
          <a:xfrm>
            <a:off x="7404347" y="4495972"/>
            <a:ext cx="2068496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DO POVRCHOVÝCH VOD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0A36D2BC-0D7C-44B3-8591-43101AF8563B}"/>
              </a:ext>
            </a:extLst>
          </p:cNvPr>
          <p:cNvSpPr/>
          <p:nvPr/>
        </p:nvSpPr>
        <p:spPr>
          <a:xfrm>
            <a:off x="7457613" y="1823256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STRHÁVÁNÍ ORGANIZMŮ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51B568A-D747-460E-8E91-135667F2F383}"/>
              </a:ext>
            </a:extLst>
          </p:cNvPr>
          <p:cNvCxnSpPr>
            <a:cxnSpLocks/>
            <a:stCxn id="5" idx="1"/>
            <a:endCxn id="19" idx="3"/>
          </p:cNvCxnSpPr>
          <p:nvPr/>
        </p:nvCxnSpPr>
        <p:spPr>
          <a:xfrm flipH="1" flipV="1">
            <a:off x="2116950" y="2129723"/>
            <a:ext cx="388401" cy="190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8812599-5AB0-4EF6-80D2-044FC6510FF7}"/>
              </a:ext>
            </a:extLst>
          </p:cNvPr>
          <p:cNvSpPr txBox="1"/>
          <p:nvPr/>
        </p:nvSpPr>
        <p:spPr>
          <a:xfrm>
            <a:off x="714278" y="1945057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přímá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E82062D-82F9-486E-9697-8FEEAFD9C9C7}"/>
              </a:ext>
            </a:extLst>
          </p:cNvPr>
          <p:cNvSpPr txBox="1"/>
          <p:nvPr/>
        </p:nvSpPr>
        <p:spPr>
          <a:xfrm>
            <a:off x="700222" y="2303582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nepřímá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D9BA312-CE6D-4AE4-868F-BB0B99A5C1CF}"/>
              </a:ext>
            </a:extLst>
          </p:cNvPr>
          <p:cNvCxnSpPr>
            <a:cxnSpLocks/>
            <a:stCxn id="5" idx="1"/>
            <a:endCxn id="20" idx="3"/>
          </p:cNvCxnSpPr>
          <p:nvPr/>
        </p:nvCxnSpPr>
        <p:spPr>
          <a:xfrm flipH="1">
            <a:off x="2120649" y="2320406"/>
            <a:ext cx="384702" cy="167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14FB59-D042-4E82-A6AA-125D5F1D72A7}"/>
              </a:ext>
            </a:extLst>
          </p:cNvPr>
          <p:cNvSpPr txBox="1"/>
          <p:nvPr/>
        </p:nvSpPr>
        <p:spPr>
          <a:xfrm>
            <a:off x="105613" y="3493137"/>
            <a:ext cx="12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čerpadla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260AA5C2-1ABF-47CA-B8C7-20965426F1AC}"/>
              </a:ext>
            </a:extLst>
          </p:cNvPr>
          <p:cNvCxnSpPr>
            <a:stCxn id="8" idx="1"/>
            <a:endCxn id="28" idx="3"/>
          </p:cNvCxnSpPr>
          <p:nvPr/>
        </p:nvCxnSpPr>
        <p:spPr>
          <a:xfrm flipH="1" flipV="1">
            <a:off x="1396576" y="3677803"/>
            <a:ext cx="28222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B5DFB0BA-C178-48BC-AFBD-F6E2211D2E2F}"/>
              </a:ext>
            </a:extLst>
          </p:cNvPr>
          <p:cNvSpPr txBox="1"/>
          <p:nvPr/>
        </p:nvSpPr>
        <p:spPr>
          <a:xfrm>
            <a:off x="9860501" y="4825214"/>
            <a:ext cx="18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eutrofizace</a:t>
            </a:r>
          </a:p>
        </p:txBody>
      </p: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81D8EF6E-7643-4F1C-8092-432560604B2F}"/>
              </a:ext>
            </a:extLst>
          </p:cNvPr>
          <p:cNvCxnSpPr>
            <a:stCxn id="11" idx="3"/>
            <a:endCxn id="60" idx="1"/>
          </p:cNvCxnSpPr>
          <p:nvPr/>
        </p:nvCxnSpPr>
        <p:spPr>
          <a:xfrm>
            <a:off x="9472843" y="4993122"/>
            <a:ext cx="387658" cy="16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448A4139-8C49-4E9F-9192-0D3922B15F9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V="1">
            <a:off x="2659787" y="2817555"/>
            <a:ext cx="826547" cy="36309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se šipkou 162">
            <a:extLst>
              <a:ext uri="{FF2B5EF4-FFF2-40B4-BE49-F238E27FC236}">
                <a16:creationId xmlns:a16="http://schemas.microsoft.com/office/drawing/2014/main" id="{C855FC32-D2F1-492F-8460-3928BE4301A2}"/>
              </a:ext>
            </a:extLst>
          </p:cNvPr>
          <p:cNvCxnSpPr>
            <a:stCxn id="11" idx="0"/>
            <a:endCxn id="7" idx="2"/>
          </p:cNvCxnSpPr>
          <p:nvPr/>
        </p:nvCxnSpPr>
        <p:spPr>
          <a:xfrm flipV="1">
            <a:off x="8438595" y="4114774"/>
            <a:ext cx="687837" cy="381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0C5ACCF-3FA8-4EFF-8AAC-9123A947089C}"/>
              </a:ext>
            </a:extLst>
          </p:cNvPr>
          <p:cNvCxnSpPr>
            <a:stCxn id="5" idx="3"/>
            <a:endCxn id="11" idx="1"/>
          </p:cNvCxnSpPr>
          <p:nvPr/>
        </p:nvCxnSpPr>
        <p:spPr>
          <a:xfrm>
            <a:off x="4467316" y="2320406"/>
            <a:ext cx="2937031" cy="267271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9092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B8FCF-A49F-405E-AB19-FCF581AEE269}"/>
              </a:ext>
            </a:extLst>
          </p:cNvPr>
          <p:cNvSpPr txBox="1"/>
          <p:nvPr/>
        </p:nvSpPr>
        <p:spPr>
          <a:xfrm>
            <a:off x="3768012" y="155129"/>
            <a:ext cx="46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Trebuchet MS" panose="020B0603020202020204" pitchFamily="34" charset="0"/>
              </a:rPr>
              <a:t>ZÁVĚR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4C7E0E-E832-4B16-9B66-2CA8A9B62E77}"/>
              </a:ext>
            </a:extLst>
          </p:cNvPr>
          <p:cNvSpPr txBox="1"/>
          <p:nvPr/>
        </p:nvSpPr>
        <p:spPr>
          <a:xfrm>
            <a:off x="1611086" y="3828641"/>
            <a:ext cx="4105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po většinu roku účinnější chlazení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úspora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bez emisí chemikálií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minimalizace hluku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nižší provozní náklady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EB36BF-6F7D-4EDC-8390-919B3F850DDC}"/>
              </a:ext>
            </a:extLst>
          </p:cNvPr>
          <p:cNvSpPr txBox="1"/>
          <p:nvPr/>
        </p:nvSpPr>
        <p:spPr>
          <a:xfrm>
            <a:off x="6587412" y="3828641"/>
            <a:ext cx="5318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vyšší spotřeba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horší regulace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výkyvy teploty chladící vody během roku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vyšší dopad do oteplení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vysoké investiční náklady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1221A7-8794-44A5-A270-80ED401CA71A}"/>
              </a:ext>
            </a:extLst>
          </p:cNvPr>
          <p:cNvSpPr txBox="1"/>
          <p:nvPr/>
        </p:nvSpPr>
        <p:spPr>
          <a:xfrm>
            <a:off x="1464906" y="979714"/>
            <a:ext cx="10879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chladící řeka = </a:t>
            </a:r>
            <a:r>
              <a:rPr lang="cs-CZ" b="1" dirty="0">
                <a:latin typeface="Trebuchet MS" panose="020B0603020202020204" pitchFamily="34" charset="0"/>
              </a:rPr>
              <a:t>Jizera</a:t>
            </a:r>
            <a:r>
              <a:rPr lang="cs-CZ" dirty="0">
                <a:latin typeface="Trebuchet MS" panose="020B0603020202020204" pitchFamily="34" charset="0"/>
              </a:rPr>
              <a:t> (přirozená trasa)</a:t>
            </a:r>
          </a:p>
          <a:p>
            <a:r>
              <a:rPr lang="cs-CZ" dirty="0">
                <a:latin typeface="Trebuchet MS" panose="020B0603020202020204" pitchFamily="34" charset="0"/>
              </a:rPr>
              <a:t>lokalita výměníku = </a:t>
            </a:r>
            <a:r>
              <a:rPr lang="cs-CZ" b="1" dirty="0">
                <a:latin typeface="Trebuchet MS" panose="020B0603020202020204" pitchFamily="34" charset="0"/>
              </a:rPr>
              <a:t>jez Rožatov</a:t>
            </a:r>
          </a:p>
          <a:p>
            <a:r>
              <a:rPr lang="cs-CZ" dirty="0">
                <a:latin typeface="Trebuchet MS" panose="020B0603020202020204" pitchFamily="34" charset="0"/>
              </a:rPr>
              <a:t>trasa vedení potrubí = </a:t>
            </a:r>
            <a:r>
              <a:rPr lang="cs-CZ" b="1" dirty="0">
                <a:latin typeface="Trebuchet MS" panose="020B0603020202020204" pitchFamily="34" charset="0"/>
              </a:rPr>
              <a:t>„přes sídliště“</a:t>
            </a:r>
          </a:p>
          <a:p>
            <a:r>
              <a:rPr lang="cs-CZ" dirty="0">
                <a:latin typeface="Trebuchet MS" panose="020B0603020202020204" pitchFamily="34" charset="0"/>
              </a:rPr>
              <a:t>materiál potrubí = </a:t>
            </a:r>
            <a:r>
              <a:rPr lang="cs-CZ" b="1" dirty="0">
                <a:latin typeface="Trebuchet MS" panose="020B0603020202020204" pitchFamily="34" charset="0"/>
              </a:rPr>
              <a:t>litina s žebry </a:t>
            </a:r>
            <a:r>
              <a:rPr lang="cs-CZ" dirty="0">
                <a:latin typeface="Trebuchet MS" panose="020B0603020202020204" pitchFamily="34" charset="0"/>
              </a:rPr>
              <a:t>(nejlepší výkon), </a:t>
            </a:r>
            <a:r>
              <a:rPr lang="cs-CZ" b="1" dirty="0">
                <a:latin typeface="Trebuchet MS" panose="020B0603020202020204" pitchFamily="34" charset="0"/>
              </a:rPr>
              <a:t>HDPE s úsekem litiny s žebry </a:t>
            </a:r>
            <a:r>
              <a:rPr lang="cs-CZ" dirty="0">
                <a:latin typeface="Trebuchet MS" panose="020B0603020202020204" pitchFamily="34" charset="0"/>
              </a:rPr>
              <a:t>(ekonomická varianta)</a:t>
            </a:r>
          </a:p>
          <a:p>
            <a:r>
              <a:rPr lang="cs-CZ" dirty="0">
                <a:latin typeface="Trebuchet MS" panose="020B0603020202020204" pitchFamily="34" charset="0"/>
              </a:rPr>
              <a:t>dimenze potrubí = </a:t>
            </a:r>
            <a:r>
              <a:rPr lang="cs-CZ" b="1" dirty="0">
                <a:latin typeface="Trebuchet MS" panose="020B0603020202020204" pitchFamily="34" charset="0"/>
              </a:rPr>
              <a:t>DN 1200 </a:t>
            </a:r>
            <a:r>
              <a:rPr lang="cs-CZ" dirty="0">
                <a:latin typeface="Trebuchet MS" panose="020B0603020202020204" pitchFamily="34" charset="0"/>
              </a:rPr>
              <a:t>(nejlepší výkon), </a:t>
            </a:r>
            <a:r>
              <a:rPr lang="cs-CZ" b="1" dirty="0">
                <a:latin typeface="Trebuchet MS" panose="020B0603020202020204" pitchFamily="34" charset="0"/>
              </a:rPr>
              <a:t>DN 1000 </a:t>
            </a:r>
            <a:r>
              <a:rPr lang="cs-CZ" dirty="0">
                <a:latin typeface="Trebuchet MS" panose="020B0603020202020204" pitchFamily="34" charset="0"/>
              </a:rPr>
              <a:t>(ekonomická varianta)</a:t>
            </a:r>
          </a:p>
          <a:p>
            <a:r>
              <a:rPr lang="cs-CZ" dirty="0">
                <a:latin typeface="Trebuchet MS" panose="020B0603020202020204" pitchFamily="34" charset="0"/>
              </a:rPr>
              <a:t>výkon čerpadel = </a:t>
            </a:r>
            <a:r>
              <a:rPr lang="cs-CZ" b="1" dirty="0">
                <a:latin typeface="Trebuchet MS" panose="020B0603020202020204" pitchFamily="34" charset="0"/>
              </a:rPr>
              <a:t>1,91 MW </a:t>
            </a:r>
            <a:r>
              <a:rPr lang="cs-CZ" dirty="0">
                <a:latin typeface="Trebuchet MS" panose="020B0603020202020204" pitchFamily="34" charset="0"/>
              </a:rPr>
              <a:t>(nejlepší výkon), </a:t>
            </a:r>
            <a:r>
              <a:rPr lang="cs-CZ" b="1" dirty="0">
                <a:latin typeface="Trebuchet MS" panose="020B0603020202020204" pitchFamily="34" charset="0"/>
              </a:rPr>
              <a:t>1,71 MW </a:t>
            </a:r>
            <a:r>
              <a:rPr lang="cs-CZ" dirty="0">
                <a:latin typeface="Trebuchet MS" panose="020B0603020202020204" pitchFamily="34" charset="0"/>
              </a:rPr>
              <a:t>(ekonomická varianta)</a:t>
            </a:r>
          </a:p>
          <a:p>
            <a:r>
              <a:rPr lang="cs-CZ" dirty="0">
                <a:latin typeface="Trebuchet MS" panose="020B0603020202020204" pitchFamily="34" charset="0"/>
              </a:rPr>
              <a:t>minimální počet trubek výměníku = </a:t>
            </a:r>
            <a:r>
              <a:rPr lang="cs-CZ" b="1" dirty="0">
                <a:latin typeface="Trebuchet MS" panose="020B0603020202020204" pitchFamily="34" charset="0"/>
              </a:rPr>
              <a:t>224</a:t>
            </a:r>
          </a:p>
          <a:p>
            <a:r>
              <a:rPr lang="cs-CZ" dirty="0">
                <a:latin typeface="Trebuchet MS" panose="020B0603020202020204" pitchFamily="34" charset="0"/>
              </a:rPr>
              <a:t>dimenze potrubí výměníku = </a:t>
            </a:r>
            <a:r>
              <a:rPr lang="cs-CZ" b="1" dirty="0">
                <a:latin typeface="Trebuchet MS" panose="020B0603020202020204" pitchFamily="34" charset="0"/>
              </a:rPr>
              <a:t>DN 150 </a:t>
            </a:r>
            <a:r>
              <a:rPr lang="cs-CZ" dirty="0">
                <a:latin typeface="Trebuchet MS" panose="020B0603020202020204" pitchFamily="34" charset="0"/>
              </a:rPr>
              <a:t>(nejlepší výkon), </a:t>
            </a:r>
            <a:r>
              <a:rPr lang="cs-CZ" b="1" dirty="0">
                <a:latin typeface="Trebuchet MS" panose="020B0603020202020204" pitchFamily="34" charset="0"/>
              </a:rPr>
              <a:t>DN 125 </a:t>
            </a:r>
            <a:r>
              <a:rPr lang="cs-CZ" dirty="0">
                <a:latin typeface="Trebuchet MS" panose="020B0603020202020204" pitchFamily="34" charset="0"/>
              </a:rPr>
              <a:t>(ekonomická varianta)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E365FD5-5C3B-4646-8D5D-3C18DF764164}"/>
              </a:ext>
            </a:extLst>
          </p:cNvPr>
          <p:cNvSpPr txBox="1"/>
          <p:nvPr/>
        </p:nvSpPr>
        <p:spPr>
          <a:xfrm>
            <a:off x="1359160" y="3429000"/>
            <a:ext cx="34461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u="sng" dirty="0">
                <a:latin typeface="Trebuchet MS" panose="020B0603020202020204" pitchFamily="34" charset="0"/>
              </a:rPr>
              <a:t>KLADY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8FAFFC0-5781-4337-A10E-122D7FF0E415}"/>
              </a:ext>
            </a:extLst>
          </p:cNvPr>
          <p:cNvSpPr txBox="1"/>
          <p:nvPr/>
        </p:nvSpPr>
        <p:spPr>
          <a:xfrm>
            <a:off x="5828522" y="3391999"/>
            <a:ext cx="3872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u="sng" dirty="0">
                <a:latin typeface="Trebuchet MS" panose="020B0603020202020204" pitchFamily="34" charset="0"/>
              </a:rPr>
              <a:t>ZÁPORY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78BAA5-2550-40C8-BE40-5B8BB48F0F0F}"/>
              </a:ext>
            </a:extLst>
          </p:cNvPr>
          <p:cNvSpPr txBox="1"/>
          <p:nvPr/>
        </p:nvSpPr>
        <p:spPr>
          <a:xfrm>
            <a:off x="755780" y="5575241"/>
            <a:ext cx="10814179" cy="101566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rebuchet MS" panose="020B0603020202020204" pitchFamily="34" charset="0"/>
              </a:rPr>
              <a:t>APLIKACE ZMÍNĚNÉHO SYSTÉMU CHLAZENÍ JE MOŽNÁ JEN DÍKY UNIKÁTNÍMU DÍLU PŘI JEZU ROŽATOV</a:t>
            </a:r>
          </a:p>
          <a:p>
            <a:pPr algn="ctr"/>
            <a:r>
              <a:rPr lang="cs-CZ" sz="2000" b="1" dirty="0">
                <a:latin typeface="Trebuchet MS" panose="020B0603020202020204" pitchFamily="34" charset="0"/>
              </a:rPr>
              <a:t>NÁROČNOST INVESTICE JE ZPŮSOBENA HLAVNĚ VZDÁLENOSTÍ ŘEKY OD TEPLÁRNY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55FA541-1D93-4CB2-A358-91E90EC35D37}"/>
              </a:ext>
            </a:extLst>
          </p:cNvPr>
          <p:cNvSpPr/>
          <p:nvPr/>
        </p:nvSpPr>
        <p:spPr>
          <a:xfrm>
            <a:off x="6475446" y="3429000"/>
            <a:ext cx="4823925" cy="1876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E88335-CA12-43A7-9E53-1C393EBE4FDB}"/>
              </a:ext>
            </a:extLst>
          </p:cNvPr>
          <p:cNvSpPr/>
          <p:nvPr/>
        </p:nvSpPr>
        <p:spPr>
          <a:xfrm>
            <a:off x="1464905" y="3429000"/>
            <a:ext cx="4497355" cy="1876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072587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2253B58-E4E6-4AC1-A3D7-903EF86B4F00}"/>
              </a:ext>
            </a:extLst>
          </p:cNvPr>
          <p:cNvSpPr txBox="1"/>
          <p:nvPr/>
        </p:nvSpPr>
        <p:spPr>
          <a:xfrm>
            <a:off x="2885243" y="52259"/>
            <a:ext cx="53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POPIS SITUACE</a:t>
            </a:r>
          </a:p>
        </p:txBody>
      </p:sp>
      <p:pic>
        <p:nvPicPr>
          <p:cNvPr id="5" name="Obrázek 4">
            <a:hlinkClick r:id="rId2" action="ppaction://hlinkfile"/>
            <a:extLst>
              <a:ext uri="{FF2B5EF4-FFF2-40B4-BE49-F238E27FC236}">
                <a16:creationId xmlns:a16="http://schemas.microsoft.com/office/drawing/2014/main" id="{6AE1C885-D768-4E06-B39E-244813EE5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956" y="150920"/>
            <a:ext cx="3453847" cy="20096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DA258E-81A9-4800-A481-9402B5CD6DC3}"/>
              </a:ext>
            </a:extLst>
          </p:cNvPr>
          <p:cNvSpPr txBox="1"/>
          <p:nvPr/>
        </p:nvSpPr>
        <p:spPr>
          <a:xfrm>
            <a:off x="372862" y="1338375"/>
            <a:ext cx="4935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u="sng" dirty="0">
                <a:latin typeface="Trebuchet MS" panose="020B0603020202020204" pitchFamily="34" charset="0"/>
              </a:rPr>
              <a:t>společnost ŠKO-ENERGO, s.r.o.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AB3A1D-403B-4453-A581-4C281D5AEF95}"/>
              </a:ext>
            </a:extLst>
          </p:cNvPr>
          <p:cNvSpPr txBox="1"/>
          <p:nvPr/>
        </p:nvSpPr>
        <p:spPr>
          <a:xfrm>
            <a:off x="639193" y="1815429"/>
            <a:ext cx="449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vodní hospodářství v areálu Škoda 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zásobování elektrickou energií, teplem a stlačeným vzduchem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provoz teplárny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6C9A30-4546-4C27-B55C-88437948E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437"/>
          <a:stretch/>
        </p:blipFill>
        <p:spPr>
          <a:xfrm>
            <a:off x="8016536" y="2258222"/>
            <a:ext cx="4086685" cy="4518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90630-DF3C-4B14-9489-F325CA0AAEBB}"/>
              </a:ext>
            </a:extLst>
          </p:cNvPr>
          <p:cNvSpPr txBox="1"/>
          <p:nvPr/>
        </p:nvSpPr>
        <p:spPr>
          <a:xfrm>
            <a:off x="1470355" y="4731135"/>
            <a:ext cx="6094736" cy="86177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Trebuchet MS" panose="020B0603020202020204" pitchFamily="34" charset="0"/>
              </a:rPr>
              <a:t>AŽ 60 % PRŮMYSLOVÉ VODY SE SPOTŘEBUJE NA CHLAZENÍ TEPLÁRNY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D68FE9-FDAB-4E9B-85E7-8901AEE4528E}"/>
              </a:ext>
            </a:extLst>
          </p:cNvPr>
          <p:cNvSpPr txBox="1"/>
          <p:nvPr/>
        </p:nvSpPr>
        <p:spPr>
          <a:xfrm>
            <a:off x="1056442" y="3431242"/>
            <a:ext cx="6383045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latin typeface="Trebuchet MS" panose="020B0603020202020204" pitchFamily="34" charset="0"/>
              </a:rPr>
              <a:t>V DŮSLEDKU NOVÉ LEGISLATIVY HLEDÁ ÚSOPRY VODY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99ED86C7-3C08-4D91-937C-1A183C324497}"/>
              </a:ext>
            </a:extLst>
          </p:cNvPr>
          <p:cNvSpPr/>
          <p:nvPr/>
        </p:nvSpPr>
        <p:spPr>
          <a:xfrm rot="18765033">
            <a:off x="2819890" y="2787423"/>
            <a:ext cx="562251" cy="6815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3C641EE-6C04-4E92-B46D-696E0C2A924A}"/>
              </a:ext>
            </a:extLst>
          </p:cNvPr>
          <p:cNvSpPr/>
          <p:nvPr/>
        </p:nvSpPr>
        <p:spPr>
          <a:xfrm rot="19352705">
            <a:off x="1984861" y="4032751"/>
            <a:ext cx="816746" cy="7539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4D410E8-49F8-45F2-89CD-D58DFE9EA203}"/>
              </a:ext>
            </a:extLst>
          </p:cNvPr>
          <p:cNvSpPr txBox="1"/>
          <p:nvPr/>
        </p:nvSpPr>
        <p:spPr>
          <a:xfrm>
            <a:off x="1511006" y="5686855"/>
            <a:ext cx="6381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spotřeba vody 800 000 m</a:t>
            </a:r>
            <a:r>
              <a:rPr lang="cs-CZ" baseline="30000" dirty="0">
                <a:latin typeface="Trebuchet MS" panose="020B0603020202020204" pitchFamily="34" charset="0"/>
              </a:rPr>
              <a:t>3</a:t>
            </a:r>
            <a:r>
              <a:rPr lang="cs-CZ" dirty="0">
                <a:latin typeface="Trebuchet MS" panose="020B0603020202020204" pitchFamily="34" charset="0"/>
              </a:rPr>
              <a:t>·rok</a:t>
            </a:r>
            <a:r>
              <a:rPr lang="cs-CZ" baseline="30000" dirty="0">
                <a:latin typeface="Trebuchet MS" panose="020B0603020202020204" pitchFamily="34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mokré chladící věže s nuceným tahem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již byly provedeny studie proveditelnosti na suché a hybridní chlazení → </a:t>
            </a:r>
            <a:r>
              <a:rPr lang="cs-CZ" b="1" dirty="0">
                <a:latin typeface="Trebuchet MS" panose="020B0603020202020204" pitchFamily="34" charset="0"/>
              </a:rPr>
              <a:t>neuspokojivé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04730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5A40BD1-2674-4C9F-BC69-03D455868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57562"/>
            <a:ext cx="6096000" cy="35004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CBC5D9-7A8A-41DA-834E-A968D502C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357561"/>
            <a:ext cx="6095999" cy="3500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49D98D-709E-4C0E-AFFC-8F8D1D5F7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2981"/>
            <a:ext cx="6096000" cy="31960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1E123F-EAD1-45F0-A76C-8B776A307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34991"/>
            <a:ext cx="6095999" cy="3429000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4C0AC91-FDBC-47DA-AA35-8379CB34EF81}"/>
              </a:ext>
            </a:extLst>
          </p:cNvPr>
          <p:cNvCxnSpPr>
            <a:cxnSpLocks/>
          </p:cNvCxnSpPr>
          <p:nvPr/>
        </p:nvCxnSpPr>
        <p:spPr>
          <a:xfrm flipV="1">
            <a:off x="0" y="3357561"/>
            <a:ext cx="12192000" cy="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29210D7-A197-4175-9750-08CC9BF97164}"/>
              </a:ext>
            </a:extLst>
          </p:cNvPr>
          <p:cNvSpPr txBox="1"/>
          <p:nvPr/>
        </p:nvSpPr>
        <p:spPr>
          <a:xfrm>
            <a:off x="5004318" y="2955994"/>
            <a:ext cx="1163217" cy="4001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rebuchet MS" panose="020B0603020202020204" pitchFamily="34" charset="0"/>
              </a:rPr>
              <a:t>HDPE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7DF08E9-9CFD-4092-B6B8-2ADA3FE0AF91}"/>
              </a:ext>
            </a:extLst>
          </p:cNvPr>
          <p:cNvSpPr txBox="1"/>
          <p:nvPr/>
        </p:nvSpPr>
        <p:spPr>
          <a:xfrm>
            <a:off x="5035420" y="6457888"/>
            <a:ext cx="1163217" cy="4001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rebuchet MS" panose="020B0603020202020204" pitchFamily="34" charset="0"/>
              </a:rPr>
              <a:t>litina</a:t>
            </a:r>
          </a:p>
        </p:txBody>
      </p:sp>
    </p:spTree>
    <p:extLst>
      <p:ext uri="{BB962C8B-B14F-4D97-AF65-F5344CB8AC3E}">
        <p14:creationId xmlns:p14="http://schemas.microsoft.com/office/powerpoint/2010/main" val="3066783487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4D3671B9-541D-4658-BC0F-D3770840C5DF}"/>
              </a:ext>
            </a:extLst>
          </p:cNvPr>
          <p:cNvSpPr/>
          <p:nvPr/>
        </p:nvSpPr>
        <p:spPr>
          <a:xfrm>
            <a:off x="7071872" y="1659363"/>
            <a:ext cx="4528126" cy="38865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4F22E64-0016-407B-95FF-F9D3A23BE085}"/>
              </a:ext>
            </a:extLst>
          </p:cNvPr>
          <p:cNvSpPr/>
          <p:nvPr/>
        </p:nvSpPr>
        <p:spPr>
          <a:xfrm>
            <a:off x="857089" y="1659364"/>
            <a:ext cx="4528127" cy="38865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EC75C8-0480-42B3-B189-30C672D89F77}"/>
              </a:ext>
            </a:extLst>
          </p:cNvPr>
          <p:cNvSpPr txBox="1"/>
          <p:nvPr/>
        </p:nvSpPr>
        <p:spPr>
          <a:xfrm>
            <a:off x="1461478" y="533253"/>
            <a:ext cx="105390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>
                <a:latin typeface="Trebuchet MS" panose="020B0603020202020204" pitchFamily="34" charset="0"/>
              </a:rPr>
              <a:t>DĚKUJI ZA POZORNOST</a:t>
            </a:r>
          </a:p>
        </p:txBody>
      </p:sp>
      <p:pic>
        <p:nvPicPr>
          <p:cNvPr id="3" name="Picture 2" descr="O areálu Ško Energo MBC bikepark - MBC freeride team z.s.">
            <a:extLst>
              <a:ext uri="{FF2B5EF4-FFF2-40B4-BE49-F238E27FC236}">
                <a16:creationId xmlns:a16="http://schemas.microsoft.com/office/drawing/2014/main" id="{AF212151-A311-4F2F-BD9D-960357DC4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1"/>
          <a:stretch/>
        </p:blipFill>
        <p:spPr bwMode="auto">
          <a:xfrm>
            <a:off x="7778283" y="1755484"/>
            <a:ext cx="3294538" cy="19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2B84F44-FE87-4DF1-8D1C-85EA8D580C58}"/>
              </a:ext>
            </a:extLst>
          </p:cNvPr>
          <p:cNvSpPr txBox="1"/>
          <p:nvPr/>
        </p:nvSpPr>
        <p:spPr>
          <a:xfrm>
            <a:off x="6288721" y="3747303"/>
            <a:ext cx="6094428" cy="1354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cs-CZ" sz="1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Ing. Ondřej Hlaváček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dirty="0">
                <a:solidFill>
                  <a:srgbClr val="6E6E6E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Modernizace teplárny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ŠKO-ENERGO, s.r.o.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Václava Klementa 869, 293 60 Mladá Boleslav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 +420 732 172 761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cs-CZ" sz="15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 </a:t>
            </a: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ndrej.</a:t>
            </a:r>
            <a:r>
              <a:rPr lang="cs-CZ" sz="15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lavacek2@sko-energo.cz</a:t>
            </a:r>
            <a:r>
              <a:rPr lang="cs-CZ" sz="15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www.sko-energo.cz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EC21A40-A345-4BD1-8CF0-5627B87638A8}"/>
              </a:ext>
            </a:extLst>
          </p:cNvPr>
          <p:cNvSpPr txBox="1"/>
          <p:nvPr/>
        </p:nvSpPr>
        <p:spPr>
          <a:xfrm>
            <a:off x="73941" y="3747303"/>
            <a:ext cx="6094428" cy="1354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cs-CZ" sz="1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Ing. Ondřej Hlaváček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dirty="0">
                <a:solidFill>
                  <a:srgbClr val="6E6E6E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Ústav plynných a pevných paliv a ochrany ovzduší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VŠCHT v Praze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Technická 5, 166 28 Praha 6 - Dejvice</a:t>
            </a:r>
          </a:p>
          <a:p>
            <a:pPr algn="ctr">
              <a:lnSpc>
                <a:spcPts val="1350"/>
              </a:lnSpc>
            </a:pPr>
            <a:r>
              <a:rPr lang="cs-CZ" sz="1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cs-CZ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 +420 732 172 761</a:t>
            </a:r>
            <a:endParaRPr lang="cs-CZ" sz="15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cs-CZ" sz="15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cs-CZ" sz="15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 </a:t>
            </a:r>
            <a:r>
              <a:rPr lang="cs-CZ" sz="15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Ondrej.Hlavacek@vscht.cz</a:t>
            </a:r>
            <a:r>
              <a:rPr lang="cs-CZ" sz="15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https://upkoo.vscht.cz/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BF7A5A-6AC8-4214-9032-97D846D6AD88}"/>
              </a:ext>
            </a:extLst>
          </p:cNvPr>
          <p:cNvSpPr txBox="1"/>
          <p:nvPr/>
        </p:nvSpPr>
        <p:spPr>
          <a:xfrm>
            <a:off x="1253094" y="6054873"/>
            <a:ext cx="9830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tento výstup vznikl rámci projektu Specifického vysokoškolského výzkumu–projekt č. A2_FTOP_2022_002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2981" r="3676" b="13051"/>
          <a:stretch/>
        </p:blipFill>
        <p:spPr>
          <a:xfrm>
            <a:off x="995882" y="2431541"/>
            <a:ext cx="4286756" cy="6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120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2AC19E5D-D2DB-428B-BB4C-A1E31A67ECD6}"/>
              </a:ext>
            </a:extLst>
          </p:cNvPr>
          <p:cNvSpPr/>
          <p:nvPr/>
        </p:nvSpPr>
        <p:spPr>
          <a:xfrm>
            <a:off x="1558923" y="1765952"/>
            <a:ext cx="2142836" cy="4941393"/>
          </a:xfrm>
          <a:prstGeom prst="ellipse">
            <a:avLst/>
          </a:prstGeom>
          <a:solidFill>
            <a:srgbClr val="73D58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9F2D91-4467-4712-AB45-D777052DE26B}"/>
              </a:ext>
            </a:extLst>
          </p:cNvPr>
          <p:cNvSpPr txBox="1"/>
          <p:nvPr/>
        </p:nvSpPr>
        <p:spPr>
          <a:xfrm>
            <a:off x="188335" y="1254291"/>
            <a:ext cx="61052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latin typeface="Trebuchet MS" panose="020B0603020202020204" pitchFamily="34" charset="0"/>
              </a:rPr>
              <a:t>SLEDOVANÉ PROSTŘEDÍ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6D69B54-F5C7-43F5-93F7-D3621AA6BA18}"/>
              </a:ext>
            </a:extLst>
          </p:cNvPr>
          <p:cNvSpPr/>
          <p:nvPr/>
        </p:nvSpPr>
        <p:spPr>
          <a:xfrm rot="2222307">
            <a:off x="3848528" y="3291056"/>
            <a:ext cx="1062182" cy="646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DD3CD9F-0A6B-40DD-9B77-7E71C1C6EF82}"/>
              </a:ext>
            </a:extLst>
          </p:cNvPr>
          <p:cNvSpPr/>
          <p:nvPr/>
        </p:nvSpPr>
        <p:spPr>
          <a:xfrm>
            <a:off x="3817884" y="4151146"/>
            <a:ext cx="1062182" cy="646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82695A62-6B35-49ED-9E5D-3D2B32E0B940}"/>
              </a:ext>
            </a:extLst>
          </p:cNvPr>
          <p:cNvSpPr/>
          <p:nvPr/>
        </p:nvSpPr>
        <p:spPr>
          <a:xfrm rot="19149962">
            <a:off x="3848528" y="5135488"/>
            <a:ext cx="1062182" cy="646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1A65A1A8-ECBA-4BE3-A87D-0FEA660121F4}"/>
              </a:ext>
            </a:extLst>
          </p:cNvPr>
          <p:cNvSpPr/>
          <p:nvPr/>
        </p:nvSpPr>
        <p:spPr>
          <a:xfrm>
            <a:off x="7970655" y="3896470"/>
            <a:ext cx="2225963" cy="11558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b="1" dirty="0">
                <a:latin typeface="Trebuchet MS" panose="020B0603020202020204" pitchFamily="34" charset="0"/>
              </a:rPr>
              <a:t>VODOPRÁVNÍ ÚŘAD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62A55F2-25B9-414D-B49E-4331EC185473}"/>
              </a:ext>
            </a:extLst>
          </p:cNvPr>
          <p:cNvSpPr/>
          <p:nvPr/>
        </p:nvSpPr>
        <p:spPr>
          <a:xfrm>
            <a:off x="7324438" y="4236649"/>
            <a:ext cx="554182" cy="51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6E1AE48-6595-40D5-82A1-4F0C4DA4609A}"/>
              </a:ext>
            </a:extLst>
          </p:cNvPr>
          <p:cNvSpPr/>
          <p:nvPr/>
        </p:nvSpPr>
        <p:spPr>
          <a:xfrm rot="1149725">
            <a:off x="2251599" y="4441939"/>
            <a:ext cx="1226412" cy="2277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latin typeface="Trebuchet MS" panose="020B0603020202020204" pitchFamily="34" charset="0"/>
            </a:endParaRP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D9BEB230-6716-46B9-B83F-2DE2210F911A}"/>
              </a:ext>
            </a:extLst>
          </p:cNvPr>
          <p:cNvSpPr/>
          <p:nvPr/>
        </p:nvSpPr>
        <p:spPr>
          <a:xfrm>
            <a:off x="1735740" y="3433086"/>
            <a:ext cx="1081716" cy="1644076"/>
          </a:xfrm>
          <a:custGeom>
            <a:avLst/>
            <a:gdLst>
              <a:gd name="connsiteX0" fmla="*/ 397861 w 1081716"/>
              <a:gd name="connsiteY0" fmla="*/ 0 h 1644076"/>
              <a:gd name="connsiteX1" fmla="*/ 397861 w 1081716"/>
              <a:gd name="connsiteY1" fmla="*/ 0 h 1644076"/>
              <a:gd name="connsiteX2" fmla="*/ 323970 w 1081716"/>
              <a:gd name="connsiteY2" fmla="*/ 36945 h 1644076"/>
              <a:gd name="connsiteX3" fmla="*/ 268552 w 1081716"/>
              <a:gd name="connsiteY3" fmla="*/ 73891 h 1644076"/>
              <a:gd name="connsiteX4" fmla="*/ 250079 w 1081716"/>
              <a:gd name="connsiteY4" fmla="*/ 101600 h 1644076"/>
              <a:gd name="connsiteX5" fmla="*/ 222370 w 1081716"/>
              <a:gd name="connsiteY5" fmla="*/ 120072 h 1644076"/>
              <a:gd name="connsiteX6" fmla="*/ 213134 w 1081716"/>
              <a:gd name="connsiteY6" fmla="*/ 147781 h 1644076"/>
              <a:gd name="connsiteX7" fmla="*/ 176188 w 1081716"/>
              <a:gd name="connsiteY7" fmla="*/ 203200 h 1644076"/>
              <a:gd name="connsiteX8" fmla="*/ 139243 w 1081716"/>
              <a:gd name="connsiteY8" fmla="*/ 258618 h 1644076"/>
              <a:gd name="connsiteX9" fmla="*/ 120770 w 1081716"/>
              <a:gd name="connsiteY9" fmla="*/ 286327 h 1644076"/>
              <a:gd name="connsiteX10" fmla="*/ 111534 w 1081716"/>
              <a:gd name="connsiteY10" fmla="*/ 314036 h 1644076"/>
              <a:gd name="connsiteX11" fmla="*/ 102297 w 1081716"/>
              <a:gd name="connsiteY11" fmla="*/ 360218 h 1644076"/>
              <a:gd name="connsiteX12" fmla="*/ 93061 w 1081716"/>
              <a:gd name="connsiteY12" fmla="*/ 397163 h 1644076"/>
              <a:gd name="connsiteX13" fmla="*/ 83824 w 1081716"/>
              <a:gd name="connsiteY13" fmla="*/ 480291 h 1644076"/>
              <a:gd name="connsiteX14" fmla="*/ 65352 w 1081716"/>
              <a:gd name="connsiteY14" fmla="*/ 508000 h 1644076"/>
              <a:gd name="connsiteX15" fmla="*/ 56115 w 1081716"/>
              <a:gd name="connsiteY15" fmla="*/ 544945 h 1644076"/>
              <a:gd name="connsiteX16" fmla="*/ 37643 w 1081716"/>
              <a:gd name="connsiteY16" fmla="*/ 618836 h 1644076"/>
              <a:gd name="connsiteX17" fmla="*/ 46879 w 1081716"/>
              <a:gd name="connsiteY17" fmla="*/ 785091 h 1644076"/>
              <a:gd name="connsiteX18" fmla="*/ 56115 w 1081716"/>
              <a:gd name="connsiteY18" fmla="*/ 812800 h 1644076"/>
              <a:gd name="connsiteX19" fmla="*/ 46879 w 1081716"/>
              <a:gd name="connsiteY19" fmla="*/ 1089891 h 1644076"/>
              <a:gd name="connsiteX20" fmla="*/ 37643 w 1081716"/>
              <a:gd name="connsiteY20" fmla="*/ 1117600 h 1644076"/>
              <a:gd name="connsiteX21" fmla="*/ 9934 w 1081716"/>
              <a:gd name="connsiteY21" fmla="*/ 1145309 h 1644076"/>
              <a:gd name="connsiteX22" fmla="*/ 9934 w 1081716"/>
              <a:gd name="connsiteY22" fmla="*/ 1237672 h 1644076"/>
              <a:gd name="connsiteX23" fmla="*/ 37643 w 1081716"/>
              <a:gd name="connsiteY23" fmla="*/ 1357745 h 1644076"/>
              <a:gd name="connsiteX24" fmla="*/ 46879 w 1081716"/>
              <a:gd name="connsiteY24" fmla="*/ 1385454 h 1644076"/>
              <a:gd name="connsiteX25" fmla="*/ 130006 w 1081716"/>
              <a:gd name="connsiteY25" fmla="*/ 1431636 h 1644076"/>
              <a:gd name="connsiteX26" fmla="*/ 185424 w 1081716"/>
              <a:gd name="connsiteY26" fmla="*/ 1477818 h 1644076"/>
              <a:gd name="connsiteX27" fmla="*/ 213134 w 1081716"/>
              <a:gd name="connsiteY27" fmla="*/ 1496291 h 1644076"/>
              <a:gd name="connsiteX28" fmla="*/ 250079 w 1081716"/>
              <a:gd name="connsiteY28" fmla="*/ 1542472 h 1644076"/>
              <a:gd name="connsiteX29" fmla="*/ 259315 w 1081716"/>
              <a:gd name="connsiteY29" fmla="*/ 1570181 h 1644076"/>
              <a:gd name="connsiteX30" fmla="*/ 388624 w 1081716"/>
              <a:gd name="connsiteY30" fmla="*/ 1616363 h 1644076"/>
              <a:gd name="connsiteX31" fmla="*/ 434806 w 1081716"/>
              <a:gd name="connsiteY31" fmla="*/ 1625600 h 1644076"/>
              <a:gd name="connsiteX32" fmla="*/ 573352 w 1081716"/>
              <a:gd name="connsiteY32" fmla="*/ 1634836 h 1644076"/>
              <a:gd name="connsiteX33" fmla="*/ 647243 w 1081716"/>
              <a:gd name="connsiteY33" fmla="*/ 1634836 h 1644076"/>
              <a:gd name="connsiteX34" fmla="*/ 674952 w 1081716"/>
              <a:gd name="connsiteY34" fmla="*/ 1607127 h 1644076"/>
              <a:gd name="connsiteX35" fmla="*/ 684188 w 1081716"/>
              <a:gd name="connsiteY35" fmla="*/ 1579418 h 1644076"/>
              <a:gd name="connsiteX36" fmla="*/ 702661 w 1081716"/>
              <a:gd name="connsiteY36" fmla="*/ 1551709 h 1644076"/>
              <a:gd name="connsiteX37" fmla="*/ 721134 w 1081716"/>
              <a:gd name="connsiteY37" fmla="*/ 1514763 h 1644076"/>
              <a:gd name="connsiteX38" fmla="*/ 730370 w 1081716"/>
              <a:gd name="connsiteY38" fmla="*/ 1283854 h 1644076"/>
              <a:gd name="connsiteX39" fmla="*/ 776552 w 1081716"/>
              <a:gd name="connsiteY39" fmla="*/ 1228436 h 1644076"/>
              <a:gd name="connsiteX40" fmla="*/ 804261 w 1081716"/>
              <a:gd name="connsiteY40" fmla="*/ 1209963 h 1644076"/>
              <a:gd name="connsiteX41" fmla="*/ 868915 w 1081716"/>
              <a:gd name="connsiteY41" fmla="*/ 1163781 h 1644076"/>
              <a:gd name="connsiteX42" fmla="*/ 896624 w 1081716"/>
              <a:gd name="connsiteY42" fmla="*/ 1154545 h 1644076"/>
              <a:gd name="connsiteX43" fmla="*/ 924334 w 1081716"/>
              <a:gd name="connsiteY43" fmla="*/ 1126836 h 1644076"/>
              <a:gd name="connsiteX44" fmla="*/ 961279 w 1081716"/>
              <a:gd name="connsiteY44" fmla="*/ 1071418 h 1644076"/>
              <a:gd name="connsiteX45" fmla="*/ 979752 w 1081716"/>
              <a:gd name="connsiteY45" fmla="*/ 1016000 h 1644076"/>
              <a:gd name="connsiteX46" fmla="*/ 988988 w 1081716"/>
              <a:gd name="connsiteY46" fmla="*/ 988291 h 1644076"/>
              <a:gd name="connsiteX47" fmla="*/ 998224 w 1081716"/>
              <a:gd name="connsiteY47" fmla="*/ 942109 h 1644076"/>
              <a:gd name="connsiteX48" fmla="*/ 1007461 w 1081716"/>
              <a:gd name="connsiteY48" fmla="*/ 886691 h 1644076"/>
              <a:gd name="connsiteX49" fmla="*/ 1025934 w 1081716"/>
              <a:gd name="connsiteY49" fmla="*/ 831272 h 1644076"/>
              <a:gd name="connsiteX50" fmla="*/ 1035170 w 1081716"/>
              <a:gd name="connsiteY50" fmla="*/ 748145 h 1644076"/>
              <a:gd name="connsiteX51" fmla="*/ 1062879 w 1081716"/>
              <a:gd name="connsiteY51" fmla="*/ 720436 h 1644076"/>
              <a:gd name="connsiteX52" fmla="*/ 1072115 w 1081716"/>
              <a:gd name="connsiteY52" fmla="*/ 683491 h 1644076"/>
              <a:gd name="connsiteX53" fmla="*/ 1081352 w 1081716"/>
              <a:gd name="connsiteY53" fmla="*/ 544945 h 1644076"/>
              <a:gd name="connsiteX54" fmla="*/ 1062879 w 1081716"/>
              <a:gd name="connsiteY54" fmla="*/ 489527 h 1644076"/>
              <a:gd name="connsiteX55" fmla="*/ 1007461 w 1081716"/>
              <a:gd name="connsiteY55" fmla="*/ 471054 h 1644076"/>
              <a:gd name="connsiteX56" fmla="*/ 952043 w 1081716"/>
              <a:gd name="connsiteY56" fmla="*/ 434109 h 1644076"/>
              <a:gd name="connsiteX57" fmla="*/ 924334 w 1081716"/>
              <a:gd name="connsiteY57" fmla="*/ 415636 h 1644076"/>
              <a:gd name="connsiteX58" fmla="*/ 868915 w 1081716"/>
              <a:gd name="connsiteY58" fmla="*/ 397163 h 1644076"/>
              <a:gd name="connsiteX59" fmla="*/ 831970 w 1081716"/>
              <a:gd name="connsiteY59" fmla="*/ 378691 h 1644076"/>
              <a:gd name="connsiteX60" fmla="*/ 702661 w 1081716"/>
              <a:gd name="connsiteY60" fmla="*/ 341745 h 1644076"/>
              <a:gd name="connsiteX61" fmla="*/ 674952 w 1081716"/>
              <a:gd name="connsiteY61" fmla="*/ 314036 h 1644076"/>
              <a:gd name="connsiteX62" fmla="*/ 582588 w 1081716"/>
              <a:gd name="connsiteY62" fmla="*/ 277091 h 1644076"/>
              <a:gd name="connsiteX63" fmla="*/ 554879 w 1081716"/>
              <a:gd name="connsiteY63" fmla="*/ 267854 h 1644076"/>
              <a:gd name="connsiteX64" fmla="*/ 508697 w 1081716"/>
              <a:gd name="connsiteY64" fmla="*/ 249381 h 1644076"/>
              <a:gd name="connsiteX65" fmla="*/ 471752 w 1081716"/>
              <a:gd name="connsiteY65" fmla="*/ 240145 h 1644076"/>
              <a:gd name="connsiteX66" fmla="*/ 444043 w 1081716"/>
              <a:gd name="connsiteY66" fmla="*/ 230909 h 1644076"/>
              <a:gd name="connsiteX67" fmla="*/ 416334 w 1081716"/>
              <a:gd name="connsiteY67" fmla="*/ 212436 h 1644076"/>
              <a:gd name="connsiteX68" fmla="*/ 407097 w 1081716"/>
              <a:gd name="connsiteY68" fmla="*/ 175491 h 1644076"/>
              <a:gd name="connsiteX69" fmla="*/ 397861 w 1081716"/>
              <a:gd name="connsiteY69" fmla="*/ 0 h 164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81716" h="1644076">
                <a:moveTo>
                  <a:pt x="397861" y="0"/>
                </a:moveTo>
                <a:lnTo>
                  <a:pt x="397861" y="0"/>
                </a:lnTo>
                <a:cubicBezTo>
                  <a:pt x="373231" y="12315"/>
                  <a:pt x="347879" y="23283"/>
                  <a:pt x="323970" y="36945"/>
                </a:cubicBezTo>
                <a:cubicBezTo>
                  <a:pt x="304694" y="47960"/>
                  <a:pt x="268552" y="73891"/>
                  <a:pt x="268552" y="73891"/>
                </a:cubicBezTo>
                <a:cubicBezTo>
                  <a:pt x="262394" y="83127"/>
                  <a:pt x="257929" y="93751"/>
                  <a:pt x="250079" y="101600"/>
                </a:cubicBezTo>
                <a:cubicBezTo>
                  <a:pt x="242230" y="109449"/>
                  <a:pt x="229304" y="111404"/>
                  <a:pt x="222370" y="120072"/>
                </a:cubicBezTo>
                <a:cubicBezTo>
                  <a:pt x="216288" y="127674"/>
                  <a:pt x="217862" y="139270"/>
                  <a:pt x="213134" y="147781"/>
                </a:cubicBezTo>
                <a:cubicBezTo>
                  <a:pt x="202352" y="167189"/>
                  <a:pt x="188503" y="184727"/>
                  <a:pt x="176188" y="203200"/>
                </a:cubicBezTo>
                <a:lnTo>
                  <a:pt x="139243" y="258618"/>
                </a:lnTo>
                <a:lnTo>
                  <a:pt x="120770" y="286327"/>
                </a:lnTo>
                <a:cubicBezTo>
                  <a:pt x="117691" y="295563"/>
                  <a:pt x="113895" y="304591"/>
                  <a:pt x="111534" y="314036"/>
                </a:cubicBezTo>
                <a:cubicBezTo>
                  <a:pt x="107726" y="329266"/>
                  <a:pt x="105703" y="344893"/>
                  <a:pt x="102297" y="360218"/>
                </a:cubicBezTo>
                <a:cubicBezTo>
                  <a:pt x="99543" y="372610"/>
                  <a:pt x="96140" y="384848"/>
                  <a:pt x="93061" y="397163"/>
                </a:cubicBezTo>
                <a:cubicBezTo>
                  <a:pt x="89982" y="424872"/>
                  <a:pt x="90586" y="453244"/>
                  <a:pt x="83824" y="480291"/>
                </a:cubicBezTo>
                <a:cubicBezTo>
                  <a:pt x="81132" y="491060"/>
                  <a:pt x="69725" y="497797"/>
                  <a:pt x="65352" y="508000"/>
                </a:cubicBezTo>
                <a:cubicBezTo>
                  <a:pt x="60352" y="519668"/>
                  <a:pt x="58869" y="532553"/>
                  <a:pt x="56115" y="544945"/>
                </a:cubicBezTo>
                <a:cubicBezTo>
                  <a:pt x="41252" y="611828"/>
                  <a:pt x="54149" y="569317"/>
                  <a:pt x="37643" y="618836"/>
                </a:cubicBezTo>
                <a:cubicBezTo>
                  <a:pt x="40722" y="674254"/>
                  <a:pt x="41617" y="729837"/>
                  <a:pt x="46879" y="785091"/>
                </a:cubicBezTo>
                <a:cubicBezTo>
                  <a:pt x="47802" y="794783"/>
                  <a:pt x="56115" y="803064"/>
                  <a:pt x="56115" y="812800"/>
                </a:cubicBezTo>
                <a:cubicBezTo>
                  <a:pt x="56115" y="905215"/>
                  <a:pt x="52469" y="997645"/>
                  <a:pt x="46879" y="1089891"/>
                </a:cubicBezTo>
                <a:cubicBezTo>
                  <a:pt x="46290" y="1099609"/>
                  <a:pt x="43043" y="1109499"/>
                  <a:pt x="37643" y="1117600"/>
                </a:cubicBezTo>
                <a:cubicBezTo>
                  <a:pt x="30397" y="1128468"/>
                  <a:pt x="19170" y="1136073"/>
                  <a:pt x="9934" y="1145309"/>
                </a:cubicBezTo>
                <a:cubicBezTo>
                  <a:pt x="-6807" y="1195529"/>
                  <a:pt x="705" y="1159226"/>
                  <a:pt x="9934" y="1237672"/>
                </a:cubicBezTo>
                <a:cubicBezTo>
                  <a:pt x="22491" y="1344407"/>
                  <a:pt x="1211" y="1303098"/>
                  <a:pt x="37643" y="1357745"/>
                </a:cubicBezTo>
                <a:cubicBezTo>
                  <a:pt x="40722" y="1366981"/>
                  <a:pt x="39995" y="1378570"/>
                  <a:pt x="46879" y="1385454"/>
                </a:cubicBezTo>
                <a:cubicBezTo>
                  <a:pt x="78639" y="1417215"/>
                  <a:pt x="95162" y="1420022"/>
                  <a:pt x="130006" y="1431636"/>
                </a:cubicBezTo>
                <a:cubicBezTo>
                  <a:pt x="198808" y="1477505"/>
                  <a:pt x="114301" y="1418549"/>
                  <a:pt x="185424" y="1477818"/>
                </a:cubicBezTo>
                <a:cubicBezTo>
                  <a:pt x="193952" y="1484925"/>
                  <a:pt x="203897" y="1490133"/>
                  <a:pt x="213134" y="1496291"/>
                </a:cubicBezTo>
                <a:cubicBezTo>
                  <a:pt x="236349" y="1565939"/>
                  <a:pt x="202333" y="1482790"/>
                  <a:pt x="250079" y="1542472"/>
                </a:cubicBezTo>
                <a:cubicBezTo>
                  <a:pt x="256161" y="1550074"/>
                  <a:pt x="252431" y="1563297"/>
                  <a:pt x="259315" y="1570181"/>
                </a:cubicBezTo>
                <a:cubicBezTo>
                  <a:pt x="308345" y="1619211"/>
                  <a:pt x="322937" y="1606257"/>
                  <a:pt x="388624" y="1616363"/>
                </a:cubicBezTo>
                <a:cubicBezTo>
                  <a:pt x="404140" y="1618750"/>
                  <a:pt x="419185" y="1624038"/>
                  <a:pt x="434806" y="1625600"/>
                </a:cubicBezTo>
                <a:cubicBezTo>
                  <a:pt x="480861" y="1630206"/>
                  <a:pt x="527170" y="1631757"/>
                  <a:pt x="573352" y="1634836"/>
                </a:cubicBezTo>
                <a:cubicBezTo>
                  <a:pt x="602659" y="1640697"/>
                  <a:pt x="621027" y="1652313"/>
                  <a:pt x="647243" y="1634836"/>
                </a:cubicBezTo>
                <a:cubicBezTo>
                  <a:pt x="658111" y="1627590"/>
                  <a:pt x="665716" y="1616363"/>
                  <a:pt x="674952" y="1607127"/>
                </a:cubicBezTo>
                <a:cubicBezTo>
                  <a:pt x="678031" y="1597891"/>
                  <a:pt x="679834" y="1588126"/>
                  <a:pt x="684188" y="1579418"/>
                </a:cubicBezTo>
                <a:cubicBezTo>
                  <a:pt x="689152" y="1569489"/>
                  <a:pt x="697153" y="1561347"/>
                  <a:pt x="702661" y="1551709"/>
                </a:cubicBezTo>
                <a:cubicBezTo>
                  <a:pt x="709492" y="1539754"/>
                  <a:pt x="714976" y="1527078"/>
                  <a:pt x="721134" y="1514763"/>
                </a:cubicBezTo>
                <a:cubicBezTo>
                  <a:pt x="724213" y="1437793"/>
                  <a:pt x="722164" y="1360447"/>
                  <a:pt x="730370" y="1283854"/>
                </a:cubicBezTo>
                <a:cubicBezTo>
                  <a:pt x="731795" y="1270558"/>
                  <a:pt x="769580" y="1234246"/>
                  <a:pt x="776552" y="1228436"/>
                </a:cubicBezTo>
                <a:cubicBezTo>
                  <a:pt x="785080" y="1221329"/>
                  <a:pt x="795228" y="1216415"/>
                  <a:pt x="804261" y="1209963"/>
                </a:cubicBezTo>
                <a:cubicBezTo>
                  <a:pt x="814021" y="1202991"/>
                  <a:pt x="854405" y="1171036"/>
                  <a:pt x="868915" y="1163781"/>
                </a:cubicBezTo>
                <a:cubicBezTo>
                  <a:pt x="877623" y="1159427"/>
                  <a:pt x="887388" y="1157624"/>
                  <a:pt x="896624" y="1154545"/>
                </a:cubicBezTo>
                <a:cubicBezTo>
                  <a:pt x="905861" y="1145309"/>
                  <a:pt x="916314" y="1137147"/>
                  <a:pt x="924334" y="1126836"/>
                </a:cubicBezTo>
                <a:cubicBezTo>
                  <a:pt x="937964" y="1109311"/>
                  <a:pt x="961279" y="1071418"/>
                  <a:pt x="961279" y="1071418"/>
                </a:cubicBezTo>
                <a:lnTo>
                  <a:pt x="979752" y="1016000"/>
                </a:lnTo>
                <a:cubicBezTo>
                  <a:pt x="982831" y="1006764"/>
                  <a:pt x="987079" y="997838"/>
                  <a:pt x="988988" y="988291"/>
                </a:cubicBezTo>
                <a:cubicBezTo>
                  <a:pt x="992067" y="972897"/>
                  <a:pt x="995416" y="957555"/>
                  <a:pt x="998224" y="942109"/>
                </a:cubicBezTo>
                <a:cubicBezTo>
                  <a:pt x="1001574" y="923684"/>
                  <a:pt x="1002919" y="904859"/>
                  <a:pt x="1007461" y="886691"/>
                </a:cubicBezTo>
                <a:cubicBezTo>
                  <a:pt x="1012184" y="867800"/>
                  <a:pt x="1025934" y="831272"/>
                  <a:pt x="1025934" y="831272"/>
                </a:cubicBezTo>
                <a:cubicBezTo>
                  <a:pt x="1029013" y="803563"/>
                  <a:pt x="1026354" y="774594"/>
                  <a:pt x="1035170" y="748145"/>
                </a:cubicBezTo>
                <a:cubicBezTo>
                  <a:pt x="1039301" y="735753"/>
                  <a:pt x="1056398" y="731777"/>
                  <a:pt x="1062879" y="720436"/>
                </a:cubicBezTo>
                <a:cubicBezTo>
                  <a:pt x="1069177" y="709415"/>
                  <a:pt x="1069036" y="695806"/>
                  <a:pt x="1072115" y="683491"/>
                </a:cubicBezTo>
                <a:cubicBezTo>
                  <a:pt x="1075194" y="637309"/>
                  <a:pt x="1083553" y="591177"/>
                  <a:pt x="1081352" y="544945"/>
                </a:cubicBezTo>
                <a:cubicBezTo>
                  <a:pt x="1080426" y="525495"/>
                  <a:pt x="1081352" y="495685"/>
                  <a:pt x="1062879" y="489527"/>
                </a:cubicBezTo>
                <a:lnTo>
                  <a:pt x="1007461" y="471054"/>
                </a:lnTo>
                <a:cubicBezTo>
                  <a:pt x="974992" y="422351"/>
                  <a:pt x="1007710" y="457967"/>
                  <a:pt x="952043" y="434109"/>
                </a:cubicBezTo>
                <a:cubicBezTo>
                  <a:pt x="941840" y="429736"/>
                  <a:pt x="934478" y="420144"/>
                  <a:pt x="924334" y="415636"/>
                </a:cubicBezTo>
                <a:cubicBezTo>
                  <a:pt x="906540" y="407728"/>
                  <a:pt x="886332" y="405871"/>
                  <a:pt x="868915" y="397163"/>
                </a:cubicBezTo>
                <a:cubicBezTo>
                  <a:pt x="856600" y="391006"/>
                  <a:pt x="844821" y="383634"/>
                  <a:pt x="831970" y="378691"/>
                </a:cubicBezTo>
                <a:cubicBezTo>
                  <a:pt x="761171" y="351461"/>
                  <a:pt x="762853" y="353783"/>
                  <a:pt x="702661" y="341745"/>
                </a:cubicBezTo>
                <a:cubicBezTo>
                  <a:pt x="693425" y="332509"/>
                  <a:pt x="685581" y="321628"/>
                  <a:pt x="674952" y="314036"/>
                </a:cubicBezTo>
                <a:cubicBezTo>
                  <a:pt x="651167" y="297047"/>
                  <a:pt x="607827" y="285504"/>
                  <a:pt x="582588" y="277091"/>
                </a:cubicBezTo>
                <a:cubicBezTo>
                  <a:pt x="573352" y="274012"/>
                  <a:pt x="563919" y="271470"/>
                  <a:pt x="554879" y="267854"/>
                </a:cubicBezTo>
                <a:cubicBezTo>
                  <a:pt x="539485" y="261696"/>
                  <a:pt x="524426" y="254624"/>
                  <a:pt x="508697" y="249381"/>
                </a:cubicBezTo>
                <a:cubicBezTo>
                  <a:pt x="496654" y="245367"/>
                  <a:pt x="483958" y="243632"/>
                  <a:pt x="471752" y="240145"/>
                </a:cubicBezTo>
                <a:cubicBezTo>
                  <a:pt x="462391" y="237470"/>
                  <a:pt x="453279" y="233988"/>
                  <a:pt x="444043" y="230909"/>
                </a:cubicBezTo>
                <a:cubicBezTo>
                  <a:pt x="434807" y="224751"/>
                  <a:pt x="422492" y="221672"/>
                  <a:pt x="416334" y="212436"/>
                </a:cubicBezTo>
                <a:cubicBezTo>
                  <a:pt x="409293" y="201874"/>
                  <a:pt x="409851" y="187883"/>
                  <a:pt x="407097" y="175491"/>
                </a:cubicBezTo>
                <a:cubicBezTo>
                  <a:pt x="392427" y="109477"/>
                  <a:pt x="399400" y="29248"/>
                  <a:pt x="39786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latin typeface="Trebuchet MS" panose="020B0603020202020204" pitchFamily="34" charset="0"/>
              </a:rPr>
              <a:t>město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90B85B0C-41BC-41C1-B1D2-168C897A0671}"/>
              </a:ext>
            </a:extLst>
          </p:cNvPr>
          <p:cNvSpPr/>
          <p:nvPr/>
        </p:nvSpPr>
        <p:spPr>
          <a:xfrm>
            <a:off x="2290976" y="2398613"/>
            <a:ext cx="1237316" cy="1450109"/>
          </a:xfrm>
          <a:custGeom>
            <a:avLst/>
            <a:gdLst>
              <a:gd name="connsiteX0" fmla="*/ 979317 w 1099390"/>
              <a:gd name="connsiteY0" fmla="*/ 1357745 h 1450109"/>
              <a:gd name="connsiteX1" fmla="*/ 979317 w 1099390"/>
              <a:gd name="connsiteY1" fmla="*/ 1357745 h 1450109"/>
              <a:gd name="connsiteX2" fmla="*/ 850008 w 1099390"/>
              <a:gd name="connsiteY2" fmla="*/ 1394691 h 1450109"/>
              <a:gd name="connsiteX3" fmla="*/ 757644 w 1099390"/>
              <a:gd name="connsiteY3" fmla="*/ 1431636 h 1450109"/>
              <a:gd name="connsiteX4" fmla="*/ 720699 w 1099390"/>
              <a:gd name="connsiteY4" fmla="*/ 1440873 h 1450109"/>
              <a:gd name="connsiteX5" fmla="*/ 692990 w 1099390"/>
              <a:gd name="connsiteY5" fmla="*/ 1450109 h 1450109"/>
              <a:gd name="connsiteX6" fmla="*/ 591390 w 1099390"/>
              <a:gd name="connsiteY6" fmla="*/ 1440873 h 1450109"/>
              <a:gd name="connsiteX7" fmla="*/ 563681 w 1099390"/>
              <a:gd name="connsiteY7" fmla="*/ 1431636 h 1450109"/>
              <a:gd name="connsiteX8" fmla="*/ 526735 w 1099390"/>
              <a:gd name="connsiteY8" fmla="*/ 1422400 h 1450109"/>
              <a:gd name="connsiteX9" fmla="*/ 471317 w 1099390"/>
              <a:gd name="connsiteY9" fmla="*/ 1394691 h 1450109"/>
              <a:gd name="connsiteX10" fmla="*/ 443608 w 1099390"/>
              <a:gd name="connsiteY10" fmla="*/ 1376218 h 1450109"/>
              <a:gd name="connsiteX11" fmla="*/ 388190 w 1099390"/>
              <a:gd name="connsiteY11" fmla="*/ 1357745 h 1450109"/>
              <a:gd name="connsiteX12" fmla="*/ 360481 w 1099390"/>
              <a:gd name="connsiteY12" fmla="*/ 1348509 h 1450109"/>
              <a:gd name="connsiteX13" fmla="*/ 332772 w 1099390"/>
              <a:gd name="connsiteY13" fmla="*/ 1339273 h 1450109"/>
              <a:gd name="connsiteX14" fmla="*/ 277353 w 1099390"/>
              <a:gd name="connsiteY14" fmla="*/ 1311564 h 1450109"/>
              <a:gd name="connsiteX15" fmla="*/ 249644 w 1099390"/>
              <a:gd name="connsiteY15" fmla="*/ 1293091 h 1450109"/>
              <a:gd name="connsiteX16" fmla="*/ 203462 w 1099390"/>
              <a:gd name="connsiteY16" fmla="*/ 1283854 h 1450109"/>
              <a:gd name="connsiteX17" fmla="*/ 175753 w 1099390"/>
              <a:gd name="connsiteY17" fmla="*/ 1274618 h 1450109"/>
              <a:gd name="connsiteX18" fmla="*/ 111099 w 1099390"/>
              <a:gd name="connsiteY18" fmla="*/ 1228436 h 1450109"/>
              <a:gd name="connsiteX19" fmla="*/ 92626 w 1099390"/>
              <a:gd name="connsiteY19" fmla="*/ 1173018 h 1450109"/>
              <a:gd name="connsiteX20" fmla="*/ 83390 w 1099390"/>
              <a:gd name="connsiteY20" fmla="*/ 1145309 h 1450109"/>
              <a:gd name="connsiteX21" fmla="*/ 37208 w 1099390"/>
              <a:gd name="connsiteY21" fmla="*/ 1089891 h 1450109"/>
              <a:gd name="connsiteX22" fmla="*/ 18735 w 1099390"/>
              <a:gd name="connsiteY22" fmla="*/ 1025236 h 1450109"/>
              <a:gd name="connsiteX23" fmla="*/ 9499 w 1099390"/>
              <a:gd name="connsiteY23" fmla="*/ 969818 h 1450109"/>
              <a:gd name="connsiteX24" fmla="*/ 262 w 1099390"/>
              <a:gd name="connsiteY24" fmla="*/ 748145 h 1450109"/>
              <a:gd name="connsiteX25" fmla="*/ 9499 w 1099390"/>
              <a:gd name="connsiteY25" fmla="*/ 397164 h 1450109"/>
              <a:gd name="connsiteX26" fmla="*/ 37208 w 1099390"/>
              <a:gd name="connsiteY26" fmla="*/ 387927 h 1450109"/>
              <a:gd name="connsiteX27" fmla="*/ 92626 w 1099390"/>
              <a:gd name="connsiteY27" fmla="*/ 360218 h 1450109"/>
              <a:gd name="connsiteX28" fmla="*/ 101862 w 1099390"/>
              <a:gd name="connsiteY28" fmla="*/ 332509 h 1450109"/>
              <a:gd name="connsiteX29" fmla="*/ 129572 w 1099390"/>
              <a:gd name="connsiteY29" fmla="*/ 323273 h 1450109"/>
              <a:gd name="connsiteX30" fmla="*/ 184990 w 1099390"/>
              <a:gd name="connsiteY30" fmla="*/ 286327 h 1450109"/>
              <a:gd name="connsiteX31" fmla="*/ 277353 w 1099390"/>
              <a:gd name="connsiteY31" fmla="*/ 184727 h 1450109"/>
              <a:gd name="connsiteX32" fmla="*/ 305062 w 1099390"/>
              <a:gd name="connsiteY32" fmla="*/ 129309 h 1450109"/>
              <a:gd name="connsiteX33" fmla="*/ 332772 w 1099390"/>
              <a:gd name="connsiteY33" fmla="*/ 110836 h 1450109"/>
              <a:gd name="connsiteX34" fmla="*/ 351244 w 1099390"/>
              <a:gd name="connsiteY34" fmla="*/ 83127 h 1450109"/>
              <a:gd name="connsiteX35" fmla="*/ 434372 w 1099390"/>
              <a:gd name="connsiteY35" fmla="*/ 18473 h 1450109"/>
              <a:gd name="connsiteX36" fmla="*/ 499026 w 1099390"/>
              <a:gd name="connsiteY36" fmla="*/ 0 h 1450109"/>
              <a:gd name="connsiteX37" fmla="*/ 748408 w 1099390"/>
              <a:gd name="connsiteY37" fmla="*/ 9236 h 1450109"/>
              <a:gd name="connsiteX38" fmla="*/ 831535 w 1099390"/>
              <a:gd name="connsiteY38" fmla="*/ 55418 h 1450109"/>
              <a:gd name="connsiteX39" fmla="*/ 859244 w 1099390"/>
              <a:gd name="connsiteY39" fmla="*/ 64654 h 1450109"/>
              <a:gd name="connsiteX40" fmla="*/ 868481 w 1099390"/>
              <a:gd name="connsiteY40" fmla="*/ 92364 h 1450109"/>
              <a:gd name="connsiteX41" fmla="*/ 923899 w 1099390"/>
              <a:gd name="connsiteY41" fmla="*/ 147782 h 1450109"/>
              <a:gd name="connsiteX42" fmla="*/ 933135 w 1099390"/>
              <a:gd name="connsiteY42" fmla="*/ 175491 h 1450109"/>
              <a:gd name="connsiteX43" fmla="*/ 951608 w 1099390"/>
              <a:gd name="connsiteY43" fmla="*/ 203200 h 1450109"/>
              <a:gd name="connsiteX44" fmla="*/ 960844 w 1099390"/>
              <a:gd name="connsiteY44" fmla="*/ 304800 h 1450109"/>
              <a:gd name="connsiteX45" fmla="*/ 970081 w 1099390"/>
              <a:gd name="connsiteY45" fmla="*/ 350982 h 1450109"/>
              <a:gd name="connsiteX46" fmla="*/ 979317 w 1099390"/>
              <a:gd name="connsiteY46" fmla="*/ 378691 h 1450109"/>
              <a:gd name="connsiteX47" fmla="*/ 1007026 w 1099390"/>
              <a:gd name="connsiteY47" fmla="*/ 397164 h 1450109"/>
              <a:gd name="connsiteX48" fmla="*/ 1025499 w 1099390"/>
              <a:gd name="connsiteY48" fmla="*/ 471054 h 1450109"/>
              <a:gd name="connsiteX49" fmla="*/ 1043972 w 1099390"/>
              <a:gd name="connsiteY49" fmla="*/ 600364 h 1450109"/>
              <a:gd name="connsiteX50" fmla="*/ 1053208 w 1099390"/>
              <a:gd name="connsiteY50" fmla="*/ 628073 h 1450109"/>
              <a:gd name="connsiteX51" fmla="*/ 1071681 w 1099390"/>
              <a:gd name="connsiteY51" fmla="*/ 775854 h 1450109"/>
              <a:gd name="connsiteX52" fmla="*/ 1080917 w 1099390"/>
              <a:gd name="connsiteY52" fmla="*/ 822036 h 1450109"/>
              <a:gd name="connsiteX53" fmla="*/ 1099390 w 1099390"/>
              <a:gd name="connsiteY53" fmla="*/ 849745 h 1450109"/>
              <a:gd name="connsiteX54" fmla="*/ 1090153 w 1099390"/>
              <a:gd name="connsiteY54" fmla="*/ 1182254 h 1450109"/>
              <a:gd name="connsiteX55" fmla="*/ 1071681 w 1099390"/>
              <a:gd name="connsiteY55" fmla="*/ 1237673 h 1450109"/>
              <a:gd name="connsiteX56" fmla="*/ 1043972 w 1099390"/>
              <a:gd name="connsiteY56" fmla="*/ 1256145 h 1450109"/>
              <a:gd name="connsiteX57" fmla="*/ 1016262 w 1099390"/>
              <a:gd name="connsiteY57" fmla="*/ 1311564 h 1450109"/>
              <a:gd name="connsiteX58" fmla="*/ 979317 w 1099390"/>
              <a:gd name="connsiteY58" fmla="*/ 1357745 h 145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99390" h="1450109">
                <a:moveTo>
                  <a:pt x="979317" y="1357745"/>
                </a:moveTo>
                <a:lnTo>
                  <a:pt x="979317" y="1357745"/>
                </a:lnTo>
                <a:cubicBezTo>
                  <a:pt x="811695" y="1420603"/>
                  <a:pt x="985619" y="1360787"/>
                  <a:pt x="850008" y="1394691"/>
                </a:cubicBezTo>
                <a:cubicBezTo>
                  <a:pt x="750313" y="1419616"/>
                  <a:pt x="834079" y="1402973"/>
                  <a:pt x="757644" y="1431636"/>
                </a:cubicBezTo>
                <a:cubicBezTo>
                  <a:pt x="745758" y="1436093"/>
                  <a:pt x="732905" y="1437386"/>
                  <a:pt x="720699" y="1440873"/>
                </a:cubicBezTo>
                <a:cubicBezTo>
                  <a:pt x="711338" y="1443548"/>
                  <a:pt x="702226" y="1447030"/>
                  <a:pt x="692990" y="1450109"/>
                </a:cubicBezTo>
                <a:cubicBezTo>
                  <a:pt x="659123" y="1447030"/>
                  <a:pt x="625055" y="1445682"/>
                  <a:pt x="591390" y="1440873"/>
                </a:cubicBezTo>
                <a:cubicBezTo>
                  <a:pt x="581752" y="1439496"/>
                  <a:pt x="573042" y="1434311"/>
                  <a:pt x="563681" y="1431636"/>
                </a:cubicBezTo>
                <a:cubicBezTo>
                  <a:pt x="551475" y="1428149"/>
                  <a:pt x="539050" y="1425479"/>
                  <a:pt x="526735" y="1422400"/>
                </a:cubicBezTo>
                <a:cubicBezTo>
                  <a:pt x="447324" y="1369459"/>
                  <a:pt x="547797" y="1432931"/>
                  <a:pt x="471317" y="1394691"/>
                </a:cubicBezTo>
                <a:cubicBezTo>
                  <a:pt x="461388" y="1389727"/>
                  <a:pt x="453752" y="1380727"/>
                  <a:pt x="443608" y="1376218"/>
                </a:cubicBezTo>
                <a:cubicBezTo>
                  <a:pt x="425814" y="1368310"/>
                  <a:pt x="406663" y="1363903"/>
                  <a:pt x="388190" y="1357745"/>
                </a:cubicBezTo>
                <a:lnTo>
                  <a:pt x="360481" y="1348509"/>
                </a:lnTo>
                <a:lnTo>
                  <a:pt x="332772" y="1339273"/>
                </a:lnTo>
                <a:cubicBezTo>
                  <a:pt x="253353" y="1286328"/>
                  <a:pt x="353839" y="1349807"/>
                  <a:pt x="277353" y="1311564"/>
                </a:cubicBezTo>
                <a:cubicBezTo>
                  <a:pt x="267424" y="1306600"/>
                  <a:pt x="260038" y="1296989"/>
                  <a:pt x="249644" y="1293091"/>
                </a:cubicBezTo>
                <a:cubicBezTo>
                  <a:pt x="234945" y="1287579"/>
                  <a:pt x="218692" y="1287662"/>
                  <a:pt x="203462" y="1283854"/>
                </a:cubicBezTo>
                <a:cubicBezTo>
                  <a:pt x="194017" y="1281493"/>
                  <a:pt x="184989" y="1277697"/>
                  <a:pt x="175753" y="1274618"/>
                </a:cubicBezTo>
                <a:cubicBezTo>
                  <a:pt x="164977" y="1267434"/>
                  <a:pt x="115681" y="1235310"/>
                  <a:pt x="111099" y="1228436"/>
                </a:cubicBezTo>
                <a:cubicBezTo>
                  <a:pt x="100298" y="1212234"/>
                  <a:pt x="98784" y="1191491"/>
                  <a:pt x="92626" y="1173018"/>
                </a:cubicBezTo>
                <a:cubicBezTo>
                  <a:pt x="89547" y="1163782"/>
                  <a:pt x="90274" y="1152193"/>
                  <a:pt x="83390" y="1145309"/>
                </a:cubicBezTo>
                <a:cubicBezTo>
                  <a:pt x="47832" y="1109751"/>
                  <a:pt x="62927" y="1128468"/>
                  <a:pt x="37208" y="1089891"/>
                </a:cubicBezTo>
                <a:cubicBezTo>
                  <a:pt x="28407" y="1063486"/>
                  <a:pt x="24533" y="1054225"/>
                  <a:pt x="18735" y="1025236"/>
                </a:cubicBezTo>
                <a:cubicBezTo>
                  <a:pt x="15062" y="1006872"/>
                  <a:pt x="12578" y="988291"/>
                  <a:pt x="9499" y="969818"/>
                </a:cubicBezTo>
                <a:cubicBezTo>
                  <a:pt x="6420" y="895927"/>
                  <a:pt x="262" y="822100"/>
                  <a:pt x="262" y="748145"/>
                </a:cubicBezTo>
                <a:cubicBezTo>
                  <a:pt x="262" y="631111"/>
                  <a:pt x="-2442" y="513587"/>
                  <a:pt x="9499" y="397164"/>
                </a:cubicBezTo>
                <a:cubicBezTo>
                  <a:pt x="10492" y="387479"/>
                  <a:pt x="28500" y="392281"/>
                  <a:pt x="37208" y="387927"/>
                </a:cubicBezTo>
                <a:cubicBezTo>
                  <a:pt x="108820" y="352120"/>
                  <a:pt x="22986" y="383431"/>
                  <a:pt x="92626" y="360218"/>
                </a:cubicBezTo>
                <a:cubicBezTo>
                  <a:pt x="95705" y="350982"/>
                  <a:pt x="94978" y="339393"/>
                  <a:pt x="101862" y="332509"/>
                </a:cubicBezTo>
                <a:cubicBezTo>
                  <a:pt x="108747" y="325625"/>
                  <a:pt x="121061" y="328001"/>
                  <a:pt x="129572" y="323273"/>
                </a:cubicBezTo>
                <a:cubicBezTo>
                  <a:pt x="148980" y="312491"/>
                  <a:pt x="169291" y="302026"/>
                  <a:pt x="184990" y="286327"/>
                </a:cubicBezTo>
                <a:cubicBezTo>
                  <a:pt x="260529" y="210788"/>
                  <a:pt x="231357" y="246056"/>
                  <a:pt x="277353" y="184727"/>
                </a:cubicBezTo>
                <a:cubicBezTo>
                  <a:pt x="284865" y="162193"/>
                  <a:pt x="287159" y="147212"/>
                  <a:pt x="305062" y="129309"/>
                </a:cubicBezTo>
                <a:cubicBezTo>
                  <a:pt x="312912" y="121459"/>
                  <a:pt x="323535" y="116994"/>
                  <a:pt x="332772" y="110836"/>
                </a:cubicBezTo>
                <a:cubicBezTo>
                  <a:pt x="338929" y="101600"/>
                  <a:pt x="344138" y="91655"/>
                  <a:pt x="351244" y="83127"/>
                </a:cubicBezTo>
                <a:cubicBezTo>
                  <a:pt x="369636" y="61057"/>
                  <a:pt x="410604" y="26396"/>
                  <a:pt x="434372" y="18473"/>
                </a:cubicBezTo>
                <a:cubicBezTo>
                  <a:pt x="474123" y="5222"/>
                  <a:pt x="452636" y="11597"/>
                  <a:pt x="499026" y="0"/>
                </a:cubicBezTo>
                <a:cubicBezTo>
                  <a:pt x="582153" y="3079"/>
                  <a:pt x="665408" y="3703"/>
                  <a:pt x="748408" y="9236"/>
                </a:cubicBezTo>
                <a:cubicBezTo>
                  <a:pt x="783223" y="11557"/>
                  <a:pt x="799841" y="44854"/>
                  <a:pt x="831535" y="55418"/>
                </a:cubicBezTo>
                <a:lnTo>
                  <a:pt x="859244" y="64654"/>
                </a:lnTo>
                <a:cubicBezTo>
                  <a:pt x="862323" y="73891"/>
                  <a:pt x="862503" y="84679"/>
                  <a:pt x="868481" y="92364"/>
                </a:cubicBezTo>
                <a:cubicBezTo>
                  <a:pt x="884520" y="112985"/>
                  <a:pt x="923899" y="147782"/>
                  <a:pt x="923899" y="147782"/>
                </a:cubicBezTo>
                <a:cubicBezTo>
                  <a:pt x="926978" y="157018"/>
                  <a:pt x="928781" y="166783"/>
                  <a:pt x="933135" y="175491"/>
                </a:cubicBezTo>
                <a:cubicBezTo>
                  <a:pt x="938099" y="185420"/>
                  <a:pt x="949282" y="192346"/>
                  <a:pt x="951608" y="203200"/>
                </a:cubicBezTo>
                <a:cubicBezTo>
                  <a:pt x="958733" y="236451"/>
                  <a:pt x="956626" y="271056"/>
                  <a:pt x="960844" y="304800"/>
                </a:cubicBezTo>
                <a:cubicBezTo>
                  <a:pt x="962791" y="320378"/>
                  <a:pt x="966273" y="335752"/>
                  <a:pt x="970081" y="350982"/>
                </a:cubicBezTo>
                <a:cubicBezTo>
                  <a:pt x="972442" y="360427"/>
                  <a:pt x="973235" y="371088"/>
                  <a:pt x="979317" y="378691"/>
                </a:cubicBezTo>
                <a:cubicBezTo>
                  <a:pt x="986252" y="387359"/>
                  <a:pt x="997790" y="391006"/>
                  <a:pt x="1007026" y="397164"/>
                </a:cubicBezTo>
                <a:cubicBezTo>
                  <a:pt x="1018263" y="430875"/>
                  <a:pt x="1019131" y="429662"/>
                  <a:pt x="1025499" y="471054"/>
                </a:cubicBezTo>
                <a:cubicBezTo>
                  <a:pt x="1032493" y="516515"/>
                  <a:pt x="1034098" y="555931"/>
                  <a:pt x="1043972" y="600364"/>
                </a:cubicBezTo>
                <a:cubicBezTo>
                  <a:pt x="1046084" y="609868"/>
                  <a:pt x="1050129" y="618837"/>
                  <a:pt x="1053208" y="628073"/>
                </a:cubicBezTo>
                <a:cubicBezTo>
                  <a:pt x="1067049" y="794170"/>
                  <a:pt x="1052236" y="688353"/>
                  <a:pt x="1071681" y="775854"/>
                </a:cubicBezTo>
                <a:cubicBezTo>
                  <a:pt x="1075087" y="791179"/>
                  <a:pt x="1075405" y="807337"/>
                  <a:pt x="1080917" y="822036"/>
                </a:cubicBezTo>
                <a:cubicBezTo>
                  <a:pt x="1084815" y="832430"/>
                  <a:pt x="1093232" y="840509"/>
                  <a:pt x="1099390" y="849745"/>
                </a:cubicBezTo>
                <a:cubicBezTo>
                  <a:pt x="1096311" y="960581"/>
                  <a:pt x="1098053" y="1071657"/>
                  <a:pt x="1090153" y="1182254"/>
                </a:cubicBezTo>
                <a:cubicBezTo>
                  <a:pt x="1088766" y="1201677"/>
                  <a:pt x="1087883" y="1226872"/>
                  <a:pt x="1071681" y="1237673"/>
                </a:cubicBezTo>
                <a:lnTo>
                  <a:pt x="1043972" y="1256145"/>
                </a:lnTo>
                <a:cubicBezTo>
                  <a:pt x="1039077" y="1270829"/>
                  <a:pt x="1031182" y="1302612"/>
                  <a:pt x="1016262" y="1311564"/>
                </a:cubicBezTo>
                <a:cubicBezTo>
                  <a:pt x="1008342" y="1316316"/>
                  <a:pt x="985474" y="1350048"/>
                  <a:pt x="979317" y="135774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latin typeface="Trebuchet MS" panose="020B0603020202020204" pitchFamily="34" charset="0"/>
              </a:rPr>
              <a:t>průmyslová zóna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57C86CE-3B44-4F87-8347-36D49AC91E4C}"/>
              </a:ext>
            </a:extLst>
          </p:cNvPr>
          <p:cNvSpPr/>
          <p:nvPr/>
        </p:nvSpPr>
        <p:spPr>
          <a:xfrm>
            <a:off x="1957812" y="2492695"/>
            <a:ext cx="1237316" cy="2745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latin typeface="Trebuchet MS" panose="020B0603020202020204" pitchFamily="34" charset="0"/>
              </a:rPr>
              <a:t>energetika</a:t>
            </a:r>
          </a:p>
        </p:txBody>
      </p:sp>
      <p:sp>
        <p:nvSpPr>
          <p:cNvPr id="15" name="Ohnutý pruh 14">
            <a:extLst>
              <a:ext uri="{FF2B5EF4-FFF2-40B4-BE49-F238E27FC236}">
                <a16:creationId xmlns:a16="http://schemas.microsoft.com/office/drawing/2014/main" id="{25209486-300F-44DC-90DB-67E5139104D4}"/>
              </a:ext>
            </a:extLst>
          </p:cNvPr>
          <p:cNvSpPr/>
          <p:nvPr/>
        </p:nvSpPr>
        <p:spPr>
          <a:xfrm rot="13716980">
            <a:off x="1770642" y="2060754"/>
            <a:ext cx="2260504" cy="1769804"/>
          </a:xfrm>
          <a:prstGeom prst="blockArc">
            <a:avLst>
              <a:gd name="adj1" fmla="val 10800000"/>
              <a:gd name="adj2" fmla="val 21173039"/>
              <a:gd name="adj3" fmla="val 675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Šipka: dolů 22">
            <a:extLst>
              <a:ext uri="{FF2B5EF4-FFF2-40B4-BE49-F238E27FC236}">
                <a16:creationId xmlns:a16="http://schemas.microsoft.com/office/drawing/2014/main" id="{2CE3D8EE-107B-4338-B03A-61B8F63BCC48}"/>
              </a:ext>
            </a:extLst>
          </p:cNvPr>
          <p:cNvSpPr/>
          <p:nvPr/>
        </p:nvSpPr>
        <p:spPr>
          <a:xfrm rot="10800000">
            <a:off x="8801927" y="3012918"/>
            <a:ext cx="646546" cy="8403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zahnutá doleva 23">
            <a:extLst>
              <a:ext uri="{FF2B5EF4-FFF2-40B4-BE49-F238E27FC236}">
                <a16:creationId xmlns:a16="http://schemas.microsoft.com/office/drawing/2014/main" id="{A1897EB7-C23E-4A6D-9A81-C936836F102B}"/>
              </a:ext>
            </a:extLst>
          </p:cNvPr>
          <p:cNvSpPr/>
          <p:nvPr/>
        </p:nvSpPr>
        <p:spPr>
          <a:xfrm rot="5400000">
            <a:off x="7113519" y="4480732"/>
            <a:ext cx="961594" cy="2145973"/>
          </a:xfrm>
          <a:prstGeom prst="curved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Šipka: zahnutá doleva 24">
            <a:extLst>
              <a:ext uri="{FF2B5EF4-FFF2-40B4-BE49-F238E27FC236}">
                <a16:creationId xmlns:a16="http://schemas.microsoft.com/office/drawing/2014/main" id="{4F036DB6-4474-4B99-91A8-6338F0230D58}"/>
              </a:ext>
            </a:extLst>
          </p:cNvPr>
          <p:cNvSpPr/>
          <p:nvPr/>
        </p:nvSpPr>
        <p:spPr>
          <a:xfrm rot="16200000">
            <a:off x="7202126" y="2342686"/>
            <a:ext cx="961594" cy="2145973"/>
          </a:xfrm>
          <a:prstGeom prst="curved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98B7D8DA-BEC0-4FEF-9711-63F55DBA00E7}"/>
              </a:ext>
            </a:extLst>
          </p:cNvPr>
          <p:cNvSpPr/>
          <p:nvPr/>
        </p:nvSpPr>
        <p:spPr>
          <a:xfrm rot="10221408">
            <a:off x="3344379" y="2161687"/>
            <a:ext cx="4905229" cy="557523"/>
          </a:xfrm>
          <a:prstGeom prst="rightArrow">
            <a:avLst>
              <a:gd name="adj1" fmla="val 50000"/>
              <a:gd name="adj2" fmla="val 1222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: dolů 27">
            <a:extLst>
              <a:ext uri="{FF2B5EF4-FFF2-40B4-BE49-F238E27FC236}">
                <a16:creationId xmlns:a16="http://schemas.microsoft.com/office/drawing/2014/main" id="{DFD3D729-161E-4FF3-9711-32AB6695EE61}"/>
              </a:ext>
            </a:extLst>
          </p:cNvPr>
          <p:cNvSpPr/>
          <p:nvPr/>
        </p:nvSpPr>
        <p:spPr>
          <a:xfrm rot="4643890">
            <a:off x="5670410" y="-633486"/>
            <a:ext cx="66119" cy="526505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5BFAFB0-8EA9-4BCA-95EE-4E0171102AD5}"/>
              </a:ext>
            </a:extLst>
          </p:cNvPr>
          <p:cNvSpPr txBox="1"/>
          <p:nvPr/>
        </p:nvSpPr>
        <p:spPr>
          <a:xfrm>
            <a:off x="2630341" y="5312098"/>
            <a:ext cx="889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3E1E93D-FC90-4BB8-977C-595AE8DA4245}"/>
              </a:ext>
            </a:extLst>
          </p:cNvPr>
          <p:cNvSpPr txBox="1"/>
          <p:nvPr/>
        </p:nvSpPr>
        <p:spPr>
          <a:xfrm>
            <a:off x="2305891" y="1613618"/>
            <a:ext cx="889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70ADA24-CC2F-4CDB-A269-AE803C94A55F}"/>
              </a:ext>
            </a:extLst>
          </p:cNvPr>
          <p:cNvSpPr txBox="1"/>
          <p:nvPr/>
        </p:nvSpPr>
        <p:spPr>
          <a:xfrm>
            <a:off x="1683252" y="4953340"/>
            <a:ext cx="889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796AC72-C355-48E1-9948-1E32B1300643}"/>
              </a:ext>
            </a:extLst>
          </p:cNvPr>
          <p:cNvSpPr txBox="1"/>
          <p:nvPr/>
        </p:nvSpPr>
        <p:spPr>
          <a:xfrm>
            <a:off x="1601296" y="2754347"/>
            <a:ext cx="889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5917562F-78F8-4BFB-B9D1-659031B7D9A3}"/>
              </a:ext>
            </a:extLst>
          </p:cNvPr>
          <p:cNvSpPr/>
          <p:nvPr/>
        </p:nvSpPr>
        <p:spPr>
          <a:xfrm rot="19149962">
            <a:off x="3853695" y="5127996"/>
            <a:ext cx="1062182" cy="6465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E32F1784-1A30-44B8-B752-4B2008ABB26B}"/>
              </a:ext>
            </a:extLst>
          </p:cNvPr>
          <p:cNvSpPr/>
          <p:nvPr/>
        </p:nvSpPr>
        <p:spPr>
          <a:xfrm>
            <a:off x="7339416" y="4246925"/>
            <a:ext cx="554182" cy="5156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AD68B56E-5C46-4247-8718-CC2719139D4D}"/>
              </a:ext>
            </a:extLst>
          </p:cNvPr>
          <p:cNvSpPr/>
          <p:nvPr/>
        </p:nvSpPr>
        <p:spPr>
          <a:xfrm>
            <a:off x="3832862" y="4139958"/>
            <a:ext cx="1062182" cy="6465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7C2F5E23-719F-4A87-A3F4-084D531408D6}"/>
              </a:ext>
            </a:extLst>
          </p:cNvPr>
          <p:cNvSpPr/>
          <p:nvPr/>
        </p:nvSpPr>
        <p:spPr>
          <a:xfrm rot="2222307">
            <a:off x="3834374" y="3284698"/>
            <a:ext cx="1062182" cy="6465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8797DFE0-89F6-4DF2-BA5E-C7F328ABE106}"/>
              </a:ext>
            </a:extLst>
          </p:cNvPr>
          <p:cNvSpPr/>
          <p:nvPr/>
        </p:nvSpPr>
        <p:spPr>
          <a:xfrm rot="9588050">
            <a:off x="2371868" y="3034092"/>
            <a:ext cx="6222315" cy="234787"/>
          </a:xfrm>
          <a:prstGeom prst="rightArrow">
            <a:avLst>
              <a:gd name="adj1" fmla="val 50000"/>
              <a:gd name="adj2" fmla="val 1222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47FA74-1BA4-4290-99AF-897CD522F266}"/>
              </a:ext>
            </a:extLst>
          </p:cNvPr>
          <p:cNvSpPr/>
          <p:nvPr/>
        </p:nvSpPr>
        <p:spPr>
          <a:xfrm>
            <a:off x="8053782" y="799329"/>
            <a:ext cx="2142836" cy="216130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b="1" dirty="0">
                <a:latin typeface="Trebuchet MS" panose="020B0603020202020204" pitchFamily="34" charset="0"/>
              </a:rPr>
              <a:t>KRAJSKÁ KOMISE</a:t>
            </a:r>
          </a:p>
        </p:txBody>
      </p:sp>
      <p:sp>
        <p:nvSpPr>
          <p:cNvPr id="37" name="Šipka: zahnutá doleva 36">
            <a:extLst>
              <a:ext uri="{FF2B5EF4-FFF2-40B4-BE49-F238E27FC236}">
                <a16:creationId xmlns:a16="http://schemas.microsoft.com/office/drawing/2014/main" id="{E01F191D-FB02-4528-955C-1E52DA1597C8}"/>
              </a:ext>
            </a:extLst>
          </p:cNvPr>
          <p:cNvSpPr/>
          <p:nvPr/>
        </p:nvSpPr>
        <p:spPr>
          <a:xfrm rot="16200000">
            <a:off x="7202126" y="2349520"/>
            <a:ext cx="961594" cy="214597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77BC1F8-55DC-4F3D-A890-868FEE822C91}"/>
              </a:ext>
            </a:extLst>
          </p:cNvPr>
          <p:cNvSpPr/>
          <p:nvPr/>
        </p:nvSpPr>
        <p:spPr>
          <a:xfrm>
            <a:off x="5143644" y="3881660"/>
            <a:ext cx="2299854" cy="117070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latin typeface="Trebuchet MS" panose="020B0603020202020204" pitchFamily="34" charset="0"/>
              </a:rPr>
              <a:t>HAMR</a:t>
            </a:r>
          </a:p>
        </p:txBody>
      </p:sp>
    </p:spTree>
    <p:extLst>
      <p:ext uri="{BB962C8B-B14F-4D97-AF65-F5344CB8AC3E}">
        <p14:creationId xmlns:p14="http://schemas.microsoft.com/office/powerpoint/2010/main" val="124769105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27" grpId="0" animBg="1"/>
      <p:bldP spid="1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C4478B-9E6C-4567-9414-1040106F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413" y="0"/>
            <a:ext cx="4046064" cy="341087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A5ECD9-6D26-4ED0-ADF6-6F9B91706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1875"/>
            <a:ext cx="4084165" cy="31727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64E9178-9958-4525-8468-A5A0C57E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8" y="522667"/>
            <a:ext cx="4011013" cy="2869757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E4AAFF-BC2D-4306-84DE-E671D14ED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10" y="3913392"/>
            <a:ext cx="2694594" cy="2944608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A2135313-43BA-4D19-80A7-401CC27A3565}"/>
              </a:ext>
            </a:extLst>
          </p:cNvPr>
          <p:cNvSpPr txBox="1"/>
          <p:nvPr/>
        </p:nvSpPr>
        <p:spPr>
          <a:xfrm>
            <a:off x="3518557" y="0"/>
            <a:ext cx="50386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Trebuchet MS" panose="020B0603020202020204" pitchFamily="34" charset="0"/>
              </a:rPr>
              <a:t>CHLADICÍ SYSTÉMY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7A0291B-EE80-4D95-8366-9D68FD8503ED}"/>
              </a:ext>
            </a:extLst>
          </p:cNvPr>
          <p:cNvSpPr txBox="1"/>
          <p:nvPr/>
        </p:nvSpPr>
        <p:spPr>
          <a:xfrm>
            <a:off x="662571" y="1203"/>
            <a:ext cx="28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OTEVŘENÝ PRŮTOČNÝ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FD0B8594-D434-478A-B1D9-EEA9D14C62C2}"/>
              </a:ext>
            </a:extLst>
          </p:cNvPr>
          <p:cNvSpPr txBox="1"/>
          <p:nvPr/>
        </p:nvSpPr>
        <p:spPr>
          <a:xfrm>
            <a:off x="12658" y="3465577"/>
            <a:ext cx="419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OTEVŘENÝ PRŮTOČNÝ S CHLADÍCÍ VĚŽÍ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DB66EEE8-F285-4BB4-BED8-C96D771142EF}"/>
              </a:ext>
            </a:extLst>
          </p:cNvPr>
          <p:cNvSpPr txBox="1"/>
          <p:nvPr/>
        </p:nvSpPr>
        <p:spPr>
          <a:xfrm>
            <a:off x="4376390" y="3465577"/>
            <a:ext cx="368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UZAVŘENÝ PRŮTOČNÝ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5026837-E8F8-48ED-AC52-F8C6FF2C586B}"/>
              </a:ext>
            </a:extLst>
          </p:cNvPr>
          <p:cNvSpPr txBox="1"/>
          <p:nvPr/>
        </p:nvSpPr>
        <p:spPr>
          <a:xfrm>
            <a:off x="5070234" y="685456"/>
            <a:ext cx="19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SUCHÝ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D42BBC94-CEA2-421E-8FD3-82C8D97A0EB7}"/>
              </a:ext>
            </a:extLst>
          </p:cNvPr>
          <p:cNvSpPr txBox="1"/>
          <p:nvPr/>
        </p:nvSpPr>
        <p:spPr>
          <a:xfrm>
            <a:off x="9905349" y="-31695"/>
            <a:ext cx="227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OTEVŘENÝ MOKRÝ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01DCDBA-D6A0-4AE6-AFA2-B9B64DF50941}"/>
              </a:ext>
            </a:extLst>
          </p:cNvPr>
          <p:cNvSpPr txBox="1"/>
          <p:nvPr/>
        </p:nvSpPr>
        <p:spPr>
          <a:xfrm>
            <a:off x="8722419" y="3447130"/>
            <a:ext cx="309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HYBRIDNÍ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17C278-80FB-4265-B349-AEDCE50C9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893" y="685456"/>
            <a:ext cx="3456925" cy="28156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AE960E3-AEA0-4906-947B-6A4D8F094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874" y="3721875"/>
            <a:ext cx="3889317" cy="31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7074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E32BC69-E575-4DD7-BCD4-A420258F5558}"/>
              </a:ext>
            </a:extLst>
          </p:cNvPr>
          <p:cNvSpPr txBox="1"/>
          <p:nvPr/>
        </p:nvSpPr>
        <p:spPr>
          <a:xfrm>
            <a:off x="2553809" y="124287"/>
            <a:ext cx="708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Trebuchet MS" panose="020B0603020202020204" pitchFamily="34" charset="0"/>
                <a:cs typeface="Calibri" panose="020F0502020204030204" pitchFamily="34" charset="0"/>
              </a:rPr>
              <a:t>ENVIRONMENTÁLNÍ ASPEKTY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0DF1D4A-29D0-4E20-BF25-12AF63025F0A}"/>
              </a:ext>
            </a:extLst>
          </p:cNvPr>
          <p:cNvSpPr/>
          <p:nvPr/>
        </p:nvSpPr>
        <p:spPr>
          <a:xfrm>
            <a:off x="2505351" y="1823256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SPOTŘEBA ENERGIE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24AD3A5-D6A0-4DB0-8938-584FDE0C9EAE}"/>
              </a:ext>
            </a:extLst>
          </p:cNvPr>
          <p:cNvSpPr/>
          <p:nvPr/>
        </p:nvSpPr>
        <p:spPr>
          <a:xfrm>
            <a:off x="4777295" y="5443121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CHEMIKÁLIÍ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DE54151-FB3E-463F-B982-A2DCCCC96938}"/>
              </a:ext>
            </a:extLst>
          </p:cNvPr>
          <p:cNvSpPr/>
          <p:nvPr/>
        </p:nvSpPr>
        <p:spPr>
          <a:xfrm>
            <a:off x="8145449" y="3120475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DO OVZDUŠÍ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96A3254-8601-4F64-BAA4-50FBC529DDC3}"/>
              </a:ext>
            </a:extLst>
          </p:cNvPr>
          <p:cNvSpPr/>
          <p:nvPr/>
        </p:nvSpPr>
        <p:spPr>
          <a:xfrm>
            <a:off x="1678804" y="3180654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HLUK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BE9C6D5-B29F-48C7-97A1-C62AD6E2AC96}"/>
              </a:ext>
            </a:extLst>
          </p:cNvPr>
          <p:cNvSpPr/>
          <p:nvPr/>
        </p:nvSpPr>
        <p:spPr>
          <a:xfrm>
            <a:off x="2561117" y="4384829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PRODUKCE ODPADŮ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0D0AEB4-75DF-493C-A83C-89F582D561EB}"/>
              </a:ext>
            </a:extLst>
          </p:cNvPr>
          <p:cNvSpPr/>
          <p:nvPr/>
        </p:nvSpPr>
        <p:spPr>
          <a:xfrm>
            <a:off x="4981482" y="827578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SPOTŘEBA VODY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2E0B5A5-6232-413E-A974-435B58C6781F}"/>
              </a:ext>
            </a:extLst>
          </p:cNvPr>
          <p:cNvSpPr/>
          <p:nvPr/>
        </p:nvSpPr>
        <p:spPr>
          <a:xfrm>
            <a:off x="7404347" y="4495972"/>
            <a:ext cx="2068496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EMISE DO POVRCHOVÝCH VOD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0A36D2BC-0D7C-44B3-8591-43101AF8563B}"/>
              </a:ext>
            </a:extLst>
          </p:cNvPr>
          <p:cNvSpPr/>
          <p:nvPr/>
        </p:nvSpPr>
        <p:spPr>
          <a:xfrm>
            <a:off x="7457613" y="1823256"/>
            <a:ext cx="1961965" cy="9942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STRHÁVÁNÍ ORGANIZMŮ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51B568A-D747-460E-8E91-135667F2F383}"/>
              </a:ext>
            </a:extLst>
          </p:cNvPr>
          <p:cNvCxnSpPr>
            <a:cxnSpLocks/>
            <a:stCxn id="5" idx="1"/>
            <a:endCxn id="19" idx="3"/>
          </p:cNvCxnSpPr>
          <p:nvPr/>
        </p:nvCxnSpPr>
        <p:spPr>
          <a:xfrm flipH="1" flipV="1">
            <a:off x="2116950" y="2129723"/>
            <a:ext cx="388401" cy="190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8812599-5AB0-4EF6-80D2-044FC6510FF7}"/>
              </a:ext>
            </a:extLst>
          </p:cNvPr>
          <p:cNvSpPr txBox="1"/>
          <p:nvPr/>
        </p:nvSpPr>
        <p:spPr>
          <a:xfrm>
            <a:off x="714278" y="1945057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přímá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E82062D-82F9-486E-9697-8FEEAFD9C9C7}"/>
              </a:ext>
            </a:extLst>
          </p:cNvPr>
          <p:cNvSpPr txBox="1"/>
          <p:nvPr/>
        </p:nvSpPr>
        <p:spPr>
          <a:xfrm>
            <a:off x="700222" y="2303582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nepřímá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D9BA312-CE6D-4AE4-868F-BB0B99A5C1CF}"/>
              </a:ext>
            </a:extLst>
          </p:cNvPr>
          <p:cNvCxnSpPr>
            <a:cxnSpLocks/>
            <a:stCxn id="5" idx="1"/>
            <a:endCxn id="20" idx="3"/>
          </p:cNvCxnSpPr>
          <p:nvPr/>
        </p:nvCxnSpPr>
        <p:spPr>
          <a:xfrm flipH="1">
            <a:off x="2120649" y="2320406"/>
            <a:ext cx="384702" cy="167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D08896D-F771-4A59-96F1-EF9A638E44DC}"/>
              </a:ext>
            </a:extLst>
          </p:cNvPr>
          <p:cNvSpPr txBox="1"/>
          <p:nvPr/>
        </p:nvSpPr>
        <p:spPr>
          <a:xfrm>
            <a:off x="98946" y="3053236"/>
            <a:ext cx="12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pád vody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FE040BA-E243-4B59-A426-6432ABE1C304}"/>
              </a:ext>
            </a:extLst>
          </p:cNvPr>
          <p:cNvSpPr txBox="1"/>
          <p:nvPr/>
        </p:nvSpPr>
        <p:spPr>
          <a:xfrm>
            <a:off x="-151845" y="3486476"/>
            <a:ext cx="154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ventilátory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14FB59-D042-4E82-A6AA-125D5F1D72A7}"/>
              </a:ext>
            </a:extLst>
          </p:cNvPr>
          <p:cNvSpPr txBox="1"/>
          <p:nvPr/>
        </p:nvSpPr>
        <p:spPr>
          <a:xfrm>
            <a:off x="98945" y="3960477"/>
            <a:ext cx="12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čerpadla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5074D99-A9E8-4DB1-8809-19EF3493147E}"/>
              </a:ext>
            </a:extLst>
          </p:cNvPr>
          <p:cNvCxnSpPr>
            <a:stCxn id="8" idx="1"/>
            <a:endCxn id="26" idx="3"/>
          </p:cNvCxnSpPr>
          <p:nvPr/>
        </p:nvCxnSpPr>
        <p:spPr>
          <a:xfrm flipH="1" flipV="1">
            <a:off x="1389909" y="3237902"/>
            <a:ext cx="288895" cy="439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F4AE7484-8FA3-4F96-9FF9-65E0F6ACB187}"/>
              </a:ext>
            </a:extLst>
          </p:cNvPr>
          <p:cNvCxnSpPr>
            <a:stCxn id="8" idx="1"/>
            <a:endCxn id="27" idx="3"/>
          </p:cNvCxnSpPr>
          <p:nvPr/>
        </p:nvCxnSpPr>
        <p:spPr>
          <a:xfrm flipH="1" flipV="1">
            <a:off x="1389909" y="3671142"/>
            <a:ext cx="288895" cy="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260AA5C2-1ABF-47CA-B8C7-20965426F1AC}"/>
              </a:ext>
            </a:extLst>
          </p:cNvPr>
          <p:cNvCxnSpPr>
            <a:stCxn id="8" idx="1"/>
            <a:endCxn id="28" idx="3"/>
          </p:cNvCxnSpPr>
          <p:nvPr/>
        </p:nvCxnSpPr>
        <p:spPr>
          <a:xfrm flipH="1">
            <a:off x="1389908" y="3677804"/>
            <a:ext cx="288896" cy="467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0C7AD96-6034-440E-85DC-2618C1A0ED0A}"/>
              </a:ext>
            </a:extLst>
          </p:cNvPr>
          <p:cNvSpPr txBox="1"/>
          <p:nvPr/>
        </p:nvSpPr>
        <p:spPr>
          <a:xfrm>
            <a:off x="180052" y="4580590"/>
            <a:ext cx="193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úprava vody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C0A6900-E28E-4617-AE0F-0DB9E08456B0}"/>
              </a:ext>
            </a:extLst>
          </p:cNvPr>
          <p:cNvSpPr txBox="1"/>
          <p:nvPr/>
        </p:nvSpPr>
        <p:spPr>
          <a:xfrm>
            <a:off x="402363" y="5003787"/>
            <a:ext cx="17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čištění vody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1EDA4C33-EBDB-44D4-854E-EDEDE7A4626E}"/>
              </a:ext>
            </a:extLst>
          </p:cNvPr>
          <p:cNvCxnSpPr>
            <a:stCxn id="9" idx="1"/>
            <a:endCxn id="38" idx="3"/>
          </p:cNvCxnSpPr>
          <p:nvPr/>
        </p:nvCxnSpPr>
        <p:spPr>
          <a:xfrm flipH="1" flipV="1">
            <a:off x="2117974" y="4765256"/>
            <a:ext cx="443143" cy="11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28E6C935-7B93-4010-A842-4C757E82F966}"/>
              </a:ext>
            </a:extLst>
          </p:cNvPr>
          <p:cNvCxnSpPr>
            <a:stCxn id="9" idx="1"/>
            <a:endCxn id="39" idx="3"/>
          </p:cNvCxnSpPr>
          <p:nvPr/>
        </p:nvCxnSpPr>
        <p:spPr>
          <a:xfrm flipH="1">
            <a:off x="2172716" y="4881979"/>
            <a:ext cx="388401" cy="30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1015B97-5163-49AE-B1C2-D5CE60C986E8}"/>
              </a:ext>
            </a:extLst>
          </p:cNvPr>
          <p:cNvSpPr txBox="1"/>
          <p:nvPr/>
        </p:nvSpPr>
        <p:spPr>
          <a:xfrm>
            <a:off x="10396309" y="3306639"/>
            <a:ext cx="8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parní vlečka</a:t>
            </a: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75BA110E-723C-43F4-A8B6-8454E57F8B22}"/>
              </a:ext>
            </a:extLst>
          </p:cNvPr>
          <p:cNvCxnSpPr>
            <a:cxnSpLocks/>
            <a:stCxn id="7" idx="3"/>
            <a:endCxn id="49" idx="1"/>
          </p:cNvCxnSpPr>
          <p:nvPr/>
        </p:nvCxnSpPr>
        <p:spPr>
          <a:xfrm>
            <a:off x="10107414" y="3617625"/>
            <a:ext cx="288895" cy="12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B5DFB0BA-C178-48BC-AFBD-F6E2211D2E2F}"/>
              </a:ext>
            </a:extLst>
          </p:cNvPr>
          <p:cNvSpPr txBox="1"/>
          <p:nvPr/>
        </p:nvSpPr>
        <p:spPr>
          <a:xfrm>
            <a:off x="9729873" y="4576439"/>
            <a:ext cx="18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eutrofizace</a:t>
            </a:r>
          </a:p>
        </p:txBody>
      </p: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81D8EF6E-7643-4F1C-8092-432560604B2F}"/>
              </a:ext>
            </a:extLst>
          </p:cNvPr>
          <p:cNvCxnSpPr>
            <a:stCxn id="11" idx="3"/>
            <a:endCxn id="60" idx="1"/>
          </p:cNvCxnSpPr>
          <p:nvPr/>
        </p:nvCxnSpPr>
        <p:spPr>
          <a:xfrm flipV="1">
            <a:off x="9472843" y="4761105"/>
            <a:ext cx="257030" cy="23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F1D0DB62-5F1E-4588-ACCE-0C2817AD15D0}"/>
              </a:ext>
            </a:extLst>
          </p:cNvPr>
          <p:cNvSpPr txBox="1"/>
          <p:nvPr/>
        </p:nvSpPr>
        <p:spPr>
          <a:xfrm>
            <a:off x="9836274" y="2141937"/>
            <a:ext cx="102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ryby</a:t>
            </a:r>
          </a:p>
        </p:txBody>
      </p: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B223C2AA-B1F2-45CA-8359-56E33E1911DF}"/>
              </a:ext>
            </a:extLst>
          </p:cNvPr>
          <p:cNvCxnSpPr>
            <a:stCxn id="12" idx="3"/>
            <a:endCxn id="64" idx="1"/>
          </p:cNvCxnSpPr>
          <p:nvPr/>
        </p:nvCxnSpPr>
        <p:spPr>
          <a:xfrm>
            <a:off x="9419578" y="2320406"/>
            <a:ext cx="416696" cy="6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904F0A37-E1EC-4C46-8147-37CF746BD0F7}"/>
              </a:ext>
            </a:extLst>
          </p:cNvPr>
          <p:cNvSpPr txBox="1"/>
          <p:nvPr/>
        </p:nvSpPr>
        <p:spPr>
          <a:xfrm>
            <a:off x="11039942" y="2846249"/>
            <a:ext cx="1458896" cy="38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zápal plic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B897D976-B9F2-421F-A5B0-0A3F4696C6DD}"/>
              </a:ext>
            </a:extLst>
          </p:cNvPr>
          <p:cNvSpPr txBox="1"/>
          <p:nvPr/>
        </p:nvSpPr>
        <p:spPr>
          <a:xfrm>
            <a:off x="11120207" y="4053667"/>
            <a:ext cx="12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námraza</a:t>
            </a:r>
          </a:p>
        </p:txBody>
      </p: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A5A85B9E-2E05-42C7-8A4A-45782CE451E4}"/>
              </a:ext>
            </a:extLst>
          </p:cNvPr>
          <p:cNvCxnSpPr>
            <a:cxnSpLocks/>
            <a:stCxn id="49" idx="0"/>
            <a:endCxn id="68" idx="1"/>
          </p:cNvCxnSpPr>
          <p:nvPr/>
        </p:nvCxnSpPr>
        <p:spPr>
          <a:xfrm flipV="1">
            <a:off x="10821698" y="3037222"/>
            <a:ext cx="218244" cy="269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CF926FA-2544-444F-8B94-3C0A7BF2CAB0}"/>
              </a:ext>
            </a:extLst>
          </p:cNvPr>
          <p:cNvCxnSpPr>
            <a:cxnSpLocks/>
            <a:stCxn id="49" idx="2"/>
            <a:endCxn id="69" idx="1"/>
          </p:cNvCxnSpPr>
          <p:nvPr/>
        </p:nvCxnSpPr>
        <p:spPr>
          <a:xfrm>
            <a:off x="10821698" y="3952970"/>
            <a:ext cx="298509" cy="285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0D180B99-4856-4F4B-8D09-C048C58B34AD}"/>
              </a:ext>
            </a:extLst>
          </p:cNvPr>
          <p:cNvSpPr txBox="1"/>
          <p:nvPr/>
        </p:nvSpPr>
        <p:spPr>
          <a:xfrm>
            <a:off x="2777919" y="5617104"/>
            <a:ext cx="158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inhibitory koroze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E8C16706-BB34-4547-B5D5-26FBE0A7D6D9}"/>
              </a:ext>
            </a:extLst>
          </p:cNvPr>
          <p:cNvSpPr txBox="1"/>
          <p:nvPr/>
        </p:nvSpPr>
        <p:spPr>
          <a:xfrm>
            <a:off x="5127962" y="6549047"/>
            <a:ext cx="126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rebuchet MS" panose="020B0603020202020204" pitchFamily="34" charset="0"/>
              </a:rPr>
              <a:t>biocidy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B975D07F-497A-472B-844A-9A9C6569A6B3}"/>
              </a:ext>
            </a:extLst>
          </p:cNvPr>
          <p:cNvSpPr txBox="1"/>
          <p:nvPr/>
        </p:nvSpPr>
        <p:spPr>
          <a:xfrm>
            <a:off x="7127661" y="5612904"/>
            <a:ext cx="20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inhibitory tvorby vodního kamene</a:t>
            </a: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92E62812-619E-4F3B-AA89-8FE02EAA0448}"/>
              </a:ext>
            </a:extLst>
          </p:cNvPr>
          <p:cNvCxnSpPr>
            <a:stCxn id="6" idx="1"/>
            <a:endCxn id="80" idx="3"/>
          </p:cNvCxnSpPr>
          <p:nvPr/>
        </p:nvCxnSpPr>
        <p:spPr>
          <a:xfrm flipH="1" flipV="1">
            <a:off x="4367022" y="5940270"/>
            <a:ext cx="41027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FDECEA0C-C2A2-46E2-95C9-7E4A35F80958}"/>
              </a:ext>
            </a:extLst>
          </p:cNvPr>
          <p:cNvCxnSpPr>
            <a:cxnSpLocks/>
            <a:stCxn id="6" idx="3"/>
            <a:endCxn id="82" idx="1"/>
          </p:cNvCxnSpPr>
          <p:nvPr/>
        </p:nvCxnSpPr>
        <p:spPr>
          <a:xfrm flipV="1">
            <a:off x="6739260" y="5936070"/>
            <a:ext cx="388401" cy="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>
            <a:extLst>
              <a:ext uri="{FF2B5EF4-FFF2-40B4-BE49-F238E27FC236}">
                <a16:creationId xmlns:a16="http://schemas.microsoft.com/office/drawing/2014/main" id="{0E73F7EB-76F7-4296-B132-F3527A70C68E}"/>
              </a:ext>
            </a:extLst>
          </p:cNvPr>
          <p:cNvCxnSpPr>
            <a:stCxn id="6" idx="2"/>
            <a:endCxn id="81" idx="0"/>
          </p:cNvCxnSpPr>
          <p:nvPr/>
        </p:nvCxnSpPr>
        <p:spPr>
          <a:xfrm flipH="1">
            <a:off x="5758277" y="6437420"/>
            <a:ext cx="1" cy="111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CB82ABF7-F8CB-4DEE-BF58-D62F9A7B60D4}"/>
              </a:ext>
            </a:extLst>
          </p:cNvPr>
          <p:cNvCxnSpPr>
            <a:stCxn id="10" idx="2"/>
            <a:endCxn id="5" idx="3"/>
          </p:cNvCxnSpPr>
          <p:nvPr/>
        </p:nvCxnSpPr>
        <p:spPr>
          <a:xfrm flipH="1">
            <a:off x="4467316" y="1821877"/>
            <a:ext cx="1495149" cy="4985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>
            <a:extLst>
              <a:ext uri="{FF2B5EF4-FFF2-40B4-BE49-F238E27FC236}">
                <a16:creationId xmlns:a16="http://schemas.microsoft.com/office/drawing/2014/main" id="{0CBAD4B7-5AA6-4915-8ECD-2FDA172DB99D}"/>
              </a:ext>
            </a:extLst>
          </p:cNvPr>
          <p:cNvCxnSpPr>
            <a:stCxn id="10" idx="2"/>
            <a:endCxn id="12" idx="1"/>
          </p:cNvCxnSpPr>
          <p:nvPr/>
        </p:nvCxnSpPr>
        <p:spPr>
          <a:xfrm>
            <a:off x="5962465" y="1821877"/>
            <a:ext cx="1495148" cy="4985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448A4139-8C49-4E9F-9192-0D3922B15F9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V="1">
            <a:off x="2659787" y="2817555"/>
            <a:ext cx="826547" cy="36309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se šipkou 107">
            <a:extLst>
              <a:ext uri="{FF2B5EF4-FFF2-40B4-BE49-F238E27FC236}">
                <a16:creationId xmlns:a16="http://schemas.microsoft.com/office/drawing/2014/main" id="{4286D7C5-67B1-4E68-8D4F-1FE88ADE0F63}"/>
              </a:ext>
            </a:extLst>
          </p:cNvPr>
          <p:cNvCxnSpPr>
            <a:stCxn id="6" idx="0"/>
            <a:endCxn id="9" idx="3"/>
          </p:cNvCxnSpPr>
          <p:nvPr/>
        </p:nvCxnSpPr>
        <p:spPr>
          <a:xfrm flipH="1" flipV="1">
            <a:off x="4523082" y="4881979"/>
            <a:ext cx="1235196" cy="56114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se šipkou 109">
            <a:extLst>
              <a:ext uri="{FF2B5EF4-FFF2-40B4-BE49-F238E27FC236}">
                <a16:creationId xmlns:a16="http://schemas.microsoft.com/office/drawing/2014/main" id="{1B49B8AC-ED93-44C6-A32C-49053D167F44}"/>
              </a:ext>
            </a:extLst>
          </p:cNvPr>
          <p:cNvCxnSpPr>
            <a:stCxn id="10" idx="2"/>
            <a:endCxn id="7" idx="1"/>
          </p:cNvCxnSpPr>
          <p:nvPr/>
        </p:nvCxnSpPr>
        <p:spPr>
          <a:xfrm>
            <a:off x="5962465" y="1821877"/>
            <a:ext cx="2182984" cy="1795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>
            <a:extLst>
              <a:ext uri="{FF2B5EF4-FFF2-40B4-BE49-F238E27FC236}">
                <a16:creationId xmlns:a16="http://schemas.microsoft.com/office/drawing/2014/main" id="{68C47659-8EB2-446E-8383-4BDA8A8A250A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>
            <a:off x="5962465" y="1821877"/>
            <a:ext cx="1441882" cy="3171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>
            <a:extLst>
              <a:ext uri="{FF2B5EF4-FFF2-40B4-BE49-F238E27FC236}">
                <a16:creationId xmlns:a16="http://schemas.microsoft.com/office/drawing/2014/main" id="{0F74E547-DBFB-40AC-B8F5-5056F021D06A}"/>
              </a:ext>
            </a:extLst>
          </p:cNvPr>
          <p:cNvCxnSpPr>
            <a:stCxn id="10" idx="2"/>
            <a:endCxn id="6" idx="0"/>
          </p:cNvCxnSpPr>
          <p:nvPr/>
        </p:nvCxnSpPr>
        <p:spPr>
          <a:xfrm flipH="1">
            <a:off x="5758278" y="1821877"/>
            <a:ext cx="204187" cy="3621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se šipkou 115">
            <a:extLst>
              <a:ext uri="{FF2B5EF4-FFF2-40B4-BE49-F238E27FC236}">
                <a16:creationId xmlns:a16="http://schemas.microsoft.com/office/drawing/2014/main" id="{C0ABED4F-9568-449C-9DD5-E408CE58C945}"/>
              </a:ext>
            </a:extLst>
          </p:cNvPr>
          <p:cNvCxnSpPr>
            <a:stCxn id="10" idx="2"/>
            <a:endCxn id="9" idx="3"/>
          </p:cNvCxnSpPr>
          <p:nvPr/>
        </p:nvCxnSpPr>
        <p:spPr>
          <a:xfrm flipH="1">
            <a:off x="4523082" y="1821877"/>
            <a:ext cx="1439383" cy="30601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2019A09C-6389-47D2-A364-49EFF232E1BC}"/>
              </a:ext>
            </a:extLst>
          </p:cNvPr>
          <p:cNvCxnSpPr>
            <a:stCxn id="6" idx="0"/>
            <a:endCxn id="11" idx="1"/>
          </p:cNvCxnSpPr>
          <p:nvPr/>
        </p:nvCxnSpPr>
        <p:spPr>
          <a:xfrm flipV="1">
            <a:off x="5758278" y="4993122"/>
            <a:ext cx="1646069" cy="4499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>
            <a:extLst>
              <a:ext uri="{FF2B5EF4-FFF2-40B4-BE49-F238E27FC236}">
                <a16:creationId xmlns:a16="http://schemas.microsoft.com/office/drawing/2014/main" id="{15715427-0702-4F03-8139-341662685604}"/>
              </a:ext>
            </a:extLst>
          </p:cNvPr>
          <p:cNvCxnSpPr>
            <a:stCxn id="6" idx="0"/>
            <a:endCxn id="7" idx="1"/>
          </p:cNvCxnSpPr>
          <p:nvPr/>
        </p:nvCxnSpPr>
        <p:spPr>
          <a:xfrm flipV="1">
            <a:off x="5758278" y="3617625"/>
            <a:ext cx="2387171" cy="1825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nice se šipkou 162">
            <a:extLst>
              <a:ext uri="{FF2B5EF4-FFF2-40B4-BE49-F238E27FC236}">
                <a16:creationId xmlns:a16="http://schemas.microsoft.com/office/drawing/2014/main" id="{C855FC32-D2F1-492F-8460-3928BE4301A2}"/>
              </a:ext>
            </a:extLst>
          </p:cNvPr>
          <p:cNvCxnSpPr>
            <a:stCxn id="11" idx="0"/>
            <a:endCxn id="7" idx="2"/>
          </p:cNvCxnSpPr>
          <p:nvPr/>
        </p:nvCxnSpPr>
        <p:spPr>
          <a:xfrm flipV="1">
            <a:off x="8438595" y="4114774"/>
            <a:ext cx="687837" cy="381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ovéPole 164">
            <a:extLst>
              <a:ext uri="{FF2B5EF4-FFF2-40B4-BE49-F238E27FC236}">
                <a16:creationId xmlns:a16="http://schemas.microsoft.com/office/drawing/2014/main" id="{2A34C45E-4B35-47D5-8C40-75F9914BA0EA}"/>
              </a:ext>
            </a:extLst>
          </p:cNvPr>
          <p:cNvSpPr txBox="1"/>
          <p:nvPr/>
        </p:nvSpPr>
        <p:spPr>
          <a:xfrm>
            <a:off x="9697192" y="5063805"/>
            <a:ext cx="206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rozpuštěné látky</a:t>
            </a:r>
          </a:p>
        </p:txBody>
      </p:sp>
      <p:cxnSp>
        <p:nvCxnSpPr>
          <p:cNvPr id="167" name="Přímá spojnice se šipkou 166">
            <a:extLst>
              <a:ext uri="{FF2B5EF4-FFF2-40B4-BE49-F238E27FC236}">
                <a16:creationId xmlns:a16="http://schemas.microsoft.com/office/drawing/2014/main" id="{48B6B398-0F8B-4F1B-99B7-705919BC4F5B}"/>
              </a:ext>
            </a:extLst>
          </p:cNvPr>
          <p:cNvCxnSpPr>
            <a:stCxn id="11" idx="3"/>
            <a:endCxn id="165" idx="1"/>
          </p:cNvCxnSpPr>
          <p:nvPr/>
        </p:nvCxnSpPr>
        <p:spPr>
          <a:xfrm>
            <a:off x="9472843" y="4993122"/>
            <a:ext cx="224349" cy="25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7267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7" grpId="0"/>
      <p:bldP spid="28" grpId="0"/>
      <p:bldP spid="38" grpId="0"/>
      <p:bldP spid="39" grpId="0"/>
      <p:bldP spid="49" grpId="0"/>
      <p:bldP spid="60" grpId="0"/>
      <p:bldP spid="64" grpId="0"/>
      <p:bldP spid="68" grpId="0"/>
      <p:bldP spid="69" grpId="0"/>
      <p:bldP spid="80" grpId="0"/>
      <p:bldP spid="81" grpId="0"/>
      <p:bldP spid="82" grpId="0"/>
      <p:bldP spid="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31C5CA50-1F98-47A9-92F8-4CB7E37E87A3}"/>
              </a:ext>
            </a:extLst>
          </p:cNvPr>
          <p:cNvSpPr txBox="1"/>
          <p:nvPr/>
        </p:nvSpPr>
        <p:spPr>
          <a:xfrm>
            <a:off x="3897296" y="195308"/>
            <a:ext cx="4873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Trebuchet MS" panose="020B0603020202020204" pitchFamily="34" charset="0"/>
              </a:rPr>
              <a:t>NAVRŽENÝ SYSTÉM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8272" y="2122335"/>
            <a:ext cx="7406936" cy="4667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022E21D-B434-45BB-AC4B-B7F2C375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2122335"/>
            <a:ext cx="7406936" cy="466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349E87-169A-4B6F-B34B-5DE1C6B3C971}"/>
              </a:ext>
            </a:extLst>
          </p:cNvPr>
          <p:cNvSpPr txBox="1"/>
          <p:nvPr/>
        </p:nvSpPr>
        <p:spPr>
          <a:xfrm>
            <a:off x="1679359" y="750062"/>
            <a:ext cx="8618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uzavřený okruh → úspora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teplosměnná plocha v kontaktu s médiem s vyšší tepelnou kapacitou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využití přirozeného proudění řeky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C3790C6-2FBB-4260-ABC5-CCC2AEB878FD}"/>
              </a:ext>
            </a:extLst>
          </p:cNvPr>
          <p:cNvSpPr txBox="1"/>
          <p:nvPr/>
        </p:nvSpPr>
        <p:spPr>
          <a:xfrm>
            <a:off x="8090787" y="2122335"/>
            <a:ext cx="3826275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rebuchet MS" panose="020B0603020202020204" pitchFamily="34" charset="0"/>
              </a:rPr>
              <a:t>SPOJENÍ S JIŽ EXISTUJÍCÍM VODNÍM DÍLEM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84E250E-6CDC-4223-8D53-ACCFB0D81479}"/>
              </a:ext>
            </a:extLst>
          </p:cNvPr>
          <p:cNvSpPr txBox="1"/>
          <p:nvPr/>
        </p:nvSpPr>
        <p:spPr>
          <a:xfrm>
            <a:off x="8172283" y="2942376"/>
            <a:ext cx="3826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prostor za česlemi bez hrubých nečistot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výměník po celý rok ponořený pod vodou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průtok po celý 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MVE zajišťuje promíchání oteplené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ve vybraných úsecích potrubí po povrchu → zintenzivnění prostupu tepla žebrováním</a:t>
            </a:r>
          </a:p>
        </p:txBody>
      </p:sp>
    </p:spTree>
    <p:extLst>
      <p:ext uri="{BB962C8B-B14F-4D97-AF65-F5344CB8AC3E}">
        <p14:creationId xmlns:p14="http://schemas.microsoft.com/office/powerpoint/2010/main" val="1197797211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13C67B-0FD0-4051-A57C-C3A712760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9"/>
          <a:stretch/>
        </p:blipFill>
        <p:spPr>
          <a:xfrm>
            <a:off x="4454555" y="57617"/>
            <a:ext cx="4651345" cy="6800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C48D27A3-F280-44FF-B86A-5E137AC37341}"/>
              </a:ext>
            </a:extLst>
          </p:cNvPr>
          <p:cNvSpPr/>
          <p:nvPr/>
        </p:nvSpPr>
        <p:spPr>
          <a:xfrm>
            <a:off x="6809173" y="3959441"/>
            <a:ext cx="2024109" cy="2006353"/>
          </a:xfrm>
          <a:custGeom>
            <a:avLst/>
            <a:gdLst>
              <a:gd name="connsiteX0" fmla="*/ 1766656 w 2024109"/>
              <a:gd name="connsiteY0" fmla="*/ 2006353 h 2006353"/>
              <a:gd name="connsiteX1" fmla="*/ 2024109 w 2024109"/>
              <a:gd name="connsiteY1" fmla="*/ 603681 h 2006353"/>
              <a:gd name="connsiteX2" fmla="*/ 745724 w 2024109"/>
              <a:gd name="connsiteY2" fmla="*/ 0 h 2006353"/>
              <a:gd name="connsiteX3" fmla="*/ 213064 w 2024109"/>
              <a:gd name="connsiteY3" fmla="*/ 1003176 h 2006353"/>
              <a:gd name="connsiteX4" fmla="*/ 443883 w 2024109"/>
              <a:gd name="connsiteY4" fmla="*/ 1136342 h 2006353"/>
              <a:gd name="connsiteX5" fmla="*/ 266330 w 2024109"/>
              <a:gd name="connsiteY5" fmla="*/ 1411549 h 2006353"/>
              <a:gd name="connsiteX6" fmla="*/ 44388 w 2024109"/>
              <a:gd name="connsiteY6" fmla="*/ 1331650 h 2006353"/>
              <a:gd name="connsiteX7" fmla="*/ 0 w 2024109"/>
              <a:gd name="connsiteY7" fmla="*/ 1411549 h 2006353"/>
              <a:gd name="connsiteX8" fmla="*/ 204186 w 2024109"/>
              <a:gd name="connsiteY8" fmla="*/ 1526959 h 2006353"/>
              <a:gd name="connsiteX9" fmla="*/ 328474 w 2024109"/>
              <a:gd name="connsiteY9" fmla="*/ 1686757 h 2006353"/>
              <a:gd name="connsiteX10" fmla="*/ 381740 w 2024109"/>
              <a:gd name="connsiteY10" fmla="*/ 1802167 h 2006353"/>
              <a:gd name="connsiteX11" fmla="*/ 612559 w 2024109"/>
              <a:gd name="connsiteY11" fmla="*/ 1784411 h 2006353"/>
              <a:gd name="connsiteX12" fmla="*/ 727969 w 2024109"/>
              <a:gd name="connsiteY12" fmla="*/ 1526959 h 2006353"/>
              <a:gd name="connsiteX13" fmla="*/ 1766656 w 2024109"/>
              <a:gd name="connsiteY13" fmla="*/ 2006353 h 2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4109" h="2006353">
                <a:moveTo>
                  <a:pt x="1766656" y="2006353"/>
                </a:moveTo>
                <a:lnTo>
                  <a:pt x="2024109" y="603681"/>
                </a:lnTo>
                <a:lnTo>
                  <a:pt x="745724" y="0"/>
                </a:lnTo>
                <a:lnTo>
                  <a:pt x="213064" y="1003176"/>
                </a:lnTo>
                <a:lnTo>
                  <a:pt x="443883" y="1136342"/>
                </a:lnTo>
                <a:lnTo>
                  <a:pt x="266330" y="1411549"/>
                </a:lnTo>
                <a:lnTo>
                  <a:pt x="44388" y="1331650"/>
                </a:lnTo>
                <a:lnTo>
                  <a:pt x="0" y="1411549"/>
                </a:lnTo>
                <a:lnTo>
                  <a:pt x="204186" y="1526959"/>
                </a:lnTo>
                <a:lnTo>
                  <a:pt x="328474" y="1686757"/>
                </a:lnTo>
                <a:lnTo>
                  <a:pt x="381740" y="1802167"/>
                </a:lnTo>
                <a:lnTo>
                  <a:pt x="612559" y="1784411"/>
                </a:lnTo>
                <a:lnTo>
                  <a:pt x="727969" y="1526959"/>
                </a:lnTo>
                <a:lnTo>
                  <a:pt x="1766656" y="200635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BEF927D-5735-414A-A774-DC9967AE6C98}"/>
              </a:ext>
            </a:extLst>
          </p:cNvPr>
          <p:cNvSpPr/>
          <p:nvPr/>
        </p:nvSpPr>
        <p:spPr>
          <a:xfrm>
            <a:off x="5548544" y="958788"/>
            <a:ext cx="266330" cy="221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43E2706-76F2-445A-B138-ACF094688180}"/>
              </a:ext>
            </a:extLst>
          </p:cNvPr>
          <p:cNvSpPr/>
          <p:nvPr/>
        </p:nvSpPr>
        <p:spPr>
          <a:xfrm>
            <a:off x="5433135" y="4094086"/>
            <a:ext cx="266330" cy="221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8084165-FFF8-4E8E-8F06-CBEF622FD717}"/>
              </a:ext>
            </a:extLst>
          </p:cNvPr>
          <p:cNvSpPr/>
          <p:nvPr/>
        </p:nvSpPr>
        <p:spPr>
          <a:xfrm>
            <a:off x="5610689" y="5632882"/>
            <a:ext cx="266330" cy="221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9C31EA9-F340-4690-A433-B02105FB00F1}"/>
              </a:ext>
            </a:extLst>
          </p:cNvPr>
          <p:cNvSpPr/>
          <p:nvPr/>
        </p:nvSpPr>
        <p:spPr>
          <a:xfrm>
            <a:off x="8168937" y="5521911"/>
            <a:ext cx="266330" cy="22194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D814303-36C3-4512-B8F3-8B97DDF6981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865616" y="4299126"/>
            <a:ext cx="1416541" cy="5566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9FACA6E-6756-40EA-B7D4-5F2DBCC766E6}"/>
              </a:ext>
            </a:extLst>
          </p:cNvPr>
          <p:cNvSpPr txBox="1"/>
          <p:nvPr/>
        </p:nvSpPr>
        <p:spPr>
          <a:xfrm>
            <a:off x="9282157" y="3975960"/>
            <a:ext cx="186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průmyslová zóna Škoda Auto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1089105-BCA0-43D2-B616-351166FC1F0B}"/>
              </a:ext>
            </a:extLst>
          </p:cNvPr>
          <p:cNvSpPr txBox="1"/>
          <p:nvPr/>
        </p:nvSpPr>
        <p:spPr>
          <a:xfrm>
            <a:off x="2370338" y="488272"/>
            <a:ext cx="1961965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jez Josefův Důl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C233F2D-A9D0-4E0C-BC23-C58E66E28A21}"/>
              </a:ext>
            </a:extLst>
          </p:cNvPr>
          <p:cNvSpPr txBox="1"/>
          <p:nvPr/>
        </p:nvSpPr>
        <p:spPr>
          <a:xfrm>
            <a:off x="2309674" y="3580180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jez Rožatov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AF5D4A5-7D67-4599-AE8A-8087DBA215F0}"/>
              </a:ext>
            </a:extLst>
          </p:cNvPr>
          <p:cNvSpPr txBox="1"/>
          <p:nvPr/>
        </p:nvSpPr>
        <p:spPr>
          <a:xfrm>
            <a:off x="2268345" y="5337245"/>
            <a:ext cx="186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latin typeface="Trebuchet MS" panose="020B0603020202020204" pitchFamily="34" charset="0"/>
              </a:rPr>
              <a:t>Vaňkův jez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C2486781-7C6D-404F-8C36-9DC045653B5C}"/>
              </a:ext>
            </a:extLst>
          </p:cNvPr>
          <p:cNvSpPr/>
          <p:nvPr/>
        </p:nvSpPr>
        <p:spPr>
          <a:xfrm>
            <a:off x="5308847" y="5868140"/>
            <a:ext cx="585926" cy="1003177"/>
          </a:xfrm>
          <a:custGeom>
            <a:avLst/>
            <a:gdLst>
              <a:gd name="connsiteX0" fmla="*/ 399495 w 585926"/>
              <a:gd name="connsiteY0" fmla="*/ 17755 h 1003177"/>
              <a:gd name="connsiteX1" fmla="*/ 585926 w 585926"/>
              <a:gd name="connsiteY1" fmla="*/ 0 h 1003177"/>
              <a:gd name="connsiteX2" fmla="*/ 488271 w 585926"/>
              <a:gd name="connsiteY2" fmla="*/ 701336 h 1003177"/>
              <a:gd name="connsiteX3" fmla="*/ 559293 w 585926"/>
              <a:gd name="connsiteY3" fmla="*/ 985421 h 1003177"/>
              <a:gd name="connsiteX4" fmla="*/ 0 w 585926"/>
              <a:gd name="connsiteY4" fmla="*/ 1003177 h 1003177"/>
              <a:gd name="connsiteX5" fmla="*/ 195308 w 585926"/>
              <a:gd name="connsiteY5" fmla="*/ 816745 h 1003177"/>
              <a:gd name="connsiteX6" fmla="*/ 399495 w 585926"/>
              <a:gd name="connsiteY6" fmla="*/ 17755 h 100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926" h="1003177">
                <a:moveTo>
                  <a:pt x="399495" y="17755"/>
                </a:moveTo>
                <a:lnTo>
                  <a:pt x="585926" y="0"/>
                </a:lnTo>
                <a:lnTo>
                  <a:pt x="488271" y="701336"/>
                </a:lnTo>
                <a:lnTo>
                  <a:pt x="559293" y="985421"/>
                </a:lnTo>
                <a:lnTo>
                  <a:pt x="0" y="1003177"/>
                </a:lnTo>
                <a:lnTo>
                  <a:pt x="195308" y="816745"/>
                </a:lnTo>
                <a:lnTo>
                  <a:pt x="399495" y="177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B989DFF-726F-4799-88F0-A6F4054C98AA}"/>
              </a:ext>
            </a:extLst>
          </p:cNvPr>
          <p:cNvSpPr txBox="1"/>
          <p:nvPr/>
        </p:nvSpPr>
        <p:spPr>
          <a:xfrm>
            <a:off x="9228152" y="5370083"/>
            <a:ext cx="17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teplárna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3A011EA-E0F2-47ED-89B2-C1C7D75882E7}"/>
              </a:ext>
            </a:extLst>
          </p:cNvPr>
          <p:cNvSpPr txBox="1"/>
          <p:nvPr/>
        </p:nvSpPr>
        <p:spPr>
          <a:xfrm rot="18213541">
            <a:off x="6498141" y="65624"/>
            <a:ext cx="171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99BBF"/>
                </a:solidFill>
                <a:latin typeface="Trebuchet MS" panose="020B0603020202020204" pitchFamily="34" charset="0"/>
              </a:rPr>
              <a:t>Jizera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7936A12-3E93-4598-9384-4A7F56C6C4B7}"/>
              </a:ext>
            </a:extLst>
          </p:cNvPr>
          <p:cNvSpPr txBox="1"/>
          <p:nvPr/>
        </p:nvSpPr>
        <p:spPr>
          <a:xfrm>
            <a:off x="6860402" y="6515760"/>
            <a:ext cx="186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379ABF"/>
                </a:solidFill>
                <a:latin typeface="Trebuchet MS" panose="020B0603020202020204" pitchFamily="34" charset="0"/>
              </a:rPr>
              <a:t>Klenice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FD743B6-0C83-4305-A6AF-6337C0CABDAB}"/>
              </a:ext>
            </a:extLst>
          </p:cNvPr>
          <p:cNvSpPr txBox="1"/>
          <p:nvPr/>
        </p:nvSpPr>
        <p:spPr>
          <a:xfrm rot="17248109">
            <a:off x="7975838" y="5130880"/>
            <a:ext cx="186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389ABF"/>
                </a:solidFill>
                <a:latin typeface="Trebuchet MS" panose="020B0603020202020204" pitchFamily="34" charset="0"/>
              </a:rPr>
              <a:t>Zalužanská vodoteč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D513B81A-86B8-4687-ACC4-98B41C8F4DEC}"/>
              </a:ext>
            </a:extLst>
          </p:cNvPr>
          <p:cNvSpPr/>
          <p:nvPr/>
        </p:nvSpPr>
        <p:spPr>
          <a:xfrm rot="1433827">
            <a:off x="6940591" y="1927077"/>
            <a:ext cx="291209" cy="9641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1458576-D5FD-4E56-A99A-A649B30B2519}"/>
              </a:ext>
            </a:extLst>
          </p:cNvPr>
          <p:cNvSpPr txBox="1"/>
          <p:nvPr/>
        </p:nvSpPr>
        <p:spPr>
          <a:xfrm>
            <a:off x="9282157" y="1502893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úpravna vody </a:t>
            </a:r>
            <a:r>
              <a:rPr lang="cs-CZ" dirty="0" err="1">
                <a:latin typeface="Trebuchet MS" panose="020B0603020202020204" pitchFamily="34" charset="0"/>
              </a:rPr>
              <a:t>Ško</a:t>
            </a:r>
            <a:r>
              <a:rPr lang="cs-CZ" dirty="0">
                <a:latin typeface="Trebuchet MS" panose="020B0603020202020204" pitchFamily="34" charset="0"/>
              </a:rPr>
              <a:t>-Energo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AC12639-E84C-41A9-9697-5522B1F03DF5}"/>
              </a:ext>
            </a:extLst>
          </p:cNvPr>
          <p:cNvCxnSpPr>
            <a:cxnSpLocks/>
            <a:stCxn id="26" idx="1"/>
            <a:endCxn id="25" idx="0"/>
          </p:cNvCxnSpPr>
          <p:nvPr/>
        </p:nvCxnSpPr>
        <p:spPr>
          <a:xfrm flipH="1">
            <a:off x="7105724" y="1687559"/>
            <a:ext cx="2176433" cy="2436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6A27C70A-E47D-42CB-A84C-6B054E203CB2}"/>
              </a:ext>
            </a:extLst>
          </p:cNvPr>
          <p:cNvCxnSpPr>
            <a:stCxn id="16" idx="3"/>
            <a:endCxn id="8" idx="2"/>
          </p:cNvCxnSpPr>
          <p:nvPr/>
        </p:nvCxnSpPr>
        <p:spPr>
          <a:xfrm>
            <a:off x="4332303" y="679142"/>
            <a:ext cx="1216241" cy="3906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6FF3E42-70FB-493A-A376-AF3ADEDC6B59}"/>
              </a:ext>
            </a:extLst>
          </p:cNvPr>
          <p:cNvCxnSpPr>
            <a:cxnSpLocks/>
            <a:stCxn id="17" idx="3"/>
            <a:endCxn id="9" idx="2"/>
          </p:cNvCxnSpPr>
          <p:nvPr/>
        </p:nvCxnSpPr>
        <p:spPr>
          <a:xfrm>
            <a:off x="4271639" y="3764846"/>
            <a:ext cx="1161496" cy="4402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B9898927-6528-4A8C-8EE9-776CBFB845E3}"/>
              </a:ext>
            </a:extLst>
          </p:cNvPr>
          <p:cNvCxnSpPr>
            <a:stCxn id="20" idx="1"/>
            <a:endCxn id="11" idx="7"/>
          </p:cNvCxnSpPr>
          <p:nvPr/>
        </p:nvCxnSpPr>
        <p:spPr>
          <a:xfrm flipH="1" flipV="1">
            <a:off x="8396264" y="5554414"/>
            <a:ext cx="831888" cy="3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31F3D5E9-8299-4BE9-A31F-E447DF783C96}"/>
              </a:ext>
            </a:extLst>
          </p:cNvPr>
          <p:cNvCxnSpPr>
            <a:stCxn id="18" idx="3"/>
            <a:endCxn id="10" idx="1"/>
          </p:cNvCxnSpPr>
          <p:nvPr/>
        </p:nvCxnSpPr>
        <p:spPr>
          <a:xfrm>
            <a:off x="4132656" y="5521911"/>
            <a:ext cx="1517036" cy="1434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91971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253E593-DD78-4767-A257-2DFF3038A6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0"/>
            <a:ext cx="4391025" cy="31813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0F1741-F220-420C-8BCF-A077D9148C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3343275"/>
            <a:ext cx="4391026" cy="3504328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8B20E67-CEEA-4258-97AD-2DBEEFAF8DA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0"/>
          <a:stretch/>
        </p:blipFill>
        <p:spPr bwMode="auto">
          <a:xfrm>
            <a:off x="-1" y="0"/>
            <a:ext cx="366712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5F93B69-709F-463C-8960-5C958C95EF80}"/>
              </a:ext>
            </a:extLst>
          </p:cNvPr>
          <p:cNvSpPr txBox="1"/>
          <p:nvPr/>
        </p:nvSpPr>
        <p:spPr>
          <a:xfrm>
            <a:off x="3810461" y="5429082"/>
            <a:ext cx="23348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JEZ ROŽATOV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hloubka = 2,5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průtok = 19 m</a:t>
            </a:r>
            <a:r>
              <a:rPr lang="cs-CZ" baseline="30000" dirty="0">
                <a:latin typeface="Trebuchet MS" panose="020B0603020202020204" pitchFamily="34" charset="0"/>
              </a:rPr>
              <a:t>3</a:t>
            </a:r>
            <a:r>
              <a:rPr lang="cs-CZ" dirty="0">
                <a:latin typeface="Trebuchet MS" panose="020B0603020202020204" pitchFamily="34" charset="0"/>
              </a:rPr>
              <a:t>·s</a:t>
            </a:r>
            <a:r>
              <a:rPr lang="cs-CZ" baseline="30000" dirty="0">
                <a:latin typeface="Trebuchet MS" panose="020B0603020202020204" pitchFamily="34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šířka = 10 m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8BEDDD4-4009-4FA8-8271-8D0E7D47FA7E}"/>
              </a:ext>
            </a:extLst>
          </p:cNvPr>
          <p:cNvSpPr txBox="1"/>
          <p:nvPr/>
        </p:nvSpPr>
        <p:spPr>
          <a:xfrm>
            <a:off x="5392352" y="1981021"/>
            <a:ext cx="23348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JEZ JOSEFŮV DŮL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hloubka = 2,8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průtok = 21 m</a:t>
            </a:r>
            <a:r>
              <a:rPr lang="cs-CZ" baseline="30000" dirty="0">
                <a:latin typeface="Trebuchet MS" panose="020B0603020202020204" pitchFamily="34" charset="0"/>
              </a:rPr>
              <a:t>3</a:t>
            </a:r>
            <a:r>
              <a:rPr lang="cs-CZ" dirty="0">
                <a:latin typeface="Trebuchet MS" panose="020B0603020202020204" pitchFamily="34" charset="0"/>
              </a:rPr>
              <a:t>·s</a:t>
            </a:r>
            <a:r>
              <a:rPr lang="cs-CZ" baseline="30000" dirty="0">
                <a:latin typeface="Trebuchet MS" panose="020B0603020202020204" pitchFamily="34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šířka = 12 m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F5D6E3-C6C5-49A6-B57D-194FBF9E2C29}"/>
              </a:ext>
            </a:extLst>
          </p:cNvPr>
          <p:cNvSpPr txBox="1"/>
          <p:nvPr/>
        </p:nvSpPr>
        <p:spPr>
          <a:xfrm>
            <a:off x="5409922" y="3346448"/>
            <a:ext cx="23348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latin typeface="Trebuchet MS" panose="020B0603020202020204" pitchFamily="34" charset="0"/>
              </a:rPr>
              <a:t>VAŇKŮV JEZ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hloubka = 3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průtok = 16 m</a:t>
            </a:r>
            <a:r>
              <a:rPr lang="cs-CZ" baseline="30000" dirty="0">
                <a:latin typeface="Trebuchet MS" panose="020B0603020202020204" pitchFamily="34" charset="0"/>
              </a:rPr>
              <a:t>3</a:t>
            </a:r>
            <a:r>
              <a:rPr lang="cs-CZ" dirty="0">
                <a:latin typeface="Trebuchet MS" panose="020B0603020202020204" pitchFamily="34" charset="0"/>
              </a:rPr>
              <a:t>·s</a:t>
            </a:r>
            <a:r>
              <a:rPr lang="cs-CZ" baseline="30000" dirty="0">
                <a:latin typeface="Trebuchet MS" panose="020B0603020202020204" pitchFamily="34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šířka = 8 m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9BD333-5A19-4120-B488-2910AB165E83}"/>
              </a:ext>
            </a:extLst>
          </p:cNvPr>
          <p:cNvSpPr txBox="1"/>
          <p:nvPr/>
        </p:nvSpPr>
        <p:spPr>
          <a:xfrm>
            <a:off x="3667124" y="10397"/>
            <a:ext cx="4133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Trebuchet MS" panose="020B0603020202020204" pitchFamily="34" charset="0"/>
              </a:rPr>
              <a:t>VARIANTY UMÍSTĚNÍ</a:t>
            </a:r>
          </a:p>
        </p:txBody>
      </p:sp>
    </p:spTree>
    <p:extLst>
      <p:ext uri="{BB962C8B-B14F-4D97-AF65-F5344CB8AC3E}">
        <p14:creationId xmlns:p14="http://schemas.microsoft.com/office/powerpoint/2010/main" val="1942324274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7C70184-EC6A-45D8-A27C-4EF3CD5111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392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B52B7ED-8C86-4C64-B967-730CBCFFF8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56361" y="0"/>
            <a:ext cx="4635640" cy="403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72BBC1-CE65-48AE-AFA2-2E3D8BF308A3}"/>
              </a:ext>
            </a:extLst>
          </p:cNvPr>
          <p:cNvSpPr txBox="1"/>
          <p:nvPr/>
        </p:nvSpPr>
        <p:spPr>
          <a:xfrm>
            <a:off x="7746515" y="4117116"/>
            <a:ext cx="411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trasa KOSMONOSY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00A80-A184-4191-B6DF-5B975B382724}"/>
              </a:ext>
            </a:extLst>
          </p:cNvPr>
          <p:cNvSpPr txBox="1"/>
          <p:nvPr/>
        </p:nvSpPr>
        <p:spPr>
          <a:xfrm>
            <a:off x="4129962" y="73339"/>
            <a:ext cx="411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Trebuchet MS" panose="020B0603020202020204" pitchFamily="34" charset="0"/>
              </a:rPr>
              <a:t>trasa BRADLEC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BEC36F7-0CD2-4714-A4E5-25BF63AAAB47}"/>
              </a:ext>
            </a:extLst>
          </p:cNvPr>
          <p:cNvSpPr txBox="1"/>
          <p:nvPr/>
        </p:nvSpPr>
        <p:spPr>
          <a:xfrm>
            <a:off x="7653495" y="4844906"/>
            <a:ext cx="4441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přes sídliště a přes louku = 5 035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přes sídliště a podél silnice = 5 405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okolo sídliště a podél silnice = 5 355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okolo sídliště a přes louku = 4 985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přes sídliště = 3 740 m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2AD52D7-5A34-4E14-B8C0-6C81B3615AE8}"/>
              </a:ext>
            </a:extLst>
          </p:cNvPr>
          <p:cNvSpPr/>
          <p:nvPr/>
        </p:nvSpPr>
        <p:spPr>
          <a:xfrm>
            <a:off x="7653495" y="4844906"/>
            <a:ext cx="4441370" cy="14773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5B07113-07E1-4C3E-B76E-784FF150E8EC}"/>
              </a:ext>
            </a:extLst>
          </p:cNvPr>
          <p:cNvSpPr txBox="1"/>
          <p:nvPr/>
        </p:nvSpPr>
        <p:spPr>
          <a:xfrm>
            <a:off x="5114992" y="1687055"/>
            <a:ext cx="2140299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kratší = 6 885 m</a:t>
            </a:r>
          </a:p>
          <a:p>
            <a:r>
              <a:rPr lang="cs-CZ" dirty="0">
                <a:latin typeface="Trebuchet MS" panose="020B0603020202020204" pitchFamily="34" charset="0"/>
              </a:rPr>
              <a:t>delší = 6 990 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A67A4A-1164-4257-ADB6-F8A34C7E2700}"/>
              </a:ext>
            </a:extLst>
          </p:cNvPr>
          <p:cNvSpPr txBox="1"/>
          <p:nvPr/>
        </p:nvSpPr>
        <p:spPr>
          <a:xfrm>
            <a:off x="4813924" y="673563"/>
            <a:ext cx="274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kopíruje současné rozvody průmyslové vody</a:t>
            </a:r>
          </a:p>
        </p:txBody>
      </p:sp>
    </p:spTree>
    <p:extLst>
      <p:ext uri="{BB962C8B-B14F-4D97-AF65-F5344CB8AC3E}">
        <p14:creationId xmlns:p14="http://schemas.microsoft.com/office/powerpoint/2010/main" val="3499436541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1508</Words>
  <Application>Microsoft Office PowerPoint</Application>
  <PresentationFormat>Širokoúhlá obrazovka</PresentationFormat>
  <Paragraphs>625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Times New Roman</vt:lpstr>
      <vt:lpstr>Trebuchet MS</vt:lpstr>
      <vt:lpstr>Verdana</vt:lpstr>
      <vt:lpstr>Wingdings 3</vt:lpstr>
      <vt:lpstr>Stébla</vt:lpstr>
      <vt:lpstr>INOVATIVNÍ TECHNOLOGIE CHLAZENÍ TEPLÁRNY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Hlavacek Ondrej (216)</dc:creator>
  <cp:lastModifiedBy>Vladimír Študent</cp:lastModifiedBy>
  <cp:revision>19</cp:revision>
  <dcterms:created xsi:type="dcterms:W3CDTF">2021-11-23T10:49:48Z</dcterms:created>
  <dcterms:modified xsi:type="dcterms:W3CDTF">2022-09-13T07:12:17Z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84135-ab90-4b03-a415-784f8f15a7f1_Enabled">
    <vt:lpwstr>true</vt:lpwstr>
  </property>
  <property fmtid="{D5CDD505-2E9C-101B-9397-08002B2CF9AE}" pid="3" name="MSIP_Label_a6b84135-ab90-4b03-a415-784f8f15a7f1_SetDate">
    <vt:lpwstr>2022-01-20T09:23:57Z</vt:lpwstr>
  </property>
  <property fmtid="{D5CDD505-2E9C-101B-9397-08002B2CF9AE}" pid="4" name="MSIP_Label_a6b84135-ab90-4b03-a415-784f8f15a7f1_Method">
    <vt:lpwstr>Privileged</vt:lpwstr>
  </property>
  <property fmtid="{D5CDD505-2E9C-101B-9397-08002B2CF9AE}" pid="5" name="MSIP_Label_a6b84135-ab90-4b03-a415-784f8f15a7f1_Name">
    <vt:lpwstr>a6b84135-ab90-4b03-a415-784f8f15a7f1</vt:lpwstr>
  </property>
  <property fmtid="{D5CDD505-2E9C-101B-9397-08002B2CF9AE}" pid="6" name="MSIP_Label_a6b84135-ab90-4b03-a415-784f8f15a7f1_SiteId">
    <vt:lpwstr>2882be50-2012-4d88-ac86-544124e120c8</vt:lpwstr>
  </property>
  <property fmtid="{D5CDD505-2E9C-101B-9397-08002B2CF9AE}" pid="7" name="MSIP_Label_a6b84135-ab90-4b03-a415-784f8f15a7f1_ActionId">
    <vt:lpwstr>cfef3ac0-726e-4c5e-a84c-7b4a61a26710</vt:lpwstr>
  </property>
  <property fmtid="{D5CDD505-2E9C-101B-9397-08002B2CF9AE}" pid="8" name="MSIP_Label_a6b84135-ab90-4b03-a415-784f8f15a7f1_ContentBits">
    <vt:lpwstr>0</vt:lpwstr>
  </property>
</Properties>
</file>