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8"/>
  </p:notesMasterIdLst>
  <p:sldIdLst>
    <p:sldId id="256" r:id="rId2"/>
    <p:sldId id="301" r:id="rId3"/>
    <p:sldId id="282" r:id="rId4"/>
    <p:sldId id="280" r:id="rId5"/>
    <p:sldId id="283" r:id="rId6"/>
    <p:sldId id="302" r:id="rId7"/>
    <p:sldId id="279" r:id="rId8"/>
    <p:sldId id="305" r:id="rId9"/>
    <p:sldId id="303" r:id="rId10"/>
    <p:sldId id="304" r:id="rId11"/>
    <p:sldId id="306" r:id="rId12"/>
    <p:sldId id="257" r:id="rId13"/>
    <p:sldId id="266" r:id="rId14"/>
    <p:sldId id="290" r:id="rId15"/>
    <p:sldId id="276" r:id="rId16"/>
    <p:sldId id="312" r:id="rId17"/>
    <p:sldId id="298" r:id="rId18"/>
    <p:sldId id="307" r:id="rId19"/>
    <p:sldId id="296" r:id="rId20"/>
    <p:sldId id="308" r:id="rId21"/>
    <p:sldId id="299" r:id="rId22"/>
    <p:sldId id="309" r:id="rId23"/>
    <p:sldId id="310" r:id="rId24"/>
    <p:sldId id="295" r:id="rId25"/>
    <p:sldId id="273" r:id="rId26"/>
    <p:sldId id="29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tvarom\Documents\ParaBAT_prezentace_Vl&#225;&#271;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tvarom\AppData\Roaming\Microsoft\Excel\Kopie%20-%20Srovn&#225;n&#237;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varom\Documents\Anal&#253;za_vliv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553587343879"/>
          <c:y val="2.8150077540633863E-2"/>
          <c:w val="0.50593102589329986"/>
          <c:h val="0.655415078011875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List1!$O$15</c:f>
              <c:strCache>
                <c:ptCount val="1"/>
                <c:pt idx="0">
                  <c:v>Water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List1!$P$15:$T$15</c:f>
              <c:numCache>
                <c:formatCode>0.00E+00</c:formatCode>
                <c:ptCount val="5"/>
                <c:pt idx="0">
                  <c:v>2.0900000000000001E-4</c:v>
                </c:pt>
                <c:pt idx="1">
                  <c:v>2.1900000000000001E-4</c:v>
                </c:pt>
                <c:pt idx="2">
                  <c:v>2.1900000000000001E-4</c:v>
                </c:pt>
                <c:pt idx="3">
                  <c:v>2.4000000000000001E-4</c:v>
                </c:pt>
                <c:pt idx="4">
                  <c:v>2.1800000000000001E-4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B-4B69-BD33-775274AFB0A2}"/>
            </c:ext>
          </c:extLst>
        </c:ser>
        <c:ser>
          <c:idx val="1"/>
          <c:order val="1"/>
          <c:tx>
            <c:strRef>
              <c:f>List1!$O$16</c:f>
              <c:strCache>
                <c:ptCount val="1"/>
                <c:pt idx="0">
                  <c:v>Resource use, minerals and metals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List1!$P$16:$T$16</c:f>
              <c:numCache>
                <c:formatCode>0.00E+00</c:formatCode>
                <c:ptCount val="5"/>
                <c:pt idx="0">
                  <c:v>5.3600000000000002E-5</c:v>
                </c:pt>
                <c:pt idx="1">
                  <c:v>5.5500000000000001E-5</c:v>
                </c:pt>
                <c:pt idx="2">
                  <c:v>5.5500000000000001E-5</c:v>
                </c:pt>
                <c:pt idx="3">
                  <c:v>1.05E-4</c:v>
                </c:pt>
                <c:pt idx="4">
                  <c:v>5.5300000000000002E-5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5B-4B69-BD33-775274AFB0A2}"/>
            </c:ext>
          </c:extLst>
        </c:ser>
        <c:ser>
          <c:idx val="2"/>
          <c:order val="2"/>
          <c:tx>
            <c:strRef>
              <c:f>List1!$O$17</c:f>
              <c:strCache>
                <c:ptCount val="1"/>
                <c:pt idx="0">
                  <c:v>Resource use, fossils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List1!$P$17:$T$17</c:f>
              <c:numCache>
                <c:formatCode>0.00E+00</c:formatCode>
                <c:ptCount val="5"/>
                <c:pt idx="0">
                  <c:v>1.2E-2</c:v>
                </c:pt>
                <c:pt idx="1">
                  <c:v>1.24E-2</c:v>
                </c:pt>
                <c:pt idx="2">
                  <c:v>1.24E-2</c:v>
                </c:pt>
                <c:pt idx="3">
                  <c:v>1.2800000000000001E-2</c:v>
                </c:pt>
                <c:pt idx="4">
                  <c:v>1.23E-2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5B-4B69-BD33-775274AFB0A2}"/>
            </c:ext>
          </c:extLst>
        </c:ser>
        <c:ser>
          <c:idx val="3"/>
          <c:order val="3"/>
          <c:tx>
            <c:strRef>
              <c:f>List1!$O$18</c:f>
              <c:strCache>
                <c:ptCount val="1"/>
                <c:pt idx="0">
                  <c:v>Photochemical ozone formation - human health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List1!$P$18:$T$18</c:f>
              <c:numCache>
                <c:formatCode>0.00E+00</c:formatCode>
                <c:ptCount val="5"/>
                <c:pt idx="0">
                  <c:v>9.7100000000000002E-5</c:v>
                </c:pt>
                <c:pt idx="1">
                  <c:v>1.01E-4</c:v>
                </c:pt>
                <c:pt idx="2">
                  <c:v>1.01E-4</c:v>
                </c:pt>
                <c:pt idx="3">
                  <c:v>1.65E-4</c:v>
                </c:pt>
                <c:pt idx="4">
                  <c:v>1.05E-4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5B-4B69-BD33-775274AFB0A2}"/>
            </c:ext>
          </c:extLst>
        </c:ser>
        <c:ser>
          <c:idx val="4"/>
          <c:order val="4"/>
          <c:tx>
            <c:strRef>
              <c:f>List1!$O$19</c:f>
              <c:strCache>
                <c:ptCount val="1"/>
                <c:pt idx="0">
                  <c:v>Particulate Matter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List1!$P$19:$T$19</c:f>
              <c:numCache>
                <c:formatCode>0.00E+00</c:formatCode>
                <c:ptCount val="5"/>
                <c:pt idx="0">
                  <c:v>2.3E-3</c:v>
                </c:pt>
                <c:pt idx="1">
                  <c:v>2.3800000000000002E-3</c:v>
                </c:pt>
                <c:pt idx="2">
                  <c:v>2.3800000000000002E-3</c:v>
                </c:pt>
                <c:pt idx="3">
                  <c:v>2.48E-3</c:v>
                </c:pt>
                <c:pt idx="4">
                  <c:v>2.4099999999999998E-3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5B-4B69-BD33-775274AFB0A2}"/>
            </c:ext>
          </c:extLst>
        </c:ser>
        <c:ser>
          <c:idx val="5"/>
          <c:order val="5"/>
          <c:tx>
            <c:strRef>
              <c:f>List1!$O$20</c:f>
              <c:strCache>
                <c:ptCount val="1"/>
                <c:pt idx="0">
                  <c:v>Ozone depletion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List1!$P$20:$T$20</c:f>
              <c:numCache>
                <c:formatCode>0.00E+00</c:formatCode>
                <c:ptCount val="5"/>
                <c:pt idx="0">
                  <c:v>3.94E-9</c:v>
                </c:pt>
                <c:pt idx="1">
                  <c:v>4.08E-9</c:v>
                </c:pt>
                <c:pt idx="2">
                  <c:v>4.08E-9</c:v>
                </c:pt>
                <c:pt idx="3">
                  <c:v>3.7099999999999997E-7</c:v>
                </c:pt>
                <c:pt idx="4">
                  <c:v>4.2800000000000001E-9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5B-4B69-BD33-775274AFB0A2}"/>
            </c:ext>
          </c:extLst>
        </c:ser>
        <c:ser>
          <c:idx val="6"/>
          <c:order val="6"/>
          <c:tx>
            <c:strRef>
              <c:f>List1!$O$21</c:f>
              <c:strCache>
                <c:ptCount val="1"/>
                <c:pt idx="0">
                  <c:v>Land use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List1!$P$21:$T$21</c:f>
              <c:numCache>
                <c:formatCode>0.00E+00</c:formatCode>
                <c:ptCount val="5"/>
                <c:pt idx="0">
                  <c:v>1.56E-5</c:v>
                </c:pt>
                <c:pt idx="1">
                  <c:v>1.6500000000000001E-5</c:v>
                </c:pt>
                <c:pt idx="2">
                  <c:v>1.6500000000000001E-5</c:v>
                </c:pt>
                <c:pt idx="3">
                  <c:v>1.8099999999999999E-5</c:v>
                </c:pt>
                <c:pt idx="4">
                  <c:v>1.6500000000000001E-5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5B-4B69-BD33-775274AFB0A2}"/>
            </c:ext>
          </c:extLst>
        </c:ser>
        <c:ser>
          <c:idx val="7"/>
          <c:order val="7"/>
          <c:tx>
            <c:strRef>
              <c:f>List1!$O$22</c:f>
              <c:strCache>
                <c:ptCount val="1"/>
                <c:pt idx="0">
                  <c:v>Ionising radioation, human health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List1!$P$22:$T$22</c:f>
              <c:numCache>
                <c:formatCode>0.00E+00</c:formatCode>
                <c:ptCount val="5"/>
                <c:pt idx="0">
                  <c:v>2.05E-5</c:v>
                </c:pt>
                <c:pt idx="1">
                  <c:v>2.2399999999999999E-5</c:v>
                </c:pt>
                <c:pt idx="2">
                  <c:v>2.2399999999999999E-5</c:v>
                </c:pt>
                <c:pt idx="3">
                  <c:v>2.5400000000000001E-5</c:v>
                </c:pt>
                <c:pt idx="4">
                  <c:v>2.37E-5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5B-4B69-BD33-775274AFB0A2}"/>
            </c:ext>
          </c:extLst>
        </c:ser>
        <c:ser>
          <c:idx val="8"/>
          <c:order val="8"/>
          <c:tx>
            <c:strRef>
              <c:f>List1!$O$23</c:f>
              <c:strCache>
                <c:ptCount val="1"/>
                <c:pt idx="0">
                  <c:v>Human toxicity, non-cancer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List1!$P$23:$T$23</c:f>
              <c:numCache>
                <c:formatCode>0.00E+00</c:formatCode>
                <c:ptCount val="5"/>
                <c:pt idx="0">
                  <c:v>2.66E-3</c:v>
                </c:pt>
                <c:pt idx="1">
                  <c:v>2.0100000000000001E-3</c:v>
                </c:pt>
                <c:pt idx="2">
                  <c:v>2.0100000000000001E-3</c:v>
                </c:pt>
                <c:pt idx="3">
                  <c:v>2.0600000000000002E-3</c:v>
                </c:pt>
                <c:pt idx="4">
                  <c:v>2.3E-3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5B-4B69-BD33-775274AFB0A2}"/>
            </c:ext>
          </c:extLst>
        </c:ser>
        <c:ser>
          <c:idx val="9"/>
          <c:order val="9"/>
          <c:tx>
            <c:strRef>
              <c:f>List1!$O$24</c:f>
              <c:strCache>
                <c:ptCount val="1"/>
                <c:pt idx="0">
                  <c:v>Human toxicity,cancer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List1!$P$24:$T$24</c:f>
              <c:numCache>
                <c:formatCode>0.00E+00</c:formatCode>
                <c:ptCount val="5"/>
                <c:pt idx="0">
                  <c:v>4.6900000000000002E-4</c:v>
                </c:pt>
                <c:pt idx="1">
                  <c:v>4.5300000000000001E-4</c:v>
                </c:pt>
                <c:pt idx="2">
                  <c:v>4.5300000000000001E-4</c:v>
                </c:pt>
                <c:pt idx="3">
                  <c:v>6.7000000000000002E-4</c:v>
                </c:pt>
                <c:pt idx="4">
                  <c:v>1.41E-3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B5B-4B69-BD33-775274AFB0A2}"/>
            </c:ext>
          </c:extLst>
        </c:ser>
        <c:ser>
          <c:idx val="10"/>
          <c:order val="10"/>
          <c:tx>
            <c:strRef>
              <c:f>List1!$O$25</c:f>
              <c:strCache>
                <c:ptCount val="1"/>
                <c:pt idx="0">
                  <c:v>Eutrophication, terrestrial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List1!$P$25:$T$25</c:f>
              <c:numCache>
                <c:formatCode>0.00E+00</c:formatCode>
                <c:ptCount val="5"/>
                <c:pt idx="0">
                  <c:v>3.8200000000000002E-4</c:v>
                </c:pt>
                <c:pt idx="1">
                  <c:v>3.9599999999999998E-4</c:v>
                </c:pt>
                <c:pt idx="2">
                  <c:v>3.9599999999999998E-4</c:v>
                </c:pt>
                <c:pt idx="3">
                  <c:v>4.3100000000000001E-4</c:v>
                </c:pt>
                <c:pt idx="4">
                  <c:v>3.9500000000000001E-4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5B-4B69-BD33-775274AFB0A2}"/>
            </c:ext>
          </c:extLst>
        </c:ser>
        <c:ser>
          <c:idx val="11"/>
          <c:order val="11"/>
          <c:tx>
            <c:strRef>
              <c:f>List1!$O$26</c:f>
              <c:strCache>
                <c:ptCount val="1"/>
                <c:pt idx="0">
                  <c:v>Eutrophication, freshwater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List1!$P$26:$T$26</c:f>
              <c:numCache>
                <c:formatCode>0.00E+00</c:formatCode>
                <c:ptCount val="5"/>
                <c:pt idx="0">
                  <c:v>1.6200000000000001E-5</c:v>
                </c:pt>
                <c:pt idx="1">
                  <c:v>1.6699999999999999E-5</c:v>
                </c:pt>
                <c:pt idx="2">
                  <c:v>1.6699999999999999E-5</c:v>
                </c:pt>
                <c:pt idx="3">
                  <c:v>2.8799999999999999E-5</c:v>
                </c:pt>
                <c:pt idx="4">
                  <c:v>1.6699999999999999E-5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B5B-4B69-BD33-775274AFB0A2}"/>
            </c:ext>
          </c:extLst>
        </c:ser>
        <c:ser>
          <c:idx val="12"/>
          <c:order val="12"/>
          <c:tx>
            <c:strRef>
              <c:f>List1!$O$27</c:f>
              <c:strCache>
                <c:ptCount val="1"/>
                <c:pt idx="0">
                  <c:v>Eutrophication, marine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List1!$P$27:$T$27</c:f>
              <c:numCache>
                <c:formatCode>0.00E+00</c:formatCode>
                <c:ptCount val="5"/>
                <c:pt idx="0">
                  <c:v>3.4700000000000003E-5</c:v>
                </c:pt>
                <c:pt idx="1">
                  <c:v>3.6399999999999997E-5</c:v>
                </c:pt>
                <c:pt idx="2">
                  <c:v>3.6399999999999997E-5</c:v>
                </c:pt>
                <c:pt idx="3">
                  <c:v>5.4599999999999999E-5</c:v>
                </c:pt>
                <c:pt idx="4">
                  <c:v>3.7700000000000002E-5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5B-4B69-BD33-775274AFB0A2}"/>
            </c:ext>
          </c:extLst>
        </c:ser>
        <c:ser>
          <c:idx val="13"/>
          <c:order val="13"/>
          <c:tx>
            <c:strRef>
              <c:f>List1!$O$28</c:f>
              <c:strCache>
                <c:ptCount val="1"/>
                <c:pt idx="0">
                  <c:v>Ecotoxicity, freshwater - total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List1!$P$28:$T$28</c:f>
              <c:numCache>
                <c:formatCode>0.00E+00</c:formatCode>
                <c:ptCount val="5"/>
                <c:pt idx="0">
                  <c:v>4.6700000000000002E-4</c:v>
                </c:pt>
                <c:pt idx="1">
                  <c:v>4.84E-4</c:v>
                </c:pt>
                <c:pt idx="2">
                  <c:v>4.84E-4</c:v>
                </c:pt>
                <c:pt idx="3">
                  <c:v>5.2300000000000003E-4</c:v>
                </c:pt>
                <c:pt idx="4">
                  <c:v>5.4199999999999995E-4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B5B-4B69-BD33-775274AFB0A2}"/>
            </c:ext>
          </c:extLst>
        </c:ser>
        <c:ser>
          <c:idx val="14"/>
          <c:order val="14"/>
          <c:tx>
            <c:strRef>
              <c:f>List1!$O$29</c:f>
              <c:strCache>
                <c:ptCount val="1"/>
                <c:pt idx="0">
                  <c:v>Climate change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List1!$P$29:$T$29</c:f>
              <c:numCache>
                <c:formatCode>0.00E+00</c:formatCode>
                <c:ptCount val="5"/>
                <c:pt idx="0">
                  <c:v>2.4899999999999999E-2</c:v>
                </c:pt>
                <c:pt idx="1">
                  <c:v>2.6100000000000002E-2</c:v>
                </c:pt>
                <c:pt idx="2">
                  <c:v>2.6100000000000002E-2</c:v>
                </c:pt>
                <c:pt idx="3">
                  <c:v>2.7400000000000001E-2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B5B-4B69-BD33-775274AFB0A2}"/>
            </c:ext>
          </c:extLst>
        </c:ser>
        <c:ser>
          <c:idx val="15"/>
          <c:order val="15"/>
          <c:tx>
            <c:strRef>
              <c:f>List1!$O$30</c:f>
              <c:strCache>
                <c:ptCount val="1"/>
                <c:pt idx="0">
                  <c:v>Acidification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List1!$P$14:$T$14</c:f>
              <c:strCache>
                <c:ptCount val="5"/>
                <c:pt idx="0">
                  <c:v>Bez odsíření</c:v>
                </c:pt>
                <c:pt idx="1">
                  <c:v>200 mg/Nm3</c:v>
                </c:pt>
                <c:pt idx="2">
                  <c:v>110 mg/Nm3</c:v>
                </c:pt>
                <c:pt idx="3">
                  <c:v>60 mg/Nm3 - ad. (CH₂)₄(COOH)₂</c:v>
                </c:pt>
                <c:pt idx="4">
                  <c:v>60 mg/Nm3 - ad. MgO</c:v>
                </c:pt>
              </c:strCache>
            </c:strRef>
          </c:cat>
          <c:val>
            <c:numRef>
              <c:f>List1!$P$30:$T$30</c:f>
              <c:numCache>
                <c:formatCode>0.00E+00</c:formatCode>
                <c:ptCount val="5"/>
                <c:pt idx="0">
                  <c:v>4.7300000000000002E-2</c:v>
                </c:pt>
                <c:pt idx="1">
                  <c:v>2.31E-3</c:v>
                </c:pt>
                <c:pt idx="2">
                  <c:v>1.66E-3</c:v>
                </c:pt>
                <c:pt idx="3">
                  <c:v>1.25E-3</c:v>
                </c:pt>
                <c:pt idx="4">
                  <c:v>1.17E-3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B5B-4B69-BD33-775274AFB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2980544"/>
        <c:axId val="562972344"/>
      </c:barChart>
      <c:catAx>
        <c:axId val="5629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2972344"/>
        <c:crosses val="autoZero"/>
        <c:auto val="1"/>
        <c:lblAlgn val="ctr"/>
        <c:lblOffset val="100"/>
        <c:noMultiLvlLbl val="0"/>
      </c:catAx>
      <c:valAx>
        <c:axId val="56297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 3.0 po vážení a normalizaci vztažená na 1 MWh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298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93549042969568"/>
          <c:y val="9.1802587176602907E-3"/>
          <c:w val="0.33592509393596415"/>
          <c:h val="0.9892925437891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9809725835523"/>
          <c:y val="2.4458027958134579E-2"/>
          <c:w val="0.82912885274154546"/>
          <c:h val="0.8624089739428336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'Ammonia (2)'!$B$25</c:f>
              <c:strCache>
                <c:ptCount val="1"/>
                <c:pt idx="0">
                  <c:v>EF 3.0 Climate Change -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'Ammonia (2)'!$C$22:$M$23</c:f>
              <c:multiLvlStrCache>
                <c:ptCount val="11"/>
                <c:lvl>
                  <c:pt idx="1">
                    <c:v>400*</c:v>
                  </c:pt>
                  <c:pt idx="2">
                    <c:v>300*</c:v>
                  </c:pt>
                  <c:pt idx="3">
                    <c:v>200*</c:v>
                  </c:pt>
                  <c:pt idx="4">
                    <c:v>100*</c:v>
                  </c:pt>
                  <c:pt idx="5">
                    <c:v>50*</c:v>
                  </c:pt>
                  <c:pt idx="6">
                    <c:v>400*</c:v>
                  </c:pt>
                  <c:pt idx="7">
                    <c:v>300*</c:v>
                  </c:pt>
                  <c:pt idx="8">
                    <c:v>200*</c:v>
                  </c:pt>
                  <c:pt idx="9">
                    <c:v>100*</c:v>
                  </c:pt>
                  <c:pt idx="10">
                    <c:v>50*</c:v>
                  </c:pt>
                </c:lvl>
                <c:lvl>
                  <c:pt idx="0">
                    <c:v>bez DeNOx</c:v>
                  </c:pt>
                  <c:pt idx="1">
                    <c:v>Močovina (zvýšený skluz NH3)</c:v>
                  </c:pt>
                  <c:pt idx="6">
                    <c:v>Amoniak</c:v>
                  </c:pt>
                </c:lvl>
              </c:multiLvlStrCache>
            </c:multiLvlStrRef>
          </c:cat>
          <c:val>
            <c:numRef>
              <c:f>'Ammonia (2)'!$C$25:$M$25</c:f>
              <c:numCache>
                <c:formatCode>0.00E+00</c:formatCode>
                <c:ptCount val="11"/>
                <c:pt idx="0">
                  <c:v>0</c:v>
                </c:pt>
                <c:pt idx="1">
                  <c:v>9.2083063126431795E-5</c:v>
                </c:pt>
                <c:pt idx="2">
                  <c:v>1.8430395148041933E-4</c:v>
                </c:pt>
                <c:pt idx="3">
                  <c:v>2.7670649411322136E-4</c:v>
                </c:pt>
                <c:pt idx="4">
                  <c:v>3.6934705068556334E-4</c:v>
                </c:pt>
                <c:pt idx="5">
                  <c:v>4.157784514024579E-4</c:v>
                </c:pt>
                <c:pt idx="6">
                  <c:v>2.840370114287675E-4</c:v>
                </c:pt>
                <c:pt idx="7">
                  <c:v>5.6835703746338539E-4</c:v>
                </c:pt>
                <c:pt idx="8">
                  <c:v>8.5575788819261295E-4</c:v>
                </c:pt>
                <c:pt idx="9">
                  <c:v>1.1382304679221544E-3</c:v>
                </c:pt>
                <c:pt idx="10">
                  <c:v>1.2796927893933044E-3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F0-4FAC-886F-D3C536D26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9530144"/>
        <c:axId val="6095291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'Ammonia (2)'!$B$24</c15:sqref>
                        </c15:formulaRef>
                      </c:ext>
                    </c:extLst>
                    <c:strCache>
                      <c:ptCount val="1"/>
                      <c:pt idx="0">
                        <c:v>EF 3.0 Acidification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'Ammonia (2)'!$C$24:$M$24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5.6673019183572145E-4</c:v>
                      </c:pt>
                      <c:pt idx="1">
                        <c:v>1.7766614532629193E-3</c:v>
                      </c:pt>
                      <c:pt idx="2">
                        <c:v>2.9868081548738547E-3</c:v>
                      </c:pt>
                      <c:pt idx="3">
                        <c:v>4.1994279694830064E-3</c:v>
                      </c:pt>
                      <c:pt idx="4">
                        <c:v>5.4207111262381206E-3</c:v>
                      </c:pt>
                      <c:pt idx="5">
                        <c:v>6.0328638046631142E-3</c:v>
                      </c:pt>
                      <c:pt idx="6">
                        <c:v>4.5824637843841157E-4</c:v>
                      </c:pt>
                      <c:pt idx="7">
                        <c:v>3.5021619356077178E-4</c:v>
                      </c:pt>
                      <c:pt idx="8">
                        <c:v>2.426452746267662E-4</c:v>
                      </c:pt>
                      <c:pt idx="9">
                        <c:v>1.3441959811652109E-4</c:v>
                      </c:pt>
                      <c:pt idx="10">
                        <c:v>8.0251920690766547E-5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0F0-4FAC-886F-D3C536D26DF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(2)'!$B$26</c15:sqref>
                        </c15:formulaRef>
                      </c:ext>
                    </c:extLst>
                    <c:strCache>
                      <c:ptCount val="1"/>
                      <c:pt idx="0">
                        <c:v>EF 3.0 Ecotoxicity, freshwater - 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(2)'!$C$26:$M$26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3.5099897003486941E-5</c:v>
                      </c:pt>
                      <c:pt idx="2">
                        <c:v>7.0469157918983858E-5</c:v>
                      </c:pt>
                      <c:pt idx="3">
                        <c:v>1.0525698011365675E-4</c:v>
                      </c:pt>
                      <c:pt idx="4">
                        <c:v>1.4067777371700132E-4</c:v>
                      </c:pt>
                      <c:pt idx="5">
                        <c:v>1.5870236314969634E-4</c:v>
                      </c:pt>
                      <c:pt idx="6">
                        <c:v>1.0441741563000405E-5</c:v>
                      </c:pt>
                      <c:pt idx="7">
                        <c:v>2.0948016523650493E-5</c:v>
                      </c:pt>
                      <c:pt idx="8">
                        <c:v>3.141389716150098E-5</c:v>
                      </c:pt>
                      <c:pt idx="9">
                        <c:v>4.1951922960559412E-5</c:v>
                      </c:pt>
                      <c:pt idx="10">
                        <c:v>4.7175115541193849E-5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0F0-4FAC-886F-D3C536D26DF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(2)'!$B$27</c15:sqref>
                        </c15:formulaRef>
                      </c:ext>
                    </c:extLst>
                    <c:strCache>
                      <c:ptCount val="1"/>
                      <c:pt idx="0">
                        <c:v>EF 3.0 Eutrophication, freshwater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(2)'!$C$27:$M$27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1.034580297479322E-7</c:v>
                      </c:pt>
                      <c:pt idx="2">
                        <c:v>2.0652883974717579E-7</c:v>
                      </c:pt>
                      <c:pt idx="3">
                        <c:v>3.1034532280933844E-7</c:v>
                      </c:pt>
                      <c:pt idx="4">
                        <c:v>4.1388595973882244E-7</c:v>
                      </c:pt>
                      <c:pt idx="5">
                        <c:v>4.6578056581948549E-7</c:v>
                      </c:pt>
                      <c:pt idx="6">
                        <c:v>1.1036866729803536E-7</c:v>
                      </c:pt>
                      <c:pt idx="7">
                        <c:v>2.2138859840240438E-7</c:v>
                      </c:pt>
                      <c:pt idx="8">
                        <c:v>3.3201239586207072E-7</c:v>
                      </c:pt>
                      <c:pt idx="9">
                        <c:v>4.4282585347257148E-7</c:v>
                      </c:pt>
                      <c:pt idx="10">
                        <c:v>4.9832104807307075E-7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0F0-4FAC-886F-D3C536D26DF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(2)'!$B$28</c15:sqref>
                        </c15:formulaRef>
                      </c:ext>
                    </c:extLst>
                    <c:strCache>
                      <c:ptCount val="1"/>
                      <c:pt idx="0">
                        <c:v>EF 3.0 Eutrophication, marine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(2)'!$C$28:$M$28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4.031880507631275E-4</c:v>
                      </c:pt>
                      <c:pt idx="1">
                        <c:v>3.8945719051708508E-4</c:v>
                      </c:pt>
                      <c:pt idx="2">
                        <c:v>3.7511274830720644E-4</c:v>
                      </c:pt>
                      <c:pt idx="3">
                        <c:v>3.6026100410035093E-4</c:v>
                      </c:pt>
                      <c:pt idx="4">
                        <c:v>3.4599128130397624E-4</c:v>
                      </c:pt>
                      <c:pt idx="5">
                        <c:v>3.3860127480226309E-4</c:v>
                      </c:pt>
                      <c:pt idx="6">
                        <c:v>3.3327009340975388E-4</c:v>
                      </c:pt>
                      <c:pt idx="7">
                        <c:v>2.6198552964978909E-4</c:v>
                      </c:pt>
                      <c:pt idx="8">
                        <c:v>1.911914775518939E-4</c:v>
                      </c:pt>
                      <c:pt idx="9">
                        <c:v>1.2032722089462776E-4</c:v>
                      </c:pt>
                      <c:pt idx="10">
                        <c:v>8.4589862349726904E-5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0F0-4FAC-886F-D3C536D26DF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(2)'!$B$29</c15:sqref>
                        </c15:formulaRef>
                      </c:ext>
                    </c:extLst>
                    <c:strCache>
                      <c:ptCount val="1"/>
                      <c:pt idx="0">
                        <c:v>EF 3.0 Eutrophication, terrestrial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(2)'!$C$29:$M$29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6.0990963502320498E-4</c:v>
                      </c:pt>
                      <c:pt idx="1">
                        <c:v>1.6033286285543418E-3</c:v>
                      </c:pt>
                      <c:pt idx="2">
                        <c:v>2.5910967296364838E-3</c:v>
                      </c:pt>
                      <c:pt idx="3">
                        <c:v>3.5809075708769823E-3</c:v>
                      </c:pt>
                      <c:pt idx="4">
                        <c:v>4.5733855393712405E-3</c:v>
                      </c:pt>
                      <c:pt idx="5">
                        <c:v>5.0708666033789963E-3</c:v>
                      </c:pt>
                      <c:pt idx="6">
                        <c:v>4.9503593420442335E-4</c:v>
                      </c:pt>
                      <c:pt idx="7">
                        <c:v>3.7619822955909797E-4</c:v>
                      </c:pt>
                      <c:pt idx="8">
                        <c:v>2.5781060429093909E-4</c:v>
                      </c:pt>
                      <c:pt idx="9">
                        <c:v>1.3929772869333032E-4</c:v>
                      </c:pt>
                      <c:pt idx="10">
                        <c:v>8.0251920690766547E-5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0F0-4FAC-886F-D3C536D26DF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(2)'!$B$30</c15:sqref>
                        </c15:formulaRef>
                      </c:ext>
                    </c:extLst>
                    <c:strCache>
                      <c:ptCount val="1"/>
                      <c:pt idx="0">
                        <c:v>EF 3.0 Human toxicity, cancer - total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(2)'!$C$30:$M$30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6.3374814034073647E-7</c:v>
                      </c:pt>
                      <c:pt idx="2">
                        <c:v>1.2630241380864032E-6</c:v>
                      </c:pt>
                      <c:pt idx="3">
                        <c:v>1.898966136071127E-6</c:v>
                      </c:pt>
                      <c:pt idx="4">
                        <c:v>2.536545186325854E-6</c:v>
                      </c:pt>
                      <c:pt idx="5">
                        <c:v>2.853381529232554E-6</c:v>
                      </c:pt>
                      <c:pt idx="6">
                        <c:v>8.061240895787877E-7</c:v>
                      </c:pt>
                      <c:pt idx="7">
                        <c:v>1.607638477396433E-6</c:v>
                      </c:pt>
                      <c:pt idx="8">
                        <c:v>2.41562036793611E-6</c:v>
                      </c:pt>
                      <c:pt idx="9">
                        <c:v>3.2249863257794379E-6</c:v>
                      </c:pt>
                      <c:pt idx="10">
                        <c:v>3.6276037123055965E-6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0F0-4FAC-886F-D3C536D26DF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(2)'!$B$31</c15:sqref>
                        </c15:formulaRef>
                      </c:ext>
                    </c:extLst>
                    <c:strCache>
                      <c:ptCount val="1"/>
                      <c:pt idx="0">
                        <c:v>EF 3.0 Human toxicity, non-cancer - total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(2)'!$C$31:$M$31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3.2066572571086836E-6</c:v>
                      </c:pt>
                      <c:pt idx="2">
                        <c:v>6.3964312572616125E-6</c:v>
                      </c:pt>
                      <c:pt idx="3">
                        <c:v>9.6033430309882694E-6</c:v>
                      </c:pt>
                      <c:pt idx="4">
                        <c:v>1.287283103124684E-5</c:v>
                      </c:pt>
                      <c:pt idx="5">
                        <c:v>1.4457133081444941E-5</c:v>
                      </c:pt>
                      <c:pt idx="6">
                        <c:v>2.7105246233488096E-6</c:v>
                      </c:pt>
                      <c:pt idx="7">
                        <c:v>5.4129241663179559E-6</c:v>
                      </c:pt>
                      <c:pt idx="8">
                        <c:v>8.1242837486640461E-6</c:v>
                      </c:pt>
                      <c:pt idx="9">
                        <c:v>1.0840290170687186E-5</c:v>
                      </c:pt>
                      <c:pt idx="10">
                        <c:v>1.2254685186563002E-5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0F0-4FAC-886F-D3C536D26DF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(2)'!$B$32</c15:sqref>
                        </c15:formulaRef>
                      </c:ext>
                    </c:extLst>
                    <c:strCache>
                      <c:ptCount val="1"/>
                      <c:pt idx="0">
                        <c:v>EF 3.0 Ionising radiation, human health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(2)'!$C$32:$M$32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9.4249723435289013E-7</c:v>
                      </c:pt>
                      <c:pt idx="2">
                        <c:v>1.8918258549019516E-6</c:v>
                      </c:pt>
                      <c:pt idx="3">
                        <c:v>2.8375979690434273E-6</c:v>
                      </c:pt>
                      <c:pt idx="4">
                        <c:v>3.7858072695270241E-6</c:v>
                      </c:pt>
                      <c:pt idx="5">
                        <c:v>4.2610497503206145E-6</c:v>
                      </c:pt>
                      <c:pt idx="6">
                        <c:v>3.0621894946415697E-6</c:v>
                      </c:pt>
                      <c:pt idx="7">
                        <c:v>6.1166043079392906E-6</c:v>
                      </c:pt>
                      <c:pt idx="8">
                        <c:v>9.2075215818192526E-6</c:v>
                      </c:pt>
                      <c:pt idx="9">
                        <c:v>1.2249527892876521E-5</c:v>
                      </c:pt>
                      <c:pt idx="10">
                        <c:v>1.3827189037936129E-5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0F0-4FAC-886F-D3C536D26DF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(2)'!$B$33</c15:sqref>
                        </c15:formulaRef>
                      </c:ext>
                    </c:extLst>
                    <c:strCache>
                      <c:ptCount val="1"/>
                      <c:pt idx="0">
                        <c:v>EF 3.0 Land Use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(2)'!$C$33:$M$33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5.0374852180930332E-7</c:v>
                      </c:pt>
                      <c:pt idx="2">
                        <c:v>1.008251028687E-6</c:v>
                      </c:pt>
                      <c:pt idx="3">
                        <c:v>1.5137472913252697E-6</c:v>
                      </c:pt>
                      <c:pt idx="4">
                        <c:v>2.0205456302210232E-6</c:v>
                      </c:pt>
                      <c:pt idx="5">
                        <c:v>2.2718351985127764E-6</c:v>
                      </c:pt>
                      <c:pt idx="6">
                        <c:v>4.2578500570369527E-7</c:v>
                      </c:pt>
                      <c:pt idx="7">
                        <c:v>8.4982909411191918E-7</c:v>
                      </c:pt>
                      <c:pt idx="8">
                        <c:v>1.2782206431231433E-6</c:v>
                      </c:pt>
                      <c:pt idx="9">
                        <c:v>1.7073457018832316E-6</c:v>
                      </c:pt>
                      <c:pt idx="10">
                        <c:v>1.9195391840899569E-6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0F0-4FAC-886F-D3C536D26DF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(2)'!$B$34</c15:sqref>
                        </c15:formulaRef>
                      </c:ext>
                    </c:extLst>
                    <c:strCache>
                      <c:ptCount val="1"/>
                      <c:pt idx="0">
                        <c:v>EF 3.0 Ozone depletion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(2)'!$C$34:$M$34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1.8091613578957776E-11</c:v>
                      </c:pt>
                      <c:pt idx="2">
                        <c:v>3.6210305761447095E-11</c:v>
                      </c:pt>
                      <c:pt idx="3">
                        <c:v>5.4256175316317916E-11</c:v>
                      </c:pt>
                      <c:pt idx="4">
                        <c:v>7.2783095282155135E-11</c:v>
                      </c:pt>
                      <c:pt idx="5">
                        <c:v>8.1525186549501537E-11</c:v>
                      </c:pt>
                      <c:pt idx="6">
                        <c:v>1.3687878836472033E-11</c:v>
                      </c:pt>
                      <c:pt idx="7">
                        <c:v>2.7389396281568858E-11</c:v>
                      </c:pt>
                      <c:pt idx="8">
                        <c:v>4.1108875768240075E-11</c:v>
                      </c:pt>
                      <c:pt idx="9">
                        <c:v>5.4743465361970287E-11</c:v>
                      </c:pt>
                      <c:pt idx="10">
                        <c:v>6.1815668640185055E-11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0F0-4FAC-886F-D3C536D26DF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(2)'!$B$35</c15:sqref>
                        </c15:formulaRef>
                      </c:ext>
                    </c:extLst>
                    <c:strCache>
                      <c:ptCount val="1"/>
                      <c:pt idx="0">
                        <c:v>EF 3.0 Particulate matter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(2)'!$C$35:$M$35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1.6462162715228098E-4</c:v>
                      </c:pt>
                      <c:pt idx="1">
                        <c:v>1.3704126453521908E-3</c:v>
                      </c:pt>
                      <c:pt idx="2">
                        <c:v>2.5802553207258708E-3</c:v>
                      </c:pt>
                      <c:pt idx="3">
                        <c:v>3.792506654610622E-3</c:v>
                      </c:pt>
                      <c:pt idx="4">
                        <c:v>5.0079114813542562E-3</c:v>
                      </c:pt>
                      <c:pt idx="5">
                        <c:v>5.5980628097324391E-3</c:v>
                      </c:pt>
                      <c:pt idx="6">
                        <c:v>1.3796083412254422E-4</c:v>
                      </c:pt>
                      <c:pt idx="7">
                        <c:v>1.109649454095181E-4</c:v>
                      </c:pt>
                      <c:pt idx="8">
                        <c:v>8.3950932069528486E-5</c:v>
                      </c:pt>
                      <c:pt idx="9">
                        <c:v>5.6369508887573365E-5</c:v>
                      </c:pt>
                      <c:pt idx="10">
                        <c:v>4.2945622423707508E-5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0F0-4FAC-886F-D3C536D26DF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(2)'!$B$36</c15:sqref>
                        </c15:formulaRef>
                      </c:ext>
                    </c:extLst>
                    <c:strCache>
                      <c:ptCount val="1"/>
                      <c:pt idx="0">
                        <c:v>EF 3.0 Photochemical ozone formation, human health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(2)'!$C$36:$M$36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8.042171293668809E-4</c:v>
                      </c:pt>
                      <c:pt idx="1">
                        <c:v>6.4999809265716562E-4</c:v>
                      </c:pt>
                      <c:pt idx="2">
                        <c:v>4.9328410543288701E-4</c:v>
                      </c:pt>
                      <c:pt idx="3">
                        <c:v>3.3530316345484472E-4</c:v>
                      </c:pt>
                      <c:pt idx="4">
                        <c:v>1.7761247878555767E-4</c:v>
                      </c:pt>
                      <c:pt idx="5">
                        <c:v>9.8373725103065198E-5</c:v>
                      </c:pt>
                      <c:pt idx="6">
                        <c:v>6.4922745469432564E-4</c:v>
                      </c:pt>
                      <c:pt idx="7">
                        <c:v>4.9365868396819763E-4</c:v>
                      </c:pt>
                      <c:pt idx="8">
                        <c:v>3.3688696611126911E-4</c:v>
                      </c:pt>
                      <c:pt idx="9">
                        <c:v>1.7994881683340729E-4</c:v>
                      </c:pt>
                      <c:pt idx="10">
                        <c:v>1.0139938627819828E-4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0F0-4FAC-886F-D3C536D26DF6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(2)'!$B$37</c15:sqref>
                        </c15:formulaRef>
                      </c:ext>
                    </c:extLst>
                    <c:strCache>
                      <c:ptCount val="1"/>
                      <c:pt idx="0">
                        <c:v>EF 3.0 Resource use, fossils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(2)'!$C$37:$M$37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1.0183303451628928E-4</c:v>
                      </c:pt>
                      <c:pt idx="2">
                        <c:v>2.0381848751952256E-4</c:v>
                      </c:pt>
                      <c:pt idx="3">
                        <c:v>3.0600482878403301E-4</c:v>
                      </c:pt>
                      <c:pt idx="4">
                        <c:v>4.0845438546403476E-4</c:v>
                      </c:pt>
                      <c:pt idx="5">
                        <c:v>4.5980205213918873E-4</c:v>
                      </c:pt>
                      <c:pt idx="6">
                        <c:v>1.817836873144112E-4</c:v>
                      </c:pt>
                      <c:pt idx="7">
                        <c:v>3.6320721155993487E-4</c:v>
                      </c:pt>
                      <c:pt idx="8">
                        <c:v>5.4703510574337908E-4</c:v>
                      </c:pt>
                      <c:pt idx="9">
                        <c:v>7.2629944143604139E-4</c:v>
                      </c:pt>
                      <c:pt idx="10">
                        <c:v>8.1878648812876685E-4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0F0-4FAC-886F-D3C536D26DF6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(2)'!$B$38</c15:sqref>
                        </c15:formulaRef>
                      </c:ext>
                    </c:extLst>
                    <c:strCache>
                      <c:ptCount val="1"/>
                      <c:pt idx="0">
                        <c:v>EF 3.0 Resource use, mineral and metals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(2)'!$C$38:$M$38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6.6624804497359478E-7</c:v>
                      </c:pt>
                      <c:pt idx="2">
                        <c:v>1.333493296005387E-6</c:v>
                      </c:pt>
                      <c:pt idx="3">
                        <c:v>1.9966272516404991E-6</c:v>
                      </c:pt>
                      <c:pt idx="4">
                        <c:v>2.6669029689207591E-6</c:v>
                      </c:pt>
                      <c:pt idx="5">
                        <c:v>3.0001268650216567E-6</c:v>
                      </c:pt>
                      <c:pt idx="6">
                        <c:v>5.4102287891193809E-7</c:v>
                      </c:pt>
                      <c:pt idx="7">
                        <c:v>1.0825848332635913E-6</c:v>
                      </c:pt>
                      <c:pt idx="8">
                        <c:v>1.6302729388985852E-6</c:v>
                      </c:pt>
                      <c:pt idx="9">
                        <c:v>2.1734781792227804E-6</c:v>
                      </c:pt>
                      <c:pt idx="10">
                        <c:v>2.4455146102388997E-6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0F0-4FAC-886F-D3C536D26DF6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(2)'!$B$39</c15:sqref>
                        </c15:formulaRef>
                      </c:ext>
                    </c:extLst>
                    <c:strCache>
                      <c:ptCount val="1"/>
                      <c:pt idx="0">
                        <c:v>EF 3.0 Water use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(2)'!$C$22:$M$23</c15:sqref>
                        </c15:formulaRef>
                      </c:ext>
                    </c:extLst>
                    <c:multiLvlStrCache>
                      <c:ptCount val="11"/>
                      <c:lvl>
                        <c:pt idx="1">
                          <c:v>400*</c:v>
                        </c:pt>
                        <c:pt idx="2">
                          <c:v>300*</c:v>
                        </c:pt>
                        <c:pt idx="3">
                          <c:v>200*</c:v>
                        </c:pt>
                        <c:pt idx="4">
                          <c:v>100*</c:v>
                        </c:pt>
                        <c:pt idx="5">
                          <c:v>50*</c:v>
                        </c:pt>
                        <c:pt idx="6">
                          <c:v>400*</c:v>
                        </c:pt>
                        <c:pt idx="7">
                          <c:v>300*</c:v>
                        </c:pt>
                        <c:pt idx="8">
                          <c:v>200*</c:v>
                        </c:pt>
                        <c:pt idx="9">
                          <c:v>100*</c:v>
                        </c:pt>
                        <c:pt idx="10">
                          <c:v>50*</c:v>
                        </c:pt>
                      </c:lvl>
                      <c:lvl>
                        <c:pt idx="0">
                          <c:v>bez DeNOx</c:v>
                        </c:pt>
                        <c:pt idx="1">
                          <c:v>Močovina (zvýšený skluz NH3)</c:v>
                        </c:pt>
                        <c:pt idx="6">
                          <c:v>Amoniak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'Ammonia (2)'!$C$39:$M$39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2.7949917984258123E-7</c:v>
                      </c:pt>
                      <c:pt idx="2">
                        <c:v>5.5833255889656443E-7</c:v>
                      </c:pt>
                      <c:pt idx="3">
                        <c:v>8.409707174029277E-7</c:v>
                      </c:pt>
                      <c:pt idx="4">
                        <c:v>1.1243358748810531E-6</c:v>
                      </c:pt>
                      <c:pt idx="5">
                        <c:v>1.2609228852989571E-6</c:v>
                      </c:pt>
                      <c:pt idx="6">
                        <c:v>1.0766355290347567E-6</c:v>
                      </c:pt>
                      <c:pt idx="7">
                        <c:v>2.1543438181945467E-6</c:v>
                      </c:pt>
                      <c:pt idx="8">
                        <c:v>3.2334649319682904E-6</c:v>
                      </c:pt>
                      <c:pt idx="9">
                        <c:v>4.3144354879335E-6</c:v>
                      </c:pt>
                      <c:pt idx="10">
                        <c:v>4.8584946580355975E-6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0F0-4FAC-886F-D3C536D26DF6}"/>
                  </c:ext>
                </c:extLst>
              </c15:ser>
            </c15:filteredBarSeries>
          </c:ext>
        </c:extLst>
      </c:barChart>
      <c:catAx>
        <c:axId val="60953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9529160"/>
        <c:crosses val="autoZero"/>
        <c:auto val="1"/>
        <c:lblAlgn val="ctr"/>
        <c:lblOffset val="100"/>
        <c:noMultiLvlLbl val="0"/>
      </c:catAx>
      <c:valAx>
        <c:axId val="60952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953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0"/>
      <c:rAngAx val="0"/>
      <c:perspective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26172191439033E-2"/>
          <c:y val="0.18987893576342099"/>
          <c:w val="0.86205745115193932"/>
          <c:h val="0.68090357730077222"/>
        </c:manualLayout>
      </c:layout>
      <c:surfaceChart>
        <c:wireframe val="0"/>
        <c:ser>
          <c:idx val="0"/>
          <c:order val="0"/>
          <c:tx>
            <c:strRef>
              <c:f>'List3 (2)'!$C$16</c:f>
              <c:strCache>
                <c:ptCount val="1"/>
                <c:pt idx="0">
                  <c:v>0,1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numRef>
              <c:f>'List3 (2)'!$B$17:$B$26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'List3 (2)'!$C$17:$C$26</c:f>
              <c:numCache>
                <c:formatCode>0%</c:formatCode>
                <c:ptCount val="10"/>
                <c:pt idx="0">
                  <c:v>1.2733222854119459</c:v>
                </c:pt>
                <c:pt idx="1">
                  <c:v>1.1246002667401365</c:v>
                </c:pt>
                <c:pt idx="2">
                  <c:v>0.9780028483350669</c:v>
                </c:pt>
                <c:pt idx="3">
                  <c:v>0.83140542992999766</c:v>
                </c:pt>
                <c:pt idx="4">
                  <c:v>0.68268341125818799</c:v>
                </c:pt>
                <c:pt idx="5">
                  <c:v>0.53608599285311864</c:v>
                </c:pt>
                <c:pt idx="6">
                  <c:v>0.38948857444804924</c:v>
                </c:pt>
                <c:pt idx="7">
                  <c:v>0.24289115604297984</c:v>
                </c:pt>
                <c:pt idx="8">
                  <c:v>9.6293737637910395E-2</c:v>
                </c:pt>
                <c:pt idx="9">
                  <c:v>-5.0303680767159027E-2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D-4D9B-B94A-AE02A0E925B8}"/>
            </c:ext>
          </c:extLst>
        </c:ser>
        <c:ser>
          <c:idx val="1"/>
          <c:order val="1"/>
          <c:tx>
            <c:strRef>
              <c:f>'List3 (2)'!$D$16</c:f>
              <c:strCache>
                <c:ptCount val="1"/>
                <c:pt idx="0">
                  <c:v>0,2</c:v>
                </c:pt>
              </c:strCache>
            </c:strRef>
          </c:tx>
          <c:spPr>
            <a:solidFill>
              <a:schemeClr val="accent4"/>
            </a:solidFill>
            <a:ln/>
            <a:effectLst/>
            <a:sp3d/>
          </c:spPr>
          <c:cat>
            <c:numRef>
              <c:f>'List3 (2)'!$B$17:$B$26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'List3 (2)'!$D$17:$D$26</c:f>
              <c:numCache>
                <c:formatCode>0%</c:formatCode>
                <c:ptCount val="10"/>
                <c:pt idx="0">
                  <c:v>2.5492310639233176</c:v>
                </c:pt>
                <c:pt idx="1">
                  <c:v>2.2516907352111835</c:v>
                </c:pt>
                <c:pt idx="2">
                  <c:v>1.9541504064990485</c:v>
                </c:pt>
                <c:pt idx="3">
                  <c:v>1.6566100777869142</c:v>
                </c:pt>
                <c:pt idx="4">
                  <c:v>1.3590697490747798</c:v>
                </c:pt>
                <c:pt idx="5">
                  <c:v>1.0700305726115635</c:v>
                </c:pt>
                <c:pt idx="6">
                  <c:v>0.77674082002388833</c:v>
                </c:pt>
                <c:pt idx="7">
                  <c:v>0.48345106743621286</c:v>
                </c:pt>
                <c:pt idx="8">
                  <c:v>0.19016131484853757</c:v>
                </c:pt>
                <c:pt idx="9">
                  <c:v>-0.10525372580136724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D-4D9B-B94A-AE02A0E925B8}"/>
            </c:ext>
          </c:extLst>
        </c:ser>
        <c:ser>
          <c:idx val="2"/>
          <c:order val="2"/>
          <c:tx>
            <c:strRef>
              <c:f>'List3 (2)'!$E$16</c:f>
              <c:strCache>
                <c:ptCount val="1"/>
                <c:pt idx="0">
                  <c:v>0,3</c:v>
                </c:pt>
              </c:strCache>
            </c:strRef>
          </c:tx>
          <c:spPr>
            <a:solidFill>
              <a:schemeClr val="accent6"/>
            </a:solidFill>
            <a:ln/>
            <a:effectLst/>
            <a:sp3d/>
          </c:spPr>
          <c:cat>
            <c:numRef>
              <c:f>'List3 (2)'!$B$17:$B$26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'List3 (2)'!$E$17:$E$26</c:f>
              <c:numCache>
                <c:formatCode>0%</c:formatCode>
                <c:ptCount val="10"/>
                <c:pt idx="0">
                  <c:v>3.8048620430561439</c:v>
                </c:pt>
                <c:pt idx="1">
                  <c:v>3.358392561179246</c:v>
                </c:pt>
                <c:pt idx="2">
                  <c:v>2.9331835308202949</c:v>
                </c:pt>
                <c:pt idx="3">
                  <c:v>2.4867140489433965</c:v>
                </c:pt>
                <c:pt idx="4">
                  <c:v>2.0402445670664986</c:v>
                </c:pt>
                <c:pt idx="5">
                  <c:v>1.6150355367075477</c:v>
                </c:pt>
                <c:pt idx="6">
                  <c:v>1.1685660548306493</c:v>
                </c:pt>
                <c:pt idx="7">
                  <c:v>0.72422261810554567</c:v>
                </c:pt>
                <c:pt idx="8">
                  <c:v>0.28200522653223686</c:v>
                </c:pt>
                <c:pt idx="9">
                  <c:v>-0.1580861198892774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2D-4D9B-B94A-AE02A0E925B8}"/>
            </c:ext>
          </c:extLst>
        </c:ser>
        <c:ser>
          <c:idx val="3"/>
          <c:order val="3"/>
          <c:tx>
            <c:strRef>
              <c:f>'List3 (2)'!$F$16</c:f>
              <c:strCache>
                <c:ptCount val="1"/>
                <c:pt idx="0">
                  <c:v>0,4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numRef>
              <c:f>'List3 (2)'!$B$17:$B$26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'List3 (2)'!$F$17:$F$26</c:f>
              <c:numCache>
                <c:formatCode>0%</c:formatCode>
                <c:ptCount val="10"/>
                <c:pt idx="0">
                  <c:v>5.0828727203863302</c:v>
                </c:pt>
                <c:pt idx="1">
                  <c:v>4.487346719789068</c:v>
                </c:pt>
                <c:pt idx="2">
                  <c:v>3.9130895049274201</c:v>
                </c:pt>
                <c:pt idx="3">
                  <c:v>3.3175635043301579</c:v>
                </c:pt>
                <c:pt idx="4">
                  <c:v>2.7220375037328943</c:v>
                </c:pt>
                <c:pt idx="5">
                  <c:v>2.1477802888712478</c:v>
                </c:pt>
                <c:pt idx="6">
                  <c:v>1.5522542882739847</c:v>
                </c:pt>
                <c:pt idx="7">
                  <c:v>0.96310892339740661</c:v>
                </c:pt>
                <c:pt idx="8">
                  <c:v>0.37609043709439005</c:v>
                </c:pt>
                <c:pt idx="9">
                  <c:v>-0.21305492778218799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2D-4D9B-B94A-AE02A0E925B8}"/>
            </c:ext>
          </c:extLst>
        </c:ser>
        <c:ser>
          <c:idx val="4"/>
          <c:order val="4"/>
          <c:tx>
            <c:strRef>
              <c:f>'List3 (2)'!$G$16</c:f>
              <c:strCache>
                <c:ptCount val="1"/>
                <c:pt idx="0">
                  <c:v>0,5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/>
            <a:effectLst/>
            <a:sp3d/>
          </c:spPr>
          <c:cat>
            <c:numRef>
              <c:f>'List3 (2)'!$B$17:$B$26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'List3 (2)'!$G$17:$G$26</c:f>
              <c:numCache>
                <c:formatCode>0%</c:formatCode>
                <c:ptCount val="10"/>
                <c:pt idx="0">
                  <c:v>6.3408965192002684</c:v>
                </c:pt>
                <c:pt idx="1">
                  <c:v>5.6174458477428511</c:v>
                </c:pt>
                <c:pt idx="2">
                  <c:v>4.8727172153602156</c:v>
                </c:pt>
                <c:pt idx="3">
                  <c:v>4.1492665439027983</c:v>
                </c:pt>
                <c:pt idx="4">
                  <c:v>3.4045379115201624</c:v>
                </c:pt>
                <c:pt idx="5">
                  <c:v>2.6810872400627441</c:v>
                </c:pt>
                <c:pt idx="6">
                  <c:v>1.9363586076801078</c:v>
                </c:pt>
                <c:pt idx="7">
                  <c:v>1.21290793622269</c:v>
                </c:pt>
                <c:pt idx="8">
                  <c:v>0.46817930384005396</c:v>
                </c:pt>
                <c:pt idx="9">
                  <c:v>-0.26591034807997305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2D-4D9B-B94A-AE02A0E925B8}"/>
            </c:ext>
          </c:extLst>
        </c:ser>
        <c:ser>
          <c:idx val="5"/>
          <c:order val="5"/>
          <c:tx>
            <c:strRef>
              <c:f>'List3 (2)'!$H$16</c:f>
              <c:strCache>
                <c:ptCount val="1"/>
                <c:pt idx="0">
                  <c:v>0,6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/>
            <a:effectLst/>
            <a:sp3d/>
          </c:spPr>
          <c:cat>
            <c:numRef>
              <c:f>'List3 (2)'!$B$17:$B$26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'List3 (2)'!$H$17:$H$26</c:f>
              <c:numCache>
                <c:formatCode>0%</c:formatCode>
                <c:ptCount val="10"/>
                <c:pt idx="0">
                  <c:v>7.6216654264447987</c:v>
                </c:pt>
                <c:pt idx="1">
                  <c:v>6.7488548524096457</c:v>
                </c:pt>
                <c:pt idx="2">
                  <c:v>5.8547562155931487</c:v>
                </c:pt>
                <c:pt idx="3">
                  <c:v>4.9819456415579957</c:v>
                </c:pt>
                <c:pt idx="4">
                  <c:v>4.0878470047414988</c:v>
                </c:pt>
                <c:pt idx="5">
                  <c:v>3.2150364307063457</c:v>
                </c:pt>
                <c:pt idx="6">
                  <c:v>2.3209377938898479</c:v>
                </c:pt>
                <c:pt idx="7">
                  <c:v>1.4481272198546959</c:v>
                </c:pt>
                <c:pt idx="8">
                  <c:v>0.56254380815073646</c:v>
                </c:pt>
                <c:pt idx="9">
                  <c:v>-0.32091079727508875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2D-4D9B-B94A-AE02A0E925B8}"/>
            </c:ext>
          </c:extLst>
        </c:ser>
        <c:bandFmts>
          <c:bandFmt>
            <c:idx val="0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4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6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2">
                  <a:lumMod val="8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4">
                  <a:lumMod val="8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8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4">
                  <a:lumMod val="60000"/>
                  <a:lumOff val="4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6">
                  <a:lumMod val="60000"/>
                  <a:lumOff val="40000"/>
                </a:schemeClr>
              </a:solidFill>
              <a:ln/>
              <a:effectLst/>
              <a:sp3d/>
            </c:spPr>
          </c:bandFmt>
          <c:bandFmt>
            <c:idx val="15"/>
            <c:spPr>
              <a:solidFill>
                <a:schemeClr val="accent2">
                  <a:lumMod val="50000"/>
                </a:schemeClr>
              </a:solidFill>
              <a:ln/>
              <a:effectLst/>
              <a:sp3d/>
            </c:spPr>
          </c:bandFmt>
          <c:bandFmt>
            <c:idx val="16"/>
            <c:spPr>
              <a:solidFill>
                <a:schemeClr val="accent4">
                  <a:lumMod val="50000"/>
                </a:schemeClr>
              </a:solidFill>
              <a:ln/>
              <a:effectLst/>
              <a:sp3d/>
            </c:spPr>
          </c:bandFmt>
        </c:bandFmts>
        <c:axId val="687084976"/>
        <c:axId val="687085304"/>
        <c:axId val="239851648"/>
      </c:surfaceChart>
      <c:catAx>
        <c:axId val="687084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Účinnost záchytu NH3 v procesu/emise NH3 do vzduchu</a:t>
                </a:r>
              </a:p>
            </c:rich>
          </c:tx>
          <c:layout>
            <c:manualLayout>
              <c:xMode val="edge"/>
              <c:yMode val="edge"/>
              <c:x val="0.2351427367875312"/>
              <c:y val="0.936953623696972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7085304"/>
        <c:crosses val="autoZero"/>
        <c:auto val="1"/>
        <c:lblAlgn val="ctr"/>
        <c:lblOffset val="100"/>
        <c:noMultiLvlLbl val="0"/>
      </c:catAx>
      <c:valAx>
        <c:axId val="687085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687084976"/>
        <c:crosses val="autoZero"/>
        <c:crossBetween val="midCat"/>
        <c:majorUnit val="0.5"/>
      </c:valAx>
      <c:serAx>
        <c:axId val="239851648"/>
        <c:scaling>
          <c:orientation val="minMax"/>
        </c:scaling>
        <c:delete val="0"/>
        <c:axPos val="b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Účinnost záchytu Nox</a:t>
                </a:r>
              </a:p>
            </c:rich>
          </c:tx>
          <c:layout>
            <c:manualLayout>
              <c:xMode val="edge"/>
              <c:yMode val="edge"/>
              <c:x val="0.91976977414860184"/>
              <c:y val="0.353099953513359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7085304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535623529514258E-2"/>
          <c:y val="3.1306002617872031E-2"/>
          <c:w val="0.80076248820480544"/>
          <c:h val="0.11359584993521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5.png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5.png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20809-296F-4A61-AA1E-E79F53C751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07B37-2368-49FB-8CC2-8472CF37DCEE}">
      <dgm:prSet/>
      <dgm:spPr/>
      <dgm:t>
        <a:bodyPr/>
        <a:lstStyle/>
        <a:p>
          <a:r>
            <a:rPr lang="cs-CZ" dirty="0" smtClean="0"/>
            <a:t>Provést analýzu Environmentálních dopadů vybraných technologií BAT/BREF pro Velká spalovací zařízení se zaměřením na stanovení mezních emisních limitů S, N</a:t>
          </a:r>
        </a:p>
      </dgm:t>
    </dgm:pt>
    <dgm:pt modelId="{29B42CDE-5D24-46D9-85C7-6183D709E1B9}" type="parTrans" cxnId="{1F82564A-A1BB-4A26-AAF2-69BAAD5E56F9}">
      <dgm:prSet/>
      <dgm:spPr/>
      <dgm:t>
        <a:bodyPr/>
        <a:lstStyle/>
        <a:p>
          <a:endParaRPr lang="en-US"/>
        </a:p>
      </dgm:t>
    </dgm:pt>
    <dgm:pt modelId="{F536F369-006E-4C18-B606-5E072F7A0501}" type="sibTrans" cxnId="{1F82564A-A1BB-4A26-AAF2-69BAAD5E56F9}">
      <dgm:prSet/>
      <dgm:spPr/>
      <dgm:t>
        <a:bodyPr/>
        <a:lstStyle/>
        <a:p>
          <a:endParaRPr lang="en-US"/>
        </a:p>
      </dgm:t>
    </dgm:pt>
    <dgm:pt modelId="{1EC2F638-72E9-4245-B291-6F7AFEF6D73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smtClean="0"/>
            <a:t>Softwarové prostředí: </a:t>
          </a:r>
          <a:r>
            <a:rPr lang="cs-CZ" dirty="0" err="1" smtClean="0"/>
            <a:t>Gabi</a:t>
          </a:r>
          <a:r>
            <a:rPr lang="cs-CZ" dirty="0" smtClean="0"/>
            <a:t> and </a:t>
          </a:r>
          <a:r>
            <a:rPr lang="cs-CZ" dirty="0" err="1" smtClean="0"/>
            <a:t>OpenLCA</a:t>
          </a:r>
          <a:endParaRPr lang="en-US" dirty="0"/>
        </a:p>
      </dgm:t>
    </dgm:pt>
    <dgm:pt modelId="{99CC225E-F481-4752-B2F1-D7E27D6DEBC4}" type="parTrans" cxnId="{9092A7B7-F780-4BAA-96A3-DD11ADE79910}">
      <dgm:prSet/>
      <dgm:spPr/>
      <dgm:t>
        <a:bodyPr/>
        <a:lstStyle/>
        <a:p>
          <a:endParaRPr lang="en-US"/>
        </a:p>
      </dgm:t>
    </dgm:pt>
    <dgm:pt modelId="{7B3F106F-3D82-40BA-B0F6-07B17934F2C1}" type="sibTrans" cxnId="{9092A7B7-F780-4BAA-96A3-DD11ADE79910}">
      <dgm:prSet/>
      <dgm:spPr/>
      <dgm:t>
        <a:bodyPr/>
        <a:lstStyle/>
        <a:p>
          <a:endParaRPr lang="en-US"/>
        </a:p>
      </dgm:t>
    </dgm:pt>
    <dgm:pt modelId="{58AA1B69-9262-440A-8FF5-70856B24D92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smtClean="0"/>
            <a:t>Databáze: </a:t>
          </a:r>
          <a:r>
            <a:rPr lang="cs-CZ" dirty="0"/>
            <a:t>ILCD, </a:t>
          </a:r>
          <a:r>
            <a:rPr lang="cs-CZ" dirty="0" err="1"/>
            <a:t>Gabi</a:t>
          </a:r>
          <a:r>
            <a:rPr lang="cs-CZ" dirty="0"/>
            <a:t>, </a:t>
          </a:r>
          <a:r>
            <a:rPr lang="cs-CZ" dirty="0" err="1"/>
            <a:t>Ecoinvent</a:t>
          </a:r>
          <a:endParaRPr lang="en-US" dirty="0"/>
        </a:p>
      </dgm:t>
    </dgm:pt>
    <dgm:pt modelId="{4816684D-C4AF-4BDA-A96B-EA414ABC95DD}" type="parTrans" cxnId="{BAF0BAD7-3C17-4CDC-A843-C5DC826752D2}">
      <dgm:prSet/>
      <dgm:spPr/>
      <dgm:t>
        <a:bodyPr/>
        <a:lstStyle/>
        <a:p>
          <a:endParaRPr lang="en-US"/>
        </a:p>
      </dgm:t>
    </dgm:pt>
    <dgm:pt modelId="{EDC8A906-2C61-4091-A427-22950576B985}" type="sibTrans" cxnId="{BAF0BAD7-3C17-4CDC-A843-C5DC826752D2}">
      <dgm:prSet/>
      <dgm:spPr/>
      <dgm:t>
        <a:bodyPr/>
        <a:lstStyle/>
        <a:p>
          <a:endParaRPr lang="en-US"/>
        </a:p>
      </dgm:t>
    </dgm:pt>
    <dgm:pt modelId="{B4E5C98D-0A72-4B0E-8B72-005F02A32A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dirty="0" smtClean="0"/>
            <a:t>Environmentální stopa produktu, PEF 3.0 </a:t>
          </a:r>
          <a:br>
            <a:rPr lang="cs-CZ" sz="2100" dirty="0" smtClean="0"/>
          </a:br>
          <a:r>
            <a:rPr lang="cs-CZ" sz="2100" dirty="0" err="1" smtClean="0"/>
            <a:t>Mindpointové</a:t>
          </a:r>
          <a:r>
            <a:rPr lang="cs-CZ" sz="2100" dirty="0" smtClean="0"/>
            <a:t> indikátory</a:t>
          </a:r>
          <a:endParaRPr lang="en-US" sz="2100" dirty="0"/>
        </a:p>
      </dgm:t>
    </dgm:pt>
    <dgm:pt modelId="{6B114603-93BF-4516-BEC6-BFC43A35D8A0}" type="parTrans" cxnId="{09752C17-8C8D-4B52-B9E5-2D24182AD515}">
      <dgm:prSet/>
      <dgm:spPr/>
      <dgm:t>
        <a:bodyPr/>
        <a:lstStyle/>
        <a:p>
          <a:endParaRPr lang="en-US"/>
        </a:p>
      </dgm:t>
    </dgm:pt>
    <dgm:pt modelId="{BEC3C5C7-EF14-447D-B055-607EF112B31D}" type="sibTrans" cxnId="{09752C17-8C8D-4B52-B9E5-2D24182AD515}">
      <dgm:prSet/>
      <dgm:spPr/>
      <dgm:t>
        <a:bodyPr/>
        <a:lstStyle/>
        <a:p>
          <a:endParaRPr lang="en-US"/>
        </a:p>
      </dgm:t>
    </dgm:pt>
    <dgm:pt modelId="{48FB2C25-0FEF-4515-B890-28F1F3DEDA2B}" type="pres">
      <dgm:prSet presAssocID="{88820809-296F-4A61-AA1E-E79F53C7511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C66F8D3-6AAB-4794-9005-B57B25009D66}" type="pres">
      <dgm:prSet presAssocID="{95807B37-2368-49FB-8CC2-8472CF37DCEE}" presName="compNode" presStyleCnt="0"/>
      <dgm:spPr/>
    </dgm:pt>
    <dgm:pt modelId="{7D5A9DFC-3B70-4CD6-864C-84735C56B543}" type="pres">
      <dgm:prSet presAssocID="{95807B37-2368-49FB-8CC2-8472CF37DCEE}" presName="bgRect" presStyleLbl="bgShp" presStyleIdx="0" presStyleCnt="4"/>
      <dgm:spPr/>
    </dgm:pt>
    <dgm:pt modelId="{35686C02-635F-4ED7-9021-3C7B5E84F684}" type="pres">
      <dgm:prSet presAssocID="{95807B37-2368-49FB-8CC2-8472CF37DCEE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ADD4A83-80A8-462D-A30E-A649D4CEC9DA}" type="pres">
      <dgm:prSet presAssocID="{95807B37-2368-49FB-8CC2-8472CF37DCEE}" presName="spaceRect" presStyleCnt="0"/>
      <dgm:spPr/>
    </dgm:pt>
    <dgm:pt modelId="{3CE45B1E-3719-405C-B649-F9F0B56B9EFB}" type="pres">
      <dgm:prSet presAssocID="{95807B37-2368-49FB-8CC2-8472CF37DCEE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9617B3A2-611F-4302-9731-3389A396BF0B}" type="pres">
      <dgm:prSet presAssocID="{F536F369-006E-4C18-B606-5E072F7A0501}" presName="sibTrans" presStyleCnt="0"/>
      <dgm:spPr/>
    </dgm:pt>
    <dgm:pt modelId="{CCE1CE50-75E2-4CA5-A479-332349E93844}" type="pres">
      <dgm:prSet presAssocID="{1EC2F638-72E9-4245-B291-6F7AFEF6D73A}" presName="compNode" presStyleCnt="0"/>
      <dgm:spPr/>
    </dgm:pt>
    <dgm:pt modelId="{A3E2EE22-9789-45DD-81E6-89286AC90F9F}" type="pres">
      <dgm:prSet presAssocID="{1EC2F638-72E9-4245-B291-6F7AFEF6D73A}" presName="bgRect" presStyleLbl="bgShp" presStyleIdx="1" presStyleCnt="4"/>
      <dgm:spPr/>
    </dgm:pt>
    <dgm:pt modelId="{CBE4F5A9-66DA-48A3-A03B-E52D729584D6}" type="pres">
      <dgm:prSet presAssocID="{1EC2F638-72E9-4245-B291-6F7AFEF6D73A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Počítač"/>
        </a:ext>
      </dgm:extLst>
    </dgm:pt>
    <dgm:pt modelId="{D8F7CD11-8427-4DF8-A648-080E1AC89EE8}" type="pres">
      <dgm:prSet presAssocID="{1EC2F638-72E9-4245-B291-6F7AFEF6D73A}" presName="spaceRect" presStyleCnt="0"/>
      <dgm:spPr/>
    </dgm:pt>
    <dgm:pt modelId="{5D238051-B7E0-4A51-B92E-1F0253E0A944}" type="pres">
      <dgm:prSet presAssocID="{1EC2F638-72E9-4245-B291-6F7AFEF6D73A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2878E6D-38C4-4C4B-8139-DADF16972D60}" type="pres">
      <dgm:prSet presAssocID="{7B3F106F-3D82-40BA-B0F6-07B17934F2C1}" presName="sibTrans" presStyleCnt="0"/>
      <dgm:spPr/>
    </dgm:pt>
    <dgm:pt modelId="{A4F9AC03-0E0B-4D81-A3CB-C49FF0605794}" type="pres">
      <dgm:prSet presAssocID="{58AA1B69-9262-440A-8FF5-70856B24D924}" presName="compNode" presStyleCnt="0"/>
      <dgm:spPr/>
    </dgm:pt>
    <dgm:pt modelId="{139B2CE3-B2E1-4F30-81CB-EAD89DC9A4FA}" type="pres">
      <dgm:prSet presAssocID="{58AA1B69-9262-440A-8FF5-70856B24D924}" presName="bgRect" presStyleLbl="bgShp" presStyleIdx="2" presStyleCnt="4"/>
      <dgm:spPr/>
    </dgm:pt>
    <dgm:pt modelId="{EB5FF6EA-56D0-4695-9DB7-5DD2F3F01D21}" type="pres">
      <dgm:prSet presAssocID="{58AA1B69-9262-440A-8FF5-70856B24D924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Databáze"/>
        </a:ext>
      </dgm:extLst>
    </dgm:pt>
    <dgm:pt modelId="{971FCF72-4736-4E86-A985-A77EC2972573}" type="pres">
      <dgm:prSet presAssocID="{58AA1B69-9262-440A-8FF5-70856B24D924}" presName="spaceRect" presStyleCnt="0"/>
      <dgm:spPr/>
    </dgm:pt>
    <dgm:pt modelId="{C78FCDDC-EFA2-4E07-A633-E11D845FCDD0}" type="pres">
      <dgm:prSet presAssocID="{58AA1B69-9262-440A-8FF5-70856B24D924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9DFF30B2-82F8-4D97-AECC-D71559F020E5}" type="pres">
      <dgm:prSet presAssocID="{EDC8A906-2C61-4091-A427-22950576B985}" presName="sibTrans" presStyleCnt="0"/>
      <dgm:spPr/>
    </dgm:pt>
    <dgm:pt modelId="{14407537-7530-4BB4-A5B6-D20A2E3BA4E6}" type="pres">
      <dgm:prSet presAssocID="{B4E5C98D-0A72-4B0E-8B72-005F02A32A7A}" presName="compNode" presStyleCnt="0"/>
      <dgm:spPr/>
    </dgm:pt>
    <dgm:pt modelId="{AEE19EBD-8AFF-419A-87EF-218C5F4B5B08}" type="pres">
      <dgm:prSet presAssocID="{B4E5C98D-0A72-4B0E-8B72-005F02A32A7A}" presName="bgRect" presStyleLbl="bgShp" presStyleIdx="3" presStyleCnt="4"/>
      <dgm:spPr/>
    </dgm:pt>
    <dgm:pt modelId="{EEFB365D-82F8-486B-A587-4C5DC2D7B5E0}" type="pres">
      <dgm:prSet presAssocID="{B4E5C98D-0A72-4B0E-8B72-005F02A32A7A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Otisky nohou"/>
        </a:ext>
      </dgm:extLst>
    </dgm:pt>
    <dgm:pt modelId="{D078A19E-A99C-4CAE-B572-26CF4BC8495A}" type="pres">
      <dgm:prSet presAssocID="{B4E5C98D-0A72-4B0E-8B72-005F02A32A7A}" presName="spaceRect" presStyleCnt="0"/>
      <dgm:spPr/>
    </dgm:pt>
    <dgm:pt modelId="{2119A8D0-B2AE-4313-8BFD-A5F87CEC9507}" type="pres">
      <dgm:prSet presAssocID="{B4E5C98D-0A72-4B0E-8B72-005F02A32A7A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1F82564A-A1BB-4A26-AAF2-69BAAD5E56F9}" srcId="{88820809-296F-4A61-AA1E-E79F53C75115}" destId="{95807B37-2368-49FB-8CC2-8472CF37DCEE}" srcOrd="0" destOrd="0" parTransId="{29B42CDE-5D24-46D9-85C7-6183D709E1B9}" sibTransId="{F536F369-006E-4C18-B606-5E072F7A0501}"/>
    <dgm:cxn modelId="{1C480C5B-E8F9-44BA-8E26-20F5ECD33AF7}" type="presOf" srcId="{58AA1B69-9262-440A-8FF5-70856B24D924}" destId="{C78FCDDC-EFA2-4E07-A633-E11D845FCDD0}" srcOrd="0" destOrd="0" presId="urn:microsoft.com/office/officeart/2018/2/layout/IconVerticalSolidList"/>
    <dgm:cxn modelId="{BAF0BAD7-3C17-4CDC-A843-C5DC826752D2}" srcId="{88820809-296F-4A61-AA1E-E79F53C75115}" destId="{58AA1B69-9262-440A-8FF5-70856B24D924}" srcOrd="2" destOrd="0" parTransId="{4816684D-C4AF-4BDA-A96B-EA414ABC95DD}" sibTransId="{EDC8A906-2C61-4091-A427-22950576B985}"/>
    <dgm:cxn modelId="{4AB5005A-9797-4BA0-82B3-8A3A6E7F4916}" type="presOf" srcId="{B4E5C98D-0A72-4B0E-8B72-005F02A32A7A}" destId="{2119A8D0-B2AE-4313-8BFD-A5F87CEC9507}" srcOrd="0" destOrd="0" presId="urn:microsoft.com/office/officeart/2018/2/layout/IconVerticalSolidList"/>
    <dgm:cxn modelId="{DE84B574-8B1A-4879-B7EF-CF0BD0543CDF}" type="presOf" srcId="{88820809-296F-4A61-AA1E-E79F53C75115}" destId="{48FB2C25-0FEF-4515-B890-28F1F3DEDA2B}" srcOrd="0" destOrd="0" presId="urn:microsoft.com/office/officeart/2018/2/layout/IconVerticalSolidList"/>
    <dgm:cxn modelId="{9092A7B7-F780-4BAA-96A3-DD11ADE79910}" srcId="{88820809-296F-4A61-AA1E-E79F53C75115}" destId="{1EC2F638-72E9-4245-B291-6F7AFEF6D73A}" srcOrd="1" destOrd="0" parTransId="{99CC225E-F481-4752-B2F1-D7E27D6DEBC4}" sibTransId="{7B3F106F-3D82-40BA-B0F6-07B17934F2C1}"/>
    <dgm:cxn modelId="{09752C17-8C8D-4B52-B9E5-2D24182AD515}" srcId="{88820809-296F-4A61-AA1E-E79F53C75115}" destId="{B4E5C98D-0A72-4B0E-8B72-005F02A32A7A}" srcOrd="3" destOrd="0" parTransId="{6B114603-93BF-4516-BEC6-BFC43A35D8A0}" sibTransId="{BEC3C5C7-EF14-447D-B055-607EF112B31D}"/>
    <dgm:cxn modelId="{9F063895-5D66-4873-9B54-4C4060480761}" type="presOf" srcId="{1EC2F638-72E9-4245-B291-6F7AFEF6D73A}" destId="{5D238051-B7E0-4A51-B92E-1F0253E0A944}" srcOrd="0" destOrd="0" presId="urn:microsoft.com/office/officeart/2018/2/layout/IconVerticalSolidList"/>
    <dgm:cxn modelId="{AC9D288A-478C-4519-84AD-3015EA290F7F}" type="presOf" srcId="{95807B37-2368-49FB-8CC2-8472CF37DCEE}" destId="{3CE45B1E-3719-405C-B649-F9F0B56B9EFB}" srcOrd="0" destOrd="0" presId="urn:microsoft.com/office/officeart/2018/2/layout/IconVerticalSolidList"/>
    <dgm:cxn modelId="{61A5DCA5-76B9-47D8-9C10-CCF18A54D87D}" type="presParOf" srcId="{48FB2C25-0FEF-4515-B890-28F1F3DEDA2B}" destId="{BC66F8D3-6AAB-4794-9005-B57B25009D66}" srcOrd="0" destOrd="0" presId="urn:microsoft.com/office/officeart/2018/2/layout/IconVerticalSolidList"/>
    <dgm:cxn modelId="{AAD755F1-543C-4FE5-BDEF-EDE4FDC6895E}" type="presParOf" srcId="{BC66F8D3-6AAB-4794-9005-B57B25009D66}" destId="{7D5A9DFC-3B70-4CD6-864C-84735C56B543}" srcOrd="0" destOrd="0" presId="urn:microsoft.com/office/officeart/2018/2/layout/IconVerticalSolidList"/>
    <dgm:cxn modelId="{B06F6128-F12C-421B-B9F1-5AB857E7134C}" type="presParOf" srcId="{BC66F8D3-6AAB-4794-9005-B57B25009D66}" destId="{35686C02-635F-4ED7-9021-3C7B5E84F684}" srcOrd="1" destOrd="0" presId="urn:microsoft.com/office/officeart/2018/2/layout/IconVerticalSolidList"/>
    <dgm:cxn modelId="{C1A03102-B81F-479B-95B8-3CB3CEC2B1F2}" type="presParOf" srcId="{BC66F8D3-6AAB-4794-9005-B57B25009D66}" destId="{DADD4A83-80A8-462D-A30E-A649D4CEC9DA}" srcOrd="2" destOrd="0" presId="urn:microsoft.com/office/officeart/2018/2/layout/IconVerticalSolidList"/>
    <dgm:cxn modelId="{D4A5B4A6-95E1-45F3-9B87-B9A141E29F42}" type="presParOf" srcId="{BC66F8D3-6AAB-4794-9005-B57B25009D66}" destId="{3CE45B1E-3719-405C-B649-F9F0B56B9EFB}" srcOrd="3" destOrd="0" presId="urn:microsoft.com/office/officeart/2018/2/layout/IconVerticalSolidList"/>
    <dgm:cxn modelId="{D4AB4F72-7B56-47B3-BE98-E2FC5DAC3DE6}" type="presParOf" srcId="{48FB2C25-0FEF-4515-B890-28F1F3DEDA2B}" destId="{9617B3A2-611F-4302-9731-3389A396BF0B}" srcOrd="1" destOrd="0" presId="urn:microsoft.com/office/officeart/2018/2/layout/IconVerticalSolidList"/>
    <dgm:cxn modelId="{46824D49-6BCD-4BB4-8BED-D4A8B0A55B2E}" type="presParOf" srcId="{48FB2C25-0FEF-4515-B890-28F1F3DEDA2B}" destId="{CCE1CE50-75E2-4CA5-A479-332349E93844}" srcOrd="2" destOrd="0" presId="urn:microsoft.com/office/officeart/2018/2/layout/IconVerticalSolidList"/>
    <dgm:cxn modelId="{9302754C-C19B-42A1-BE54-23653526B505}" type="presParOf" srcId="{CCE1CE50-75E2-4CA5-A479-332349E93844}" destId="{A3E2EE22-9789-45DD-81E6-89286AC90F9F}" srcOrd="0" destOrd="0" presId="urn:microsoft.com/office/officeart/2018/2/layout/IconVerticalSolidList"/>
    <dgm:cxn modelId="{26DAC371-9D8F-4665-B44B-CDC51DFD4C7D}" type="presParOf" srcId="{CCE1CE50-75E2-4CA5-A479-332349E93844}" destId="{CBE4F5A9-66DA-48A3-A03B-E52D729584D6}" srcOrd="1" destOrd="0" presId="urn:microsoft.com/office/officeart/2018/2/layout/IconVerticalSolidList"/>
    <dgm:cxn modelId="{D360B210-483C-4254-A63C-DBD289556A55}" type="presParOf" srcId="{CCE1CE50-75E2-4CA5-A479-332349E93844}" destId="{D8F7CD11-8427-4DF8-A648-080E1AC89EE8}" srcOrd="2" destOrd="0" presId="urn:microsoft.com/office/officeart/2018/2/layout/IconVerticalSolidList"/>
    <dgm:cxn modelId="{53C877CF-2288-43EA-B9E8-14894221816F}" type="presParOf" srcId="{CCE1CE50-75E2-4CA5-A479-332349E93844}" destId="{5D238051-B7E0-4A51-B92E-1F0253E0A944}" srcOrd="3" destOrd="0" presId="urn:microsoft.com/office/officeart/2018/2/layout/IconVerticalSolidList"/>
    <dgm:cxn modelId="{E4A36780-71E8-4CF1-B819-F21E5074064A}" type="presParOf" srcId="{48FB2C25-0FEF-4515-B890-28F1F3DEDA2B}" destId="{32878E6D-38C4-4C4B-8139-DADF16972D60}" srcOrd="3" destOrd="0" presId="urn:microsoft.com/office/officeart/2018/2/layout/IconVerticalSolidList"/>
    <dgm:cxn modelId="{FED3F56F-7C2B-4F09-9EBE-0EF00B7F9CCE}" type="presParOf" srcId="{48FB2C25-0FEF-4515-B890-28F1F3DEDA2B}" destId="{A4F9AC03-0E0B-4D81-A3CB-C49FF0605794}" srcOrd="4" destOrd="0" presId="urn:microsoft.com/office/officeart/2018/2/layout/IconVerticalSolidList"/>
    <dgm:cxn modelId="{98CF4A48-1FCB-496C-892E-0E4C4459A642}" type="presParOf" srcId="{A4F9AC03-0E0B-4D81-A3CB-C49FF0605794}" destId="{139B2CE3-B2E1-4F30-81CB-EAD89DC9A4FA}" srcOrd="0" destOrd="0" presId="urn:microsoft.com/office/officeart/2018/2/layout/IconVerticalSolidList"/>
    <dgm:cxn modelId="{15F4FA29-D0E7-4DDA-A633-37327A7AF00D}" type="presParOf" srcId="{A4F9AC03-0E0B-4D81-A3CB-C49FF0605794}" destId="{EB5FF6EA-56D0-4695-9DB7-5DD2F3F01D21}" srcOrd="1" destOrd="0" presId="urn:microsoft.com/office/officeart/2018/2/layout/IconVerticalSolidList"/>
    <dgm:cxn modelId="{6274D1D0-2AEB-443C-A8AA-0136BEE70625}" type="presParOf" srcId="{A4F9AC03-0E0B-4D81-A3CB-C49FF0605794}" destId="{971FCF72-4736-4E86-A985-A77EC2972573}" srcOrd="2" destOrd="0" presId="urn:microsoft.com/office/officeart/2018/2/layout/IconVerticalSolidList"/>
    <dgm:cxn modelId="{6BE402A3-6213-4B29-B78F-50ED1148B6BB}" type="presParOf" srcId="{A4F9AC03-0E0B-4D81-A3CB-C49FF0605794}" destId="{C78FCDDC-EFA2-4E07-A633-E11D845FCDD0}" srcOrd="3" destOrd="0" presId="urn:microsoft.com/office/officeart/2018/2/layout/IconVerticalSolidList"/>
    <dgm:cxn modelId="{E20E4089-3900-4825-93F6-F7018CCDA620}" type="presParOf" srcId="{48FB2C25-0FEF-4515-B890-28F1F3DEDA2B}" destId="{9DFF30B2-82F8-4D97-AECC-D71559F020E5}" srcOrd="5" destOrd="0" presId="urn:microsoft.com/office/officeart/2018/2/layout/IconVerticalSolidList"/>
    <dgm:cxn modelId="{2FDBCC06-892F-42D0-8476-CEF6B7AFD8BF}" type="presParOf" srcId="{48FB2C25-0FEF-4515-B890-28F1F3DEDA2B}" destId="{14407537-7530-4BB4-A5B6-D20A2E3BA4E6}" srcOrd="6" destOrd="0" presId="urn:microsoft.com/office/officeart/2018/2/layout/IconVerticalSolidList"/>
    <dgm:cxn modelId="{4A973A00-5730-4239-A8A6-952B01771DC9}" type="presParOf" srcId="{14407537-7530-4BB4-A5B6-D20A2E3BA4E6}" destId="{AEE19EBD-8AFF-419A-87EF-218C5F4B5B08}" srcOrd="0" destOrd="0" presId="urn:microsoft.com/office/officeart/2018/2/layout/IconVerticalSolidList"/>
    <dgm:cxn modelId="{00553539-AC32-488C-AC97-CC45C69DDFD8}" type="presParOf" srcId="{14407537-7530-4BB4-A5B6-D20A2E3BA4E6}" destId="{EEFB365D-82F8-486B-A587-4C5DC2D7B5E0}" srcOrd="1" destOrd="0" presId="urn:microsoft.com/office/officeart/2018/2/layout/IconVerticalSolidList"/>
    <dgm:cxn modelId="{6056A6AE-C4D1-485A-BD27-22C604D63697}" type="presParOf" srcId="{14407537-7530-4BB4-A5B6-D20A2E3BA4E6}" destId="{D078A19E-A99C-4CAE-B572-26CF4BC8495A}" srcOrd="2" destOrd="0" presId="urn:microsoft.com/office/officeart/2018/2/layout/IconVerticalSolidList"/>
    <dgm:cxn modelId="{C2C7EAF8-E9FA-4A83-9B39-D480F788D25A}" type="presParOf" srcId="{14407537-7530-4BB4-A5B6-D20A2E3BA4E6}" destId="{2119A8D0-B2AE-4313-8BFD-A5F87CEC95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C5D3F8-1DC0-4B86-88C8-E95C5EB686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8F88A76-BCD7-479A-A0CE-B0B0F4799800}">
      <dgm:prSet/>
      <dgm:spPr/>
      <dgm:t>
        <a:bodyPr/>
        <a:lstStyle/>
        <a:p>
          <a:r>
            <a:rPr lang="cs-CZ" b="0" dirty="0"/>
            <a:t>Funkce 			        	</a:t>
          </a:r>
          <a:r>
            <a:rPr lang="cs-CZ" b="0" dirty="0" smtClean="0"/>
            <a:t>primární produkt – elektrická energie</a:t>
          </a:r>
          <a:endParaRPr lang="en-US" b="0" dirty="0"/>
        </a:p>
      </dgm:t>
    </dgm:pt>
    <dgm:pt modelId="{1B6A9EB2-6F3D-4AD3-BC2F-8A588D9825AB}" type="parTrans" cxnId="{620D1A6B-E557-427F-B2D4-641756E5BA39}">
      <dgm:prSet/>
      <dgm:spPr/>
      <dgm:t>
        <a:bodyPr/>
        <a:lstStyle/>
        <a:p>
          <a:endParaRPr lang="en-US"/>
        </a:p>
      </dgm:t>
    </dgm:pt>
    <dgm:pt modelId="{644B5014-0CF1-4F46-9910-C8B15712E095}" type="sibTrans" cxnId="{620D1A6B-E557-427F-B2D4-641756E5BA39}">
      <dgm:prSet/>
      <dgm:spPr/>
      <dgm:t>
        <a:bodyPr/>
        <a:lstStyle/>
        <a:p>
          <a:endParaRPr lang="en-US"/>
        </a:p>
      </dgm:t>
    </dgm:pt>
    <dgm:pt modelId="{042010D5-879E-4B2F-A9D7-7E0568580039}">
      <dgm:prSet/>
      <dgm:spPr/>
      <dgm:t>
        <a:bodyPr/>
        <a:lstStyle/>
        <a:p>
          <a:r>
            <a:rPr lang="cs-CZ" b="0" dirty="0"/>
            <a:t>Funkční jednotka 		roční produkce elektrické energie</a:t>
          </a:r>
          <a:endParaRPr lang="en-US" b="0" dirty="0"/>
        </a:p>
      </dgm:t>
    </dgm:pt>
    <dgm:pt modelId="{F1816BCC-14A9-4933-8C7F-94FDE0F0B69A}" type="parTrans" cxnId="{0D2C3AD8-1C33-4C62-B357-20064CF6827B}">
      <dgm:prSet/>
      <dgm:spPr/>
      <dgm:t>
        <a:bodyPr/>
        <a:lstStyle/>
        <a:p>
          <a:endParaRPr lang="en-US"/>
        </a:p>
      </dgm:t>
    </dgm:pt>
    <dgm:pt modelId="{C61FC543-1FA5-40F3-8154-761A30BA98DB}" type="sibTrans" cxnId="{0D2C3AD8-1C33-4C62-B357-20064CF6827B}">
      <dgm:prSet/>
      <dgm:spPr/>
      <dgm:t>
        <a:bodyPr/>
        <a:lstStyle/>
        <a:p>
          <a:endParaRPr lang="en-US"/>
        </a:p>
      </dgm:t>
    </dgm:pt>
    <dgm:pt modelId="{76105A28-2FB8-43ED-814F-9EBC28A940E6}">
      <dgm:prSet/>
      <dgm:spPr/>
      <dgm:t>
        <a:bodyPr/>
        <a:lstStyle/>
        <a:p>
          <a:r>
            <a:rPr lang="cs-CZ" b="0" dirty="0"/>
            <a:t>Referenční tok			[el. energie] = 1 </a:t>
          </a:r>
          <a:r>
            <a:rPr lang="cs-CZ" b="0" dirty="0" err="1"/>
            <a:t>MWh</a:t>
          </a:r>
          <a:endParaRPr lang="en-US" b="0" dirty="0"/>
        </a:p>
      </dgm:t>
    </dgm:pt>
    <dgm:pt modelId="{037A2AC0-5D3F-4054-8343-63CE51393741}" type="parTrans" cxnId="{83009DF8-6E3F-483A-867C-5AC0C4D1CAB3}">
      <dgm:prSet/>
      <dgm:spPr/>
      <dgm:t>
        <a:bodyPr/>
        <a:lstStyle/>
        <a:p>
          <a:endParaRPr lang="en-US"/>
        </a:p>
      </dgm:t>
    </dgm:pt>
    <dgm:pt modelId="{9C8BB6F6-45A5-4A2E-A04F-4C2D97EF223D}" type="sibTrans" cxnId="{83009DF8-6E3F-483A-867C-5AC0C4D1CAB3}">
      <dgm:prSet/>
      <dgm:spPr/>
      <dgm:t>
        <a:bodyPr/>
        <a:lstStyle/>
        <a:p>
          <a:endParaRPr lang="en-US"/>
        </a:p>
      </dgm:t>
    </dgm:pt>
    <dgm:pt modelId="{5F0E3AF5-4EE2-4C34-9323-BD7EAD3FBC1F}">
      <dgm:prSet/>
      <dgm:spPr/>
      <dgm:t>
        <a:bodyPr/>
        <a:lstStyle/>
        <a:p>
          <a:r>
            <a:rPr lang="cs-CZ" b="0" dirty="0" smtClean="0"/>
            <a:t>Alokace/Substituce</a:t>
          </a:r>
          <a:r>
            <a:rPr lang="cs-CZ" b="0" dirty="0"/>
            <a:t>		</a:t>
          </a:r>
          <a:r>
            <a:rPr lang="cs-CZ" b="0" dirty="0" smtClean="0"/>
            <a:t>neuvažována (bez zahrnutí druh. Produktů)</a:t>
          </a:r>
          <a:endParaRPr lang="en-US" b="0" dirty="0"/>
        </a:p>
      </dgm:t>
    </dgm:pt>
    <dgm:pt modelId="{F50DB8A2-3319-48DE-85E9-22EBA2703296}" type="parTrans" cxnId="{114382BB-3306-4665-A5D1-734A7DB1D0AB}">
      <dgm:prSet/>
      <dgm:spPr/>
      <dgm:t>
        <a:bodyPr/>
        <a:lstStyle/>
        <a:p>
          <a:endParaRPr lang="en-US"/>
        </a:p>
      </dgm:t>
    </dgm:pt>
    <dgm:pt modelId="{C53E7157-5846-46D5-9230-0677DE609B0B}" type="sibTrans" cxnId="{114382BB-3306-4665-A5D1-734A7DB1D0AB}">
      <dgm:prSet/>
      <dgm:spPr/>
      <dgm:t>
        <a:bodyPr/>
        <a:lstStyle/>
        <a:p>
          <a:endParaRPr lang="en-US"/>
        </a:p>
      </dgm:t>
    </dgm:pt>
    <dgm:pt modelId="{C4B86B6F-FFB7-44C5-90DD-BBD76356B2A9}" type="pres">
      <dgm:prSet presAssocID="{35C5D3F8-1DC0-4B86-88C8-E95C5EB6862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A4D3FF-9F3D-4873-B3ED-496D5F60CEED}" type="pres">
      <dgm:prSet presAssocID="{78F88A76-BCD7-479A-A0CE-B0B0F4799800}" presName="compNode" presStyleCnt="0"/>
      <dgm:spPr/>
    </dgm:pt>
    <dgm:pt modelId="{13279B91-F42A-4DA5-A716-19DA68D6ADFD}" type="pres">
      <dgm:prSet presAssocID="{78F88A76-BCD7-479A-A0CE-B0B0F4799800}" presName="bgRect" presStyleLbl="bgShp" presStyleIdx="0" presStyleCnt="4" custLinFactNeighborX="2270" custLinFactNeighborY="-3509"/>
      <dgm:spPr/>
    </dgm:pt>
    <dgm:pt modelId="{F4266E91-E7A4-4B62-A2B6-4CA4A386B45A}" type="pres">
      <dgm:prSet presAssocID="{78F88A76-BCD7-479A-A0CE-B0B0F4799800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 se souvislou výplní"/>
        </a:ext>
      </dgm:extLst>
    </dgm:pt>
    <dgm:pt modelId="{E78CC172-283D-4F76-B724-EC6B521578FC}" type="pres">
      <dgm:prSet presAssocID="{78F88A76-BCD7-479A-A0CE-B0B0F4799800}" presName="spaceRect" presStyleCnt="0"/>
      <dgm:spPr/>
    </dgm:pt>
    <dgm:pt modelId="{107DED47-B3C0-435C-B845-141C0DB15416}" type="pres">
      <dgm:prSet presAssocID="{78F88A76-BCD7-479A-A0CE-B0B0F479980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4EFC203-4A41-455A-BBE4-D02A63826C2A}" type="pres">
      <dgm:prSet presAssocID="{644B5014-0CF1-4F46-9910-C8B15712E095}" presName="sibTrans" presStyleCnt="0"/>
      <dgm:spPr/>
    </dgm:pt>
    <dgm:pt modelId="{0848E4B1-3795-4883-AF60-430F896F85B6}" type="pres">
      <dgm:prSet presAssocID="{042010D5-879E-4B2F-A9D7-7E0568580039}" presName="compNode" presStyleCnt="0"/>
      <dgm:spPr/>
    </dgm:pt>
    <dgm:pt modelId="{AC2987E6-BFF8-4D3D-806F-B1319CE15EAE}" type="pres">
      <dgm:prSet presAssocID="{042010D5-879E-4B2F-A9D7-7E0568580039}" presName="bgRect" presStyleLbl="bgShp" presStyleIdx="1" presStyleCnt="4"/>
      <dgm:spPr/>
    </dgm:pt>
    <dgm:pt modelId="{199833E0-7D30-41CB-8CF0-C1F86347988F}" type="pres">
      <dgm:prSet presAssocID="{042010D5-879E-4B2F-A9D7-7E0568580039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várna"/>
        </a:ext>
      </dgm:extLst>
    </dgm:pt>
    <dgm:pt modelId="{D52DBD1D-1BED-4C1E-9D61-CB5B6F319646}" type="pres">
      <dgm:prSet presAssocID="{042010D5-879E-4B2F-A9D7-7E0568580039}" presName="spaceRect" presStyleCnt="0"/>
      <dgm:spPr/>
    </dgm:pt>
    <dgm:pt modelId="{2286D6E9-4D98-4924-A422-41F7CACB2D81}" type="pres">
      <dgm:prSet presAssocID="{042010D5-879E-4B2F-A9D7-7E0568580039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0B5F94D-0C1E-4D2A-BED5-D885F3566BD2}" type="pres">
      <dgm:prSet presAssocID="{C61FC543-1FA5-40F3-8154-761A30BA98DB}" presName="sibTrans" presStyleCnt="0"/>
      <dgm:spPr/>
    </dgm:pt>
    <dgm:pt modelId="{6038C440-E869-4FE5-80F5-0F0E0ED77050}" type="pres">
      <dgm:prSet presAssocID="{76105A28-2FB8-43ED-814F-9EBC28A940E6}" presName="compNode" presStyleCnt="0"/>
      <dgm:spPr/>
    </dgm:pt>
    <dgm:pt modelId="{C866F62C-A252-46C2-B75B-FE069987A039}" type="pres">
      <dgm:prSet presAssocID="{76105A28-2FB8-43ED-814F-9EBC28A940E6}" presName="bgRect" presStyleLbl="bgShp" presStyleIdx="2" presStyleCnt="4"/>
      <dgm:spPr/>
    </dgm:pt>
    <dgm:pt modelId="{D5137906-310E-4B9C-AF60-F2DE394B189E}" type="pres">
      <dgm:prSet presAssocID="{76105A28-2FB8-43ED-814F-9EBC28A940E6}" presName="iconRect" presStyleLbl="node1" presStyleIdx="2" presStyleCnt="4"/>
      <dgm:spPr>
        <a:blipFill>
          <a:blip xmlns:r="http://schemas.openxmlformats.org/officeDocument/2006/relationships"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B4203A46-2C69-4E9D-8453-96D9BA18C56A}" type="pres">
      <dgm:prSet presAssocID="{76105A28-2FB8-43ED-814F-9EBC28A940E6}" presName="spaceRect" presStyleCnt="0"/>
      <dgm:spPr/>
    </dgm:pt>
    <dgm:pt modelId="{E2D2599C-FE24-4529-9ACC-45AB7FFAD31D}" type="pres">
      <dgm:prSet presAssocID="{76105A28-2FB8-43ED-814F-9EBC28A940E6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C023FDEC-B8A5-46B9-B7F5-ED37702A546F}" type="pres">
      <dgm:prSet presAssocID="{9C8BB6F6-45A5-4A2E-A04F-4C2D97EF223D}" presName="sibTrans" presStyleCnt="0"/>
      <dgm:spPr/>
    </dgm:pt>
    <dgm:pt modelId="{76328932-860F-43D3-8AF7-E30B9E39DBBF}" type="pres">
      <dgm:prSet presAssocID="{5F0E3AF5-4EE2-4C34-9323-BD7EAD3FBC1F}" presName="compNode" presStyleCnt="0"/>
      <dgm:spPr/>
    </dgm:pt>
    <dgm:pt modelId="{9B52B207-3AC0-4E4C-922C-26F0FA70E94D}" type="pres">
      <dgm:prSet presAssocID="{5F0E3AF5-4EE2-4C34-9323-BD7EAD3FBC1F}" presName="bgRect" presStyleLbl="bgShp" presStyleIdx="3" presStyleCnt="4" custLinFactNeighborY="9554"/>
      <dgm:spPr/>
    </dgm:pt>
    <dgm:pt modelId="{39FEF5E3-ED48-49A6-BCF8-A962CA8A34F3}" type="pres">
      <dgm:prSet presAssocID="{5F0E3AF5-4EE2-4C34-9323-BD7EAD3FBC1F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D4B2BB9B-98A2-4DC4-B36D-8A112D1E283F}" type="pres">
      <dgm:prSet presAssocID="{5F0E3AF5-4EE2-4C34-9323-BD7EAD3FBC1F}" presName="spaceRect" presStyleCnt="0"/>
      <dgm:spPr/>
    </dgm:pt>
    <dgm:pt modelId="{E25D4DD0-FC52-4F3C-A079-968F56E3D025}" type="pres">
      <dgm:prSet presAssocID="{5F0E3AF5-4EE2-4C34-9323-BD7EAD3FBC1F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0D2C3AD8-1C33-4C62-B357-20064CF6827B}" srcId="{35C5D3F8-1DC0-4B86-88C8-E95C5EB68623}" destId="{042010D5-879E-4B2F-A9D7-7E0568580039}" srcOrd="1" destOrd="0" parTransId="{F1816BCC-14A9-4933-8C7F-94FDE0F0B69A}" sibTransId="{C61FC543-1FA5-40F3-8154-761A30BA98DB}"/>
    <dgm:cxn modelId="{83009DF8-6E3F-483A-867C-5AC0C4D1CAB3}" srcId="{35C5D3F8-1DC0-4B86-88C8-E95C5EB68623}" destId="{76105A28-2FB8-43ED-814F-9EBC28A940E6}" srcOrd="2" destOrd="0" parTransId="{037A2AC0-5D3F-4054-8343-63CE51393741}" sibTransId="{9C8BB6F6-45A5-4A2E-A04F-4C2D97EF223D}"/>
    <dgm:cxn modelId="{B92C4FB5-5463-4FB5-885D-8912D8CA6AC6}" type="presOf" srcId="{78F88A76-BCD7-479A-A0CE-B0B0F4799800}" destId="{107DED47-B3C0-435C-B845-141C0DB15416}" srcOrd="0" destOrd="0" presId="urn:microsoft.com/office/officeart/2018/2/layout/IconVerticalSolidList"/>
    <dgm:cxn modelId="{620D1A6B-E557-427F-B2D4-641756E5BA39}" srcId="{35C5D3F8-1DC0-4B86-88C8-E95C5EB68623}" destId="{78F88A76-BCD7-479A-A0CE-B0B0F4799800}" srcOrd="0" destOrd="0" parTransId="{1B6A9EB2-6F3D-4AD3-BC2F-8A588D9825AB}" sibTransId="{644B5014-0CF1-4F46-9910-C8B15712E095}"/>
    <dgm:cxn modelId="{8A5E0596-0B04-4026-927E-0931819234FC}" type="presOf" srcId="{76105A28-2FB8-43ED-814F-9EBC28A940E6}" destId="{E2D2599C-FE24-4529-9ACC-45AB7FFAD31D}" srcOrd="0" destOrd="0" presId="urn:microsoft.com/office/officeart/2018/2/layout/IconVerticalSolidList"/>
    <dgm:cxn modelId="{114382BB-3306-4665-A5D1-734A7DB1D0AB}" srcId="{35C5D3F8-1DC0-4B86-88C8-E95C5EB68623}" destId="{5F0E3AF5-4EE2-4C34-9323-BD7EAD3FBC1F}" srcOrd="3" destOrd="0" parTransId="{F50DB8A2-3319-48DE-85E9-22EBA2703296}" sibTransId="{C53E7157-5846-46D5-9230-0677DE609B0B}"/>
    <dgm:cxn modelId="{676F9059-51E6-44F9-9ECB-51D3D0594129}" type="presOf" srcId="{042010D5-879E-4B2F-A9D7-7E0568580039}" destId="{2286D6E9-4D98-4924-A422-41F7CACB2D81}" srcOrd="0" destOrd="0" presId="urn:microsoft.com/office/officeart/2018/2/layout/IconVerticalSolidList"/>
    <dgm:cxn modelId="{F3D902A5-D2BA-4F69-ADE9-E7E47196DE32}" type="presOf" srcId="{35C5D3F8-1DC0-4B86-88C8-E95C5EB68623}" destId="{C4B86B6F-FFB7-44C5-90DD-BBD76356B2A9}" srcOrd="0" destOrd="0" presId="urn:microsoft.com/office/officeart/2018/2/layout/IconVerticalSolidList"/>
    <dgm:cxn modelId="{A33E3097-7E62-4705-84C8-E79EDA518428}" type="presOf" srcId="{5F0E3AF5-4EE2-4C34-9323-BD7EAD3FBC1F}" destId="{E25D4DD0-FC52-4F3C-A079-968F56E3D025}" srcOrd="0" destOrd="0" presId="urn:microsoft.com/office/officeart/2018/2/layout/IconVerticalSolidList"/>
    <dgm:cxn modelId="{D1109287-DFE7-4C9C-9030-798923B312D3}" type="presParOf" srcId="{C4B86B6F-FFB7-44C5-90DD-BBD76356B2A9}" destId="{F0A4D3FF-9F3D-4873-B3ED-496D5F60CEED}" srcOrd="0" destOrd="0" presId="urn:microsoft.com/office/officeart/2018/2/layout/IconVerticalSolidList"/>
    <dgm:cxn modelId="{F4547EF6-54BD-49F9-843E-4FC8317E3942}" type="presParOf" srcId="{F0A4D3FF-9F3D-4873-B3ED-496D5F60CEED}" destId="{13279B91-F42A-4DA5-A716-19DA68D6ADFD}" srcOrd="0" destOrd="0" presId="urn:microsoft.com/office/officeart/2018/2/layout/IconVerticalSolidList"/>
    <dgm:cxn modelId="{283C7452-E291-492B-91FB-AC6B68D3C85B}" type="presParOf" srcId="{F0A4D3FF-9F3D-4873-B3ED-496D5F60CEED}" destId="{F4266E91-E7A4-4B62-A2B6-4CA4A386B45A}" srcOrd="1" destOrd="0" presId="urn:microsoft.com/office/officeart/2018/2/layout/IconVerticalSolidList"/>
    <dgm:cxn modelId="{85449904-D6EF-4E39-A7F8-DDADCF168EFF}" type="presParOf" srcId="{F0A4D3FF-9F3D-4873-B3ED-496D5F60CEED}" destId="{E78CC172-283D-4F76-B724-EC6B521578FC}" srcOrd="2" destOrd="0" presId="urn:microsoft.com/office/officeart/2018/2/layout/IconVerticalSolidList"/>
    <dgm:cxn modelId="{2BAC1349-DB88-48DD-B5C0-B9001CAC1B5E}" type="presParOf" srcId="{F0A4D3FF-9F3D-4873-B3ED-496D5F60CEED}" destId="{107DED47-B3C0-435C-B845-141C0DB15416}" srcOrd="3" destOrd="0" presId="urn:microsoft.com/office/officeart/2018/2/layout/IconVerticalSolidList"/>
    <dgm:cxn modelId="{A5998F76-D034-4CDD-A893-0C87926D6BEC}" type="presParOf" srcId="{C4B86B6F-FFB7-44C5-90DD-BBD76356B2A9}" destId="{D4EFC203-4A41-455A-BBE4-D02A63826C2A}" srcOrd="1" destOrd="0" presId="urn:microsoft.com/office/officeart/2018/2/layout/IconVerticalSolidList"/>
    <dgm:cxn modelId="{7D188A06-D3E3-444D-8B11-85E9D0ECAFD0}" type="presParOf" srcId="{C4B86B6F-FFB7-44C5-90DD-BBD76356B2A9}" destId="{0848E4B1-3795-4883-AF60-430F896F85B6}" srcOrd="2" destOrd="0" presId="urn:microsoft.com/office/officeart/2018/2/layout/IconVerticalSolidList"/>
    <dgm:cxn modelId="{42D833AC-66A5-4D5B-B5C8-BDF5A735662B}" type="presParOf" srcId="{0848E4B1-3795-4883-AF60-430F896F85B6}" destId="{AC2987E6-BFF8-4D3D-806F-B1319CE15EAE}" srcOrd="0" destOrd="0" presId="urn:microsoft.com/office/officeart/2018/2/layout/IconVerticalSolidList"/>
    <dgm:cxn modelId="{801ECD18-DFD4-409A-9EB7-5D7F29BF1A1B}" type="presParOf" srcId="{0848E4B1-3795-4883-AF60-430F896F85B6}" destId="{199833E0-7D30-41CB-8CF0-C1F86347988F}" srcOrd="1" destOrd="0" presId="urn:microsoft.com/office/officeart/2018/2/layout/IconVerticalSolidList"/>
    <dgm:cxn modelId="{CD54DEDB-CD9D-471C-9BB4-4AD9A2838BCF}" type="presParOf" srcId="{0848E4B1-3795-4883-AF60-430F896F85B6}" destId="{D52DBD1D-1BED-4C1E-9D61-CB5B6F319646}" srcOrd="2" destOrd="0" presId="urn:microsoft.com/office/officeart/2018/2/layout/IconVerticalSolidList"/>
    <dgm:cxn modelId="{B0D79F57-419B-4C70-B0AB-398DFF598891}" type="presParOf" srcId="{0848E4B1-3795-4883-AF60-430F896F85B6}" destId="{2286D6E9-4D98-4924-A422-41F7CACB2D81}" srcOrd="3" destOrd="0" presId="urn:microsoft.com/office/officeart/2018/2/layout/IconVerticalSolidList"/>
    <dgm:cxn modelId="{53DC7D33-4268-4BCA-89A6-B8B9A3FF33D9}" type="presParOf" srcId="{C4B86B6F-FFB7-44C5-90DD-BBD76356B2A9}" destId="{70B5F94D-0C1E-4D2A-BED5-D885F3566BD2}" srcOrd="3" destOrd="0" presId="urn:microsoft.com/office/officeart/2018/2/layout/IconVerticalSolidList"/>
    <dgm:cxn modelId="{1BA14B63-8728-450C-BEC8-3055B6EA012A}" type="presParOf" srcId="{C4B86B6F-FFB7-44C5-90DD-BBD76356B2A9}" destId="{6038C440-E869-4FE5-80F5-0F0E0ED77050}" srcOrd="4" destOrd="0" presId="urn:microsoft.com/office/officeart/2018/2/layout/IconVerticalSolidList"/>
    <dgm:cxn modelId="{FEA4C264-90D0-4803-A36E-E450936567A4}" type="presParOf" srcId="{6038C440-E869-4FE5-80F5-0F0E0ED77050}" destId="{C866F62C-A252-46C2-B75B-FE069987A039}" srcOrd="0" destOrd="0" presId="urn:microsoft.com/office/officeart/2018/2/layout/IconVerticalSolidList"/>
    <dgm:cxn modelId="{54DC48C5-8515-4915-9637-0FFB0DADA8B4}" type="presParOf" srcId="{6038C440-E869-4FE5-80F5-0F0E0ED77050}" destId="{D5137906-310E-4B9C-AF60-F2DE394B189E}" srcOrd="1" destOrd="0" presId="urn:microsoft.com/office/officeart/2018/2/layout/IconVerticalSolidList"/>
    <dgm:cxn modelId="{54239FC0-0718-436F-9040-28EEBE8D04C8}" type="presParOf" srcId="{6038C440-E869-4FE5-80F5-0F0E0ED77050}" destId="{B4203A46-2C69-4E9D-8453-96D9BA18C56A}" srcOrd="2" destOrd="0" presId="urn:microsoft.com/office/officeart/2018/2/layout/IconVerticalSolidList"/>
    <dgm:cxn modelId="{0AA4D056-05B8-486B-9B3D-E0231D99FFE8}" type="presParOf" srcId="{6038C440-E869-4FE5-80F5-0F0E0ED77050}" destId="{E2D2599C-FE24-4529-9ACC-45AB7FFAD31D}" srcOrd="3" destOrd="0" presId="urn:microsoft.com/office/officeart/2018/2/layout/IconVerticalSolidList"/>
    <dgm:cxn modelId="{A1559052-3FEB-4925-BBEF-F7FDF33C3404}" type="presParOf" srcId="{C4B86B6F-FFB7-44C5-90DD-BBD76356B2A9}" destId="{C023FDEC-B8A5-46B9-B7F5-ED37702A546F}" srcOrd="5" destOrd="0" presId="urn:microsoft.com/office/officeart/2018/2/layout/IconVerticalSolidList"/>
    <dgm:cxn modelId="{9EA30688-1073-45B9-AC7D-A3FF77AF8AD9}" type="presParOf" srcId="{C4B86B6F-FFB7-44C5-90DD-BBD76356B2A9}" destId="{76328932-860F-43D3-8AF7-E30B9E39DBBF}" srcOrd="6" destOrd="0" presId="urn:microsoft.com/office/officeart/2018/2/layout/IconVerticalSolidList"/>
    <dgm:cxn modelId="{035700D6-BB65-4158-9C30-4E2DF31C7A82}" type="presParOf" srcId="{76328932-860F-43D3-8AF7-E30B9E39DBBF}" destId="{9B52B207-3AC0-4E4C-922C-26F0FA70E94D}" srcOrd="0" destOrd="0" presId="urn:microsoft.com/office/officeart/2018/2/layout/IconVerticalSolidList"/>
    <dgm:cxn modelId="{9EFDCEF2-D20A-4D3F-8697-B4CBAF1E8048}" type="presParOf" srcId="{76328932-860F-43D3-8AF7-E30B9E39DBBF}" destId="{39FEF5E3-ED48-49A6-BCF8-A962CA8A34F3}" srcOrd="1" destOrd="0" presId="urn:microsoft.com/office/officeart/2018/2/layout/IconVerticalSolidList"/>
    <dgm:cxn modelId="{C8D29E32-6796-4C5C-A11A-C43C902A2D23}" type="presParOf" srcId="{76328932-860F-43D3-8AF7-E30B9E39DBBF}" destId="{D4B2BB9B-98A2-4DC4-B36D-8A112D1E283F}" srcOrd="2" destOrd="0" presId="urn:microsoft.com/office/officeart/2018/2/layout/IconVerticalSolidList"/>
    <dgm:cxn modelId="{F275AA56-F980-471D-B73B-5D4B0FABF146}" type="presParOf" srcId="{76328932-860F-43D3-8AF7-E30B9E39DBBF}" destId="{E25D4DD0-FC52-4F3C-A079-968F56E3D0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F6463-A544-4844-B2F0-0F7D6A41F4A4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3F078B-744C-4822-8562-734380F6482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 err="1" smtClean="0"/>
            <a:t>ParaBAT</a:t>
          </a:r>
          <a:r>
            <a:rPr lang="cs-CZ" b="1" dirty="0" smtClean="0"/>
            <a:t> – stropní emisní limit – FGD 70 – 80 mg/Nm3, stávající návrhy aditiv s vyššími </a:t>
          </a:r>
          <a:r>
            <a:rPr lang="cs-CZ" b="1" dirty="0" err="1" smtClean="0"/>
            <a:t>env</a:t>
          </a:r>
          <a:r>
            <a:rPr lang="cs-CZ" b="1" dirty="0" smtClean="0"/>
            <a:t>. dopady</a:t>
          </a:r>
          <a:endParaRPr lang="en-US" dirty="0"/>
        </a:p>
      </dgm:t>
    </dgm:pt>
    <dgm:pt modelId="{C1A36512-D5AE-4794-A73E-2955E4C9049B}" type="parTrans" cxnId="{D9A83D64-EFFD-4AF2-A477-A9739584B0D3}">
      <dgm:prSet/>
      <dgm:spPr/>
      <dgm:t>
        <a:bodyPr/>
        <a:lstStyle/>
        <a:p>
          <a:endParaRPr lang="en-US"/>
        </a:p>
      </dgm:t>
    </dgm:pt>
    <dgm:pt modelId="{D2173F36-3D25-425B-8DBD-DFD563CDD2DF}" type="sibTrans" cxnId="{D9A83D64-EFFD-4AF2-A477-A9739584B0D3}">
      <dgm:prSet/>
      <dgm:spPr/>
      <dgm:t>
        <a:bodyPr/>
        <a:lstStyle/>
        <a:p>
          <a:endParaRPr lang="en-US"/>
        </a:p>
      </dgm:t>
    </dgm:pt>
    <dgm:pt modelId="{4AF344A6-7026-4B28-ABCA-2F2FC656AF4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 err="1" smtClean="0"/>
            <a:t>ParaBAT</a:t>
          </a:r>
          <a:r>
            <a:rPr lang="cs-CZ" b="1" dirty="0" smtClean="0"/>
            <a:t> – provozní emisní mapy</a:t>
          </a:r>
          <a:endParaRPr lang="en-US" dirty="0"/>
        </a:p>
      </dgm:t>
    </dgm:pt>
    <dgm:pt modelId="{D74755A5-1399-4B31-A5AA-F8036081B97D}" type="parTrans" cxnId="{5872F8E5-BCFE-4EE7-A07C-A7E94968FA22}">
      <dgm:prSet/>
      <dgm:spPr/>
      <dgm:t>
        <a:bodyPr/>
        <a:lstStyle/>
        <a:p>
          <a:endParaRPr lang="en-US"/>
        </a:p>
      </dgm:t>
    </dgm:pt>
    <dgm:pt modelId="{D161E434-1AAD-4A02-ACAF-2AF92BBBE9AD}" type="sibTrans" cxnId="{5872F8E5-BCFE-4EE7-A07C-A7E94968FA22}">
      <dgm:prSet/>
      <dgm:spPr/>
      <dgm:t>
        <a:bodyPr/>
        <a:lstStyle/>
        <a:p>
          <a:endParaRPr lang="en-US"/>
        </a:p>
      </dgm:t>
    </dgm:pt>
    <dgm:pt modelId="{883F1767-E19C-4777-BA2A-B81D9297ABA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smtClean="0"/>
            <a:t>Nutné hodnotit na úrovni komplexního environmentálního indikátoru (nikoliv pouze na bázi charakterizace)</a:t>
          </a:r>
          <a:endParaRPr lang="en-US" dirty="0"/>
        </a:p>
      </dgm:t>
    </dgm:pt>
    <dgm:pt modelId="{678BB767-407D-4906-9D4C-477F3D4952CF}" type="parTrans" cxnId="{FFAEF690-9753-4AD3-87E7-D07F598CC21A}">
      <dgm:prSet/>
      <dgm:spPr/>
      <dgm:t>
        <a:bodyPr/>
        <a:lstStyle/>
        <a:p>
          <a:endParaRPr lang="en-US"/>
        </a:p>
      </dgm:t>
    </dgm:pt>
    <dgm:pt modelId="{F22AA3CA-A9C4-405B-A486-66C214A82B6F}" type="sibTrans" cxnId="{FFAEF690-9753-4AD3-87E7-D07F598CC21A}">
      <dgm:prSet/>
      <dgm:spPr/>
      <dgm:t>
        <a:bodyPr/>
        <a:lstStyle/>
        <a:p>
          <a:endParaRPr lang="en-US"/>
        </a:p>
      </dgm:t>
    </dgm:pt>
    <dgm:pt modelId="{94F719C7-1FE4-4909-84E4-C42801BB762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 smtClean="0"/>
            <a:t>SNCR – Močovina x Amoniak (emise NH3 ze skluzu)</a:t>
          </a:r>
          <a:endParaRPr lang="en-US" dirty="0"/>
        </a:p>
      </dgm:t>
    </dgm:pt>
    <dgm:pt modelId="{3F210305-F106-4555-8DB4-74481B315337}" type="parTrans" cxnId="{79FB1C8C-74D6-4D9C-A3C1-346C451B640B}">
      <dgm:prSet/>
      <dgm:spPr/>
      <dgm:t>
        <a:bodyPr/>
        <a:lstStyle/>
        <a:p>
          <a:endParaRPr lang="en-US"/>
        </a:p>
      </dgm:t>
    </dgm:pt>
    <dgm:pt modelId="{05E0F771-C6EE-4E03-A535-EBD112D3FB10}" type="sibTrans" cxnId="{79FB1C8C-74D6-4D9C-A3C1-346C451B640B}">
      <dgm:prSet/>
      <dgm:spPr/>
      <dgm:t>
        <a:bodyPr/>
        <a:lstStyle/>
        <a:p>
          <a:endParaRPr lang="en-US"/>
        </a:p>
      </dgm:t>
    </dgm:pt>
    <dgm:pt modelId="{F4EA6B29-E1B8-421C-A967-63256FBF0C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 smtClean="0"/>
            <a:t>SCR –  </a:t>
          </a:r>
          <a:r>
            <a:rPr lang="cs-CZ" b="1" dirty="0" smtClean="0"/>
            <a:t>30 - 50</a:t>
          </a:r>
          <a:r>
            <a:rPr lang="cs-CZ" b="1" dirty="0" smtClean="0"/>
            <a:t>% dopadů tvoří vliv výroby zvoleného katalyzátoru</a:t>
          </a:r>
          <a:endParaRPr lang="en-US" b="1" dirty="0"/>
        </a:p>
      </dgm:t>
    </dgm:pt>
    <dgm:pt modelId="{F73F2296-FC3D-4DDB-B2B9-5D0BC66D1C4D}" type="parTrans" cxnId="{EBDB7F37-8F8F-4D7A-8CE1-ECE2C83B4E10}">
      <dgm:prSet/>
      <dgm:spPr/>
      <dgm:t>
        <a:bodyPr/>
        <a:lstStyle/>
        <a:p>
          <a:endParaRPr lang="en-US"/>
        </a:p>
      </dgm:t>
    </dgm:pt>
    <dgm:pt modelId="{394F347E-5F7C-4E70-B8B7-829D88150151}" type="sibTrans" cxnId="{EBDB7F37-8F8F-4D7A-8CE1-ECE2C83B4E10}">
      <dgm:prSet/>
      <dgm:spPr/>
      <dgm:t>
        <a:bodyPr/>
        <a:lstStyle/>
        <a:p>
          <a:endParaRPr lang="en-US"/>
        </a:p>
      </dgm:t>
    </dgm:pt>
    <dgm:pt modelId="{AED97F4C-5170-4AE1-96DF-2E303B30AEB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smtClean="0"/>
            <a:t>Alternativní funkční jednotku zahrnující aspekt průmyslové symbiózy - TEPA</a:t>
          </a:r>
          <a:endParaRPr lang="en-US" dirty="0"/>
        </a:p>
      </dgm:t>
    </dgm:pt>
    <dgm:pt modelId="{508A12BD-9656-4A90-A66F-07C45DBCF74A}" type="parTrans" cxnId="{28F63209-5788-40F5-BBC0-C0D0AF54D10F}">
      <dgm:prSet/>
      <dgm:spPr/>
      <dgm:t>
        <a:bodyPr/>
        <a:lstStyle/>
        <a:p>
          <a:endParaRPr lang="en-US"/>
        </a:p>
      </dgm:t>
    </dgm:pt>
    <dgm:pt modelId="{D9F4404B-C69B-44D7-A6FB-9C638FFF241A}" type="sibTrans" cxnId="{28F63209-5788-40F5-BBC0-C0D0AF54D10F}">
      <dgm:prSet/>
      <dgm:spPr/>
      <dgm:t>
        <a:bodyPr/>
        <a:lstStyle/>
        <a:p>
          <a:endParaRPr lang="en-US"/>
        </a:p>
      </dgm:t>
    </dgm:pt>
    <dgm:pt modelId="{588024F6-7135-4BCF-84D5-4E861B3BD961}" type="pres">
      <dgm:prSet presAssocID="{5BBF6463-A544-4844-B2F0-0F7D6A41F4A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2259E4-42EB-4FE8-AEAF-137D3D81C79F}" type="pres">
      <dgm:prSet presAssocID="{6B3F078B-744C-4822-8562-734380F64820}" presName="compNode" presStyleCnt="0"/>
      <dgm:spPr/>
    </dgm:pt>
    <dgm:pt modelId="{73C411E4-3BB2-46E6-B083-56FB01682D41}" type="pres">
      <dgm:prSet presAssocID="{6B3F078B-744C-4822-8562-734380F64820}" presName="bgRect" presStyleLbl="bgShp" presStyleIdx="0" presStyleCnt="6"/>
      <dgm:spPr/>
    </dgm:pt>
    <dgm:pt modelId="{AEBB1B91-340B-4A97-9616-A04FBE95915F}" type="pres">
      <dgm:prSet presAssocID="{6B3F078B-744C-4822-8562-734380F64820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Pruhový graf se vzestupným trendem se souvislou výplní"/>
        </a:ext>
      </dgm:extLst>
    </dgm:pt>
    <dgm:pt modelId="{7263F8E5-3CBB-49BF-A89F-0FCE17C22BAC}" type="pres">
      <dgm:prSet presAssocID="{6B3F078B-744C-4822-8562-734380F64820}" presName="spaceRect" presStyleCnt="0"/>
      <dgm:spPr/>
    </dgm:pt>
    <dgm:pt modelId="{0F958EF0-13E4-4DD7-BDA8-9BF2B2B8E49C}" type="pres">
      <dgm:prSet presAssocID="{6B3F078B-744C-4822-8562-734380F64820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96EB1447-5CC5-40BA-9794-680047C30846}" type="pres">
      <dgm:prSet presAssocID="{D2173F36-3D25-425B-8DBD-DFD563CDD2DF}" presName="sibTrans" presStyleCnt="0"/>
      <dgm:spPr/>
    </dgm:pt>
    <dgm:pt modelId="{395508C9-F745-42FE-A174-824AC9C52A8E}" type="pres">
      <dgm:prSet presAssocID="{4AF344A6-7026-4B28-ABCA-2F2FC656AF44}" presName="compNode" presStyleCnt="0"/>
      <dgm:spPr/>
    </dgm:pt>
    <dgm:pt modelId="{1DC83D59-83F9-4420-B7EE-889F7CAD62F4}" type="pres">
      <dgm:prSet presAssocID="{4AF344A6-7026-4B28-ABCA-2F2FC656AF44}" presName="bgRect" presStyleLbl="bgShp" presStyleIdx="1" presStyleCnt="6"/>
      <dgm:spPr/>
    </dgm:pt>
    <dgm:pt modelId="{F136D13A-0851-4839-A2ED-26D971E5B1C9}" type="pres">
      <dgm:prSet presAssocID="{4AF344A6-7026-4B28-ABCA-2F2FC656AF44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887C95C-E7E2-43A3-89B4-B21D1A3B9E8D}" type="pres">
      <dgm:prSet presAssocID="{4AF344A6-7026-4B28-ABCA-2F2FC656AF44}" presName="spaceRect" presStyleCnt="0"/>
      <dgm:spPr/>
    </dgm:pt>
    <dgm:pt modelId="{3FE873EB-CC9C-4E2A-99B8-095A309BE026}" type="pres">
      <dgm:prSet presAssocID="{4AF344A6-7026-4B28-ABCA-2F2FC656AF44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CE36E317-DBFE-4A28-A4FB-5C2A366515FA}" type="pres">
      <dgm:prSet presAssocID="{D161E434-1AAD-4A02-ACAF-2AF92BBBE9AD}" presName="sibTrans" presStyleCnt="0"/>
      <dgm:spPr/>
    </dgm:pt>
    <dgm:pt modelId="{F13C87DC-26CF-4C81-A79D-E5FC66986F8E}" type="pres">
      <dgm:prSet presAssocID="{883F1767-E19C-4777-BA2A-B81D9297ABA9}" presName="compNode" presStyleCnt="0"/>
      <dgm:spPr/>
    </dgm:pt>
    <dgm:pt modelId="{11CDD6DB-0563-47DF-86C7-83EE0DEB1B3C}" type="pres">
      <dgm:prSet presAssocID="{883F1767-E19C-4777-BA2A-B81D9297ABA9}" presName="bgRect" presStyleLbl="bgShp" presStyleIdx="2" presStyleCnt="6"/>
      <dgm:spPr/>
    </dgm:pt>
    <dgm:pt modelId="{D039ABC1-A705-41D6-A1B0-EE18339CAF95}" type="pres">
      <dgm:prSet presAssocID="{883F1767-E19C-4777-BA2A-B81D9297ABA9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Otevřená ruka s rostlinou se souvislou výplní"/>
        </a:ext>
      </dgm:extLst>
    </dgm:pt>
    <dgm:pt modelId="{857A1164-6860-497B-9B77-D31ADE3126BD}" type="pres">
      <dgm:prSet presAssocID="{883F1767-E19C-4777-BA2A-B81D9297ABA9}" presName="spaceRect" presStyleCnt="0"/>
      <dgm:spPr/>
    </dgm:pt>
    <dgm:pt modelId="{76581CC9-D2BB-4DF2-BC56-C104A9ED290B}" type="pres">
      <dgm:prSet presAssocID="{883F1767-E19C-4777-BA2A-B81D9297ABA9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F8F07816-CC85-4A15-8DF3-7CBF1E6368A7}" type="pres">
      <dgm:prSet presAssocID="{F22AA3CA-A9C4-405B-A486-66C214A82B6F}" presName="sibTrans" presStyleCnt="0"/>
      <dgm:spPr/>
    </dgm:pt>
    <dgm:pt modelId="{D2EC77DE-6A97-411E-B4CB-6B22EB4B4F89}" type="pres">
      <dgm:prSet presAssocID="{94F719C7-1FE4-4909-84E4-C42801BB7620}" presName="compNode" presStyleCnt="0"/>
      <dgm:spPr/>
    </dgm:pt>
    <dgm:pt modelId="{D602AB3E-76D4-408D-8B2D-024777408881}" type="pres">
      <dgm:prSet presAssocID="{94F719C7-1FE4-4909-84E4-C42801BB7620}" presName="bgRect" presStyleLbl="bgShp" presStyleIdx="3" presStyleCnt="6" custLinFactNeighborY="-4955"/>
      <dgm:spPr/>
    </dgm:pt>
    <dgm:pt modelId="{8B4D15C2-E8F8-4B9A-9167-4BA59F4D5299}" type="pres">
      <dgm:prSet presAssocID="{94F719C7-1FE4-4909-84E4-C42801BB7620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DE9435DF-5102-4D3E-A32B-42EEFA9DCA05}" type="pres">
      <dgm:prSet presAssocID="{94F719C7-1FE4-4909-84E4-C42801BB7620}" presName="spaceRect" presStyleCnt="0"/>
      <dgm:spPr/>
    </dgm:pt>
    <dgm:pt modelId="{496C8338-2278-4800-8E73-AACDC286BE6E}" type="pres">
      <dgm:prSet presAssocID="{94F719C7-1FE4-4909-84E4-C42801BB7620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88D4AC7-6466-4F44-9F40-AEBE0B9A8B95}" type="pres">
      <dgm:prSet presAssocID="{05E0F771-C6EE-4E03-A535-EBD112D3FB10}" presName="sibTrans" presStyleCnt="0"/>
      <dgm:spPr/>
    </dgm:pt>
    <dgm:pt modelId="{8E1A791D-7A56-42F8-B2E6-B37109C0FDBA}" type="pres">
      <dgm:prSet presAssocID="{F4EA6B29-E1B8-421C-A967-63256FBF0C8A}" presName="compNode" presStyleCnt="0"/>
      <dgm:spPr/>
    </dgm:pt>
    <dgm:pt modelId="{222111C7-0217-40C4-A5B5-8A2F8B7C085B}" type="pres">
      <dgm:prSet presAssocID="{F4EA6B29-E1B8-421C-A967-63256FBF0C8A}" presName="bgRect" presStyleLbl="bgShp" presStyleIdx="4" presStyleCnt="6"/>
      <dgm:spPr/>
    </dgm:pt>
    <dgm:pt modelId="{4B2EFB79-2AF8-452D-AAD6-567AA40D0C8D}" type="pres">
      <dgm:prSet presAssocID="{F4EA6B29-E1B8-421C-A967-63256FBF0C8A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9901C99C-C8EB-4A9A-AB78-C33DC966149D}" type="pres">
      <dgm:prSet presAssocID="{F4EA6B29-E1B8-421C-A967-63256FBF0C8A}" presName="spaceRect" presStyleCnt="0"/>
      <dgm:spPr/>
    </dgm:pt>
    <dgm:pt modelId="{5E7335FD-48EE-4B0F-A829-14E46BE4C0CC}" type="pres">
      <dgm:prSet presAssocID="{F4EA6B29-E1B8-421C-A967-63256FBF0C8A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487AB464-E5DA-4B15-AC1C-E8625E42D00F}" type="pres">
      <dgm:prSet presAssocID="{394F347E-5F7C-4E70-B8B7-829D88150151}" presName="sibTrans" presStyleCnt="0"/>
      <dgm:spPr/>
    </dgm:pt>
    <dgm:pt modelId="{745530DE-76AA-46F2-A1AE-E01C67DED087}" type="pres">
      <dgm:prSet presAssocID="{AED97F4C-5170-4AE1-96DF-2E303B30AEB8}" presName="compNode" presStyleCnt="0"/>
      <dgm:spPr/>
    </dgm:pt>
    <dgm:pt modelId="{818969EA-F98C-40B1-99D0-917CAD0C751E}" type="pres">
      <dgm:prSet presAssocID="{AED97F4C-5170-4AE1-96DF-2E303B30AEB8}" presName="bgRect" presStyleLbl="bgShp" presStyleIdx="5" presStyleCnt="6"/>
      <dgm:spPr/>
    </dgm:pt>
    <dgm:pt modelId="{573EA3AF-00CE-4AE0-9FC3-AC6294E05120}" type="pres">
      <dgm:prSet presAssocID="{AED97F4C-5170-4AE1-96DF-2E303B30AEB8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20169DD-5F77-4EB1-9DFC-5B5A11BF8576}" type="pres">
      <dgm:prSet presAssocID="{AED97F4C-5170-4AE1-96DF-2E303B30AEB8}" presName="spaceRect" presStyleCnt="0"/>
      <dgm:spPr/>
    </dgm:pt>
    <dgm:pt modelId="{6D74C46D-ED32-4B30-8F4A-5F86F3A5BD6D}" type="pres">
      <dgm:prSet presAssocID="{AED97F4C-5170-4AE1-96DF-2E303B30AEB8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DB48D59-4342-42D5-B793-B648D3C197B7}" type="presOf" srcId="{AED97F4C-5170-4AE1-96DF-2E303B30AEB8}" destId="{6D74C46D-ED32-4B30-8F4A-5F86F3A5BD6D}" srcOrd="0" destOrd="0" presId="urn:microsoft.com/office/officeart/2018/2/layout/IconVerticalSolidList"/>
    <dgm:cxn modelId="{5872F8E5-BCFE-4EE7-A07C-A7E94968FA22}" srcId="{5BBF6463-A544-4844-B2F0-0F7D6A41F4A4}" destId="{4AF344A6-7026-4B28-ABCA-2F2FC656AF44}" srcOrd="1" destOrd="0" parTransId="{D74755A5-1399-4B31-A5AA-F8036081B97D}" sibTransId="{D161E434-1AAD-4A02-ACAF-2AF92BBBE9AD}"/>
    <dgm:cxn modelId="{DC3047AC-1847-4A83-9F39-0C9DF86BB7A8}" type="presOf" srcId="{883F1767-E19C-4777-BA2A-B81D9297ABA9}" destId="{76581CC9-D2BB-4DF2-BC56-C104A9ED290B}" srcOrd="0" destOrd="0" presId="urn:microsoft.com/office/officeart/2018/2/layout/IconVerticalSolidList"/>
    <dgm:cxn modelId="{99B8B22C-43AE-40F8-9A1D-291C32295E43}" type="presOf" srcId="{6B3F078B-744C-4822-8562-734380F64820}" destId="{0F958EF0-13E4-4DD7-BDA8-9BF2B2B8E49C}" srcOrd="0" destOrd="0" presId="urn:microsoft.com/office/officeart/2018/2/layout/IconVerticalSolidList"/>
    <dgm:cxn modelId="{79FB1C8C-74D6-4D9C-A3C1-346C451B640B}" srcId="{5BBF6463-A544-4844-B2F0-0F7D6A41F4A4}" destId="{94F719C7-1FE4-4909-84E4-C42801BB7620}" srcOrd="3" destOrd="0" parTransId="{3F210305-F106-4555-8DB4-74481B315337}" sibTransId="{05E0F771-C6EE-4E03-A535-EBD112D3FB10}"/>
    <dgm:cxn modelId="{C4E77911-FBA0-4F4F-82F2-546B0550E193}" type="presOf" srcId="{94F719C7-1FE4-4909-84E4-C42801BB7620}" destId="{496C8338-2278-4800-8E73-AACDC286BE6E}" srcOrd="0" destOrd="0" presId="urn:microsoft.com/office/officeart/2018/2/layout/IconVerticalSolidList"/>
    <dgm:cxn modelId="{AE5DA067-EED4-4A8B-ADC6-21EA9ADEB46F}" type="presOf" srcId="{4AF344A6-7026-4B28-ABCA-2F2FC656AF44}" destId="{3FE873EB-CC9C-4E2A-99B8-095A309BE026}" srcOrd="0" destOrd="0" presId="urn:microsoft.com/office/officeart/2018/2/layout/IconVerticalSolidList"/>
    <dgm:cxn modelId="{28F63209-5788-40F5-BBC0-C0D0AF54D10F}" srcId="{5BBF6463-A544-4844-B2F0-0F7D6A41F4A4}" destId="{AED97F4C-5170-4AE1-96DF-2E303B30AEB8}" srcOrd="5" destOrd="0" parTransId="{508A12BD-9656-4A90-A66F-07C45DBCF74A}" sibTransId="{D9F4404B-C69B-44D7-A6FB-9C638FFF241A}"/>
    <dgm:cxn modelId="{7B7C1B70-42D1-4DCB-9184-960644B37D0B}" type="presOf" srcId="{F4EA6B29-E1B8-421C-A967-63256FBF0C8A}" destId="{5E7335FD-48EE-4B0F-A829-14E46BE4C0CC}" srcOrd="0" destOrd="0" presId="urn:microsoft.com/office/officeart/2018/2/layout/IconVerticalSolidList"/>
    <dgm:cxn modelId="{FFAEF690-9753-4AD3-87E7-D07F598CC21A}" srcId="{5BBF6463-A544-4844-B2F0-0F7D6A41F4A4}" destId="{883F1767-E19C-4777-BA2A-B81D9297ABA9}" srcOrd="2" destOrd="0" parTransId="{678BB767-407D-4906-9D4C-477F3D4952CF}" sibTransId="{F22AA3CA-A9C4-405B-A486-66C214A82B6F}"/>
    <dgm:cxn modelId="{D9A83D64-EFFD-4AF2-A477-A9739584B0D3}" srcId="{5BBF6463-A544-4844-B2F0-0F7D6A41F4A4}" destId="{6B3F078B-744C-4822-8562-734380F64820}" srcOrd="0" destOrd="0" parTransId="{C1A36512-D5AE-4794-A73E-2955E4C9049B}" sibTransId="{D2173F36-3D25-425B-8DBD-DFD563CDD2DF}"/>
    <dgm:cxn modelId="{4E87DF12-4C54-4A03-8C09-01F32FDC5FC0}" type="presOf" srcId="{5BBF6463-A544-4844-B2F0-0F7D6A41F4A4}" destId="{588024F6-7135-4BCF-84D5-4E861B3BD961}" srcOrd="0" destOrd="0" presId="urn:microsoft.com/office/officeart/2018/2/layout/IconVerticalSolidList"/>
    <dgm:cxn modelId="{EBDB7F37-8F8F-4D7A-8CE1-ECE2C83B4E10}" srcId="{5BBF6463-A544-4844-B2F0-0F7D6A41F4A4}" destId="{F4EA6B29-E1B8-421C-A967-63256FBF0C8A}" srcOrd="4" destOrd="0" parTransId="{F73F2296-FC3D-4DDB-B2B9-5D0BC66D1C4D}" sibTransId="{394F347E-5F7C-4E70-B8B7-829D88150151}"/>
    <dgm:cxn modelId="{8C1B45E3-3308-4C27-98FB-C58923B46966}" type="presParOf" srcId="{588024F6-7135-4BCF-84D5-4E861B3BD961}" destId="{BB2259E4-42EB-4FE8-AEAF-137D3D81C79F}" srcOrd="0" destOrd="0" presId="urn:microsoft.com/office/officeart/2018/2/layout/IconVerticalSolidList"/>
    <dgm:cxn modelId="{97033E33-03E0-4696-B8E3-AED4D50CF183}" type="presParOf" srcId="{BB2259E4-42EB-4FE8-AEAF-137D3D81C79F}" destId="{73C411E4-3BB2-46E6-B083-56FB01682D41}" srcOrd="0" destOrd="0" presId="urn:microsoft.com/office/officeart/2018/2/layout/IconVerticalSolidList"/>
    <dgm:cxn modelId="{9403756C-65FF-4ADB-A2F2-C79EE42A41C5}" type="presParOf" srcId="{BB2259E4-42EB-4FE8-AEAF-137D3D81C79F}" destId="{AEBB1B91-340B-4A97-9616-A04FBE95915F}" srcOrd="1" destOrd="0" presId="urn:microsoft.com/office/officeart/2018/2/layout/IconVerticalSolidList"/>
    <dgm:cxn modelId="{6A7E0BB1-3FD3-4454-A01F-994A3754C460}" type="presParOf" srcId="{BB2259E4-42EB-4FE8-AEAF-137D3D81C79F}" destId="{7263F8E5-3CBB-49BF-A89F-0FCE17C22BAC}" srcOrd="2" destOrd="0" presId="urn:microsoft.com/office/officeart/2018/2/layout/IconVerticalSolidList"/>
    <dgm:cxn modelId="{2FE909E4-19B5-45F0-86B5-CCD11B2877FA}" type="presParOf" srcId="{BB2259E4-42EB-4FE8-AEAF-137D3D81C79F}" destId="{0F958EF0-13E4-4DD7-BDA8-9BF2B2B8E49C}" srcOrd="3" destOrd="0" presId="urn:microsoft.com/office/officeart/2018/2/layout/IconVerticalSolidList"/>
    <dgm:cxn modelId="{405B92C2-3D92-4A22-BF93-27BCBE03778E}" type="presParOf" srcId="{588024F6-7135-4BCF-84D5-4E861B3BD961}" destId="{96EB1447-5CC5-40BA-9794-680047C30846}" srcOrd="1" destOrd="0" presId="urn:microsoft.com/office/officeart/2018/2/layout/IconVerticalSolidList"/>
    <dgm:cxn modelId="{C60E438C-DE7D-437B-8843-FCDBFDD8743E}" type="presParOf" srcId="{588024F6-7135-4BCF-84D5-4E861B3BD961}" destId="{395508C9-F745-42FE-A174-824AC9C52A8E}" srcOrd="2" destOrd="0" presId="urn:microsoft.com/office/officeart/2018/2/layout/IconVerticalSolidList"/>
    <dgm:cxn modelId="{47C14DB0-2DE9-440B-BC96-C517DA87DBEA}" type="presParOf" srcId="{395508C9-F745-42FE-A174-824AC9C52A8E}" destId="{1DC83D59-83F9-4420-B7EE-889F7CAD62F4}" srcOrd="0" destOrd="0" presId="urn:microsoft.com/office/officeart/2018/2/layout/IconVerticalSolidList"/>
    <dgm:cxn modelId="{3C86BCCD-9D6D-4676-8027-A9233CA7F20F}" type="presParOf" srcId="{395508C9-F745-42FE-A174-824AC9C52A8E}" destId="{F136D13A-0851-4839-A2ED-26D971E5B1C9}" srcOrd="1" destOrd="0" presId="urn:microsoft.com/office/officeart/2018/2/layout/IconVerticalSolidList"/>
    <dgm:cxn modelId="{37ED81FF-9E1E-40C4-8805-11BEAFB31522}" type="presParOf" srcId="{395508C9-F745-42FE-A174-824AC9C52A8E}" destId="{D887C95C-E7E2-43A3-89B4-B21D1A3B9E8D}" srcOrd="2" destOrd="0" presId="urn:microsoft.com/office/officeart/2018/2/layout/IconVerticalSolidList"/>
    <dgm:cxn modelId="{D933ECBE-EF11-4611-BD2F-C09D4B039C55}" type="presParOf" srcId="{395508C9-F745-42FE-A174-824AC9C52A8E}" destId="{3FE873EB-CC9C-4E2A-99B8-095A309BE026}" srcOrd="3" destOrd="0" presId="urn:microsoft.com/office/officeart/2018/2/layout/IconVerticalSolidList"/>
    <dgm:cxn modelId="{7974D597-0DD0-4D63-A0DF-0891F68D70E6}" type="presParOf" srcId="{588024F6-7135-4BCF-84D5-4E861B3BD961}" destId="{CE36E317-DBFE-4A28-A4FB-5C2A366515FA}" srcOrd="3" destOrd="0" presId="urn:microsoft.com/office/officeart/2018/2/layout/IconVerticalSolidList"/>
    <dgm:cxn modelId="{C18407FF-A3BD-4FD4-BDAD-35ADE583A452}" type="presParOf" srcId="{588024F6-7135-4BCF-84D5-4E861B3BD961}" destId="{F13C87DC-26CF-4C81-A79D-E5FC66986F8E}" srcOrd="4" destOrd="0" presId="urn:microsoft.com/office/officeart/2018/2/layout/IconVerticalSolidList"/>
    <dgm:cxn modelId="{ED6B9E80-9BD7-435D-AA48-610631D3EFCD}" type="presParOf" srcId="{F13C87DC-26CF-4C81-A79D-E5FC66986F8E}" destId="{11CDD6DB-0563-47DF-86C7-83EE0DEB1B3C}" srcOrd="0" destOrd="0" presId="urn:microsoft.com/office/officeart/2018/2/layout/IconVerticalSolidList"/>
    <dgm:cxn modelId="{010AE43B-2DE3-4090-B0FB-FF21012B97BD}" type="presParOf" srcId="{F13C87DC-26CF-4C81-A79D-E5FC66986F8E}" destId="{D039ABC1-A705-41D6-A1B0-EE18339CAF95}" srcOrd="1" destOrd="0" presId="urn:microsoft.com/office/officeart/2018/2/layout/IconVerticalSolidList"/>
    <dgm:cxn modelId="{B0389FFD-F936-44A4-B7E4-D68FBD0E2DA3}" type="presParOf" srcId="{F13C87DC-26CF-4C81-A79D-E5FC66986F8E}" destId="{857A1164-6860-497B-9B77-D31ADE3126BD}" srcOrd="2" destOrd="0" presId="urn:microsoft.com/office/officeart/2018/2/layout/IconVerticalSolidList"/>
    <dgm:cxn modelId="{C49D8F94-00A1-40CA-B0B3-CB0DED9CD457}" type="presParOf" srcId="{F13C87DC-26CF-4C81-A79D-E5FC66986F8E}" destId="{76581CC9-D2BB-4DF2-BC56-C104A9ED290B}" srcOrd="3" destOrd="0" presId="urn:microsoft.com/office/officeart/2018/2/layout/IconVerticalSolidList"/>
    <dgm:cxn modelId="{6E1CA4C7-44CA-4971-B3DF-3F7E3A3AB7D8}" type="presParOf" srcId="{588024F6-7135-4BCF-84D5-4E861B3BD961}" destId="{F8F07816-CC85-4A15-8DF3-7CBF1E6368A7}" srcOrd="5" destOrd="0" presId="urn:microsoft.com/office/officeart/2018/2/layout/IconVerticalSolidList"/>
    <dgm:cxn modelId="{84FE0068-AC85-47F4-AE9C-553FE3E1C84F}" type="presParOf" srcId="{588024F6-7135-4BCF-84D5-4E861B3BD961}" destId="{D2EC77DE-6A97-411E-B4CB-6B22EB4B4F89}" srcOrd="6" destOrd="0" presId="urn:microsoft.com/office/officeart/2018/2/layout/IconVerticalSolidList"/>
    <dgm:cxn modelId="{B5D197CF-CD92-473C-ADFF-97195442BDD6}" type="presParOf" srcId="{D2EC77DE-6A97-411E-B4CB-6B22EB4B4F89}" destId="{D602AB3E-76D4-408D-8B2D-024777408881}" srcOrd="0" destOrd="0" presId="urn:microsoft.com/office/officeart/2018/2/layout/IconVerticalSolidList"/>
    <dgm:cxn modelId="{E5F2E912-54C6-459E-A497-3B83E4734B2A}" type="presParOf" srcId="{D2EC77DE-6A97-411E-B4CB-6B22EB4B4F89}" destId="{8B4D15C2-E8F8-4B9A-9167-4BA59F4D5299}" srcOrd="1" destOrd="0" presId="urn:microsoft.com/office/officeart/2018/2/layout/IconVerticalSolidList"/>
    <dgm:cxn modelId="{A608FE13-2D3A-480A-A363-383BA15F9534}" type="presParOf" srcId="{D2EC77DE-6A97-411E-B4CB-6B22EB4B4F89}" destId="{DE9435DF-5102-4D3E-A32B-42EEFA9DCA05}" srcOrd="2" destOrd="0" presId="urn:microsoft.com/office/officeart/2018/2/layout/IconVerticalSolidList"/>
    <dgm:cxn modelId="{44A425FD-6C7F-46D9-8613-2B79EB8D5611}" type="presParOf" srcId="{D2EC77DE-6A97-411E-B4CB-6B22EB4B4F89}" destId="{496C8338-2278-4800-8E73-AACDC286BE6E}" srcOrd="3" destOrd="0" presId="urn:microsoft.com/office/officeart/2018/2/layout/IconVerticalSolidList"/>
    <dgm:cxn modelId="{01C7866D-A61D-4668-B236-2E533ED741BF}" type="presParOf" srcId="{588024F6-7135-4BCF-84D5-4E861B3BD961}" destId="{B88D4AC7-6466-4F44-9F40-AEBE0B9A8B95}" srcOrd="7" destOrd="0" presId="urn:microsoft.com/office/officeart/2018/2/layout/IconVerticalSolidList"/>
    <dgm:cxn modelId="{AC7348D6-31EB-431B-82BB-8C9CD04B5822}" type="presParOf" srcId="{588024F6-7135-4BCF-84D5-4E861B3BD961}" destId="{8E1A791D-7A56-42F8-B2E6-B37109C0FDBA}" srcOrd="8" destOrd="0" presId="urn:microsoft.com/office/officeart/2018/2/layout/IconVerticalSolidList"/>
    <dgm:cxn modelId="{97211A9F-0F81-4C47-AC3F-7AE3E3C6C62F}" type="presParOf" srcId="{8E1A791D-7A56-42F8-B2E6-B37109C0FDBA}" destId="{222111C7-0217-40C4-A5B5-8A2F8B7C085B}" srcOrd="0" destOrd="0" presId="urn:microsoft.com/office/officeart/2018/2/layout/IconVerticalSolidList"/>
    <dgm:cxn modelId="{8D8862B0-09CA-4A3E-AFAF-5BE4AEB0C6CA}" type="presParOf" srcId="{8E1A791D-7A56-42F8-B2E6-B37109C0FDBA}" destId="{4B2EFB79-2AF8-452D-AAD6-567AA40D0C8D}" srcOrd="1" destOrd="0" presId="urn:microsoft.com/office/officeart/2018/2/layout/IconVerticalSolidList"/>
    <dgm:cxn modelId="{A7359F31-11CE-4138-A701-2757C86EFC5C}" type="presParOf" srcId="{8E1A791D-7A56-42F8-B2E6-B37109C0FDBA}" destId="{9901C99C-C8EB-4A9A-AB78-C33DC966149D}" srcOrd="2" destOrd="0" presId="urn:microsoft.com/office/officeart/2018/2/layout/IconVerticalSolidList"/>
    <dgm:cxn modelId="{BF595F95-37B9-4F48-A3A9-6E854C075FBB}" type="presParOf" srcId="{8E1A791D-7A56-42F8-B2E6-B37109C0FDBA}" destId="{5E7335FD-48EE-4B0F-A829-14E46BE4C0CC}" srcOrd="3" destOrd="0" presId="urn:microsoft.com/office/officeart/2018/2/layout/IconVerticalSolidList"/>
    <dgm:cxn modelId="{E99F3519-B94E-4BA3-BD69-9D95A3E854ED}" type="presParOf" srcId="{588024F6-7135-4BCF-84D5-4E861B3BD961}" destId="{487AB464-E5DA-4B15-AC1C-E8625E42D00F}" srcOrd="9" destOrd="0" presId="urn:microsoft.com/office/officeart/2018/2/layout/IconVerticalSolidList"/>
    <dgm:cxn modelId="{ACF84D51-2223-4050-9FCE-2BAF56B78593}" type="presParOf" srcId="{588024F6-7135-4BCF-84D5-4E861B3BD961}" destId="{745530DE-76AA-46F2-A1AE-E01C67DED087}" srcOrd="10" destOrd="0" presId="urn:microsoft.com/office/officeart/2018/2/layout/IconVerticalSolidList"/>
    <dgm:cxn modelId="{72D91297-4C74-4AA1-8F66-5EC5A6182ABB}" type="presParOf" srcId="{745530DE-76AA-46F2-A1AE-E01C67DED087}" destId="{818969EA-F98C-40B1-99D0-917CAD0C751E}" srcOrd="0" destOrd="0" presId="urn:microsoft.com/office/officeart/2018/2/layout/IconVerticalSolidList"/>
    <dgm:cxn modelId="{B0ED164E-4272-410B-A466-6B888E1A4EE7}" type="presParOf" srcId="{745530DE-76AA-46F2-A1AE-E01C67DED087}" destId="{573EA3AF-00CE-4AE0-9FC3-AC6294E05120}" srcOrd="1" destOrd="0" presId="urn:microsoft.com/office/officeart/2018/2/layout/IconVerticalSolidList"/>
    <dgm:cxn modelId="{80496DA0-FE52-4041-9FA7-9394FE65D303}" type="presParOf" srcId="{745530DE-76AA-46F2-A1AE-E01C67DED087}" destId="{D20169DD-5F77-4EB1-9DFC-5B5A11BF8576}" srcOrd="2" destOrd="0" presId="urn:microsoft.com/office/officeart/2018/2/layout/IconVerticalSolidList"/>
    <dgm:cxn modelId="{39937359-D6B8-4FF2-ACB5-33ABD06479EC}" type="presParOf" srcId="{745530DE-76AA-46F2-A1AE-E01C67DED087}" destId="{6D74C46D-ED32-4B30-8F4A-5F86F3A5BD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A9DFC-3B70-4CD6-864C-84735C56B543}">
      <dsp:nvSpPr>
        <dsp:cNvPr id="0" name=""/>
        <dsp:cNvSpPr/>
      </dsp:nvSpPr>
      <dsp:spPr>
        <a:xfrm>
          <a:off x="0" y="1782"/>
          <a:ext cx="10820402" cy="903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86C02-635F-4ED7-9021-3C7B5E84F684}">
      <dsp:nvSpPr>
        <dsp:cNvPr id="0" name=""/>
        <dsp:cNvSpPr/>
      </dsp:nvSpPr>
      <dsp:spPr>
        <a:xfrm>
          <a:off x="273259" y="205033"/>
          <a:ext cx="496835" cy="49683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45B1E-3719-405C-B649-F9F0B56B9EFB}">
      <dsp:nvSpPr>
        <dsp:cNvPr id="0" name=""/>
        <dsp:cNvSpPr/>
      </dsp:nvSpPr>
      <dsp:spPr>
        <a:xfrm>
          <a:off x="1043354" y="1782"/>
          <a:ext cx="9777047" cy="90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03" tIns="95603" rIns="95603" bIns="9560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Provést analýzu Environmentálních dopadů vybraných technologií BAT/BREF pro Velká spalovací zařízení se zaměřením na stanovení mezních emisních limitů S, N</a:t>
          </a:r>
        </a:p>
      </dsp:txBody>
      <dsp:txXfrm>
        <a:off x="1043354" y="1782"/>
        <a:ext cx="9777047" cy="903337"/>
      </dsp:txXfrm>
    </dsp:sp>
    <dsp:sp modelId="{A3E2EE22-9789-45DD-81E6-89286AC90F9F}">
      <dsp:nvSpPr>
        <dsp:cNvPr id="0" name=""/>
        <dsp:cNvSpPr/>
      </dsp:nvSpPr>
      <dsp:spPr>
        <a:xfrm>
          <a:off x="0" y="1130954"/>
          <a:ext cx="10820402" cy="903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4F5A9-66DA-48A3-A03B-E52D729584D6}">
      <dsp:nvSpPr>
        <dsp:cNvPr id="0" name=""/>
        <dsp:cNvSpPr/>
      </dsp:nvSpPr>
      <dsp:spPr>
        <a:xfrm>
          <a:off x="273259" y="1334205"/>
          <a:ext cx="496835" cy="496835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38051-B7E0-4A51-B92E-1F0253E0A944}">
      <dsp:nvSpPr>
        <dsp:cNvPr id="0" name=""/>
        <dsp:cNvSpPr/>
      </dsp:nvSpPr>
      <dsp:spPr>
        <a:xfrm>
          <a:off x="1043354" y="1130954"/>
          <a:ext cx="9777047" cy="90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03" tIns="95603" rIns="95603" bIns="9560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Softwarové prostředí: </a:t>
          </a:r>
          <a:r>
            <a:rPr lang="cs-CZ" sz="2200" kern="1200" dirty="0" err="1" smtClean="0"/>
            <a:t>Gabi</a:t>
          </a:r>
          <a:r>
            <a:rPr lang="cs-CZ" sz="2200" kern="1200" dirty="0" smtClean="0"/>
            <a:t> and </a:t>
          </a:r>
          <a:r>
            <a:rPr lang="cs-CZ" sz="2200" kern="1200" dirty="0" err="1" smtClean="0"/>
            <a:t>OpenLCA</a:t>
          </a:r>
          <a:endParaRPr lang="en-US" sz="2200" kern="1200" dirty="0"/>
        </a:p>
      </dsp:txBody>
      <dsp:txXfrm>
        <a:off x="1043354" y="1130954"/>
        <a:ext cx="9777047" cy="903337"/>
      </dsp:txXfrm>
    </dsp:sp>
    <dsp:sp modelId="{139B2CE3-B2E1-4F30-81CB-EAD89DC9A4FA}">
      <dsp:nvSpPr>
        <dsp:cNvPr id="0" name=""/>
        <dsp:cNvSpPr/>
      </dsp:nvSpPr>
      <dsp:spPr>
        <a:xfrm>
          <a:off x="0" y="2260126"/>
          <a:ext cx="10820402" cy="903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FF6EA-56D0-4695-9DB7-5DD2F3F01D21}">
      <dsp:nvSpPr>
        <dsp:cNvPr id="0" name=""/>
        <dsp:cNvSpPr/>
      </dsp:nvSpPr>
      <dsp:spPr>
        <a:xfrm>
          <a:off x="273259" y="2463377"/>
          <a:ext cx="496835" cy="496835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FCDDC-EFA2-4E07-A633-E11D845FCDD0}">
      <dsp:nvSpPr>
        <dsp:cNvPr id="0" name=""/>
        <dsp:cNvSpPr/>
      </dsp:nvSpPr>
      <dsp:spPr>
        <a:xfrm>
          <a:off x="1043354" y="2260126"/>
          <a:ext cx="9777047" cy="90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03" tIns="95603" rIns="95603" bIns="9560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Databáze: </a:t>
          </a:r>
          <a:r>
            <a:rPr lang="cs-CZ" sz="2200" kern="1200" dirty="0"/>
            <a:t>ILCD, </a:t>
          </a:r>
          <a:r>
            <a:rPr lang="cs-CZ" sz="2200" kern="1200" dirty="0" err="1"/>
            <a:t>Gabi</a:t>
          </a:r>
          <a:r>
            <a:rPr lang="cs-CZ" sz="2200" kern="1200" dirty="0"/>
            <a:t>, </a:t>
          </a:r>
          <a:r>
            <a:rPr lang="cs-CZ" sz="2200" kern="1200" dirty="0" err="1"/>
            <a:t>Ecoinvent</a:t>
          </a:r>
          <a:endParaRPr lang="en-US" sz="2200" kern="1200" dirty="0"/>
        </a:p>
      </dsp:txBody>
      <dsp:txXfrm>
        <a:off x="1043354" y="2260126"/>
        <a:ext cx="9777047" cy="903337"/>
      </dsp:txXfrm>
    </dsp:sp>
    <dsp:sp modelId="{AEE19EBD-8AFF-419A-87EF-218C5F4B5B08}">
      <dsp:nvSpPr>
        <dsp:cNvPr id="0" name=""/>
        <dsp:cNvSpPr/>
      </dsp:nvSpPr>
      <dsp:spPr>
        <a:xfrm>
          <a:off x="0" y="3389298"/>
          <a:ext cx="10820402" cy="903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B365D-82F8-486B-A587-4C5DC2D7B5E0}">
      <dsp:nvSpPr>
        <dsp:cNvPr id="0" name=""/>
        <dsp:cNvSpPr/>
      </dsp:nvSpPr>
      <dsp:spPr>
        <a:xfrm>
          <a:off x="273259" y="3592549"/>
          <a:ext cx="496835" cy="496835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9A8D0-B2AE-4313-8BFD-A5F87CEC9507}">
      <dsp:nvSpPr>
        <dsp:cNvPr id="0" name=""/>
        <dsp:cNvSpPr/>
      </dsp:nvSpPr>
      <dsp:spPr>
        <a:xfrm>
          <a:off x="1043354" y="3389298"/>
          <a:ext cx="9777047" cy="90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03" tIns="95603" rIns="95603" bIns="95603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Environmentální stopa produktu, PEF 3.0 </a:t>
          </a:r>
          <a:br>
            <a:rPr lang="cs-CZ" sz="2100" kern="1200" dirty="0" smtClean="0"/>
          </a:br>
          <a:r>
            <a:rPr lang="cs-CZ" sz="2100" kern="1200" dirty="0" err="1" smtClean="0"/>
            <a:t>Mindpointové</a:t>
          </a:r>
          <a:r>
            <a:rPr lang="cs-CZ" sz="2100" kern="1200" dirty="0" smtClean="0"/>
            <a:t> indikátory</a:t>
          </a:r>
          <a:endParaRPr lang="en-US" sz="2100" kern="1200" dirty="0"/>
        </a:p>
      </dsp:txBody>
      <dsp:txXfrm>
        <a:off x="1043354" y="3389298"/>
        <a:ext cx="9777047" cy="903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79B91-F42A-4DA5-A716-19DA68D6ADFD}">
      <dsp:nvSpPr>
        <dsp:cNvPr id="0" name=""/>
        <dsp:cNvSpPr/>
      </dsp:nvSpPr>
      <dsp:spPr>
        <a:xfrm>
          <a:off x="0" y="0"/>
          <a:ext cx="10397832" cy="930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66E91-E7A4-4B62-A2B6-4CA4A386B45A}">
      <dsp:nvSpPr>
        <dsp:cNvPr id="0" name=""/>
        <dsp:cNvSpPr/>
      </dsp:nvSpPr>
      <dsp:spPr>
        <a:xfrm>
          <a:off x="281532" y="211240"/>
          <a:ext cx="511877" cy="511877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DED47-B3C0-435C-B845-141C0DB15416}">
      <dsp:nvSpPr>
        <dsp:cNvPr id="0" name=""/>
        <dsp:cNvSpPr/>
      </dsp:nvSpPr>
      <dsp:spPr>
        <a:xfrm>
          <a:off x="1074943" y="1836"/>
          <a:ext cx="9322888" cy="930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98" tIns="98498" rIns="98498" bIns="9849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0" kern="1200" dirty="0"/>
            <a:t>Funkce 			        	</a:t>
          </a:r>
          <a:r>
            <a:rPr lang="cs-CZ" sz="2200" b="0" kern="1200" dirty="0" smtClean="0"/>
            <a:t>primární produkt – elektrická energie</a:t>
          </a:r>
          <a:endParaRPr lang="en-US" sz="2200" b="0" kern="1200" dirty="0"/>
        </a:p>
      </dsp:txBody>
      <dsp:txXfrm>
        <a:off x="1074943" y="1836"/>
        <a:ext cx="9322888" cy="930686"/>
      </dsp:txXfrm>
    </dsp:sp>
    <dsp:sp modelId="{AC2987E6-BFF8-4D3D-806F-B1319CE15EAE}">
      <dsp:nvSpPr>
        <dsp:cNvPr id="0" name=""/>
        <dsp:cNvSpPr/>
      </dsp:nvSpPr>
      <dsp:spPr>
        <a:xfrm>
          <a:off x="0" y="1165194"/>
          <a:ext cx="10397832" cy="9306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833E0-7D30-41CB-8CF0-C1F86347988F}">
      <dsp:nvSpPr>
        <dsp:cNvPr id="0" name=""/>
        <dsp:cNvSpPr/>
      </dsp:nvSpPr>
      <dsp:spPr>
        <a:xfrm>
          <a:off x="281532" y="1374599"/>
          <a:ext cx="511877" cy="511877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6D6E9-4D98-4924-A422-41F7CACB2D81}">
      <dsp:nvSpPr>
        <dsp:cNvPr id="0" name=""/>
        <dsp:cNvSpPr/>
      </dsp:nvSpPr>
      <dsp:spPr>
        <a:xfrm>
          <a:off x="1074943" y="1165194"/>
          <a:ext cx="9322888" cy="930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98" tIns="98498" rIns="98498" bIns="9849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0" kern="1200" dirty="0"/>
            <a:t>Funkční jednotka 		roční produkce elektrické energie</a:t>
          </a:r>
          <a:endParaRPr lang="en-US" sz="2200" b="0" kern="1200" dirty="0"/>
        </a:p>
      </dsp:txBody>
      <dsp:txXfrm>
        <a:off x="1074943" y="1165194"/>
        <a:ext cx="9322888" cy="930686"/>
      </dsp:txXfrm>
    </dsp:sp>
    <dsp:sp modelId="{C866F62C-A252-46C2-B75B-FE069987A039}">
      <dsp:nvSpPr>
        <dsp:cNvPr id="0" name=""/>
        <dsp:cNvSpPr/>
      </dsp:nvSpPr>
      <dsp:spPr>
        <a:xfrm>
          <a:off x="0" y="2328553"/>
          <a:ext cx="10397832" cy="9306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37906-310E-4B9C-AF60-F2DE394B189E}">
      <dsp:nvSpPr>
        <dsp:cNvPr id="0" name=""/>
        <dsp:cNvSpPr/>
      </dsp:nvSpPr>
      <dsp:spPr>
        <a:xfrm>
          <a:off x="281532" y="2537957"/>
          <a:ext cx="511877" cy="511877"/>
        </a:xfrm>
        <a:prstGeom prst="rect">
          <a:avLst/>
        </a:prstGeom>
        <a:blipFill>
          <a:blip xmlns:r="http://schemas.openxmlformats.org/officeDocument/2006/relationships"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2599C-FE24-4529-9ACC-45AB7FFAD31D}">
      <dsp:nvSpPr>
        <dsp:cNvPr id="0" name=""/>
        <dsp:cNvSpPr/>
      </dsp:nvSpPr>
      <dsp:spPr>
        <a:xfrm>
          <a:off x="1074943" y="2328553"/>
          <a:ext cx="9322888" cy="930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98" tIns="98498" rIns="98498" bIns="9849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0" kern="1200" dirty="0"/>
            <a:t>Referenční tok			[el. energie] = 1 </a:t>
          </a:r>
          <a:r>
            <a:rPr lang="cs-CZ" sz="2200" b="0" kern="1200" dirty="0" err="1"/>
            <a:t>MWh</a:t>
          </a:r>
          <a:endParaRPr lang="en-US" sz="2200" b="0" kern="1200" dirty="0"/>
        </a:p>
      </dsp:txBody>
      <dsp:txXfrm>
        <a:off x="1074943" y="2328553"/>
        <a:ext cx="9322888" cy="930686"/>
      </dsp:txXfrm>
    </dsp:sp>
    <dsp:sp modelId="{9B52B207-3AC0-4E4C-922C-26F0FA70E94D}">
      <dsp:nvSpPr>
        <dsp:cNvPr id="0" name=""/>
        <dsp:cNvSpPr/>
      </dsp:nvSpPr>
      <dsp:spPr>
        <a:xfrm>
          <a:off x="0" y="3493748"/>
          <a:ext cx="10397832" cy="9306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EF5E3-ED48-49A6-BCF8-A962CA8A34F3}">
      <dsp:nvSpPr>
        <dsp:cNvPr id="0" name=""/>
        <dsp:cNvSpPr/>
      </dsp:nvSpPr>
      <dsp:spPr>
        <a:xfrm>
          <a:off x="281532" y="3701316"/>
          <a:ext cx="511877" cy="511877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D4DD0-FC52-4F3C-A079-968F56E3D025}">
      <dsp:nvSpPr>
        <dsp:cNvPr id="0" name=""/>
        <dsp:cNvSpPr/>
      </dsp:nvSpPr>
      <dsp:spPr>
        <a:xfrm>
          <a:off x="1074943" y="3491911"/>
          <a:ext cx="9322888" cy="930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98" tIns="98498" rIns="98498" bIns="9849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0" kern="1200" dirty="0" smtClean="0"/>
            <a:t>Alokace/Substituce</a:t>
          </a:r>
          <a:r>
            <a:rPr lang="cs-CZ" sz="2200" b="0" kern="1200" dirty="0"/>
            <a:t>		</a:t>
          </a:r>
          <a:r>
            <a:rPr lang="cs-CZ" sz="2200" b="0" kern="1200" dirty="0" smtClean="0"/>
            <a:t>neuvažována (bez zahrnutí druh. Produktů)</a:t>
          </a:r>
          <a:endParaRPr lang="en-US" sz="2200" b="0" kern="1200" dirty="0"/>
        </a:p>
      </dsp:txBody>
      <dsp:txXfrm>
        <a:off x="1074943" y="3491911"/>
        <a:ext cx="9322888" cy="93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411E4-3BB2-46E6-B083-56FB01682D41}">
      <dsp:nvSpPr>
        <dsp:cNvPr id="0" name=""/>
        <dsp:cNvSpPr/>
      </dsp:nvSpPr>
      <dsp:spPr>
        <a:xfrm>
          <a:off x="0" y="1510"/>
          <a:ext cx="11262465" cy="6437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B1B91-340B-4A97-9616-A04FBE95915F}">
      <dsp:nvSpPr>
        <dsp:cNvPr id="0" name=""/>
        <dsp:cNvSpPr/>
      </dsp:nvSpPr>
      <dsp:spPr>
        <a:xfrm>
          <a:off x="194724" y="146347"/>
          <a:ext cx="354044" cy="35404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58EF0-13E4-4DD7-BDA8-9BF2B2B8E49C}">
      <dsp:nvSpPr>
        <dsp:cNvPr id="0" name=""/>
        <dsp:cNvSpPr/>
      </dsp:nvSpPr>
      <dsp:spPr>
        <a:xfrm>
          <a:off x="743493" y="1510"/>
          <a:ext cx="10518971" cy="64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27" tIns="68127" rIns="68127" bIns="6812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err="1" smtClean="0"/>
            <a:t>ParaBAT</a:t>
          </a:r>
          <a:r>
            <a:rPr lang="cs-CZ" sz="1700" b="1" kern="1200" dirty="0" smtClean="0"/>
            <a:t> – stropní emisní limit – FGD 70 – 80 mg/Nm3, stávající návrhy aditiv s vyššími </a:t>
          </a:r>
          <a:r>
            <a:rPr lang="cs-CZ" sz="1700" b="1" kern="1200" dirty="0" err="1" smtClean="0"/>
            <a:t>env</a:t>
          </a:r>
          <a:r>
            <a:rPr lang="cs-CZ" sz="1700" b="1" kern="1200" dirty="0" smtClean="0"/>
            <a:t>. dopady</a:t>
          </a:r>
          <a:endParaRPr lang="en-US" sz="1700" kern="1200" dirty="0"/>
        </a:p>
      </dsp:txBody>
      <dsp:txXfrm>
        <a:off x="743493" y="1510"/>
        <a:ext cx="10518971" cy="643717"/>
      </dsp:txXfrm>
    </dsp:sp>
    <dsp:sp modelId="{1DC83D59-83F9-4420-B7EE-889F7CAD62F4}">
      <dsp:nvSpPr>
        <dsp:cNvPr id="0" name=""/>
        <dsp:cNvSpPr/>
      </dsp:nvSpPr>
      <dsp:spPr>
        <a:xfrm>
          <a:off x="0" y="806157"/>
          <a:ext cx="11262465" cy="6437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6D13A-0851-4839-A2ED-26D971E5B1C9}">
      <dsp:nvSpPr>
        <dsp:cNvPr id="0" name=""/>
        <dsp:cNvSpPr/>
      </dsp:nvSpPr>
      <dsp:spPr>
        <a:xfrm>
          <a:off x="194724" y="950993"/>
          <a:ext cx="354044" cy="354044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873EB-CC9C-4E2A-99B8-095A309BE026}">
      <dsp:nvSpPr>
        <dsp:cNvPr id="0" name=""/>
        <dsp:cNvSpPr/>
      </dsp:nvSpPr>
      <dsp:spPr>
        <a:xfrm>
          <a:off x="743493" y="806157"/>
          <a:ext cx="10518971" cy="64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27" tIns="68127" rIns="68127" bIns="6812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err="1" smtClean="0"/>
            <a:t>ParaBAT</a:t>
          </a:r>
          <a:r>
            <a:rPr lang="cs-CZ" sz="1700" b="1" kern="1200" dirty="0" smtClean="0"/>
            <a:t> – provozní emisní mapy</a:t>
          </a:r>
          <a:endParaRPr lang="en-US" sz="1700" kern="1200" dirty="0"/>
        </a:p>
      </dsp:txBody>
      <dsp:txXfrm>
        <a:off x="743493" y="806157"/>
        <a:ext cx="10518971" cy="643717"/>
      </dsp:txXfrm>
    </dsp:sp>
    <dsp:sp modelId="{11CDD6DB-0563-47DF-86C7-83EE0DEB1B3C}">
      <dsp:nvSpPr>
        <dsp:cNvPr id="0" name=""/>
        <dsp:cNvSpPr/>
      </dsp:nvSpPr>
      <dsp:spPr>
        <a:xfrm>
          <a:off x="0" y="1610803"/>
          <a:ext cx="11262465" cy="6437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9ABC1-A705-41D6-A1B0-EE18339CAF95}">
      <dsp:nvSpPr>
        <dsp:cNvPr id="0" name=""/>
        <dsp:cNvSpPr/>
      </dsp:nvSpPr>
      <dsp:spPr>
        <a:xfrm>
          <a:off x="194724" y="1755640"/>
          <a:ext cx="354044" cy="35404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81CC9-D2BB-4DF2-BC56-C104A9ED290B}">
      <dsp:nvSpPr>
        <dsp:cNvPr id="0" name=""/>
        <dsp:cNvSpPr/>
      </dsp:nvSpPr>
      <dsp:spPr>
        <a:xfrm>
          <a:off x="743493" y="1610803"/>
          <a:ext cx="10518971" cy="64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27" tIns="68127" rIns="68127" bIns="6812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Nutné hodnotit na úrovni komplexního environmentálního indikátoru (nikoliv pouze na bázi charakterizace)</a:t>
          </a:r>
          <a:endParaRPr lang="en-US" sz="1700" kern="1200" dirty="0"/>
        </a:p>
      </dsp:txBody>
      <dsp:txXfrm>
        <a:off x="743493" y="1610803"/>
        <a:ext cx="10518971" cy="643717"/>
      </dsp:txXfrm>
    </dsp:sp>
    <dsp:sp modelId="{D602AB3E-76D4-408D-8B2D-024777408881}">
      <dsp:nvSpPr>
        <dsp:cNvPr id="0" name=""/>
        <dsp:cNvSpPr/>
      </dsp:nvSpPr>
      <dsp:spPr>
        <a:xfrm>
          <a:off x="0" y="2383553"/>
          <a:ext cx="11262465" cy="6437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D15C2-E8F8-4B9A-9167-4BA59F4D5299}">
      <dsp:nvSpPr>
        <dsp:cNvPr id="0" name=""/>
        <dsp:cNvSpPr/>
      </dsp:nvSpPr>
      <dsp:spPr>
        <a:xfrm>
          <a:off x="194724" y="2560286"/>
          <a:ext cx="354044" cy="354044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C8338-2278-4800-8E73-AACDC286BE6E}">
      <dsp:nvSpPr>
        <dsp:cNvPr id="0" name=""/>
        <dsp:cNvSpPr/>
      </dsp:nvSpPr>
      <dsp:spPr>
        <a:xfrm>
          <a:off x="743493" y="2415450"/>
          <a:ext cx="10518971" cy="64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27" tIns="68127" rIns="68127" bIns="6812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SNCR – Močovina x Amoniak (emise NH3 ze skluzu)</a:t>
          </a:r>
          <a:endParaRPr lang="en-US" sz="1700" kern="1200" dirty="0"/>
        </a:p>
      </dsp:txBody>
      <dsp:txXfrm>
        <a:off x="743493" y="2415450"/>
        <a:ext cx="10518971" cy="643717"/>
      </dsp:txXfrm>
    </dsp:sp>
    <dsp:sp modelId="{222111C7-0217-40C4-A5B5-8A2F8B7C085B}">
      <dsp:nvSpPr>
        <dsp:cNvPr id="0" name=""/>
        <dsp:cNvSpPr/>
      </dsp:nvSpPr>
      <dsp:spPr>
        <a:xfrm>
          <a:off x="0" y="3220096"/>
          <a:ext cx="11262465" cy="6437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EFB79-2AF8-452D-AAD6-567AA40D0C8D}">
      <dsp:nvSpPr>
        <dsp:cNvPr id="0" name=""/>
        <dsp:cNvSpPr/>
      </dsp:nvSpPr>
      <dsp:spPr>
        <a:xfrm>
          <a:off x="194724" y="3364933"/>
          <a:ext cx="354044" cy="354044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335FD-48EE-4B0F-A829-14E46BE4C0CC}">
      <dsp:nvSpPr>
        <dsp:cNvPr id="0" name=""/>
        <dsp:cNvSpPr/>
      </dsp:nvSpPr>
      <dsp:spPr>
        <a:xfrm>
          <a:off x="743493" y="3220096"/>
          <a:ext cx="10518971" cy="64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27" tIns="68127" rIns="68127" bIns="6812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SCR –  </a:t>
          </a:r>
          <a:r>
            <a:rPr lang="cs-CZ" sz="1700" b="1" kern="1200" dirty="0" smtClean="0"/>
            <a:t>30 - 50</a:t>
          </a:r>
          <a:r>
            <a:rPr lang="cs-CZ" sz="1700" b="1" kern="1200" dirty="0" smtClean="0"/>
            <a:t>% dopadů tvoří vliv výroby zvoleného katalyzátoru</a:t>
          </a:r>
          <a:endParaRPr lang="en-US" sz="1700" b="1" kern="1200" dirty="0"/>
        </a:p>
      </dsp:txBody>
      <dsp:txXfrm>
        <a:off x="743493" y="3220096"/>
        <a:ext cx="10518971" cy="643717"/>
      </dsp:txXfrm>
    </dsp:sp>
    <dsp:sp modelId="{818969EA-F98C-40B1-99D0-917CAD0C751E}">
      <dsp:nvSpPr>
        <dsp:cNvPr id="0" name=""/>
        <dsp:cNvSpPr/>
      </dsp:nvSpPr>
      <dsp:spPr>
        <a:xfrm>
          <a:off x="0" y="4024743"/>
          <a:ext cx="11262465" cy="6437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EA3AF-00CE-4AE0-9FC3-AC6294E05120}">
      <dsp:nvSpPr>
        <dsp:cNvPr id="0" name=""/>
        <dsp:cNvSpPr/>
      </dsp:nvSpPr>
      <dsp:spPr>
        <a:xfrm>
          <a:off x="194724" y="4169579"/>
          <a:ext cx="354044" cy="354044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4C46D-ED32-4B30-8F4A-5F86F3A5BD6D}">
      <dsp:nvSpPr>
        <dsp:cNvPr id="0" name=""/>
        <dsp:cNvSpPr/>
      </dsp:nvSpPr>
      <dsp:spPr>
        <a:xfrm>
          <a:off x="743493" y="4024743"/>
          <a:ext cx="10518971" cy="64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27" tIns="68127" rIns="68127" bIns="6812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Alternativní funkční jednotku zahrnující aspekt průmyslové symbiózy - TEPA</a:t>
          </a:r>
          <a:endParaRPr lang="en-US" sz="1700" kern="1200" dirty="0"/>
        </a:p>
      </dsp:txBody>
      <dsp:txXfrm>
        <a:off x="743493" y="4024743"/>
        <a:ext cx="10518971" cy="643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6FDC-C648-4C64-AA53-42694FEF1AEF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A6921-53F6-40F2-BF9F-04DC29B0FF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04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LCP = zatěžují životní prostředí, ale jsou v současné době nezbytné pro získávání elektrické energie či tepla</a:t>
            </a:r>
            <a:br>
              <a:rPr lang="cs-CZ" sz="1200" dirty="0"/>
            </a:br>
            <a:r>
              <a:rPr lang="cs-CZ" sz="1200" dirty="0"/>
              <a:t>LCA = analytická metoda posuzování životního cyklu výrobků, služeb, či technologií a jejich environmentálních dopadů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142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15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007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22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 dávkování </a:t>
            </a:r>
            <a:r>
              <a:rPr lang="cs-CZ" b="1" dirty="0"/>
              <a:t>aditiv</a:t>
            </a:r>
            <a:r>
              <a:rPr lang="cs-CZ" dirty="0"/>
              <a:t> je třeba dbát na volbu produktu a environmentální dopady jeho </a:t>
            </a:r>
            <a:r>
              <a:rPr lang="cs-CZ" b="1" dirty="0"/>
              <a:t>výrobního</a:t>
            </a:r>
            <a:r>
              <a:rPr lang="cs-CZ" dirty="0"/>
              <a:t> procesu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70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 dávkování </a:t>
            </a:r>
            <a:r>
              <a:rPr lang="cs-CZ" b="1" dirty="0"/>
              <a:t>aditiv</a:t>
            </a:r>
            <a:r>
              <a:rPr lang="cs-CZ" dirty="0"/>
              <a:t> je třeba dbát na volbu produktu a environmentální dopady jeho </a:t>
            </a:r>
            <a:r>
              <a:rPr lang="cs-CZ" b="1" dirty="0"/>
              <a:t>výrobního</a:t>
            </a:r>
            <a:r>
              <a:rPr lang="cs-CZ" dirty="0"/>
              <a:t> procesu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20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46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Neřešíme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přínos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energosádrovce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popílku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druhotném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využití</a:t>
            </a:r>
            <a:r>
              <a:rPr lang="en-US" dirty="0">
                <a:cs typeface="Calibri"/>
              </a:rPr>
              <a:t>, 100% </a:t>
            </a:r>
            <a:r>
              <a:rPr lang="en-US" dirty="0" err="1">
                <a:cs typeface="Calibri"/>
              </a:rPr>
              <a:t>využití</a:t>
            </a:r>
            <a:r>
              <a:rPr lang="cs-CZ" dirty="0">
                <a:cs typeface="Calibri"/>
              </a:rPr>
              <a:t> VEP</a:t>
            </a:r>
            <a:r>
              <a:rPr lang="en-US" dirty="0">
                <a:cs typeface="Calibri"/>
              </a:rPr>
              <a:t>, do </a:t>
            </a:r>
            <a:r>
              <a:rPr lang="en-US" dirty="0" err="1">
                <a:cs typeface="Calibri"/>
              </a:rPr>
              <a:t>dalších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procesů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vstupují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nulovým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dopadem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tudíž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nulový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dopad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62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35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04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11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43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63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6921-53F6-40F2-BF9F-04DC29B0FFF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31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E3CC62-B197-4C57-831F-314FF07C9F52}" type="datetime1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73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4E6F-800B-4185-90BC-7719046DA72C}" type="datetime1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66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5D06B0-3CB0-4E08-A211-64A4AE882DEE}" type="datetime1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8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5794-7CB2-49FE-896D-41B2999A6E4F}" type="datetime1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56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92093A4-B1AE-4C8E-B574-0A8CF888521A}" type="datetime1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91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4E7F-6067-415C-906D-05B338891891}" type="datetime1">
              <a:rPr lang="cs-CZ" smtClean="0"/>
              <a:t>20.09.2022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2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8886-CB7F-4C49-93E2-B424D8C75557}" type="datetime1">
              <a:rPr lang="cs-CZ" smtClean="0"/>
              <a:t>20.09.2022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09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DA7-72BD-4B95-8CEA-5057C18E42B0}" type="datetime1">
              <a:rPr lang="cs-CZ" smtClean="0"/>
              <a:t>20.09.2022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78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A4D-642B-47F4-98CA-DD75DD3FD690}" type="datetime1">
              <a:rPr lang="cs-CZ" smtClean="0"/>
              <a:t>20.09.2022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62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6D27C1-2A57-4C72-B118-C7DDBE682533}" type="datetime1">
              <a:rPr lang="cs-CZ" smtClean="0"/>
              <a:t>20.09.2022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61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062A-7E06-4365-A4A4-E7BB3BBD3029}" type="datetime1">
              <a:rPr lang="cs-CZ" smtClean="0"/>
              <a:t>20.09.2022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17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5694FC-7C8D-4A0C-99C5-96CB1750A81C}" type="datetime1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6A3EAC4-70A3-41D3-B9F9-ACBB184361D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59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a.Vitvarova@vscht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4A8CC74-E3A4-45C2-9C28-2C3CF92DB5B0}"/>
              </a:ext>
            </a:extLst>
          </p:cNvPr>
          <p:cNvSpPr/>
          <p:nvPr/>
        </p:nvSpPr>
        <p:spPr>
          <a:xfrm>
            <a:off x="9568543" y="5091261"/>
            <a:ext cx="2321867" cy="1469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745183-F1BC-4474-97CF-CFDBD4C9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7" y="697446"/>
            <a:ext cx="11352273" cy="176777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kern="0" dirty="0" err="1">
                <a:latin typeface="Gill Sans MT Condensed" panose="020B0604020202020204" pitchFamily="34" charset="-18"/>
              </a:rPr>
              <a:t>ParaBAT</a:t>
            </a:r>
            <a:r>
              <a:rPr lang="cs-CZ" sz="4000" kern="0" dirty="0">
                <a:latin typeface="Gill Sans MT Condensed" panose="020B0604020202020204" pitchFamily="34" charset="-18"/>
              </a:rPr>
              <a:t> – stanovení mezních limitů emisí dusíku a síry pomocí metodiky LCA pro velká spalovací zařízení </a:t>
            </a:r>
            <a:r>
              <a:rPr lang="cs-CZ" sz="4000" kern="0" dirty="0" smtClean="0">
                <a:latin typeface="Gill Sans MT Condensed" panose="020B0604020202020204" pitchFamily="34" charset="-18"/>
              </a:rPr>
              <a:t/>
            </a:r>
            <a:br>
              <a:rPr lang="cs-CZ" sz="4000" kern="0" dirty="0" smtClean="0">
                <a:latin typeface="Gill Sans MT Condensed" panose="020B0604020202020204" pitchFamily="34" charset="-18"/>
              </a:rPr>
            </a:br>
            <a:r>
              <a:rPr lang="cs-CZ" sz="4000" kern="0" dirty="0" smtClean="0">
                <a:latin typeface="Gill Sans MT Condensed" panose="020B0604020202020204" pitchFamily="34" charset="-18"/>
              </a:rPr>
              <a:t>- </a:t>
            </a:r>
            <a:r>
              <a:rPr lang="cs-CZ" sz="4000" kern="0" dirty="0">
                <a:latin typeface="Gill Sans MT Condensed" panose="020B0604020202020204" pitchFamily="34" charset="-18"/>
              </a:rPr>
              <a:t>případová studie vybraných technologií pro podmínky ČR</a:t>
            </a:r>
            <a:endParaRPr lang="en-US" sz="4000" kern="0" dirty="0">
              <a:latin typeface="Gill Sans MT Condensed" panose="020B0604020202020204" pitchFamily="34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325C92-A3D5-450A-B500-FBD91E97E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7543" y="5353055"/>
            <a:ext cx="5649686" cy="9473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  <a:effectLst/>
                <a:latin typeface="Gill Sans MT Condensed" panose="020B0506020104020203" pitchFamily="34" charset="-18"/>
              </a:rPr>
              <a:t>Projekt SS02030008 Centrum environmentálního výzkumu: </a:t>
            </a:r>
            <a:br>
              <a:rPr lang="cs-CZ" dirty="0">
                <a:solidFill>
                  <a:schemeClr val="bg1"/>
                </a:solidFill>
                <a:effectLst/>
                <a:latin typeface="Gill Sans MT Condensed" panose="020B0506020104020203" pitchFamily="34" charset="-18"/>
              </a:rPr>
            </a:br>
            <a:r>
              <a:rPr lang="cs-CZ" dirty="0">
                <a:solidFill>
                  <a:schemeClr val="bg1"/>
                </a:solidFill>
                <a:effectLst/>
                <a:latin typeface="Gill Sans MT Condensed" panose="020B0506020104020203" pitchFamily="34" charset="-18"/>
              </a:rPr>
              <a:t>Odpadové a oběhové hospodářství a environmentální bezpečnost (CEVOOH) je spolufinancován se státní podporou Technologické agentury ČR v rámci Programu Prostředí pro život</a:t>
            </a:r>
            <a:endParaRPr lang="cs-CZ" dirty="0">
              <a:solidFill>
                <a:schemeClr val="bg1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006567" y="6410927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9568543" y="5660465"/>
            <a:ext cx="1211525" cy="63682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C6D5FC0-BF1E-4BC0-914F-FB9064EC7C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32" y="5278274"/>
            <a:ext cx="1019011" cy="10190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C1CA91E6-3B39-4956-805C-13815EEDF6BA}"/>
              </a:ext>
            </a:extLst>
          </p:cNvPr>
          <p:cNvSpPr txBox="1">
            <a:spLocks/>
          </p:cNvSpPr>
          <p:nvPr/>
        </p:nvSpPr>
        <p:spPr>
          <a:xfrm>
            <a:off x="474104" y="3108550"/>
            <a:ext cx="8942088" cy="1840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cs-CZ" sz="2200" b="1" u="sng" dirty="0" smtClean="0">
                <a:solidFill>
                  <a:schemeClr val="tx2"/>
                </a:solidFill>
                <a:latin typeface="Gill Sans MT Condensed" panose="020B0506020104020203" pitchFamily="34" charset="-18"/>
              </a:rPr>
              <a:t>Monika VITVAROVÁ, </a:t>
            </a:r>
            <a:r>
              <a:rPr lang="cs-CZ" sz="2200" b="1" dirty="0" smtClean="0">
                <a:solidFill>
                  <a:schemeClr val="tx2"/>
                </a:solidFill>
                <a:latin typeface="Gill Sans MT Condensed" panose="020B0506020104020203" pitchFamily="34" charset="-18"/>
              </a:rPr>
              <a:t>Tatiana TRECÁKOVÁ, Eva-Žofie HLINKOVÁ,  </a:t>
            </a:r>
            <a:r>
              <a:rPr lang="cs-CZ" sz="2200" b="1" dirty="0" err="1" smtClean="0">
                <a:solidFill>
                  <a:schemeClr val="tx2"/>
                </a:solidFill>
                <a:latin typeface="Gill Sans MT Condensed" panose="020B0506020104020203" pitchFamily="34" charset="-18"/>
              </a:rPr>
              <a:t>Ivanna</a:t>
            </a:r>
            <a:r>
              <a:rPr lang="cs-CZ" sz="2200" b="1" dirty="0" smtClean="0">
                <a:solidFill>
                  <a:schemeClr val="tx2"/>
                </a:solidFill>
                <a:latin typeface="Gill Sans MT Condensed" panose="020B0506020104020203" pitchFamily="34" charset="-18"/>
              </a:rPr>
              <a:t> HARASYMCHUK,  Vladimír KOČÍ </a:t>
            </a:r>
          </a:p>
          <a:p>
            <a:pPr algn="l">
              <a:lnSpc>
                <a:spcPct val="110000"/>
              </a:lnSpc>
            </a:pPr>
            <a:r>
              <a:rPr lang="cs-CZ" sz="2200" b="1" dirty="0" smtClean="0">
                <a:solidFill>
                  <a:schemeClr val="tx2"/>
                </a:solidFill>
                <a:latin typeface="Gill Sans MT Condensed" panose="020B0506020104020203" pitchFamily="34" charset="-18"/>
              </a:rPr>
              <a:t>Ústav udržitelnosti a produktové ekologie, FTOP VŠCHT Praha</a:t>
            </a:r>
            <a:r>
              <a:rPr lang="cs-CZ" sz="2200" b="1" dirty="0">
                <a:solidFill>
                  <a:schemeClr val="tx2"/>
                </a:solidFill>
                <a:latin typeface="Gill Sans MT Condensed" panose="020B0506020104020203" pitchFamily="34" charset="-18"/>
              </a:rPr>
              <a:t/>
            </a:r>
            <a:br>
              <a:rPr lang="cs-CZ" sz="2200" b="1" dirty="0">
                <a:solidFill>
                  <a:schemeClr val="tx2"/>
                </a:solidFill>
                <a:latin typeface="Gill Sans MT Condensed" panose="020B0506020104020203" pitchFamily="34" charset="-18"/>
              </a:rPr>
            </a:br>
            <a:r>
              <a:rPr lang="cs-CZ" sz="2200" dirty="0">
                <a:solidFill>
                  <a:schemeClr val="tx2"/>
                </a:solidFill>
                <a:latin typeface="Gill Sans MT Condensed" panose="020B0506020104020203" pitchFamily="34" charset="-18"/>
              </a:rPr>
              <a:t/>
            </a:r>
            <a:br>
              <a:rPr lang="cs-CZ" sz="2200" dirty="0">
                <a:solidFill>
                  <a:schemeClr val="tx2"/>
                </a:solidFill>
                <a:latin typeface="Gill Sans MT Condensed" panose="020B0506020104020203" pitchFamily="34" charset="-18"/>
              </a:rPr>
            </a:br>
            <a:r>
              <a:rPr lang="cs-CZ" sz="2200" dirty="0" smtClean="0">
                <a:solidFill>
                  <a:schemeClr val="tx2"/>
                </a:solidFill>
                <a:latin typeface="Gill Sans MT Condensed" panose="020B0506020104020203" pitchFamily="34" charset="-18"/>
              </a:rPr>
              <a:t>TVIP 2022, Odpadové fórum 2022, 20. – 22. 9. 2022</a:t>
            </a:r>
            <a:endParaRPr lang="cs-CZ" sz="2200" b="1" dirty="0">
              <a:solidFill>
                <a:schemeClr val="tx2"/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CA98986-6450-4629-9DC5-F0C44F736A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13" y="5142274"/>
            <a:ext cx="2382241" cy="4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471B5-9711-4939-A0FD-60250E3B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513"/>
            <a:ext cx="8596668" cy="1320800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Cíle studie</a:t>
            </a: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2877749A-061C-4A3D-15FE-2FE256C844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9116246"/>
              </p:ext>
            </p:extLst>
          </p:nvPr>
        </p:nvGraphicFramePr>
        <p:xfrm>
          <a:off x="868016" y="2124818"/>
          <a:ext cx="10820402" cy="429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015501" y="6419236"/>
            <a:ext cx="1052510" cy="365125"/>
          </a:xfrm>
        </p:spPr>
        <p:txBody>
          <a:bodyPr/>
          <a:lstStyle/>
          <a:p>
            <a:fld id="{06A3EAC4-70A3-41D3-B9F9-ACBB184361D5}" type="slidenum">
              <a:rPr lang="cs-CZ" smtClean="0">
                <a:solidFill>
                  <a:schemeClr val="accent1"/>
                </a:solidFill>
              </a:rPr>
              <a:t>10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409738" y="889682"/>
            <a:ext cx="1211525" cy="6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Modelový zdroj a analyzované scénáře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0651" y="1849417"/>
            <a:ext cx="5087075" cy="456106"/>
          </a:xfrm>
        </p:spPr>
        <p:txBody>
          <a:bodyPr/>
          <a:lstStyle/>
          <a:p>
            <a:r>
              <a:rPr lang="cs-CZ" b="1" u="sng" dirty="0" smtClean="0"/>
              <a:t>MODELOVÝ ZDROJ</a:t>
            </a:r>
            <a:endParaRPr lang="cs-CZ" b="1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0651" y="2321624"/>
            <a:ext cx="4609814" cy="41110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200" b="1" dirty="0"/>
              <a:t>Elektrárna/Teplárna spalující tuhá fosilní paliva</a:t>
            </a:r>
          </a:p>
          <a:p>
            <a:r>
              <a:rPr lang="cs-CZ" sz="2200" dirty="0"/>
              <a:t>Práškový kotel s integrovanými primárním </a:t>
            </a:r>
            <a:r>
              <a:rPr lang="cs-CZ" sz="2200" dirty="0" err="1"/>
              <a:t>DeNOx</a:t>
            </a:r>
            <a:endParaRPr lang="cs-CZ" sz="2200" dirty="0"/>
          </a:p>
          <a:p>
            <a:pPr lvl="1"/>
            <a:r>
              <a:rPr lang="cs-CZ" sz="2200" dirty="0"/>
              <a:t>Palivo – český lignit (síra 1 - 1,1 %), obsah popela 35%,</a:t>
            </a:r>
          </a:p>
          <a:p>
            <a:pPr marL="457200" lvl="1" indent="0">
              <a:buNone/>
            </a:pPr>
            <a:endParaRPr lang="cs-CZ" sz="2200" dirty="0"/>
          </a:p>
          <a:p>
            <a:r>
              <a:rPr lang="cs-CZ" sz="2200" dirty="0"/>
              <a:t>Čištění spalin </a:t>
            </a:r>
          </a:p>
          <a:p>
            <a:pPr lvl="1"/>
            <a:r>
              <a:rPr lang="cs-CZ" sz="2200" dirty="0"/>
              <a:t>Elektrostatický odlučovač</a:t>
            </a:r>
          </a:p>
          <a:p>
            <a:pPr lvl="1"/>
            <a:r>
              <a:rPr lang="cs-CZ" sz="2200" dirty="0"/>
              <a:t>Mokré odsíření spalin vápencovou vypírkou (mokré FGD)</a:t>
            </a:r>
          </a:p>
          <a:p>
            <a:pPr lvl="1"/>
            <a:r>
              <a:rPr lang="cs-CZ" sz="2200" dirty="0"/>
              <a:t>Selektivní nekatalytická redukce (SNCR)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9961" y="1853556"/>
            <a:ext cx="5087073" cy="451966"/>
          </a:xfrm>
        </p:spPr>
        <p:txBody>
          <a:bodyPr/>
          <a:lstStyle/>
          <a:p>
            <a:r>
              <a:rPr lang="cs-CZ" b="1" u="sng" dirty="0" smtClean="0"/>
              <a:t>ANALYZOVANÉ TECHNOLOGIE</a:t>
            </a:r>
            <a:endParaRPr lang="cs-CZ" b="1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01340" y="2295761"/>
            <a:ext cx="6209469" cy="43495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100" b="1" dirty="0"/>
              <a:t>Emise oxidů síry:</a:t>
            </a:r>
          </a:p>
          <a:p>
            <a:pPr lvl="1"/>
            <a:r>
              <a:rPr lang="cs-CZ" sz="2100" dirty="0"/>
              <a:t>FGD s </a:t>
            </a:r>
            <a:r>
              <a:rPr lang="cs-CZ" sz="2100" dirty="0" err="1"/>
              <a:t>aditivací</a:t>
            </a:r>
            <a:r>
              <a:rPr lang="cs-CZ" sz="2100" dirty="0"/>
              <a:t> </a:t>
            </a:r>
            <a:r>
              <a:rPr lang="cs-CZ" sz="2100" dirty="0" err="1"/>
              <a:t>MgO</a:t>
            </a:r>
            <a:r>
              <a:rPr lang="cs-CZ" sz="2100" dirty="0"/>
              <a:t> a kyseliny adipové</a:t>
            </a:r>
          </a:p>
          <a:p>
            <a:pPr lvl="1"/>
            <a:r>
              <a:rPr lang="cs-CZ" sz="2100" dirty="0"/>
              <a:t>Polosuchá metoda odsíření</a:t>
            </a:r>
          </a:p>
          <a:p>
            <a:pPr lvl="1"/>
            <a:r>
              <a:rPr lang="cs-CZ" sz="2100" dirty="0"/>
              <a:t>Přímý vstřik sorbentu do spalin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  <a:buFontTx/>
              <a:buChar char="-"/>
            </a:pPr>
            <a:endParaRPr lang="cs-CZ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100" b="1" dirty="0"/>
              <a:t>Emise oxidů dusíku:</a:t>
            </a:r>
          </a:p>
          <a:p>
            <a:pPr lvl="1"/>
            <a:r>
              <a:rPr lang="cs-CZ" sz="2100" dirty="0"/>
              <a:t>SNCR – amoniak</a:t>
            </a:r>
            <a:endParaRPr lang="en-US" sz="2100" dirty="0"/>
          </a:p>
          <a:p>
            <a:pPr lvl="1"/>
            <a:r>
              <a:rPr lang="cs-CZ" sz="2100" dirty="0"/>
              <a:t>SNCR - močovina</a:t>
            </a:r>
            <a:br>
              <a:rPr lang="cs-CZ" sz="2100" dirty="0"/>
            </a:br>
            <a:endParaRPr lang="en-US" sz="2100" dirty="0"/>
          </a:p>
          <a:p>
            <a:pPr lvl="1"/>
            <a:r>
              <a:rPr lang="en-US" sz="2100" dirty="0" err="1"/>
              <a:t>Intenzifikace</a:t>
            </a:r>
            <a:r>
              <a:rPr lang="en-US" sz="2100" dirty="0"/>
              <a:t> </a:t>
            </a:r>
            <a:r>
              <a:rPr lang="en-US" sz="2100" dirty="0" err="1"/>
              <a:t>existující</a:t>
            </a:r>
            <a:r>
              <a:rPr lang="en-US" sz="2100" dirty="0"/>
              <a:t> </a:t>
            </a:r>
            <a:r>
              <a:rPr lang="en-US" sz="2100" dirty="0" err="1"/>
              <a:t>technologie</a:t>
            </a:r>
            <a:endParaRPr lang="cs-CZ" sz="2100" dirty="0"/>
          </a:p>
          <a:p>
            <a:pPr lvl="1"/>
            <a:r>
              <a:rPr lang="cs-CZ" sz="2100" dirty="0"/>
              <a:t>SCR – TiO2 </a:t>
            </a:r>
            <a:r>
              <a:rPr lang="cs-CZ" sz="2100" dirty="0" smtClean="0"/>
              <a:t>katalyzátor</a:t>
            </a:r>
            <a:endParaRPr lang="en-US" sz="2500" dirty="0"/>
          </a:p>
          <a:p>
            <a:pPr marL="0" indent="0" algn="just">
              <a:buClr>
                <a:schemeClr val="accent2">
                  <a:lumMod val="75000"/>
                </a:schemeClr>
              </a:buClr>
              <a:buSzPct val="110000"/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11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412536" y="892650"/>
            <a:ext cx="1211525" cy="6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307D8-77E9-4659-ADBA-72BD2911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15" y="871870"/>
            <a:ext cx="10197494" cy="837187"/>
          </a:xfrm>
        </p:spPr>
        <p:txBody>
          <a:bodyPr>
            <a:normAutofit/>
          </a:bodyPr>
          <a:lstStyle/>
          <a:p>
            <a:r>
              <a:rPr lang="cs-CZ" dirty="0"/>
              <a:t>LCA - definice rozsahu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DD7AF81-EA00-4C48-8CB7-851EC6220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912831"/>
              </p:ext>
            </p:extLst>
          </p:nvPr>
        </p:nvGraphicFramePr>
        <p:xfrm>
          <a:off x="897084" y="2030583"/>
          <a:ext cx="10397832" cy="442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1059043" y="6411419"/>
            <a:ext cx="1052508" cy="365125"/>
          </a:xfrm>
        </p:spPr>
        <p:txBody>
          <a:bodyPr/>
          <a:lstStyle/>
          <a:p>
            <a:fld id="{06A3EAC4-70A3-41D3-B9F9-ACBB184361D5}" type="slidenum">
              <a:rPr lang="cs-CZ" smtClean="0">
                <a:solidFill>
                  <a:schemeClr val="accent1"/>
                </a:solidFill>
              </a:rPr>
              <a:t>12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296939" y="848238"/>
            <a:ext cx="1327120" cy="6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0F039B-5DD9-421A-9389-1F31ABD9B2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C6E84E-5A88-4069-B99A-49D8BAC9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6459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LCA </a:t>
            </a:r>
            <a:r>
              <a:rPr lang="cs-CZ" sz="3200" dirty="0">
                <a:solidFill>
                  <a:schemeClr val="accent1"/>
                </a:solidFill>
              </a:rPr>
              <a:t>- hranice systému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1115038" y="644172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99A7C42-CC2B-4B2F-9BE5-0D8049DCE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77" y="1345697"/>
            <a:ext cx="8773845" cy="54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9B7AA-609E-4F7F-8531-75423AB2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89886"/>
            <a:ext cx="10731850" cy="1029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 smtClean="0">
                <a:solidFill>
                  <a:srgbClr val="FFFFFF"/>
                </a:solidFill>
              </a:rPr>
              <a:t>Obecné schéma VSZ - </a:t>
            </a:r>
            <a:r>
              <a:rPr lang="cs-CZ" sz="3100" dirty="0" err="1" smtClean="0">
                <a:solidFill>
                  <a:srgbClr val="FFFFFF"/>
                </a:solidFill>
              </a:rPr>
              <a:t>Gabi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113472" y="6419948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Obrázek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09333" y="1913971"/>
            <a:ext cx="7868478" cy="4791525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FFEAF194-1C8D-EF48-B95C-6AC7B98FD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0899" y="2516836"/>
            <a:ext cx="3309731" cy="332043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Tmavě modrá </a:t>
            </a:r>
            <a:r>
              <a:rPr lang="cs-CZ" dirty="0" smtClean="0"/>
              <a:t>– Odpopílkování (záchyt popílku, </a:t>
            </a:r>
            <a:r>
              <a:rPr lang="cs-CZ" dirty="0" err="1" smtClean="0"/>
              <a:t>Hg</a:t>
            </a:r>
            <a:r>
              <a:rPr lang="cs-CZ" dirty="0" smtClean="0"/>
              <a:t>, </a:t>
            </a:r>
            <a:r>
              <a:rPr lang="cs-CZ" dirty="0" err="1" smtClean="0"/>
              <a:t>HCl</a:t>
            </a:r>
            <a:r>
              <a:rPr lang="cs-CZ" dirty="0" smtClean="0"/>
              <a:t>, HF</a:t>
            </a:r>
            <a:r>
              <a:rPr lang="cs-CZ" dirty="0" smtClean="0"/>
              <a:t>) -0,5 – 1,5%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Žlutá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DeSOx</a:t>
            </a:r>
            <a:r>
              <a:rPr lang="cs-CZ" dirty="0" smtClean="0"/>
              <a:t> (Popílek, </a:t>
            </a:r>
            <a:r>
              <a:rPr lang="cs-CZ" dirty="0" err="1" smtClean="0"/>
              <a:t>SOx</a:t>
            </a:r>
            <a:r>
              <a:rPr lang="cs-CZ" dirty="0" smtClean="0"/>
              <a:t>, HF, </a:t>
            </a:r>
            <a:r>
              <a:rPr lang="cs-CZ" dirty="0" err="1" smtClean="0"/>
              <a:t>HCl</a:t>
            </a:r>
            <a:r>
              <a:rPr lang="cs-CZ" dirty="0" smtClean="0"/>
              <a:t>, </a:t>
            </a:r>
            <a:r>
              <a:rPr lang="cs-CZ" dirty="0" err="1" smtClean="0"/>
              <a:t>Hg</a:t>
            </a:r>
            <a:r>
              <a:rPr lang="cs-CZ" dirty="0" smtClean="0"/>
              <a:t>..) – 12-15%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Zelená</a:t>
            </a:r>
            <a:r>
              <a:rPr lang="cs-CZ" dirty="0" smtClean="0"/>
              <a:t> – </a:t>
            </a:r>
            <a:r>
              <a:rPr lang="cs-CZ" dirty="0" err="1" smtClean="0"/>
              <a:t>DeNOx</a:t>
            </a:r>
            <a:r>
              <a:rPr lang="cs-CZ" dirty="0" smtClean="0"/>
              <a:t> (Nox – zobecněné pro SCR, SNCR</a:t>
            </a:r>
            <a:r>
              <a:rPr lang="cs-CZ" dirty="0" smtClean="0"/>
              <a:t>) – 5-7%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Oranžová</a:t>
            </a:r>
            <a:r>
              <a:rPr lang="cs-CZ" dirty="0" smtClean="0"/>
              <a:t> – CCS technologie (CO, CO2</a:t>
            </a:r>
            <a:r>
              <a:rPr lang="cs-CZ" dirty="0" smtClean="0"/>
              <a:t>) – 50%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296939" y="848238"/>
            <a:ext cx="1327120" cy="6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61BD0-0CE1-41C3-BF49-980DFEA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2620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interpretace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EMISE SÍRY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ADD6E99-7827-4650-9BA1-F1ECB801DE4C}"/>
              </a:ext>
            </a:extLst>
          </p:cNvPr>
          <p:cNvSpPr txBox="1">
            <a:spLocks/>
          </p:cNvSpPr>
          <p:nvPr/>
        </p:nvSpPr>
        <p:spPr>
          <a:xfrm>
            <a:off x="601254" y="1964168"/>
            <a:ext cx="3208745" cy="315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>
                <a:solidFill>
                  <a:schemeClr val="bg1"/>
                </a:solidFill>
              </a:rPr>
              <a:t>Absolutní v</a:t>
            </a:r>
            <a:r>
              <a:rPr lang="en-US" dirty="0" err="1">
                <a:solidFill>
                  <a:schemeClr val="bg1"/>
                </a:solidFill>
              </a:rPr>
              <a:t>ýsledky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indikátorů</a:t>
            </a:r>
            <a:r>
              <a:rPr lang="en-US" dirty="0">
                <a:solidFill>
                  <a:schemeClr val="bg1"/>
                </a:solidFill>
              </a:rPr>
              <a:t> EF 3.0 </a:t>
            </a:r>
            <a:r>
              <a:rPr lang="cs-CZ" dirty="0">
                <a:solidFill>
                  <a:schemeClr val="bg1"/>
                </a:solidFill>
              </a:rPr>
              <a:t>s rozdělením kategorií </a:t>
            </a:r>
            <a:r>
              <a:rPr lang="cs-CZ" dirty="0" smtClean="0">
                <a:solidFill>
                  <a:schemeClr val="bg1"/>
                </a:solidFill>
              </a:rPr>
              <a:t>dopadů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err="1" smtClean="0">
                <a:solidFill>
                  <a:schemeClr val="bg1"/>
                </a:solidFill>
              </a:rPr>
              <a:t>S_em_input</a:t>
            </a:r>
            <a:r>
              <a:rPr lang="cs-CZ" dirty="0" smtClean="0">
                <a:solidFill>
                  <a:schemeClr val="bg1"/>
                </a:solidFill>
              </a:rPr>
              <a:t>=2300 mg/Nm3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Podíl na celkových dopadech mezi </a:t>
            </a:r>
            <a:r>
              <a:rPr lang="cs-CZ" dirty="0" smtClean="0">
                <a:solidFill>
                  <a:schemeClr val="bg1"/>
                </a:solidFill>
              </a:rPr>
              <a:t>12-15% </a:t>
            </a:r>
            <a:r>
              <a:rPr lang="cs-CZ" dirty="0" smtClean="0">
                <a:solidFill>
                  <a:schemeClr val="bg1"/>
                </a:solidFill>
              </a:rPr>
              <a:t>na celkovém </a:t>
            </a:r>
            <a:r>
              <a:rPr lang="cs-CZ" dirty="0" smtClean="0">
                <a:solidFill>
                  <a:schemeClr val="bg1"/>
                </a:solidFill>
              </a:rPr>
              <a:t>dopadu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Limitní emisní faktor pro FGD je 70- 80 mg/Nm3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5AD2CA-E0B7-41B0-B6C8-E3F9DA4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062" y="642257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15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31140"/>
              </p:ext>
            </p:extLst>
          </p:nvPr>
        </p:nvGraphicFramePr>
        <p:xfrm>
          <a:off x="4308731" y="702156"/>
          <a:ext cx="7610367" cy="608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bdélník 5"/>
          <p:cNvSpPr/>
          <p:nvPr/>
        </p:nvSpPr>
        <p:spPr>
          <a:xfrm>
            <a:off x="6096000" y="2419389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1,40%</a:t>
            </a: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0,00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4,10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1,40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2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61BD0-0CE1-41C3-BF49-980DFEA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2620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interpretace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emise Dusíku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ADD6E99-7827-4650-9BA1-F1ECB801DE4C}"/>
              </a:ext>
            </a:extLst>
          </p:cNvPr>
          <p:cNvSpPr txBox="1">
            <a:spLocks/>
          </p:cNvSpPr>
          <p:nvPr/>
        </p:nvSpPr>
        <p:spPr>
          <a:xfrm>
            <a:off x="549993" y="2134287"/>
            <a:ext cx="3208745" cy="2884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>
                <a:solidFill>
                  <a:schemeClr val="bg1"/>
                </a:solidFill>
              </a:rPr>
              <a:t>Absolutní v</a:t>
            </a:r>
            <a:r>
              <a:rPr lang="en-US" dirty="0" err="1">
                <a:solidFill>
                  <a:schemeClr val="bg1"/>
                </a:solidFill>
              </a:rPr>
              <a:t>ýsledky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indikátorů</a:t>
            </a:r>
            <a:r>
              <a:rPr lang="en-US" dirty="0">
                <a:solidFill>
                  <a:schemeClr val="bg1"/>
                </a:solidFill>
              </a:rPr>
              <a:t> EF 3.0 </a:t>
            </a:r>
            <a:r>
              <a:rPr lang="cs-CZ" dirty="0" smtClean="0">
                <a:solidFill>
                  <a:schemeClr val="bg1"/>
                </a:solidFill>
              </a:rPr>
              <a:t>– podíl Klimatické změny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cs-CZ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Nelze hodnotit pouze na úrovni charakterizace</a:t>
            </a:r>
          </a:p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5AD2CA-E0B7-41B0-B6C8-E3F9DA4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062" y="642257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4219305"/>
              </p:ext>
            </p:extLst>
          </p:nvPr>
        </p:nvGraphicFramePr>
        <p:xfrm>
          <a:off x="4401879" y="614405"/>
          <a:ext cx="7283865" cy="590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199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61BD0-0CE1-41C3-BF49-980DFEA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2620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interpretace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emise Dusíku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ADD6E99-7827-4650-9BA1-F1ECB801DE4C}"/>
              </a:ext>
            </a:extLst>
          </p:cNvPr>
          <p:cNvSpPr txBox="1">
            <a:spLocks/>
          </p:cNvSpPr>
          <p:nvPr/>
        </p:nvSpPr>
        <p:spPr>
          <a:xfrm>
            <a:off x="549993" y="2134287"/>
            <a:ext cx="3208745" cy="2884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>
                <a:solidFill>
                  <a:schemeClr val="bg1"/>
                </a:solidFill>
              </a:rPr>
              <a:t>Absolutní v</a:t>
            </a:r>
            <a:r>
              <a:rPr lang="en-US" dirty="0" err="1">
                <a:solidFill>
                  <a:schemeClr val="bg1"/>
                </a:solidFill>
              </a:rPr>
              <a:t>ýsledky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indikátorů</a:t>
            </a:r>
            <a:r>
              <a:rPr lang="en-US" dirty="0">
                <a:solidFill>
                  <a:schemeClr val="bg1"/>
                </a:solidFill>
              </a:rPr>
              <a:t> EF 3.0 </a:t>
            </a:r>
            <a:r>
              <a:rPr lang="cs-CZ" dirty="0" smtClean="0">
                <a:solidFill>
                  <a:schemeClr val="bg1"/>
                </a:solidFill>
              </a:rPr>
              <a:t>– podíl </a:t>
            </a:r>
            <a:r>
              <a:rPr lang="cs-CZ" dirty="0" err="1" smtClean="0">
                <a:solidFill>
                  <a:schemeClr val="bg1"/>
                </a:solidFill>
              </a:rPr>
              <a:t>DeNOx</a:t>
            </a:r>
            <a:r>
              <a:rPr lang="cs-CZ" dirty="0" smtClean="0">
                <a:solidFill>
                  <a:schemeClr val="bg1"/>
                </a:solidFill>
              </a:rPr>
              <a:t> vztažená na </a:t>
            </a:r>
            <a:r>
              <a:rPr lang="cs-CZ" dirty="0" err="1" smtClean="0">
                <a:solidFill>
                  <a:schemeClr val="bg1"/>
                </a:solidFill>
              </a:rPr>
              <a:t>MWh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err="1" smtClean="0">
                <a:solidFill>
                  <a:schemeClr val="bg1"/>
                </a:solidFill>
              </a:rPr>
              <a:t>NOx</a:t>
            </a:r>
            <a:r>
              <a:rPr lang="cs-CZ" dirty="0" smtClean="0">
                <a:solidFill>
                  <a:schemeClr val="bg1"/>
                </a:solidFill>
              </a:rPr>
              <a:t> kontra NH3 emise ze skluzu (nezachycený na popílku)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Přebytek Denitrifikačního média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5AD2CA-E0B7-41B0-B6C8-E3F9DA4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062" y="642257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17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731" y="614405"/>
            <a:ext cx="7479443" cy="5611774"/>
          </a:xfrm>
          <a:prstGeom prst="rect">
            <a:avLst/>
          </a:prstGeom>
        </p:spPr>
      </p:pic>
      <p:sp>
        <p:nvSpPr>
          <p:cNvPr id="6" name="Pravá složená závorka 5"/>
          <p:cNvSpPr/>
          <p:nvPr/>
        </p:nvSpPr>
        <p:spPr>
          <a:xfrm rot="12338778">
            <a:off x="5795038" y="982606"/>
            <a:ext cx="535714" cy="319845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9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61BD0-0CE1-41C3-BF49-980DFEA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2620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interpretace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SCR x SNCR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ADD6E99-7827-4650-9BA1-F1ECB801DE4C}"/>
              </a:ext>
            </a:extLst>
          </p:cNvPr>
          <p:cNvSpPr txBox="1">
            <a:spLocks/>
          </p:cNvSpPr>
          <p:nvPr/>
        </p:nvSpPr>
        <p:spPr>
          <a:xfrm>
            <a:off x="510135" y="2214317"/>
            <a:ext cx="3208745" cy="3043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>
                <a:solidFill>
                  <a:schemeClr val="bg1"/>
                </a:solidFill>
              </a:rPr>
              <a:t>Absolutní v</a:t>
            </a:r>
            <a:r>
              <a:rPr lang="en-US" dirty="0" err="1">
                <a:solidFill>
                  <a:schemeClr val="bg1"/>
                </a:solidFill>
              </a:rPr>
              <a:t>ýsledky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indikátorů</a:t>
            </a:r>
            <a:r>
              <a:rPr lang="en-US" dirty="0">
                <a:solidFill>
                  <a:schemeClr val="bg1"/>
                </a:solidFill>
              </a:rPr>
              <a:t> EF 3.0 </a:t>
            </a:r>
            <a:r>
              <a:rPr lang="cs-CZ" dirty="0" smtClean="0">
                <a:solidFill>
                  <a:schemeClr val="bg1"/>
                </a:solidFill>
              </a:rPr>
              <a:t>– podíl </a:t>
            </a:r>
            <a:r>
              <a:rPr lang="cs-CZ" dirty="0" err="1" smtClean="0">
                <a:solidFill>
                  <a:schemeClr val="bg1"/>
                </a:solidFill>
              </a:rPr>
              <a:t>DeNOx</a:t>
            </a:r>
            <a:r>
              <a:rPr lang="cs-CZ" dirty="0" smtClean="0">
                <a:solidFill>
                  <a:schemeClr val="bg1"/>
                </a:solidFill>
              </a:rPr>
              <a:t> vztažená na </a:t>
            </a:r>
            <a:r>
              <a:rPr lang="cs-CZ" dirty="0" err="1" smtClean="0">
                <a:solidFill>
                  <a:schemeClr val="bg1"/>
                </a:solidFill>
              </a:rPr>
              <a:t>MWh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ři vyšších účinnostech výhodnější SNCR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u SCR 30 – 50% dopadů tvoří dopady spojené s výrobou a likvidací katalyzátoru 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5AD2CA-E0B7-41B0-B6C8-E3F9DA4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062" y="642257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15" y="614406"/>
            <a:ext cx="7807304" cy="56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61BD0-0CE1-41C3-BF49-980DFEA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Výsledky</a:t>
            </a:r>
            <a:r>
              <a:rPr lang="en-US" dirty="0"/>
              <a:t> - </a:t>
            </a:r>
            <a:r>
              <a:rPr lang="en-US" dirty="0" err="1"/>
              <a:t>interpretace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ADD6E99-7827-4650-9BA1-F1ECB801DE4C}"/>
              </a:ext>
            </a:extLst>
          </p:cNvPr>
          <p:cNvSpPr txBox="1">
            <a:spLocks/>
          </p:cNvSpPr>
          <p:nvPr/>
        </p:nvSpPr>
        <p:spPr>
          <a:xfrm>
            <a:off x="601254" y="1964168"/>
            <a:ext cx="3208745" cy="127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>
                <a:solidFill>
                  <a:schemeClr val="bg1"/>
                </a:solidFill>
              </a:rPr>
              <a:t>Absolutní v</a:t>
            </a:r>
            <a:r>
              <a:rPr lang="en-US" dirty="0" err="1">
                <a:solidFill>
                  <a:schemeClr val="bg1"/>
                </a:solidFill>
              </a:rPr>
              <a:t>ýsledky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indikátorů</a:t>
            </a:r>
            <a:r>
              <a:rPr lang="en-US" dirty="0">
                <a:solidFill>
                  <a:schemeClr val="bg1"/>
                </a:solidFill>
              </a:rPr>
              <a:t> EF 3.0 </a:t>
            </a:r>
            <a:r>
              <a:rPr lang="cs-CZ" dirty="0">
                <a:solidFill>
                  <a:schemeClr val="bg1"/>
                </a:solidFill>
              </a:rPr>
              <a:t>s rozdělením kategorií </a:t>
            </a:r>
            <a:r>
              <a:rPr lang="cs-CZ" dirty="0" smtClean="0">
                <a:solidFill>
                  <a:schemeClr val="bg1"/>
                </a:solidFill>
              </a:rPr>
              <a:t>dopadů – vliv emise NH3 ze skluzu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5AD2CA-E0B7-41B0-B6C8-E3F9DA4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062" y="642257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6" y="300855"/>
            <a:ext cx="11649075" cy="6238875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4149854" y="2477387"/>
            <a:ext cx="2070193" cy="126668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1811079" y="861237"/>
            <a:ext cx="1846521" cy="1469916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425610" y="1605906"/>
            <a:ext cx="2133599" cy="110050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47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2D9AF9-1878-48F7-BFBB-7A9F9EC2A3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091" y="2104505"/>
            <a:ext cx="7861428" cy="30750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731529-E93C-4E32-9A05-5AE990A9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675829"/>
            <a:ext cx="7225075" cy="616281"/>
          </a:xfrm>
        </p:spPr>
        <p:txBody>
          <a:bodyPr>
            <a:normAutofit/>
          </a:bodyPr>
          <a:lstStyle/>
          <a:p>
            <a:r>
              <a:rPr lang="cs-CZ" u="sng" dirty="0" err="1" smtClean="0">
                <a:solidFill>
                  <a:schemeClr val="accent1"/>
                </a:solidFill>
              </a:rPr>
              <a:t>CílE</a:t>
            </a:r>
            <a:endParaRPr lang="cs-CZ" u="sng" dirty="0">
              <a:solidFill>
                <a:schemeClr val="accent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8DC581-38A9-48BA-BF56-4EA65051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B28BE8-0929-4508-9B82-8F449A54C3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490BBF-91F0-4E85-85C3-ACD8C3670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718832-A00F-46A2-8683-D06A8C1D85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D6900A-2E2F-418D-A9A5-2F6919E4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258" y="6440741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A3EAC4-70A3-41D3-B9F9-ACBB184361D5}" type="slidenum">
              <a:rPr lang="cs-CZ">
                <a:solidFill>
                  <a:schemeClr val="accent1"/>
                </a:solidFill>
              </a:rPr>
              <a:pPr>
                <a:spcAft>
                  <a:spcPts val="600"/>
                </a:spcAft>
              </a:pPr>
              <a:t>2</a:t>
            </a:fld>
            <a:endParaRPr lang="cs-CZ">
              <a:solidFill>
                <a:schemeClr val="accent1"/>
              </a:solidFill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2051204" y="1115218"/>
            <a:ext cx="3056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LCA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lvl="0" algn="ctr">
              <a:defRPr/>
            </a:pPr>
            <a:r>
              <a:rPr lang="cs-CZ" sz="2200" kern="0" dirty="0" smtClean="0"/>
              <a:t>Posuzování životního cyklu</a:t>
            </a:r>
            <a:endParaRPr lang="en-US" sz="2200" kern="0" dirty="0"/>
          </a:p>
        </p:txBody>
      </p:sp>
      <p:sp>
        <p:nvSpPr>
          <p:cNvPr id="18" name="TextBox 408"/>
          <p:cNvSpPr txBox="1"/>
          <p:nvPr/>
        </p:nvSpPr>
        <p:spPr>
          <a:xfrm>
            <a:off x="5947630" y="720447"/>
            <a:ext cx="19305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cs-CZ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ParaBAT</a:t>
            </a:r>
            <a:endParaRPr kumimoji="0" lang="cs-CZ" sz="2200" b="1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algn="ctr">
              <a:defRPr/>
            </a:pPr>
            <a:r>
              <a:rPr lang="cs-CZ" sz="2200" kern="0" dirty="0"/>
              <a:t>Limitní emisní faktor </a:t>
            </a:r>
            <a:endParaRPr lang="cs-CZ" sz="2200" kern="0" dirty="0" smtClean="0"/>
          </a:p>
          <a:p>
            <a:pPr algn="ctr">
              <a:defRPr/>
            </a:pPr>
            <a:r>
              <a:rPr lang="cs-CZ" sz="2200" kern="0" dirty="0" smtClean="0"/>
              <a:t>x </a:t>
            </a:r>
            <a:r>
              <a:rPr lang="cs-CZ" sz="2200" kern="0" dirty="0"/>
              <a:t>emisní mapy</a:t>
            </a:r>
            <a:endParaRPr lang="en-US" sz="2200" kern="0" dirty="0"/>
          </a:p>
          <a:p>
            <a:pPr lvl="0" algn="ctr">
              <a:defRPr/>
            </a:pPr>
            <a:r>
              <a:rPr lang="en-US" sz="1400" kern="0" dirty="0" smtClean="0"/>
              <a:t>. </a:t>
            </a:r>
            <a:endParaRPr lang="en-US" sz="1400" kern="0" dirty="0"/>
          </a:p>
        </p:txBody>
      </p:sp>
      <p:sp>
        <p:nvSpPr>
          <p:cNvPr id="19" name="TextBox 414"/>
          <p:cNvSpPr txBox="1"/>
          <p:nvPr/>
        </p:nvSpPr>
        <p:spPr>
          <a:xfrm>
            <a:off x="3753751" y="5123853"/>
            <a:ext cx="305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2200" b="1" kern="0" dirty="0" smtClean="0">
                <a:solidFill>
                  <a:schemeClr val="accent2"/>
                </a:solidFill>
              </a:rPr>
              <a:t>Uhlíková stopa </a:t>
            </a:r>
          </a:p>
          <a:p>
            <a:pPr algn="ctr">
              <a:defRPr/>
            </a:pPr>
            <a:r>
              <a:rPr lang="cs-CZ" sz="2200" b="1" kern="0" dirty="0" smtClean="0">
                <a:solidFill>
                  <a:schemeClr val="accent2"/>
                </a:solidFill>
              </a:rPr>
              <a:t>x PEF 3.0</a:t>
            </a:r>
          </a:p>
          <a:p>
            <a:pPr algn="ctr">
              <a:defRPr/>
            </a:pPr>
            <a:r>
              <a:rPr lang="cs-CZ" sz="2200" kern="0" dirty="0"/>
              <a:t>Charakterizace x Souhrnný indikátor</a:t>
            </a:r>
            <a:endParaRPr lang="en-US" sz="2200" kern="0" dirty="0"/>
          </a:p>
        </p:txBody>
      </p:sp>
      <p:sp>
        <p:nvSpPr>
          <p:cNvPr id="21" name="TextBox 24"/>
          <p:cNvSpPr txBox="1"/>
          <p:nvPr/>
        </p:nvSpPr>
        <p:spPr>
          <a:xfrm>
            <a:off x="311637" y="1718447"/>
            <a:ext cx="195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BAT/BREF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lvl="0" algn="ctr">
              <a:defRPr/>
            </a:pPr>
            <a:r>
              <a:rPr lang="cs-CZ" sz="2200" kern="0" dirty="0" smtClean="0"/>
              <a:t>Nejlepší dostupné techniky</a:t>
            </a:r>
            <a:endParaRPr lang="en-US" sz="2200" kern="0" dirty="0"/>
          </a:p>
        </p:txBody>
      </p:sp>
      <p:grpSp>
        <p:nvGrpSpPr>
          <p:cNvPr id="27" name="Power_Plant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939FAF-5C9C-440F-B03D-314FABAC8382}"/>
              </a:ext>
            </a:extLst>
          </p:cNvPr>
          <p:cNvGrpSpPr>
            <a:grpSpLocks noChangeAspect="1"/>
          </p:cNvGrpSpPr>
          <p:nvPr/>
        </p:nvGrpSpPr>
        <p:grpSpPr>
          <a:xfrm>
            <a:off x="802637" y="3263360"/>
            <a:ext cx="1033856" cy="1067341"/>
            <a:chOff x="8821738" y="6135688"/>
            <a:chExt cx="392113" cy="404813"/>
          </a:xfrm>
          <a:solidFill>
            <a:schemeClr val="accent1"/>
          </a:solidFill>
        </p:grpSpPr>
        <p:sp>
          <p:nvSpPr>
            <p:cNvPr id="28" name="Freeform 1075">
              <a:extLst>
                <a:ext uri="{FF2B5EF4-FFF2-40B4-BE49-F238E27FC236}">
                  <a16:creationId xmlns:a16="http://schemas.microsoft.com/office/drawing/2014/main" id="{1C54C709-F9F1-4A7E-9866-D4A95A941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7613" y="6413500"/>
              <a:ext cx="365125" cy="92075"/>
            </a:xfrm>
            <a:custGeom>
              <a:avLst/>
              <a:gdLst>
                <a:gd name="T0" fmla="*/ 145 w 2856"/>
                <a:gd name="T1" fmla="*/ 581 h 726"/>
                <a:gd name="T2" fmla="*/ 2711 w 2856"/>
                <a:gd name="T3" fmla="*/ 581 h 726"/>
                <a:gd name="T4" fmla="*/ 2711 w 2856"/>
                <a:gd name="T5" fmla="*/ 144 h 726"/>
                <a:gd name="T6" fmla="*/ 145 w 2856"/>
                <a:gd name="T7" fmla="*/ 144 h 726"/>
                <a:gd name="T8" fmla="*/ 145 w 2856"/>
                <a:gd name="T9" fmla="*/ 581 h 726"/>
                <a:gd name="T10" fmla="*/ 2783 w 2856"/>
                <a:gd name="T11" fmla="*/ 726 h 726"/>
                <a:gd name="T12" fmla="*/ 73 w 2856"/>
                <a:gd name="T13" fmla="*/ 726 h 726"/>
                <a:gd name="T14" fmla="*/ 0 w 2856"/>
                <a:gd name="T15" fmla="*/ 654 h 726"/>
                <a:gd name="T16" fmla="*/ 0 w 2856"/>
                <a:gd name="T17" fmla="*/ 72 h 726"/>
                <a:gd name="T18" fmla="*/ 73 w 2856"/>
                <a:gd name="T19" fmla="*/ 0 h 726"/>
                <a:gd name="T20" fmla="*/ 2783 w 2856"/>
                <a:gd name="T21" fmla="*/ 0 h 726"/>
                <a:gd name="T22" fmla="*/ 2856 w 2856"/>
                <a:gd name="T23" fmla="*/ 72 h 726"/>
                <a:gd name="T24" fmla="*/ 2856 w 2856"/>
                <a:gd name="T25" fmla="*/ 654 h 726"/>
                <a:gd name="T26" fmla="*/ 2783 w 2856"/>
                <a:gd name="T27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6" h="726">
                  <a:moveTo>
                    <a:pt x="145" y="581"/>
                  </a:moveTo>
                  <a:lnTo>
                    <a:pt x="2711" y="581"/>
                  </a:lnTo>
                  <a:lnTo>
                    <a:pt x="2711" y="144"/>
                  </a:lnTo>
                  <a:lnTo>
                    <a:pt x="145" y="144"/>
                  </a:lnTo>
                  <a:lnTo>
                    <a:pt x="145" y="581"/>
                  </a:lnTo>
                  <a:close/>
                  <a:moveTo>
                    <a:pt x="2783" y="726"/>
                  </a:moveTo>
                  <a:lnTo>
                    <a:pt x="73" y="726"/>
                  </a:lnTo>
                  <a:cubicBezTo>
                    <a:pt x="33" y="726"/>
                    <a:pt x="0" y="694"/>
                    <a:pt x="0" y="654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lnTo>
                    <a:pt x="2783" y="0"/>
                  </a:lnTo>
                  <a:cubicBezTo>
                    <a:pt x="2823" y="0"/>
                    <a:pt x="2856" y="32"/>
                    <a:pt x="2856" y="72"/>
                  </a:cubicBezTo>
                  <a:lnTo>
                    <a:pt x="2856" y="654"/>
                  </a:lnTo>
                  <a:cubicBezTo>
                    <a:pt x="2856" y="694"/>
                    <a:pt x="2823" y="726"/>
                    <a:pt x="2783" y="72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76">
              <a:extLst>
                <a:ext uri="{FF2B5EF4-FFF2-40B4-BE49-F238E27FC236}">
                  <a16:creationId xmlns:a16="http://schemas.microsoft.com/office/drawing/2014/main" id="{95D116C1-DF20-4B0D-9AB5-942D4B39C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1738" y="6488113"/>
              <a:ext cx="392113" cy="52388"/>
            </a:xfrm>
            <a:custGeom>
              <a:avLst/>
              <a:gdLst>
                <a:gd name="T0" fmla="*/ 145 w 3078"/>
                <a:gd name="T1" fmla="*/ 273 h 417"/>
                <a:gd name="T2" fmla="*/ 2933 w 3078"/>
                <a:gd name="T3" fmla="*/ 273 h 417"/>
                <a:gd name="T4" fmla="*/ 2933 w 3078"/>
                <a:gd name="T5" fmla="*/ 145 h 417"/>
                <a:gd name="T6" fmla="*/ 145 w 3078"/>
                <a:gd name="T7" fmla="*/ 145 h 417"/>
                <a:gd name="T8" fmla="*/ 145 w 3078"/>
                <a:gd name="T9" fmla="*/ 273 h 417"/>
                <a:gd name="T10" fmla="*/ 3006 w 3078"/>
                <a:gd name="T11" fmla="*/ 417 h 417"/>
                <a:gd name="T12" fmla="*/ 73 w 3078"/>
                <a:gd name="T13" fmla="*/ 417 h 417"/>
                <a:gd name="T14" fmla="*/ 0 w 3078"/>
                <a:gd name="T15" fmla="*/ 345 h 417"/>
                <a:gd name="T16" fmla="*/ 0 w 3078"/>
                <a:gd name="T17" fmla="*/ 73 h 417"/>
                <a:gd name="T18" fmla="*/ 73 w 3078"/>
                <a:gd name="T19" fmla="*/ 0 h 417"/>
                <a:gd name="T20" fmla="*/ 3006 w 3078"/>
                <a:gd name="T21" fmla="*/ 0 h 417"/>
                <a:gd name="T22" fmla="*/ 3078 w 3078"/>
                <a:gd name="T23" fmla="*/ 73 h 417"/>
                <a:gd name="T24" fmla="*/ 3078 w 3078"/>
                <a:gd name="T25" fmla="*/ 345 h 417"/>
                <a:gd name="T26" fmla="*/ 3006 w 3078"/>
                <a:gd name="T2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8" h="417">
                  <a:moveTo>
                    <a:pt x="145" y="273"/>
                  </a:moveTo>
                  <a:lnTo>
                    <a:pt x="2933" y="273"/>
                  </a:lnTo>
                  <a:lnTo>
                    <a:pt x="2933" y="145"/>
                  </a:lnTo>
                  <a:lnTo>
                    <a:pt x="145" y="145"/>
                  </a:lnTo>
                  <a:lnTo>
                    <a:pt x="145" y="273"/>
                  </a:lnTo>
                  <a:close/>
                  <a:moveTo>
                    <a:pt x="3006" y="417"/>
                  </a:moveTo>
                  <a:lnTo>
                    <a:pt x="73" y="417"/>
                  </a:lnTo>
                  <a:cubicBezTo>
                    <a:pt x="33" y="417"/>
                    <a:pt x="0" y="385"/>
                    <a:pt x="0" y="345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3006" y="0"/>
                  </a:lnTo>
                  <a:cubicBezTo>
                    <a:pt x="3046" y="0"/>
                    <a:pt x="3078" y="33"/>
                    <a:pt x="3078" y="73"/>
                  </a:cubicBezTo>
                  <a:lnTo>
                    <a:pt x="3078" y="345"/>
                  </a:lnTo>
                  <a:cubicBezTo>
                    <a:pt x="3078" y="385"/>
                    <a:pt x="3046" y="417"/>
                    <a:pt x="3006" y="41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1077">
              <a:extLst>
                <a:ext uri="{FF2B5EF4-FFF2-40B4-BE49-F238E27FC236}">
                  <a16:creationId xmlns:a16="http://schemas.microsoft.com/office/drawing/2014/main" id="{68681CAF-1C94-44BA-A383-EF5CDF440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5238" y="6445250"/>
              <a:ext cx="17463" cy="285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1078">
              <a:extLst>
                <a:ext uri="{FF2B5EF4-FFF2-40B4-BE49-F238E27FC236}">
                  <a16:creationId xmlns:a16="http://schemas.microsoft.com/office/drawing/2014/main" id="{4DDAFA7D-E932-417C-9082-0D50D3A6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3338" y="6445250"/>
              <a:ext cx="15875" cy="285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079">
              <a:extLst>
                <a:ext uri="{FF2B5EF4-FFF2-40B4-BE49-F238E27FC236}">
                  <a16:creationId xmlns:a16="http://schemas.microsoft.com/office/drawing/2014/main" id="{4AE68216-36B8-441D-9DD7-57124132F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663" y="6291263"/>
              <a:ext cx="60325" cy="117475"/>
            </a:xfrm>
            <a:custGeom>
              <a:avLst/>
              <a:gdLst>
                <a:gd name="T0" fmla="*/ 72 w 479"/>
                <a:gd name="T1" fmla="*/ 916 h 916"/>
                <a:gd name="T2" fmla="*/ 0 w 479"/>
                <a:gd name="T3" fmla="*/ 844 h 916"/>
                <a:gd name="T4" fmla="*/ 0 w 479"/>
                <a:gd name="T5" fmla="*/ 320 h 916"/>
                <a:gd name="T6" fmla="*/ 320 w 479"/>
                <a:gd name="T7" fmla="*/ 0 h 916"/>
                <a:gd name="T8" fmla="*/ 406 w 479"/>
                <a:gd name="T9" fmla="*/ 0 h 916"/>
                <a:gd name="T10" fmla="*/ 479 w 479"/>
                <a:gd name="T11" fmla="*/ 72 h 916"/>
                <a:gd name="T12" fmla="*/ 406 w 479"/>
                <a:gd name="T13" fmla="*/ 145 h 916"/>
                <a:gd name="T14" fmla="*/ 320 w 479"/>
                <a:gd name="T15" fmla="*/ 145 h 916"/>
                <a:gd name="T16" fmla="*/ 145 w 479"/>
                <a:gd name="T17" fmla="*/ 320 h 916"/>
                <a:gd name="T18" fmla="*/ 145 w 479"/>
                <a:gd name="T19" fmla="*/ 844 h 916"/>
                <a:gd name="T20" fmla="*/ 72 w 479"/>
                <a:gd name="T21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9" h="916">
                  <a:moveTo>
                    <a:pt x="72" y="916"/>
                  </a:moveTo>
                  <a:cubicBezTo>
                    <a:pt x="32" y="916"/>
                    <a:pt x="0" y="884"/>
                    <a:pt x="0" y="844"/>
                  </a:cubicBezTo>
                  <a:lnTo>
                    <a:pt x="0" y="320"/>
                  </a:lnTo>
                  <a:cubicBezTo>
                    <a:pt x="0" y="143"/>
                    <a:pt x="143" y="0"/>
                    <a:pt x="320" y="0"/>
                  </a:cubicBezTo>
                  <a:lnTo>
                    <a:pt x="406" y="0"/>
                  </a:lnTo>
                  <a:cubicBezTo>
                    <a:pt x="446" y="0"/>
                    <a:pt x="479" y="32"/>
                    <a:pt x="479" y="72"/>
                  </a:cubicBezTo>
                  <a:cubicBezTo>
                    <a:pt x="479" y="112"/>
                    <a:pt x="446" y="145"/>
                    <a:pt x="406" y="145"/>
                  </a:cubicBezTo>
                  <a:lnTo>
                    <a:pt x="320" y="145"/>
                  </a:lnTo>
                  <a:cubicBezTo>
                    <a:pt x="223" y="145"/>
                    <a:pt x="145" y="223"/>
                    <a:pt x="145" y="320"/>
                  </a:cubicBezTo>
                  <a:lnTo>
                    <a:pt x="145" y="844"/>
                  </a:lnTo>
                  <a:cubicBezTo>
                    <a:pt x="145" y="884"/>
                    <a:pt x="112" y="916"/>
                    <a:pt x="72" y="9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080">
              <a:extLst>
                <a:ext uri="{FF2B5EF4-FFF2-40B4-BE49-F238E27FC236}">
                  <a16:creationId xmlns:a16="http://schemas.microsoft.com/office/drawing/2014/main" id="{B77D141C-49F6-474E-9238-7E08280B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0" y="6135688"/>
              <a:ext cx="173038" cy="271463"/>
            </a:xfrm>
            <a:custGeom>
              <a:avLst/>
              <a:gdLst>
                <a:gd name="T0" fmla="*/ 78 w 1353"/>
                <a:gd name="T1" fmla="*/ 2115 h 2118"/>
                <a:gd name="T2" fmla="*/ 66 w 1353"/>
                <a:gd name="T3" fmla="*/ 2114 h 2118"/>
                <a:gd name="T4" fmla="*/ 6 w 1353"/>
                <a:gd name="T5" fmla="*/ 2031 h 2118"/>
                <a:gd name="T6" fmla="*/ 321 w 1353"/>
                <a:gd name="T7" fmla="*/ 61 h 2118"/>
                <a:gd name="T8" fmla="*/ 392 w 1353"/>
                <a:gd name="T9" fmla="*/ 0 h 2118"/>
                <a:gd name="T10" fmla="*/ 949 w 1353"/>
                <a:gd name="T11" fmla="*/ 0 h 2118"/>
                <a:gd name="T12" fmla="*/ 1021 w 1353"/>
                <a:gd name="T13" fmla="*/ 61 h 2118"/>
                <a:gd name="T14" fmla="*/ 1347 w 1353"/>
                <a:gd name="T15" fmla="*/ 2028 h 2118"/>
                <a:gd name="T16" fmla="*/ 1287 w 1353"/>
                <a:gd name="T17" fmla="*/ 2111 h 2118"/>
                <a:gd name="T18" fmla="*/ 1204 w 1353"/>
                <a:gd name="T19" fmla="*/ 2051 h 2118"/>
                <a:gd name="T20" fmla="*/ 888 w 1353"/>
                <a:gd name="T21" fmla="*/ 145 h 2118"/>
                <a:gd name="T22" fmla="*/ 454 w 1353"/>
                <a:gd name="T23" fmla="*/ 145 h 2118"/>
                <a:gd name="T24" fmla="*/ 149 w 1353"/>
                <a:gd name="T25" fmla="*/ 2054 h 2118"/>
                <a:gd name="T26" fmla="*/ 78 w 1353"/>
                <a:gd name="T27" fmla="*/ 2115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3" h="2118">
                  <a:moveTo>
                    <a:pt x="78" y="2115"/>
                  </a:moveTo>
                  <a:cubicBezTo>
                    <a:pt x="74" y="2115"/>
                    <a:pt x="70" y="2114"/>
                    <a:pt x="66" y="2114"/>
                  </a:cubicBezTo>
                  <a:cubicBezTo>
                    <a:pt x="26" y="2108"/>
                    <a:pt x="0" y="2071"/>
                    <a:pt x="6" y="2031"/>
                  </a:cubicBezTo>
                  <a:cubicBezTo>
                    <a:pt x="76" y="1591"/>
                    <a:pt x="321" y="61"/>
                    <a:pt x="321" y="61"/>
                  </a:cubicBezTo>
                  <a:cubicBezTo>
                    <a:pt x="327" y="26"/>
                    <a:pt x="357" y="0"/>
                    <a:pt x="392" y="0"/>
                  </a:cubicBezTo>
                  <a:lnTo>
                    <a:pt x="949" y="0"/>
                  </a:lnTo>
                  <a:cubicBezTo>
                    <a:pt x="985" y="0"/>
                    <a:pt x="1015" y="26"/>
                    <a:pt x="1021" y="61"/>
                  </a:cubicBezTo>
                  <a:lnTo>
                    <a:pt x="1347" y="2028"/>
                  </a:lnTo>
                  <a:cubicBezTo>
                    <a:pt x="1353" y="2067"/>
                    <a:pt x="1327" y="2104"/>
                    <a:pt x="1287" y="2111"/>
                  </a:cubicBezTo>
                  <a:cubicBezTo>
                    <a:pt x="1247" y="2118"/>
                    <a:pt x="1210" y="2091"/>
                    <a:pt x="1204" y="2051"/>
                  </a:cubicBezTo>
                  <a:lnTo>
                    <a:pt x="888" y="145"/>
                  </a:lnTo>
                  <a:lnTo>
                    <a:pt x="454" y="145"/>
                  </a:lnTo>
                  <a:cubicBezTo>
                    <a:pt x="408" y="434"/>
                    <a:pt x="211" y="1666"/>
                    <a:pt x="149" y="2054"/>
                  </a:cubicBezTo>
                  <a:cubicBezTo>
                    <a:pt x="143" y="2089"/>
                    <a:pt x="112" y="2115"/>
                    <a:pt x="78" y="2115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081">
              <a:extLst>
                <a:ext uri="{FF2B5EF4-FFF2-40B4-BE49-F238E27FC236}">
                  <a16:creationId xmlns:a16="http://schemas.microsoft.com/office/drawing/2014/main" id="{9AFC3B87-104F-4B5B-A179-F69DEDFB3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0013" y="6189663"/>
              <a:ext cx="33338" cy="19050"/>
            </a:xfrm>
            <a:custGeom>
              <a:avLst/>
              <a:gdLst>
                <a:gd name="T0" fmla="*/ 73 w 263"/>
                <a:gd name="T1" fmla="*/ 150 h 150"/>
                <a:gd name="T2" fmla="*/ 1 w 263"/>
                <a:gd name="T3" fmla="*/ 78 h 150"/>
                <a:gd name="T4" fmla="*/ 72 w 263"/>
                <a:gd name="T5" fmla="*/ 5 h 150"/>
                <a:gd name="T6" fmla="*/ 176 w 263"/>
                <a:gd name="T7" fmla="*/ 3 h 150"/>
                <a:gd name="T8" fmla="*/ 253 w 263"/>
                <a:gd name="T9" fmla="*/ 56 h 150"/>
                <a:gd name="T10" fmla="*/ 202 w 263"/>
                <a:gd name="T11" fmla="*/ 145 h 150"/>
                <a:gd name="T12" fmla="*/ 74 w 263"/>
                <a:gd name="T13" fmla="*/ 150 h 150"/>
                <a:gd name="T14" fmla="*/ 73 w 26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150">
                  <a:moveTo>
                    <a:pt x="73" y="150"/>
                  </a:moveTo>
                  <a:cubicBezTo>
                    <a:pt x="33" y="150"/>
                    <a:pt x="1" y="118"/>
                    <a:pt x="1" y="78"/>
                  </a:cubicBezTo>
                  <a:cubicBezTo>
                    <a:pt x="0" y="38"/>
                    <a:pt x="32" y="6"/>
                    <a:pt x="72" y="5"/>
                  </a:cubicBezTo>
                  <a:cubicBezTo>
                    <a:pt x="152" y="4"/>
                    <a:pt x="171" y="3"/>
                    <a:pt x="176" y="3"/>
                  </a:cubicBezTo>
                  <a:cubicBezTo>
                    <a:pt x="210" y="0"/>
                    <a:pt x="243" y="21"/>
                    <a:pt x="253" y="56"/>
                  </a:cubicBezTo>
                  <a:cubicBezTo>
                    <a:pt x="263" y="94"/>
                    <a:pt x="241" y="134"/>
                    <a:pt x="202" y="145"/>
                  </a:cubicBezTo>
                  <a:cubicBezTo>
                    <a:pt x="192" y="148"/>
                    <a:pt x="190" y="149"/>
                    <a:pt x="74" y="150"/>
                  </a:cubicBezTo>
                  <a:lnTo>
                    <a:pt x="73" y="15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082">
              <a:extLst>
                <a:ext uri="{FF2B5EF4-FFF2-40B4-BE49-F238E27FC236}">
                  <a16:creationId xmlns:a16="http://schemas.microsoft.com/office/drawing/2014/main" id="{44A0C479-9E7E-4558-9602-D9B7E7A82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788" y="6191250"/>
              <a:ext cx="19050" cy="17463"/>
            </a:xfrm>
            <a:custGeom>
              <a:avLst/>
              <a:gdLst>
                <a:gd name="T0" fmla="*/ 73 w 149"/>
                <a:gd name="T1" fmla="*/ 146 h 146"/>
                <a:gd name="T2" fmla="*/ 30 w 149"/>
                <a:gd name="T3" fmla="*/ 132 h 146"/>
                <a:gd name="T4" fmla="*/ 0 w 149"/>
                <a:gd name="T5" fmla="*/ 72 h 146"/>
                <a:gd name="T6" fmla="*/ 75 w 149"/>
                <a:gd name="T7" fmla="*/ 0 h 146"/>
                <a:gd name="T8" fmla="*/ 76 w 149"/>
                <a:gd name="T9" fmla="*/ 0 h 146"/>
                <a:gd name="T10" fmla="*/ 118 w 149"/>
                <a:gd name="T11" fmla="*/ 14 h 146"/>
                <a:gd name="T12" fmla="*/ 149 w 149"/>
                <a:gd name="T13" fmla="*/ 74 h 146"/>
                <a:gd name="T14" fmla="*/ 74 w 149"/>
                <a:gd name="T15" fmla="*/ 146 h 146"/>
                <a:gd name="T16" fmla="*/ 73 w 149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46">
                  <a:moveTo>
                    <a:pt x="73" y="146"/>
                  </a:moveTo>
                  <a:cubicBezTo>
                    <a:pt x="57" y="146"/>
                    <a:pt x="42" y="140"/>
                    <a:pt x="30" y="132"/>
                  </a:cubicBezTo>
                  <a:cubicBezTo>
                    <a:pt x="10" y="117"/>
                    <a:pt x="0" y="94"/>
                    <a:pt x="0" y="72"/>
                  </a:cubicBezTo>
                  <a:cubicBezTo>
                    <a:pt x="1" y="38"/>
                    <a:pt x="27" y="1"/>
                    <a:pt x="75" y="0"/>
                  </a:cubicBezTo>
                  <a:lnTo>
                    <a:pt x="76" y="0"/>
                  </a:lnTo>
                  <a:cubicBezTo>
                    <a:pt x="92" y="0"/>
                    <a:pt x="106" y="5"/>
                    <a:pt x="118" y="14"/>
                  </a:cubicBezTo>
                  <a:cubicBezTo>
                    <a:pt x="138" y="28"/>
                    <a:pt x="149" y="51"/>
                    <a:pt x="149" y="74"/>
                  </a:cubicBezTo>
                  <a:cubicBezTo>
                    <a:pt x="148" y="108"/>
                    <a:pt x="122" y="145"/>
                    <a:pt x="74" y="146"/>
                  </a:cubicBezTo>
                  <a:lnTo>
                    <a:pt x="73" y="146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083">
              <a:extLst>
                <a:ext uri="{FF2B5EF4-FFF2-40B4-BE49-F238E27FC236}">
                  <a16:creationId xmlns:a16="http://schemas.microsoft.com/office/drawing/2014/main" id="{698520B7-2DA9-4F27-AAFF-3EFACEF81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5400" y="6191250"/>
              <a:ext cx="47625" cy="19050"/>
            </a:xfrm>
            <a:custGeom>
              <a:avLst/>
              <a:gdLst>
                <a:gd name="T0" fmla="*/ 73 w 379"/>
                <a:gd name="T1" fmla="*/ 148 h 148"/>
                <a:gd name="T2" fmla="*/ 1 w 379"/>
                <a:gd name="T3" fmla="*/ 77 h 148"/>
                <a:gd name="T4" fmla="*/ 72 w 379"/>
                <a:gd name="T5" fmla="*/ 3 h 148"/>
                <a:gd name="T6" fmla="*/ 306 w 379"/>
                <a:gd name="T7" fmla="*/ 0 h 148"/>
                <a:gd name="T8" fmla="*/ 307 w 379"/>
                <a:gd name="T9" fmla="*/ 0 h 148"/>
                <a:gd name="T10" fmla="*/ 379 w 379"/>
                <a:gd name="T11" fmla="*/ 72 h 148"/>
                <a:gd name="T12" fmla="*/ 307 w 379"/>
                <a:gd name="T13" fmla="*/ 145 h 148"/>
                <a:gd name="T14" fmla="*/ 74 w 379"/>
                <a:gd name="T15" fmla="*/ 148 h 148"/>
                <a:gd name="T16" fmla="*/ 73 w 37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148">
                  <a:moveTo>
                    <a:pt x="73" y="148"/>
                  </a:moveTo>
                  <a:cubicBezTo>
                    <a:pt x="34" y="148"/>
                    <a:pt x="2" y="116"/>
                    <a:pt x="1" y="77"/>
                  </a:cubicBezTo>
                  <a:cubicBezTo>
                    <a:pt x="0" y="36"/>
                    <a:pt x="32" y="4"/>
                    <a:pt x="72" y="3"/>
                  </a:cubicBezTo>
                  <a:cubicBezTo>
                    <a:pt x="72" y="3"/>
                    <a:pt x="170" y="2"/>
                    <a:pt x="306" y="0"/>
                  </a:cubicBezTo>
                  <a:lnTo>
                    <a:pt x="307" y="0"/>
                  </a:lnTo>
                  <a:cubicBezTo>
                    <a:pt x="346" y="0"/>
                    <a:pt x="378" y="32"/>
                    <a:pt x="379" y="72"/>
                  </a:cubicBezTo>
                  <a:cubicBezTo>
                    <a:pt x="379" y="112"/>
                    <a:pt x="347" y="144"/>
                    <a:pt x="307" y="145"/>
                  </a:cubicBezTo>
                  <a:cubicBezTo>
                    <a:pt x="171" y="147"/>
                    <a:pt x="74" y="148"/>
                    <a:pt x="74" y="148"/>
                  </a:cubicBezTo>
                  <a:lnTo>
                    <a:pt x="73" y="1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084">
              <a:extLst>
                <a:ext uri="{FF2B5EF4-FFF2-40B4-BE49-F238E27FC236}">
                  <a16:creationId xmlns:a16="http://schemas.microsoft.com/office/drawing/2014/main" id="{FBE87872-2EBB-4401-9E73-1AFA71EF8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8288" y="6375400"/>
              <a:ext cx="19050" cy="30163"/>
            </a:xfrm>
            <a:custGeom>
              <a:avLst/>
              <a:gdLst>
                <a:gd name="T0" fmla="*/ 73 w 145"/>
                <a:gd name="T1" fmla="*/ 229 h 229"/>
                <a:gd name="T2" fmla="*/ 0 w 145"/>
                <a:gd name="T3" fmla="*/ 157 h 229"/>
                <a:gd name="T4" fmla="*/ 0 w 145"/>
                <a:gd name="T5" fmla="*/ 73 h 229"/>
                <a:gd name="T6" fmla="*/ 73 w 145"/>
                <a:gd name="T7" fmla="*/ 0 h 229"/>
                <a:gd name="T8" fmla="*/ 145 w 145"/>
                <a:gd name="T9" fmla="*/ 73 h 229"/>
                <a:gd name="T10" fmla="*/ 145 w 145"/>
                <a:gd name="T11" fmla="*/ 157 h 229"/>
                <a:gd name="T12" fmla="*/ 73 w 145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29">
                  <a:moveTo>
                    <a:pt x="73" y="229"/>
                  </a:moveTo>
                  <a:cubicBezTo>
                    <a:pt x="33" y="229"/>
                    <a:pt x="0" y="196"/>
                    <a:pt x="0" y="157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5" y="33"/>
                    <a:pt x="145" y="73"/>
                  </a:cubicBezTo>
                  <a:lnTo>
                    <a:pt x="145" y="157"/>
                  </a:lnTo>
                  <a:cubicBezTo>
                    <a:pt x="145" y="196"/>
                    <a:pt x="113" y="229"/>
                    <a:pt x="73" y="2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85">
              <a:extLst>
                <a:ext uri="{FF2B5EF4-FFF2-40B4-BE49-F238E27FC236}">
                  <a16:creationId xmlns:a16="http://schemas.microsoft.com/office/drawing/2014/main" id="{EF43F8D6-1C2E-4BF4-BA10-10B7DE1F9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900" y="6280150"/>
              <a:ext cx="71438" cy="112713"/>
            </a:xfrm>
            <a:custGeom>
              <a:avLst/>
              <a:gdLst>
                <a:gd name="T0" fmla="*/ 478 w 550"/>
                <a:gd name="T1" fmla="*/ 883 h 883"/>
                <a:gd name="T2" fmla="*/ 405 w 550"/>
                <a:gd name="T3" fmla="*/ 811 h 883"/>
                <a:gd name="T4" fmla="*/ 405 w 550"/>
                <a:gd name="T5" fmla="*/ 556 h 883"/>
                <a:gd name="T6" fmla="*/ 65 w 550"/>
                <a:gd name="T7" fmla="*/ 150 h 883"/>
                <a:gd name="T8" fmla="*/ 6 w 550"/>
                <a:gd name="T9" fmla="*/ 66 h 883"/>
                <a:gd name="T10" fmla="*/ 90 w 550"/>
                <a:gd name="T11" fmla="*/ 7 h 883"/>
                <a:gd name="T12" fmla="*/ 550 w 550"/>
                <a:gd name="T13" fmla="*/ 556 h 883"/>
                <a:gd name="T14" fmla="*/ 550 w 550"/>
                <a:gd name="T15" fmla="*/ 811 h 883"/>
                <a:gd name="T16" fmla="*/ 478 w 550"/>
                <a:gd name="T17" fmla="*/ 88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0" h="883">
                  <a:moveTo>
                    <a:pt x="478" y="883"/>
                  </a:moveTo>
                  <a:cubicBezTo>
                    <a:pt x="438" y="883"/>
                    <a:pt x="405" y="851"/>
                    <a:pt x="405" y="811"/>
                  </a:cubicBezTo>
                  <a:lnTo>
                    <a:pt x="405" y="556"/>
                  </a:lnTo>
                  <a:cubicBezTo>
                    <a:pt x="405" y="355"/>
                    <a:pt x="263" y="184"/>
                    <a:pt x="65" y="150"/>
                  </a:cubicBezTo>
                  <a:cubicBezTo>
                    <a:pt x="26" y="143"/>
                    <a:pt x="0" y="105"/>
                    <a:pt x="6" y="66"/>
                  </a:cubicBezTo>
                  <a:cubicBezTo>
                    <a:pt x="13" y="27"/>
                    <a:pt x="51" y="0"/>
                    <a:pt x="90" y="7"/>
                  </a:cubicBezTo>
                  <a:cubicBezTo>
                    <a:pt x="357" y="53"/>
                    <a:pt x="550" y="284"/>
                    <a:pt x="550" y="556"/>
                  </a:cubicBezTo>
                  <a:lnTo>
                    <a:pt x="550" y="811"/>
                  </a:lnTo>
                  <a:cubicBezTo>
                    <a:pt x="550" y="851"/>
                    <a:pt x="518" y="883"/>
                    <a:pt x="478" y="88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86">
              <a:extLst>
                <a:ext uri="{FF2B5EF4-FFF2-40B4-BE49-F238E27FC236}">
                  <a16:creationId xmlns:a16="http://schemas.microsoft.com/office/drawing/2014/main" id="{B0F9DEEF-DCB6-4D0A-A35D-210A6E5A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113" y="6283325"/>
              <a:ext cx="47625" cy="39688"/>
            </a:xfrm>
            <a:custGeom>
              <a:avLst/>
              <a:gdLst>
                <a:gd name="T0" fmla="*/ 82 w 374"/>
                <a:gd name="T1" fmla="*/ 309 h 309"/>
                <a:gd name="T2" fmla="*/ 37 w 374"/>
                <a:gd name="T3" fmla="*/ 293 h 309"/>
                <a:gd name="T4" fmla="*/ 25 w 374"/>
                <a:gd name="T5" fmla="*/ 191 h 309"/>
                <a:gd name="T6" fmla="*/ 266 w 374"/>
                <a:gd name="T7" fmla="*/ 15 h 309"/>
                <a:gd name="T8" fmla="*/ 360 w 374"/>
                <a:gd name="T9" fmla="*/ 57 h 309"/>
                <a:gd name="T10" fmla="*/ 317 w 374"/>
                <a:gd name="T11" fmla="*/ 150 h 309"/>
                <a:gd name="T12" fmla="*/ 139 w 374"/>
                <a:gd name="T13" fmla="*/ 281 h 309"/>
                <a:gd name="T14" fmla="*/ 82 w 374"/>
                <a:gd name="T1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309">
                  <a:moveTo>
                    <a:pt x="82" y="309"/>
                  </a:moveTo>
                  <a:cubicBezTo>
                    <a:pt x="66" y="309"/>
                    <a:pt x="50" y="304"/>
                    <a:pt x="37" y="293"/>
                  </a:cubicBezTo>
                  <a:cubicBezTo>
                    <a:pt x="6" y="268"/>
                    <a:pt x="0" y="223"/>
                    <a:pt x="25" y="191"/>
                  </a:cubicBezTo>
                  <a:cubicBezTo>
                    <a:pt x="88" y="111"/>
                    <a:pt x="172" y="50"/>
                    <a:pt x="266" y="15"/>
                  </a:cubicBezTo>
                  <a:cubicBezTo>
                    <a:pt x="304" y="0"/>
                    <a:pt x="345" y="19"/>
                    <a:pt x="360" y="57"/>
                  </a:cubicBezTo>
                  <a:cubicBezTo>
                    <a:pt x="374" y="94"/>
                    <a:pt x="355" y="136"/>
                    <a:pt x="317" y="150"/>
                  </a:cubicBezTo>
                  <a:cubicBezTo>
                    <a:pt x="248" y="176"/>
                    <a:pt x="186" y="222"/>
                    <a:pt x="139" y="281"/>
                  </a:cubicBezTo>
                  <a:cubicBezTo>
                    <a:pt x="124" y="299"/>
                    <a:pt x="103" y="309"/>
                    <a:pt x="82" y="30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87">
              <a:extLst>
                <a:ext uri="{FF2B5EF4-FFF2-40B4-BE49-F238E27FC236}">
                  <a16:creationId xmlns:a16="http://schemas.microsoft.com/office/drawing/2014/main" id="{F0836246-87D3-4688-8538-521437ADC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100" y="6256338"/>
              <a:ext cx="80963" cy="42863"/>
            </a:xfrm>
            <a:custGeom>
              <a:avLst/>
              <a:gdLst>
                <a:gd name="T0" fmla="*/ 555 w 628"/>
                <a:gd name="T1" fmla="*/ 330 h 330"/>
                <a:gd name="T2" fmla="*/ 483 w 628"/>
                <a:gd name="T3" fmla="*/ 258 h 330"/>
                <a:gd name="T4" fmla="*/ 483 w 628"/>
                <a:gd name="T5" fmla="*/ 144 h 330"/>
                <a:gd name="T6" fmla="*/ 145 w 628"/>
                <a:gd name="T7" fmla="*/ 144 h 330"/>
                <a:gd name="T8" fmla="*/ 145 w 628"/>
                <a:gd name="T9" fmla="*/ 245 h 330"/>
                <a:gd name="T10" fmla="*/ 72 w 628"/>
                <a:gd name="T11" fmla="*/ 318 h 330"/>
                <a:gd name="T12" fmla="*/ 0 w 628"/>
                <a:gd name="T13" fmla="*/ 245 h 330"/>
                <a:gd name="T14" fmla="*/ 0 w 628"/>
                <a:gd name="T15" fmla="*/ 72 h 330"/>
                <a:gd name="T16" fmla="*/ 72 w 628"/>
                <a:gd name="T17" fmla="*/ 0 h 330"/>
                <a:gd name="T18" fmla="*/ 555 w 628"/>
                <a:gd name="T19" fmla="*/ 0 h 330"/>
                <a:gd name="T20" fmla="*/ 628 w 628"/>
                <a:gd name="T21" fmla="*/ 72 h 330"/>
                <a:gd name="T22" fmla="*/ 628 w 628"/>
                <a:gd name="T23" fmla="*/ 258 h 330"/>
                <a:gd name="T24" fmla="*/ 555 w 628"/>
                <a:gd name="T25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8" h="330">
                  <a:moveTo>
                    <a:pt x="555" y="330"/>
                  </a:moveTo>
                  <a:cubicBezTo>
                    <a:pt x="515" y="330"/>
                    <a:pt x="483" y="298"/>
                    <a:pt x="483" y="258"/>
                  </a:cubicBezTo>
                  <a:lnTo>
                    <a:pt x="483" y="144"/>
                  </a:lnTo>
                  <a:lnTo>
                    <a:pt x="145" y="144"/>
                  </a:lnTo>
                  <a:lnTo>
                    <a:pt x="145" y="245"/>
                  </a:lnTo>
                  <a:cubicBezTo>
                    <a:pt x="145" y="285"/>
                    <a:pt x="113" y="318"/>
                    <a:pt x="72" y="318"/>
                  </a:cubicBezTo>
                  <a:cubicBezTo>
                    <a:pt x="33" y="318"/>
                    <a:pt x="0" y="285"/>
                    <a:pt x="0" y="245"/>
                  </a:cubicBezTo>
                  <a:lnTo>
                    <a:pt x="0" y="72"/>
                  </a:lnTo>
                  <a:cubicBezTo>
                    <a:pt x="0" y="32"/>
                    <a:pt x="33" y="0"/>
                    <a:pt x="72" y="0"/>
                  </a:cubicBezTo>
                  <a:lnTo>
                    <a:pt x="555" y="0"/>
                  </a:lnTo>
                  <a:cubicBezTo>
                    <a:pt x="595" y="0"/>
                    <a:pt x="628" y="32"/>
                    <a:pt x="628" y="72"/>
                  </a:cubicBezTo>
                  <a:lnTo>
                    <a:pt x="628" y="258"/>
                  </a:lnTo>
                  <a:cubicBezTo>
                    <a:pt x="628" y="298"/>
                    <a:pt x="595" y="330"/>
                    <a:pt x="555" y="33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88">
              <a:extLst>
                <a:ext uri="{FF2B5EF4-FFF2-40B4-BE49-F238E27FC236}">
                  <a16:creationId xmlns:a16="http://schemas.microsoft.com/office/drawing/2014/main" id="{8F5F1136-649B-4480-9DF4-F67AF94C5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308725"/>
              <a:ext cx="128588" cy="19050"/>
            </a:xfrm>
            <a:custGeom>
              <a:avLst/>
              <a:gdLst>
                <a:gd name="T0" fmla="*/ 932 w 1005"/>
                <a:gd name="T1" fmla="*/ 145 h 145"/>
                <a:gd name="T2" fmla="*/ 73 w 1005"/>
                <a:gd name="T3" fmla="*/ 145 h 145"/>
                <a:gd name="T4" fmla="*/ 0 w 1005"/>
                <a:gd name="T5" fmla="*/ 72 h 145"/>
                <a:gd name="T6" fmla="*/ 73 w 1005"/>
                <a:gd name="T7" fmla="*/ 0 h 145"/>
                <a:gd name="T8" fmla="*/ 932 w 1005"/>
                <a:gd name="T9" fmla="*/ 0 h 145"/>
                <a:gd name="T10" fmla="*/ 1005 w 1005"/>
                <a:gd name="T11" fmla="*/ 72 h 145"/>
                <a:gd name="T12" fmla="*/ 932 w 1005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5" h="145">
                  <a:moveTo>
                    <a:pt x="932" y="145"/>
                  </a:moveTo>
                  <a:lnTo>
                    <a:pt x="73" y="145"/>
                  </a:lnTo>
                  <a:cubicBezTo>
                    <a:pt x="33" y="145"/>
                    <a:pt x="0" y="112"/>
                    <a:pt x="0" y="72"/>
                  </a:cubicBezTo>
                  <a:cubicBezTo>
                    <a:pt x="0" y="32"/>
                    <a:pt x="33" y="0"/>
                    <a:pt x="73" y="0"/>
                  </a:cubicBezTo>
                  <a:lnTo>
                    <a:pt x="932" y="0"/>
                  </a:lnTo>
                  <a:cubicBezTo>
                    <a:pt x="972" y="0"/>
                    <a:pt x="1005" y="32"/>
                    <a:pt x="1005" y="72"/>
                  </a:cubicBezTo>
                  <a:cubicBezTo>
                    <a:pt x="1005" y="112"/>
                    <a:pt x="972" y="145"/>
                    <a:pt x="932" y="14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089">
              <a:extLst>
                <a:ext uri="{FF2B5EF4-FFF2-40B4-BE49-F238E27FC236}">
                  <a16:creationId xmlns:a16="http://schemas.microsoft.com/office/drawing/2014/main" id="{FCC4C75A-ACE8-413A-AC42-852DA63A7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675" y="6280150"/>
              <a:ext cx="20638" cy="19050"/>
            </a:xfrm>
            <a:custGeom>
              <a:avLst/>
              <a:gdLst>
                <a:gd name="T0" fmla="*/ 74 w 153"/>
                <a:gd name="T1" fmla="*/ 146 h 146"/>
                <a:gd name="T2" fmla="*/ 70 w 153"/>
                <a:gd name="T3" fmla="*/ 146 h 146"/>
                <a:gd name="T4" fmla="*/ 0 w 153"/>
                <a:gd name="T5" fmla="*/ 73 h 146"/>
                <a:gd name="T6" fmla="*/ 63 w 153"/>
                <a:gd name="T7" fmla="*/ 2 h 146"/>
                <a:gd name="T8" fmla="*/ 84 w 153"/>
                <a:gd name="T9" fmla="*/ 1 h 146"/>
                <a:gd name="T10" fmla="*/ 150 w 153"/>
                <a:gd name="T11" fmla="*/ 79 h 146"/>
                <a:gd name="T12" fmla="*/ 74 w 153"/>
                <a:gd name="T1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46">
                  <a:moveTo>
                    <a:pt x="74" y="146"/>
                  </a:moveTo>
                  <a:lnTo>
                    <a:pt x="70" y="146"/>
                  </a:lnTo>
                  <a:cubicBezTo>
                    <a:pt x="31" y="144"/>
                    <a:pt x="0" y="112"/>
                    <a:pt x="0" y="73"/>
                  </a:cubicBezTo>
                  <a:cubicBezTo>
                    <a:pt x="1" y="42"/>
                    <a:pt x="23" y="7"/>
                    <a:pt x="63" y="2"/>
                  </a:cubicBezTo>
                  <a:cubicBezTo>
                    <a:pt x="70" y="0"/>
                    <a:pt x="77" y="0"/>
                    <a:pt x="84" y="1"/>
                  </a:cubicBezTo>
                  <a:cubicBezTo>
                    <a:pt x="124" y="5"/>
                    <a:pt x="153" y="39"/>
                    <a:pt x="150" y="79"/>
                  </a:cubicBezTo>
                  <a:cubicBezTo>
                    <a:pt x="147" y="113"/>
                    <a:pt x="121" y="146"/>
                    <a:pt x="74" y="14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17"/>
          <p:cNvSpPr txBox="1"/>
          <p:nvPr/>
        </p:nvSpPr>
        <p:spPr>
          <a:xfrm>
            <a:off x="7078987" y="5015959"/>
            <a:ext cx="3056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TEPA</a:t>
            </a:r>
            <a:endParaRPr lang="en-US" sz="2200" kern="0" dirty="0"/>
          </a:p>
          <a:p>
            <a:pPr lvl="0" algn="ctr">
              <a:defRPr/>
            </a:pPr>
            <a:r>
              <a:rPr lang="cs-CZ" sz="2200" kern="0" dirty="0" smtClean="0"/>
              <a:t>Environmentální schopnost produktů technologie</a:t>
            </a:r>
            <a:endParaRPr lang="en-US" sz="2200" kern="0" dirty="0"/>
          </a:p>
        </p:txBody>
      </p:sp>
      <p:grpSp>
        <p:nvGrpSpPr>
          <p:cNvPr id="47" name="Energy_efficiency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18EC948-E07E-4FC3-9651-A4965099CC8F}"/>
              </a:ext>
            </a:extLst>
          </p:cNvPr>
          <p:cNvGrpSpPr>
            <a:grpSpLocks noChangeAspect="1"/>
          </p:cNvGrpSpPr>
          <p:nvPr/>
        </p:nvGrpSpPr>
        <p:grpSpPr>
          <a:xfrm>
            <a:off x="6319427" y="2974532"/>
            <a:ext cx="1186913" cy="1186911"/>
            <a:chOff x="6311900" y="4327525"/>
            <a:chExt cx="479426" cy="479425"/>
          </a:xfrm>
          <a:solidFill>
            <a:schemeClr val="accent1"/>
          </a:solidFill>
        </p:grpSpPr>
        <p:sp>
          <p:nvSpPr>
            <p:cNvPr id="48" name="Freeform 187">
              <a:extLst>
                <a:ext uri="{FF2B5EF4-FFF2-40B4-BE49-F238E27FC236}">
                  <a16:creationId xmlns:a16="http://schemas.microsoft.com/office/drawing/2014/main" id="{A73FB64C-56CA-4316-B4CD-3116828B8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4667250"/>
              <a:ext cx="338138" cy="139700"/>
            </a:xfrm>
            <a:custGeom>
              <a:avLst/>
              <a:gdLst>
                <a:gd name="T0" fmla="*/ 1214 w 3340"/>
                <a:gd name="T1" fmla="*/ 1383 h 1383"/>
                <a:gd name="T2" fmla="*/ 1151 w 3340"/>
                <a:gd name="T3" fmla="*/ 1339 h 1383"/>
                <a:gd name="T4" fmla="*/ 963 w 3340"/>
                <a:gd name="T5" fmla="*/ 821 h 1383"/>
                <a:gd name="T6" fmla="*/ 623 w 3340"/>
                <a:gd name="T7" fmla="*/ 1253 h 1383"/>
                <a:gd name="T8" fmla="*/ 543 w 3340"/>
                <a:gd name="T9" fmla="*/ 1273 h 1383"/>
                <a:gd name="T10" fmla="*/ 44 w 3340"/>
                <a:gd name="T11" fmla="*/ 1049 h 1383"/>
                <a:gd name="T12" fmla="*/ 6 w 3340"/>
                <a:gd name="T13" fmla="*/ 977 h 1383"/>
                <a:gd name="T14" fmla="*/ 35 w 3340"/>
                <a:gd name="T15" fmla="*/ 813 h 1383"/>
                <a:gd name="T16" fmla="*/ 112 w 3340"/>
                <a:gd name="T17" fmla="*/ 759 h 1383"/>
                <a:gd name="T18" fmla="*/ 166 w 3340"/>
                <a:gd name="T19" fmla="*/ 836 h 1383"/>
                <a:gd name="T20" fmla="*/ 146 w 3340"/>
                <a:gd name="T21" fmla="*/ 949 h 1383"/>
                <a:gd name="T22" fmla="*/ 550 w 3340"/>
                <a:gd name="T23" fmla="*/ 1130 h 1383"/>
                <a:gd name="T24" fmla="*/ 933 w 3340"/>
                <a:gd name="T25" fmla="*/ 644 h 1383"/>
                <a:gd name="T26" fmla="*/ 996 w 3340"/>
                <a:gd name="T27" fmla="*/ 620 h 1383"/>
                <a:gd name="T28" fmla="*/ 1048 w 3340"/>
                <a:gd name="T29" fmla="*/ 663 h 1383"/>
                <a:gd name="T30" fmla="*/ 1259 w 3340"/>
                <a:gd name="T31" fmla="*/ 1245 h 1383"/>
                <a:gd name="T32" fmla="*/ 1700 w 3340"/>
                <a:gd name="T33" fmla="*/ 1199 h 1383"/>
                <a:gd name="T34" fmla="*/ 1790 w 3340"/>
                <a:gd name="T35" fmla="*/ 588 h 1383"/>
                <a:gd name="T36" fmla="*/ 1832 w 3340"/>
                <a:gd name="T37" fmla="*/ 535 h 1383"/>
                <a:gd name="T38" fmla="*/ 1899 w 3340"/>
                <a:gd name="T39" fmla="*/ 546 h 1383"/>
                <a:gd name="T40" fmla="*/ 2371 w 3340"/>
                <a:gd name="T41" fmla="*/ 944 h 1383"/>
                <a:gd name="T42" fmla="*/ 2730 w 3340"/>
                <a:gd name="T43" fmla="*/ 685 h 1383"/>
                <a:gd name="T44" fmla="*/ 2495 w 3340"/>
                <a:gd name="T45" fmla="*/ 95 h 1383"/>
                <a:gd name="T46" fmla="*/ 2506 w 3340"/>
                <a:gd name="T47" fmla="*/ 28 h 1383"/>
                <a:gd name="T48" fmla="*/ 2570 w 3340"/>
                <a:gd name="T49" fmla="*/ 5 h 1383"/>
                <a:gd name="T50" fmla="*/ 3185 w 3340"/>
                <a:gd name="T51" fmla="*/ 126 h 1383"/>
                <a:gd name="T52" fmla="*/ 3203 w 3340"/>
                <a:gd name="T53" fmla="*/ 86 h 1383"/>
                <a:gd name="T54" fmla="*/ 3291 w 3340"/>
                <a:gd name="T55" fmla="*/ 53 h 1383"/>
                <a:gd name="T56" fmla="*/ 3324 w 3340"/>
                <a:gd name="T57" fmla="*/ 141 h 1383"/>
                <a:gd name="T58" fmla="*/ 3285 w 3340"/>
                <a:gd name="T59" fmla="*/ 229 h 1383"/>
                <a:gd name="T60" fmla="*/ 3211 w 3340"/>
                <a:gd name="T61" fmla="*/ 267 h 1383"/>
                <a:gd name="T62" fmla="*/ 2665 w 3340"/>
                <a:gd name="T63" fmla="*/ 160 h 1383"/>
                <a:gd name="T64" fmla="*/ 2873 w 3340"/>
                <a:gd name="T65" fmla="*/ 684 h 1383"/>
                <a:gd name="T66" fmla="*/ 2850 w 3340"/>
                <a:gd name="T67" fmla="*/ 763 h 1383"/>
                <a:gd name="T68" fmla="*/ 2407 w 3340"/>
                <a:gd name="T69" fmla="*/ 1083 h 1383"/>
                <a:gd name="T70" fmla="*/ 2325 w 3340"/>
                <a:gd name="T71" fmla="*/ 1080 h 1383"/>
                <a:gd name="T72" fmla="*/ 1904 w 3340"/>
                <a:gd name="T73" fmla="*/ 725 h 1383"/>
                <a:gd name="T74" fmla="*/ 1824 w 3340"/>
                <a:gd name="T75" fmla="*/ 1270 h 1383"/>
                <a:gd name="T76" fmla="*/ 1765 w 3340"/>
                <a:gd name="T77" fmla="*/ 1326 h 1383"/>
                <a:gd name="T78" fmla="*/ 1220 w 3340"/>
                <a:gd name="T79" fmla="*/ 1383 h 1383"/>
                <a:gd name="T80" fmla="*/ 1214 w 3340"/>
                <a:gd name="T81" fmla="*/ 1383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40" h="1383">
                  <a:moveTo>
                    <a:pt x="1214" y="1383"/>
                  </a:moveTo>
                  <a:cubicBezTo>
                    <a:pt x="1186" y="1383"/>
                    <a:pt x="1161" y="1366"/>
                    <a:pt x="1151" y="1339"/>
                  </a:cubicBezTo>
                  <a:lnTo>
                    <a:pt x="963" y="821"/>
                  </a:lnTo>
                  <a:lnTo>
                    <a:pt x="623" y="1253"/>
                  </a:lnTo>
                  <a:cubicBezTo>
                    <a:pt x="604" y="1277"/>
                    <a:pt x="571" y="1286"/>
                    <a:pt x="543" y="1273"/>
                  </a:cubicBezTo>
                  <a:lnTo>
                    <a:pt x="44" y="1049"/>
                  </a:lnTo>
                  <a:cubicBezTo>
                    <a:pt x="16" y="1037"/>
                    <a:pt x="0" y="1007"/>
                    <a:pt x="6" y="977"/>
                  </a:cubicBezTo>
                  <a:lnTo>
                    <a:pt x="35" y="813"/>
                  </a:lnTo>
                  <a:cubicBezTo>
                    <a:pt x="41" y="777"/>
                    <a:pt x="76" y="753"/>
                    <a:pt x="112" y="759"/>
                  </a:cubicBezTo>
                  <a:cubicBezTo>
                    <a:pt x="148" y="765"/>
                    <a:pt x="172" y="800"/>
                    <a:pt x="166" y="836"/>
                  </a:cubicBezTo>
                  <a:lnTo>
                    <a:pt x="146" y="949"/>
                  </a:lnTo>
                  <a:lnTo>
                    <a:pt x="550" y="1130"/>
                  </a:lnTo>
                  <a:lnTo>
                    <a:pt x="933" y="644"/>
                  </a:lnTo>
                  <a:cubicBezTo>
                    <a:pt x="948" y="625"/>
                    <a:pt x="972" y="616"/>
                    <a:pt x="996" y="620"/>
                  </a:cubicBezTo>
                  <a:cubicBezTo>
                    <a:pt x="1020" y="623"/>
                    <a:pt x="1040" y="640"/>
                    <a:pt x="1048" y="663"/>
                  </a:cubicBezTo>
                  <a:lnTo>
                    <a:pt x="1259" y="1245"/>
                  </a:lnTo>
                  <a:lnTo>
                    <a:pt x="1700" y="1199"/>
                  </a:lnTo>
                  <a:lnTo>
                    <a:pt x="1790" y="588"/>
                  </a:lnTo>
                  <a:cubicBezTo>
                    <a:pt x="1793" y="564"/>
                    <a:pt x="1810" y="544"/>
                    <a:pt x="1832" y="535"/>
                  </a:cubicBezTo>
                  <a:cubicBezTo>
                    <a:pt x="1855" y="526"/>
                    <a:pt x="1880" y="531"/>
                    <a:pt x="1899" y="546"/>
                  </a:cubicBezTo>
                  <a:lnTo>
                    <a:pt x="2371" y="944"/>
                  </a:lnTo>
                  <a:lnTo>
                    <a:pt x="2730" y="685"/>
                  </a:lnTo>
                  <a:lnTo>
                    <a:pt x="2495" y="95"/>
                  </a:lnTo>
                  <a:cubicBezTo>
                    <a:pt x="2486" y="73"/>
                    <a:pt x="2490" y="47"/>
                    <a:pt x="2506" y="28"/>
                  </a:cubicBezTo>
                  <a:cubicBezTo>
                    <a:pt x="2522" y="9"/>
                    <a:pt x="2546" y="0"/>
                    <a:pt x="2570" y="5"/>
                  </a:cubicBezTo>
                  <a:lnTo>
                    <a:pt x="3185" y="126"/>
                  </a:lnTo>
                  <a:lnTo>
                    <a:pt x="3203" y="86"/>
                  </a:lnTo>
                  <a:cubicBezTo>
                    <a:pt x="3218" y="53"/>
                    <a:pt x="3257" y="38"/>
                    <a:pt x="3291" y="53"/>
                  </a:cubicBezTo>
                  <a:cubicBezTo>
                    <a:pt x="3324" y="68"/>
                    <a:pt x="3340" y="108"/>
                    <a:pt x="3324" y="141"/>
                  </a:cubicBezTo>
                  <a:lnTo>
                    <a:pt x="3285" y="229"/>
                  </a:lnTo>
                  <a:cubicBezTo>
                    <a:pt x="3272" y="258"/>
                    <a:pt x="3241" y="274"/>
                    <a:pt x="3211" y="267"/>
                  </a:cubicBezTo>
                  <a:lnTo>
                    <a:pt x="2665" y="160"/>
                  </a:lnTo>
                  <a:lnTo>
                    <a:pt x="2873" y="684"/>
                  </a:lnTo>
                  <a:cubicBezTo>
                    <a:pt x="2884" y="712"/>
                    <a:pt x="2875" y="745"/>
                    <a:pt x="2850" y="763"/>
                  </a:cubicBezTo>
                  <a:lnTo>
                    <a:pt x="2407" y="1083"/>
                  </a:lnTo>
                  <a:cubicBezTo>
                    <a:pt x="2382" y="1101"/>
                    <a:pt x="2348" y="1099"/>
                    <a:pt x="2325" y="1080"/>
                  </a:cubicBezTo>
                  <a:lnTo>
                    <a:pt x="1904" y="725"/>
                  </a:lnTo>
                  <a:lnTo>
                    <a:pt x="1824" y="1270"/>
                  </a:lnTo>
                  <a:cubicBezTo>
                    <a:pt x="1820" y="1300"/>
                    <a:pt x="1796" y="1323"/>
                    <a:pt x="1765" y="1326"/>
                  </a:cubicBezTo>
                  <a:lnTo>
                    <a:pt x="1220" y="1383"/>
                  </a:lnTo>
                  <a:cubicBezTo>
                    <a:pt x="1218" y="1383"/>
                    <a:pt x="1216" y="1383"/>
                    <a:pt x="1214" y="1383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88">
              <a:extLst>
                <a:ext uri="{FF2B5EF4-FFF2-40B4-BE49-F238E27FC236}">
                  <a16:creationId xmlns:a16="http://schemas.microsoft.com/office/drawing/2014/main" id="{478DE683-E83D-4F20-9A18-AF5DE6485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4724400"/>
              <a:ext cx="14288" cy="15875"/>
            </a:xfrm>
            <a:custGeom>
              <a:avLst/>
              <a:gdLst>
                <a:gd name="T0" fmla="*/ 72 w 154"/>
                <a:gd name="T1" fmla="*/ 162 h 162"/>
                <a:gd name="T2" fmla="*/ 60 w 154"/>
                <a:gd name="T3" fmla="*/ 161 h 162"/>
                <a:gd name="T4" fmla="*/ 6 w 154"/>
                <a:gd name="T5" fmla="*/ 84 h 162"/>
                <a:gd name="T6" fmla="*/ 19 w 154"/>
                <a:gd name="T7" fmla="*/ 48 h 162"/>
                <a:gd name="T8" fmla="*/ 93 w 154"/>
                <a:gd name="T9" fmla="*/ 5 h 162"/>
                <a:gd name="T10" fmla="*/ 147 w 154"/>
                <a:gd name="T11" fmla="*/ 82 h 162"/>
                <a:gd name="T12" fmla="*/ 134 w 154"/>
                <a:gd name="T13" fmla="*/ 118 h 162"/>
                <a:gd name="T14" fmla="*/ 72 w 154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2">
                  <a:moveTo>
                    <a:pt x="72" y="162"/>
                  </a:moveTo>
                  <a:cubicBezTo>
                    <a:pt x="68" y="162"/>
                    <a:pt x="64" y="161"/>
                    <a:pt x="60" y="161"/>
                  </a:cubicBezTo>
                  <a:cubicBezTo>
                    <a:pt x="24" y="154"/>
                    <a:pt x="0" y="120"/>
                    <a:pt x="6" y="84"/>
                  </a:cubicBezTo>
                  <a:cubicBezTo>
                    <a:pt x="8" y="73"/>
                    <a:pt x="11" y="60"/>
                    <a:pt x="19" y="48"/>
                  </a:cubicBezTo>
                  <a:cubicBezTo>
                    <a:pt x="30" y="18"/>
                    <a:pt x="61" y="0"/>
                    <a:pt x="93" y="5"/>
                  </a:cubicBezTo>
                  <a:cubicBezTo>
                    <a:pt x="130" y="12"/>
                    <a:pt x="154" y="46"/>
                    <a:pt x="147" y="82"/>
                  </a:cubicBezTo>
                  <a:cubicBezTo>
                    <a:pt x="146" y="92"/>
                    <a:pt x="143" y="105"/>
                    <a:pt x="134" y="118"/>
                  </a:cubicBezTo>
                  <a:cubicBezTo>
                    <a:pt x="125" y="144"/>
                    <a:pt x="100" y="162"/>
                    <a:pt x="72" y="162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89">
              <a:extLst>
                <a:ext uri="{FF2B5EF4-FFF2-40B4-BE49-F238E27FC236}">
                  <a16:creationId xmlns:a16="http://schemas.microsoft.com/office/drawing/2014/main" id="{C7625808-7139-4AD0-8158-935FCBACA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0" y="4551363"/>
              <a:ext cx="138113" cy="180975"/>
            </a:xfrm>
            <a:custGeom>
              <a:avLst/>
              <a:gdLst>
                <a:gd name="T0" fmla="*/ 677 w 1370"/>
                <a:gd name="T1" fmla="*/ 1779 h 1779"/>
                <a:gd name="T2" fmla="*/ 623 w 1370"/>
                <a:gd name="T3" fmla="*/ 1752 h 1779"/>
                <a:gd name="T4" fmla="*/ 303 w 1370"/>
                <a:gd name="T5" fmla="*/ 1308 h 1779"/>
                <a:gd name="T6" fmla="*/ 305 w 1370"/>
                <a:gd name="T7" fmla="*/ 1226 h 1779"/>
                <a:gd name="T8" fmla="*/ 660 w 1370"/>
                <a:gd name="T9" fmla="*/ 805 h 1779"/>
                <a:gd name="T10" fmla="*/ 115 w 1370"/>
                <a:gd name="T11" fmla="*/ 726 h 1779"/>
                <a:gd name="T12" fmla="*/ 59 w 1370"/>
                <a:gd name="T13" fmla="*/ 667 h 1779"/>
                <a:gd name="T14" fmla="*/ 3 w 1370"/>
                <a:gd name="T15" fmla="*/ 122 h 1779"/>
                <a:gd name="T16" fmla="*/ 46 w 1370"/>
                <a:gd name="T17" fmla="*/ 52 h 1779"/>
                <a:gd name="T18" fmla="*/ 155 w 1370"/>
                <a:gd name="T19" fmla="*/ 13 h 1779"/>
                <a:gd name="T20" fmla="*/ 240 w 1370"/>
                <a:gd name="T21" fmla="*/ 53 h 1779"/>
                <a:gd name="T22" fmla="*/ 201 w 1370"/>
                <a:gd name="T23" fmla="*/ 138 h 1779"/>
                <a:gd name="T24" fmla="*/ 141 w 1370"/>
                <a:gd name="T25" fmla="*/ 160 h 1779"/>
                <a:gd name="T26" fmla="*/ 186 w 1370"/>
                <a:gd name="T27" fmla="*/ 602 h 1779"/>
                <a:gd name="T28" fmla="*/ 798 w 1370"/>
                <a:gd name="T29" fmla="*/ 691 h 1779"/>
                <a:gd name="T30" fmla="*/ 851 w 1370"/>
                <a:gd name="T31" fmla="*/ 733 h 1779"/>
                <a:gd name="T32" fmla="*/ 839 w 1370"/>
                <a:gd name="T33" fmla="*/ 799 h 1779"/>
                <a:gd name="T34" fmla="*/ 441 w 1370"/>
                <a:gd name="T35" fmla="*/ 1272 h 1779"/>
                <a:gd name="T36" fmla="*/ 701 w 1370"/>
                <a:gd name="T37" fmla="*/ 1631 h 1779"/>
                <a:gd name="T38" fmla="*/ 1275 w 1370"/>
                <a:gd name="T39" fmla="*/ 1403 h 1779"/>
                <a:gd name="T40" fmla="*/ 1342 w 1370"/>
                <a:gd name="T41" fmla="*/ 1413 h 1779"/>
                <a:gd name="T42" fmla="*/ 1366 w 1370"/>
                <a:gd name="T43" fmla="*/ 1476 h 1779"/>
                <a:gd name="T44" fmla="*/ 1341 w 1370"/>
                <a:gd name="T45" fmla="*/ 1618 h 1779"/>
                <a:gd name="T46" fmla="*/ 1263 w 1370"/>
                <a:gd name="T47" fmla="*/ 1672 h 1779"/>
                <a:gd name="T48" fmla="*/ 1209 w 1370"/>
                <a:gd name="T49" fmla="*/ 1594 h 1779"/>
                <a:gd name="T50" fmla="*/ 1213 w 1370"/>
                <a:gd name="T51" fmla="*/ 1571 h 1779"/>
                <a:gd name="T52" fmla="*/ 702 w 1370"/>
                <a:gd name="T53" fmla="*/ 1775 h 1779"/>
                <a:gd name="T54" fmla="*/ 677 w 1370"/>
                <a:gd name="T55" fmla="*/ 1779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0" h="1779">
                  <a:moveTo>
                    <a:pt x="677" y="1779"/>
                  </a:moveTo>
                  <a:cubicBezTo>
                    <a:pt x="656" y="1779"/>
                    <a:pt x="636" y="1769"/>
                    <a:pt x="623" y="1752"/>
                  </a:cubicBezTo>
                  <a:lnTo>
                    <a:pt x="303" y="1308"/>
                  </a:lnTo>
                  <a:cubicBezTo>
                    <a:pt x="285" y="1284"/>
                    <a:pt x="286" y="1250"/>
                    <a:pt x="305" y="1226"/>
                  </a:cubicBezTo>
                  <a:lnTo>
                    <a:pt x="660" y="805"/>
                  </a:lnTo>
                  <a:lnTo>
                    <a:pt x="115" y="726"/>
                  </a:lnTo>
                  <a:cubicBezTo>
                    <a:pt x="85" y="722"/>
                    <a:pt x="62" y="698"/>
                    <a:pt x="59" y="667"/>
                  </a:cubicBezTo>
                  <a:lnTo>
                    <a:pt x="3" y="122"/>
                  </a:lnTo>
                  <a:cubicBezTo>
                    <a:pt x="0" y="91"/>
                    <a:pt x="18" y="63"/>
                    <a:pt x="46" y="52"/>
                  </a:cubicBezTo>
                  <a:lnTo>
                    <a:pt x="155" y="13"/>
                  </a:lnTo>
                  <a:cubicBezTo>
                    <a:pt x="190" y="0"/>
                    <a:pt x="228" y="18"/>
                    <a:pt x="240" y="53"/>
                  </a:cubicBezTo>
                  <a:cubicBezTo>
                    <a:pt x="253" y="88"/>
                    <a:pt x="235" y="126"/>
                    <a:pt x="201" y="138"/>
                  </a:cubicBezTo>
                  <a:lnTo>
                    <a:pt x="141" y="160"/>
                  </a:lnTo>
                  <a:lnTo>
                    <a:pt x="186" y="602"/>
                  </a:lnTo>
                  <a:lnTo>
                    <a:pt x="798" y="691"/>
                  </a:lnTo>
                  <a:cubicBezTo>
                    <a:pt x="822" y="694"/>
                    <a:pt x="842" y="710"/>
                    <a:pt x="851" y="733"/>
                  </a:cubicBezTo>
                  <a:cubicBezTo>
                    <a:pt x="859" y="755"/>
                    <a:pt x="855" y="781"/>
                    <a:pt x="839" y="799"/>
                  </a:cubicBezTo>
                  <a:lnTo>
                    <a:pt x="441" y="1272"/>
                  </a:lnTo>
                  <a:lnTo>
                    <a:pt x="701" y="1631"/>
                  </a:lnTo>
                  <a:lnTo>
                    <a:pt x="1275" y="1403"/>
                  </a:lnTo>
                  <a:cubicBezTo>
                    <a:pt x="1298" y="1394"/>
                    <a:pt x="1323" y="1398"/>
                    <a:pt x="1342" y="1413"/>
                  </a:cubicBezTo>
                  <a:cubicBezTo>
                    <a:pt x="1361" y="1428"/>
                    <a:pt x="1370" y="1452"/>
                    <a:pt x="1366" y="1476"/>
                  </a:cubicBezTo>
                  <a:lnTo>
                    <a:pt x="1341" y="1618"/>
                  </a:lnTo>
                  <a:cubicBezTo>
                    <a:pt x="1334" y="1654"/>
                    <a:pt x="1299" y="1678"/>
                    <a:pt x="1263" y="1672"/>
                  </a:cubicBezTo>
                  <a:cubicBezTo>
                    <a:pt x="1227" y="1665"/>
                    <a:pt x="1203" y="1631"/>
                    <a:pt x="1209" y="1594"/>
                  </a:cubicBezTo>
                  <a:lnTo>
                    <a:pt x="1213" y="1571"/>
                  </a:lnTo>
                  <a:lnTo>
                    <a:pt x="702" y="1775"/>
                  </a:lnTo>
                  <a:cubicBezTo>
                    <a:pt x="694" y="1778"/>
                    <a:pt x="685" y="1779"/>
                    <a:pt x="677" y="1779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90">
              <a:extLst>
                <a:ext uri="{FF2B5EF4-FFF2-40B4-BE49-F238E27FC236}">
                  <a16:creationId xmlns:a16="http://schemas.microsoft.com/office/drawing/2014/main" id="{3344CCF2-5C26-4D8E-9B20-A3EA8D31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475" y="4543425"/>
              <a:ext cx="17463" cy="15875"/>
            </a:xfrm>
            <a:custGeom>
              <a:avLst/>
              <a:gdLst>
                <a:gd name="T0" fmla="*/ 75 w 177"/>
                <a:gd name="T1" fmla="*/ 153 h 153"/>
                <a:gd name="T2" fmla="*/ 12 w 177"/>
                <a:gd name="T3" fmla="*/ 109 h 153"/>
                <a:gd name="T4" fmla="*/ 52 w 177"/>
                <a:gd name="T5" fmla="*/ 24 h 153"/>
                <a:gd name="T6" fmla="*/ 57 w 177"/>
                <a:gd name="T7" fmla="*/ 22 h 153"/>
                <a:gd name="T8" fmla="*/ 79 w 177"/>
                <a:gd name="T9" fmla="*/ 13 h 153"/>
                <a:gd name="T10" fmla="*/ 165 w 177"/>
                <a:gd name="T11" fmla="*/ 53 h 153"/>
                <a:gd name="T12" fmla="*/ 124 w 177"/>
                <a:gd name="T13" fmla="*/ 138 h 153"/>
                <a:gd name="T14" fmla="*/ 120 w 177"/>
                <a:gd name="T15" fmla="*/ 139 h 153"/>
                <a:gd name="T16" fmla="*/ 98 w 177"/>
                <a:gd name="T17" fmla="*/ 149 h 153"/>
                <a:gd name="T18" fmla="*/ 75 w 177"/>
                <a:gd name="T1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53">
                  <a:moveTo>
                    <a:pt x="75" y="153"/>
                  </a:moveTo>
                  <a:cubicBezTo>
                    <a:pt x="48" y="153"/>
                    <a:pt x="22" y="136"/>
                    <a:pt x="12" y="109"/>
                  </a:cubicBezTo>
                  <a:cubicBezTo>
                    <a:pt x="0" y="74"/>
                    <a:pt x="18" y="36"/>
                    <a:pt x="52" y="24"/>
                  </a:cubicBezTo>
                  <a:cubicBezTo>
                    <a:pt x="54" y="23"/>
                    <a:pt x="56" y="22"/>
                    <a:pt x="57" y="22"/>
                  </a:cubicBezTo>
                  <a:cubicBezTo>
                    <a:pt x="64" y="18"/>
                    <a:pt x="71" y="15"/>
                    <a:pt x="79" y="13"/>
                  </a:cubicBezTo>
                  <a:cubicBezTo>
                    <a:pt x="114" y="0"/>
                    <a:pt x="152" y="18"/>
                    <a:pt x="165" y="53"/>
                  </a:cubicBezTo>
                  <a:cubicBezTo>
                    <a:pt x="177" y="87"/>
                    <a:pt x="159" y="125"/>
                    <a:pt x="124" y="138"/>
                  </a:cubicBezTo>
                  <a:cubicBezTo>
                    <a:pt x="123" y="139"/>
                    <a:pt x="121" y="139"/>
                    <a:pt x="120" y="139"/>
                  </a:cubicBezTo>
                  <a:cubicBezTo>
                    <a:pt x="113" y="143"/>
                    <a:pt x="105" y="146"/>
                    <a:pt x="98" y="149"/>
                  </a:cubicBezTo>
                  <a:cubicBezTo>
                    <a:pt x="90" y="152"/>
                    <a:pt x="82" y="153"/>
                    <a:pt x="75" y="153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91">
              <a:extLst>
                <a:ext uri="{FF2B5EF4-FFF2-40B4-BE49-F238E27FC236}">
                  <a16:creationId xmlns:a16="http://schemas.microsoft.com/office/drawing/2014/main" id="{A9D18DBB-F494-464D-9FD7-730E868AF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5" y="4327525"/>
              <a:ext cx="441325" cy="225425"/>
            </a:xfrm>
            <a:custGeom>
              <a:avLst/>
              <a:gdLst>
                <a:gd name="T0" fmla="*/ 468 w 4348"/>
                <a:gd name="T1" fmla="*/ 2212 h 2212"/>
                <a:gd name="T2" fmla="*/ 406 w 4348"/>
                <a:gd name="T3" fmla="*/ 2168 h 2212"/>
                <a:gd name="T4" fmla="*/ 446 w 4348"/>
                <a:gd name="T5" fmla="*/ 2083 h 2212"/>
                <a:gd name="T6" fmla="*/ 464 w 4348"/>
                <a:gd name="T7" fmla="*/ 2076 h 2212"/>
                <a:gd name="T8" fmla="*/ 32 w 4348"/>
                <a:gd name="T9" fmla="*/ 1734 h 2212"/>
                <a:gd name="T10" fmla="*/ 13 w 4348"/>
                <a:gd name="T11" fmla="*/ 1655 h 2212"/>
                <a:gd name="T12" fmla="*/ 236 w 4348"/>
                <a:gd name="T13" fmla="*/ 1156 h 2212"/>
                <a:gd name="T14" fmla="*/ 309 w 4348"/>
                <a:gd name="T15" fmla="*/ 1118 h 2212"/>
                <a:gd name="T16" fmla="*/ 865 w 4348"/>
                <a:gd name="T17" fmla="*/ 1217 h 2212"/>
                <a:gd name="T18" fmla="*/ 647 w 4348"/>
                <a:gd name="T19" fmla="*/ 704 h 2212"/>
                <a:gd name="T20" fmla="*/ 670 w 4348"/>
                <a:gd name="T21" fmla="*/ 624 h 2212"/>
                <a:gd name="T22" fmla="*/ 1114 w 4348"/>
                <a:gd name="T23" fmla="*/ 304 h 2212"/>
                <a:gd name="T24" fmla="*/ 1197 w 4348"/>
                <a:gd name="T25" fmla="*/ 307 h 2212"/>
                <a:gd name="T26" fmla="*/ 1626 w 4348"/>
                <a:gd name="T27" fmla="*/ 683 h 2212"/>
                <a:gd name="T28" fmla="*/ 1696 w 4348"/>
                <a:gd name="T29" fmla="*/ 117 h 2212"/>
                <a:gd name="T30" fmla="*/ 1756 w 4348"/>
                <a:gd name="T31" fmla="*/ 59 h 2212"/>
                <a:gd name="T32" fmla="*/ 2300 w 4348"/>
                <a:gd name="T33" fmla="*/ 4 h 2212"/>
                <a:gd name="T34" fmla="*/ 2370 w 4348"/>
                <a:gd name="T35" fmla="*/ 48 h 2212"/>
                <a:gd name="T36" fmla="*/ 2554 w 4348"/>
                <a:gd name="T37" fmla="*/ 588 h 2212"/>
                <a:gd name="T38" fmla="*/ 2897 w 4348"/>
                <a:gd name="T39" fmla="*/ 133 h 2212"/>
                <a:gd name="T40" fmla="*/ 2978 w 4348"/>
                <a:gd name="T41" fmla="*/ 112 h 2212"/>
                <a:gd name="T42" fmla="*/ 3478 w 4348"/>
                <a:gd name="T43" fmla="*/ 337 h 2212"/>
                <a:gd name="T44" fmla="*/ 3515 w 4348"/>
                <a:gd name="T45" fmla="*/ 411 h 2212"/>
                <a:gd name="T46" fmla="*/ 3404 w 4348"/>
                <a:gd name="T47" fmla="*/ 970 h 2212"/>
                <a:gd name="T48" fmla="*/ 3930 w 4348"/>
                <a:gd name="T49" fmla="*/ 749 h 2212"/>
                <a:gd name="T50" fmla="*/ 4009 w 4348"/>
                <a:gd name="T51" fmla="*/ 771 h 2212"/>
                <a:gd name="T52" fmla="*/ 4330 w 4348"/>
                <a:gd name="T53" fmla="*/ 1214 h 2212"/>
                <a:gd name="T54" fmla="*/ 4326 w 4348"/>
                <a:gd name="T55" fmla="*/ 1297 h 2212"/>
                <a:gd name="T56" fmla="*/ 3949 w 4348"/>
                <a:gd name="T57" fmla="*/ 1728 h 2212"/>
                <a:gd name="T58" fmla="*/ 3994 w 4348"/>
                <a:gd name="T59" fmla="*/ 1734 h 2212"/>
                <a:gd name="T60" fmla="*/ 4052 w 4348"/>
                <a:gd name="T61" fmla="*/ 1808 h 2212"/>
                <a:gd name="T62" fmla="*/ 3977 w 4348"/>
                <a:gd name="T63" fmla="*/ 1866 h 2212"/>
                <a:gd name="T64" fmla="*/ 3807 w 4348"/>
                <a:gd name="T65" fmla="*/ 1843 h 2212"/>
                <a:gd name="T66" fmla="*/ 3755 w 4348"/>
                <a:gd name="T67" fmla="*/ 1799 h 2212"/>
                <a:gd name="T68" fmla="*/ 3768 w 4348"/>
                <a:gd name="T69" fmla="*/ 1733 h 2212"/>
                <a:gd name="T70" fmla="*/ 4191 w 4348"/>
                <a:gd name="T71" fmla="*/ 1249 h 2212"/>
                <a:gd name="T72" fmla="*/ 3933 w 4348"/>
                <a:gd name="T73" fmla="*/ 892 h 2212"/>
                <a:gd name="T74" fmla="*/ 3341 w 4348"/>
                <a:gd name="T75" fmla="*/ 1142 h 2212"/>
                <a:gd name="T76" fmla="*/ 3272 w 4348"/>
                <a:gd name="T77" fmla="*/ 1132 h 2212"/>
                <a:gd name="T78" fmla="*/ 3249 w 4348"/>
                <a:gd name="T79" fmla="*/ 1067 h 2212"/>
                <a:gd name="T80" fmla="*/ 3375 w 4348"/>
                <a:gd name="T81" fmla="*/ 437 h 2212"/>
                <a:gd name="T82" fmla="*/ 2972 w 4348"/>
                <a:gd name="T83" fmla="*/ 256 h 2212"/>
                <a:gd name="T84" fmla="*/ 2585 w 4348"/>
                <a:gd name="T85" fmla="*/ 769 h 2212"/>
                <a:gd name="T86" fmla="*/ 2521 w 4348"/>
                <a:gd name="T87" fmla="*/ 795 h 2212"/>
                <a:gd name="T88" fmla="*/ 2468 w 4348"/>
                <a:gd name="T89" fmla="*/ 750 h 2212"/>
                <a:gd name="T90" fmla="*/ 2260 w 4348"/>
                <a:gd name="T91" fmla="*/ 142 h 2212"/>
                <a:gd name="T92" fmla="*/ 1822 w 4348"/>
                <a:gd name="T93" fmla="*/ 186 h 2212"/>
                <a:gd name="T94" fmla="*/ 1743 w 4348"/>
                <a:gd name="T95" fmla="*/ 824 h 2212"/>
                <a:gd name="T96" fmla="*/ 1700 w 4348"/>
                <a:gd name="T97" fmla="*/ 878 h 2212"/>
                <a:gd name="T98" fmla="*/ 1633 w 4348"/>
                <a:gd name="T99" fmla="*/ 866 h 2212"/>
                <a:gd name="T100" fmla="*/ 1149 w 4348"/>
                <a:gd name="T101" fmla="*/ 443 h 2212"/>
                <a:gd name="T102" fmla="*/ 791 w 4348"/>
                <a:gd name="T103" fmla="*/ 701 h 2212"/>
                <a:gd name="T104" fmla="*/ 1035 w 4348"/>
                <a:gd name="T105" fmla="*/ 1278 h 2212"/>
                <a:gd name="T106" fmla="*/ 1026 w 4348"/>
                <a:gd name="T107" fmla="*/ 1345 h 2212"/>
                <a:gd name="T108" fmla="*/ 962 w 4348"/>
                <a:gd name="T109" fmla="*/ 1369 h 2212"/>
                <a:gd name="T110" fmla="*/ 337 w 4348"/>
                <a:gd name="T111" fmla="*/ 1258 h 2212"/>
                <a:gd name="T112" fmla="*/ 156 w 4348"/>
                <a:gd name="T113" fmla="*/ 1662 h 2212"/>
                <a:gd name="T114" fmla="*/ 641 w 4348"/>
                <a:gd name="T115" fmla="*/ 2046 h 2212"/>
                <a:gd name="T116" fmla="*/ 665 w 4348"/>
                <a:gd name="T117" fmla="*/ 2109 h 2212"/>
                <a:gd name="T118" fmla="*/ 622 w 4348"/>
                <a:gd name="T119" fmla="*/ 2161 h 2212"/>
                <a:gd name="T120" fmla="*/ 491 w 4348"/>
                <a:gd name="T121" fmla="*/ 2209 h 2212"/>
                <a:gd name="T122" fmla="*/ 468 w 4348"/>
                <a:gd name="T123" fmla="*/ 2212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48" h="2212">
                  <a:moveTo>
                    <a:pt x="468" y="2212"/>
                  </a:moveTo>
                  <a:cubicBezTo>
                    <a:pt x="441" y="2212"/>
                    <a:pt x="415" y="2196"/>
                    <a:pt x="406" y="2168"/>
                  </a:cubicBezTo>
                  <a:cubicBezTo>
                    <a:pt x="393" y="2134"/>
                    <a:pt x="411" y="2096"/>
                    <a:pt x="446" y="2083"/>
                  </a:cubicBezTo>
                  <a:lnTo>
                    <a:pt x="464" y="2076"/>
                  </a:lnTo>
                  <a:lnTo>
                    <a:pt x="32" y="1734"/>
                  </a:lnTo>
                  <a:cubicBezTo>
                    <a:pt x="8" y="1715"/>
                    <a:pt x="0" y="1683"/>
                    <a:pt x="13" y="1655"/>
                  </a:cubicBezTo>
                  <a:lnTo>
                    <a:pt x="236" y="1156"/>
                  </a:lnTo>
                  <a:cubicBezTo>
                    <a:pt x="249" y="1128"/>
                    <a:pt x="279" y="1113"/>
                    <a:pt x="309" y="1118"/>
                  </a:cubicBezTo>
                  <a:lnTo>
                    <a:pt x="865" y="1217"/>
                  </a:lnTo>
                  <a:lnTo>
                    <a:pt x="647" y="704"/>
                  </a:lnTo>
                  <a:cubicBezTo>
                    <a:pt x="635" y="675"/>
                    <a:pt x="645" y="642"/>
                    <a:pt x="670" y="624"/>
                  </a:cubicBezTo>
                  <a:lnTo>
                    <a:pt x="1114" y="304"/>
                  </a:lnTo>
                  <a:cubicBezTo>
                    <a:pt x="1139" y="285"/>
                    <a:pt x="1174" y="287"/>
                    <a:pt x="1197" y="307"/>
                  </a:cubicBezTo>
                  <a:lnTo>
                    <a:pt x="1626" y="683"/>
                  </a:lnTo>
                  <a:lnTo>
                    <a:pt x="1696" y="117"/>
                  </a:lnTo>
                  <a:cubicBezTo>
                    <a:pt x="1700" y="86"/>
                    <a:pt x="1725" y="62"/>
                    <a:pt x="1756" y="59"/>
                  </a:cubicBezTo>
                  <a:lnTo>
                    <a:pt x="2300" y="4"/>
                  </a:lnTo>
                  <a:cubicBezTo>
                    <a:pt x="2331" y="0"/>
                    <a:pt x="2360" y="19"/>
                    <a:pt x="2370" y="48"/>
                  </a:cubicBezTo>
                  <a:lnTo>
                    <a:pt x="2554" y="588"/>
                  </a:lnTo>
                  <a:lnTo>
                    <a:pt x="2897" y="133"/>
                  </a:lnTo>
                  <a:cubicBezTo>
                    <a:pt x="2916" y="108"/>
                    <a:pt x="2949" y="100"/>
                    <a:pt x="2978" y="112"/>
                  </a:cubicBezTo>
                  <a:lnTo>
                    <a:pt x="3478" y="337"/>
                  </a:lnTo>
                  <a:cubicBezTo>
                    <a:pt x="3506" y="349"/>
                    <a:pt x="3521" y="380"/>
                    <a:pt x="3515" y="411"/>
                  </a:cubicBezTo>
                  <a:lnTo>
                    <a:pt x="3404" y="970"/>
                  </a:lnTo>
                  <a:lnTo>
                    <a:pt x="3930" y="749"/>
                  </a:lnTo>
                  <a:cubicBezTo>
                    <a:pt x="3958" y="737"/>
                    <a:pt x="3991" y="746"/>
                    <a:pt x="4009" y="771"/>
                  </a:cubicBezTo>
                  <a:lnTo>
                    <a:pt x="4330" y="1214"/>
                  </a:lnTo>
                  <a:cubicBezTo>
                    <a:pt x="4348" y="1240"/>
                    <a:pt x="4347" y="1274"/>
                    <a:pt x="4326" y="1297"/>
                  </a:cubicBezTo>
                  <a:lnTo>
                    <a:pt x="3949" y="1728"/>
                  </a:lnTo>
                  <a:cubicBezTo>
                    <a:pt x="3963" y="1730"/>
                    <a:pt x="3978" y="1732"/>
                    <a:pt x="3994" y="1734"/>
                  </a:cubicBezTo>
                  <a:cubicBezTo>
                    <a:pt x="4031" y="1738"/>
                    <a:pt x="4057" y="1772"/>
                    <a:pt x="4052" y="1808"/>
                  </a:cubicBezTo>
                  <a:cubicBezTo>
                    <a:pt x="4047" y="1845"/>
                    <a:pt x="4014" y="1871"/>
                    <a:pt x="3977" y="1866"/>
                  </a:cubicBezTo>
                  <a:cubicBezTo>
                    <a:pt x="3872" y="1853"/>
                    <a:pt x="3810" y="1843"/>
                    <a:pt x="3807" y="1843"/>
                  </a:cubicBezTo>
                  <a:cubicBezTo>
                    <a:pt x="3783" y="1839"/>
                    <a:pt x="3763" y="1822"/>
                    <a:pt x="3755" y="1799"/>
                  </a:cubicBezTo>
                  <a:cubicBezTo>
                    <a:pt x="3747" y="1777"/>
                    <a:pt x="3751" y="1751"/>
                    <a:pt x="3768" y="1733"/>
                  </a:cubicBezTo>
                  <a:lnTo>
                    <a:pt x="4191" y="1249"/>
                  </a:lnTo>
                  <a:lnTo>
                    <a:pt x="3933" y="892"/>
                  </a:lnTo>
                  <a:lnTo>
                    <a:pt x="3341" y="1142"/>
                  </a:lnTo>
                  <a:cubicBezTo>
                    <a:pt x="3318" y="1151"/>
                    <a:pt x="3292" y="1148"/>
                    <a:pt x="3272" y="1132"/>
                  </a:cubicBezTo>
                  <a:cubicBezTo>
                    <a:pt x="3253" y="1116"/>
                    <a:pt x="3244" y="1092"/>
                    <a:pt x="3249" y="1067"/>
                  </a:cubicBezTo>
                  <a:lnTo>
                    <a:pt x="3375" y="437"/>
                  </a:lnTo>
                  <a:lnTo>
                    <a:pt x="2972" y="256"/>
                  </a:lnTo>
                  <a:lnTo>
                    <a:pt x="2585" y="769"/>
                  </a:lnTo>
                  <a:cubicBezTo>
                    <a:pt x="2569" y="789"/>
                    <a:pt x="2545" y="798"/>
                    <a:pt x="2521" y="795"/>
                  </a:cubicBezTo>
                  <a:cubicBezTo>
                    <a:pt x="2496" y="791"/>
                    <a:pt x="2476" y="774"/>
                    <a:pt x="2468" y="750"/>
                  </a:cubicBezTo>
                  <a:lnTo>
                    <a:pt x="2260" y="142"/>
                  </a:lnTo>
                  <a:lnTo>
                    <a:pt x="1822" y="186"/>
                  </a:lnTo>
                  <a:lnTo>
                    <a:pt x="1743" y="824"/>
                  </a:lnTo>
                  <a:cubicBezTo>
                    <a:pt x="1739" y="849"/>
                    <a:pt x="1723" y="869"/>
                    <a:pt x="1700" y="878"/>
                  </a:cubicBezTo>
                  <a:cubicBezTo>
                    <a:pt x="1677" y="887"/>
                    <a:pt x="1651" y="882"/>
                    <a:pt x="1633" y="866"/>
                  </a:cubicBezTo>
                  <a:lnTo>
                    <a:pt x="1149" y="443"/>
                  </a:lnTo>
                  <a:lnTo>
                    <a:pt x="791" y="701"/>
                  </a:lnTo>
                  <a:lnTo>
                    <a:pt x="1035" y="1278"/>
                  </a:lnTo>
                  <a:cubicBezTo>
                    <a:pt x="1044" y="1300"/>
                    <a:pt x="1041" y="1326"/>
                    <a:pt x="1026" y="1345"/>
                  </a:cubicBezTo>
                  <a:cubicBezTo>
                    <a:pt x="1011" y="1364"/>
                    <a:pt x="986" y="1373"/>
                    <a:pt x="962" y="1369"/>
                  </a:cubicBezTo>
                  <a:lnTo>
                    <a:pt x="337" y="1258"/>
                  </a:lnTo>
                  <a:lnTo>
                    <a:pt x="156" y="1662"/>
                  </a:lnTo>
                  <a:lnTo>
                    <a:pt x="641" y="2046"/>
                  </a:lnTo>
                  <a:cubicBezTo>
                    <a:pt x="660" y="2061"/>
                    <a:pt x="669" y="2085"/>
                    <a:pt x="665" y="2109"/>
                  </a:cubicBezTo>
                  <a:cubicBezTo>
                    <a:pt x="661" y="2133"/>
                    <a:pt x="645" y="2153"/>
                    <a:pt x="622" y="2161"/>
                  </a:cubicBezTo>
                  <a:lnTo>
                    <a:pt x="491" y="2209"/>
                  </a:lnTo>
                  <a:cubicBezTo>
                    <a:pt x="483" y="2211"/>
                    <a:pt x="476" y="2212"/>
                    <a:pt x="468" y="2212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92">
              <a:extLst>
                <a:ext uri="{FF2B5EF4-FFF2-40B4-BE49-F238E27FC236}">
                  <a16:creationId xmlns:a16="http://schemas.microsoft.com/office/drawing/2014/main" id="{058E180E-2D39-49A7-A8E6-3E6C45F38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0" y="4505325"/>
              <a:ext cx="15875" cy="14288"/>
            </a:xfrm>
            <a:custGeom>
              <a:avLst/>
              <a:gdLst>
                <a:gd name="T0" fmla="*/ 75 w 146"/>
                <a:gd name="T1" fmla="*/ 146 h 146"/>
                <a:gd name="T2" fmla="*/ 67 w 146"/>
                <a:gd name="T3" fmla="*/ 145 h 146"/>
                <a:gd name="T4" fmla="*/ 1 w 146"/>
                <a:gd name="T5" fmla="*/ 83 h 146"/>
                <a:gd name="T6" fmla="*/ 8 w 146"/>
                <a:gd name="T7" fmla="*/ 48 h 146"/>
                <a:gd name="T8" fmla="*/ 79 w 146"/>
                <a:gd name="T9" fmla="*/ 4 h 146"/>
                <a:gd name="T10" fmla="*/ 144 w 146"/>
                <a:gd name="T11" fmla="*/ 66 h 146"/>
                <a:gd name="T12" fmla="*/ 137 w 146"/>
                <a:gd name="T13" fmla="*/ 102 h 146"/>
                <a:gd name="T14" fmla="*/ 75 w 146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46">
                  <a:moveTo>
                    <a:pt x="75" y="146"/>
                  </a:moveTo>
                  <a:cubicBezTo>
                    <a:pt x="72" y="146"/>
                    <a:pt x="69" y="145"/>
                    <a:pt x="67" y="145"/>
                  </a:cubicBezTo>
                  <a:cubicBezTo>
                    <a:pt x="9" y="138"/>
                    <a:pt x="2" y="92"/>
                    <a:pt x="1" y="83"/>
                  </a:cubicBezTo>
                  <a:cubicBezTo>
                    <a:pt x="1" y="80"/>
                    <a:pt x="0" y="64"/>
                    <a:pt x="8" y="48"/>
                  </a:cubicBezTo>
                  <a:cubicBezTo>
                    <a:pt x="18" y="19"/>
                    <a:pt x="47" y="0"/>
                    <a:pt x="79" y="4"/>
                  </a:cubicBezTo>
                  <a:cubicBezTo>
                    <a:pt x="136" y="11"/>
                    <a:pt x="143" y="57"/>
                    <a:pt x="144" y="66"/>
                  </a:cubicBezTo>
                  <a:cubicBezTo>
                    <a:pt x="145" y="69"/>
                    <a:pt x="146" y="86"/>
                    <a:pt x="137" y="102"/>
                  </a:cubicBezTo>
                  <a:cubicBezTo>
                    <a:pt x="127" y="128"/>
                    <a:pt x="103" y="146"/>
                    <a:pt x="75" y="146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93">
              <a:extLst>
                <a:ext uri="{FF2B5EF4-FFF2-40B4-BE49-F238E27FC236}">
                  <a16:creationId xmlns:a16="http://schemas.microsoft.com/office/drawing/2014/main" id="{C3737A07-DF5D-45DA-BCA2-4D1B3893D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4506913"/>
              <a:ext cx="80963" cy="144463"/>
            </a:xfrm>
            <a:custGeom>
              <a:avLst/>
              <a:gdLst>
                <a:gd name="T0" fmla="*/ 594 w 798"/>
                <a:gd name="T1" fmla="*/ 1417 h 1417"/>
                <a:gd name="T2" fmla="*/ 566 w 798"/>
                <a:gd name="T3" fmla="*/ 1411 h 1417"/>
                <a:gd name="T4" fmla="*/ 533 w 798"/>
                <a:gd name="T5" fmla="*/ 1323 h 1417"/>
                <a:gd name="T6" fmla="*/ 542 w 798"/>
                <a:gd name="T7" fmla="*/ 1302 h 1417"/>
                <a:gd name="T8" fmla="*/ 30 w 798"/>
                <a:gd name="T9" fmla="*/ 914 h 1417"/>
                <a:gd name="T10" fmla="*/ 4 w 798"/>
                <a:gd name="T11" fmla="*/ 850 h 1417"/>
                <a:gd name="T12" fmla="*/ 48 w 798"/>
                <a:gd name="T13" fmla="*/ 797 h 1417"/>
                <a:gd name="T14" fmla="*/ 657 w 798"/>
                <a:gd name="T15" fmla="*/ 591 h 1417"/>
                <a:gd name="T16" fmla="*/ 612 w 798"/>
                <a:gd name="T17" fmla="*/ 152 h 1417"/>
                <a:gd name="T18" fmla="*/ 497 w 798"/>
                <a:gd name="T19" fmla="*/ 137 h 1417"/>
                <a:gd name="T20" fmla="*/ 439 w 798"/>
                <a:gd name="T21" fmla="*/ 63 h 1417"/>
                <a:gd name="T22" fmla="*/ 514 w 798"/>
                <a:gd name="T23" fmla="*/ 5 h 1417"/>
                <a:gd name="T24" fmla="*/ 681 w 798"/>
                <a:gd name="T25" fmla="*/ 26 h 1417"/>
                <a:gd name="T26" fmla="*/ 739 w 798"/>
                <a:gd name="T27" fmla="*/ 85 h 1417"/>
                <a:gd name="T28" fmla="*/ 795 w 798"/>
                <a:gd name="T29" fmla="*/ 630 h 1417"/>
                <a:gd name="T30" fmla="*/ 750 w 798"/>
                <a:gd name="T31" fmla="*/ 700 h 1417"/>
                <a:gd name="T32" fmla="*/ 210 w 798"/>
                <a:gd name="T33" fmla="*/ 883 h 1417"/>
                <a:gd name="T34" fmla="*/ 665 w 798"/>
                <a:gd name="T35" fmla="*/ 1227 h 1417"/>
                <a:gd name="T36" fmla="*/ 686 w 798"/>
                <a:gd name="T37" fmla="*/ 1308 h 1417"/>
                <a:gd name="T38" fmla="*/ 654 w 798"/>
                <a:gd name="T39" fmla="*/ 1377 h 1417"/>
                <a:gd name="T40" fmla="*/ 594 w 798"/>
                <a:gd name="T41" fmla="*/ 1417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8" h="1417">
                  <a:moveTo>
                    <a:pt x="594" y="1417"/>
                  </a:moveTo>
                  <a:cubicBezTo>
                    <a:pt x="585" y="1417"/>
                    <a:pt x="575" y="1415"/>
                    <a:pt x="566" y="1411"/>
                  </a:cubicBezTo>
                  <a:cubicBezTo>
                    <a:pt x="533" y="1396"/>
                    <a:pt x="518" y="1356"/>
                    <a:pt x="533" y="1323"/>
                  </a:cubicBezTo>
                  <a:lnTo>
                    <a:pt x="542" y="1302"/>
                  </a:lnTo>
                  <a:lnTo>
                    <a:pt x="30" y="914"/>
                  </a:lnTo>
                  <a:cubicBezTo>
                    <a:pt x="10" y="899"/>
                    <a:pt x="0" y="874"/>
                    <a:pt x="4" y="850"/>
                  </a:cubicBezTo>
                  <a:cubicBezTo>
                    <a:pt x="8" y="825"/>
                    <a:pt x="25" y="805"/>
                    <a:pt x="48" y="797"/>
                  </a:cubicBezTo>
                  <a:lnTo>
                    <a:pt x="657" y="591"/>
                  </a:lnTo>
                  <a:lnTo>
                    <a:pt x="612" y="152"/>
                  </a:lnTo>
                  <a:lnTo>
                    <a:pt x="497" y="137"/>
                  </a:lnTo>
                  <a:cubicBezTo>
                    <a:pt x="461" y="133"/>
                    <a:pt x="435" y="99"/>
                    <a:pt x="439" y="63"/>
                  </a:cubicBezTo>
                  <a:cubicBezTo>
                    <a:pt x="444" y="26"/>
                    <a:pt x="477" y="0"/>
                    <a:pt x="514" y="5"/>
                  </a:cubicBezTo>
                  <a:lnTo>
                    <a:pt x="681" y="26"/>
                  </a:lnTo>
                  <a:cubicBezTo>
                    <a:pt x="712" y="30"/>
                    <a:pt x="736" y="54"/>
                    <a:pt x="739" y="85"/>
                  </a:cubicBezTo>
                  <a:lnTo>
                    <a:pt x="795" y="630"/>
                  </a:lnTo>
                  <a:cubicBezTo>
                    <a:pt x="798" y="661"/>
                    <a:pt x="779" y="690"/>
                    <a:pt x="750" y="700"/>
                  </a:cubicBezTo>
                  <a:lnTo>
                    <a:pt x="210" y="883"/>
                  </a:lnTo>
                  <a:lnTo>
                    <a:pt x="665" y="1227"/>
                  </a:lnTo>
                  <a:cubicBezTo>
                    <a:pt x="690" y="1246"/>
                    <a:pt x="698" y="1280"/>
                    <a:pt x="686" y="1308"/>
                  </a:cubicBezTo>
                  <a:lnTo>
                    <a:pt x="654" y="1377"/>
                  </a:lnTo>
                  <a:cubicBezTo>
                    <a:pt x="643" y="1402"/>
                    <a:pt x="619" y="1417"/>
                    <a:pt x="594" y="1417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94">
              <a:extLst>
                <a:ext uri="{FF2B5EF4-FFF2-40B4-BE49-F238E27FC236}">
                  <a16:creationId xmlns:a16="http://schemas.microsoft.com/office/drawing/2014/main" id="{8008F6C2-7246-4ED3-93DF-54137AE9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4652963"/>
              <a:ext cx="15875" cy="17463"/>
            </a:xfrm>
            <a:custGeom>
              <a:avLst/>
              <a:gdLst>
                <a:gd name="T0" fmla="*/ 76 w 161"/>
                <a:gd name="T1" fmla="*/ 168 h 168"/>
                <a:gd name="T2" fmla="*/ 48 w 161"/>
                <a:gd name="T3" fmla="*/ 162 h 168"/>
                <a:gd name="T4" fmla="*/ 15 w 161"/>
                <a:gd name="T5" fmla="*/ 74 h 168"/>
                <a:gd name="T6" fmla="*/ 16 w 161"/>
                <a:gd name="T7" fmla="*/ 71 h 168"/>
                <a:gd name="T8" fmla="*/ 24 w 161"/>
                <a:gd name="T9" fmla="*/ 48 h 168"/>
                <a:gd name="T10" fmla="*/ 113 w 161"/>
                <a:gd name="T11" fmla="*/ 15 h 168"/>
                <a:gd name="T12" fmla="*/ 146 w 161"/>
                <a:gd name="T13" fmla="*/ 103 h 168"/>
                <a:gd name="T14" fmla="*/ 145 w 161"/>
                <a:gd name="T15" fmla="*/ 106 h 168"/>
                <a:gd name="T16" fmla="*/ 136 w 161"/>
                <a:gd name="T17" fmla="*/ 129 h 168"/>
                <a:gd name="T18" fmla="*/ 76 w 161"/>
                <a:gd name="T1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8">
                  <a:moveTo>
                    <a:pt x="76" y="168"/>
                  </a:moveTo>
                  <a:cubicBezTo>
                    <a:pt x="66" y="168"/>
                    <a:pt x="57" y="166"/>
                    <a:pt x="48" y="162"/>
                  </a:cubicBezTo>
                  <a:cubicBezTo>
                    <a:pt x="15" y="147"/>
                    <a:pt x="0" y="107"/>
                    <a:pt x="15" y="74"/>
                  </a:cubicBezTo>
                  <a:cubicBezTo>
                    <a:pt x="15" y="73"/>
                    <a:pt x="16" y="72"/>
                    <a:pt x="16" y="71"/>
                  </a:cubicBezTo>
                  <a:cubicBezTo>
                    <a:pt x="18" y="64"/>
                    <a:pt x="20" y="58"/>
                    <a:pt x="24" y="48"/>
                  </a:cubicBezTo>
                  <a:cubicBezTo>
                    <a:pt x="40" y="15"/>
                    <a:pt x="79" y="0"/>
                    <a:pt x="113" y="15"/>
                  </a:cubicBezTo>
                  <a:cubicBezTo>
                    <a:pt x="146" y="30"/>
                    <a:pt x="161" y="69"/>
                    <a:pt x="146" y="103"/>
                  </a:cubicBezTo>
                  <a:cubicBezTo>
                    <a:pt x="146" y="104"/>
                    <a:pt x="145" y="105"/>
                    <a:pt x="145" y="106"/>
                  </a:cubicBezTo>
                  <a:cubicBezTo>
                    <a:pt x="143" y="113"/>
                    <a:pt x="141" y="119"/>
                    <a:pt x="136" y="129"/>
                  </a:cubicBezTo>
                  <a:cubicBezTo>
                    <a:pt x="125" y="153"/>
                    <a:pt x="101" y="168"/>
                    <a:pt x="76" y="168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95">
              <a:extLst>
                <a:ext uri="{FF2B5EF4-FFF2-40B4-BE49-F238E27FC236}">
                  <a16:creationId xmlns:a16="http://schemas.microsoft.com/office/drawing/2014/main" id="{01F38DDB-82CD-4D24-813D-9730C3F543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8275" y="4419600"/>
              <a:ext cx="184150" cy="192088"/>
            </a:xfrm>
            <a:custGeom>
              <a:avLst/>
              <a:gdLst>
                <a:gd name="T0" fmla="*/ 25 w 1809"/>
                <a:gd name="T1" fmla="*/ 175 h 1888"/>
                <a:gd name="T2" fmla="*/ 0 w 1809"/>
                <a:gd name="T3" fmla="*/ 44 h 1888"/>
                <a:gd name="T4" fmla="*/ 65 w 1809"/>
                <a:gd name="T5" fmla="*/ 32 h 1888"/>
                <a:gd name="T6" fmla="*/ 441 w 1809"/>
                <a:gd name="T7" fmla="*/ 9 h 1888"/>
                <a:gd name="T8" fmla="*/ 507 w 1809"/>
                <a:gd name="T9" fmla="*/ 14 h 1888"/>
                <a:gd name="T10" fmla="*/ 498 w 1809"/>
                <a:gd name="T11" fmla="*/ 147 h 1888"/>
                <a:gd name="T12" fmla="*/ 432 w 1809"/>
                <a:gd name="T13" fmla="*/ 142 h 1888"/>
                <a:gd name="T14" fmla="*/ 90 w 1809"/>
                <a:gd name="T15" fmla="*/ 163 h 1888"/>
                <a:gd name="T16" fmla="*/ 25 w 1809"/>
                <a:gd name="T17" fmla="*/ 175 h 1888"/>
                <a:gd name="T18" fmla="*/ 1044 w 1809"/>
                <a:gd name="T19" fmla="*/ 337 h 1888"/>
                <a:gd name="T20" fmla="*/ 985 w 1809"/>
                <a:gd name="T21" fmla="*/ 305 h 1888"/>
                <a:gd name="T22" fmla="*/ 909 w 1809"/>
                <a:gd name="T23" fmla="*/ 267 h 1888"/>
                <a:gd name="T24" fmla="*/ 667 w 1809"/>
                <a:gd name="T25" fmla="*/ 180 h 1888"/>
                <a:gd name="T26" fmla="*/ 602 w 1809"/>
                <a:gd name="T27" fmla="*/ 163 h 1888"/>
                <a:gd name="T28" fmla="*/ 635 w 1809"/>
                <a:gd name="T29" fmla="*/ 34 h 1888"/>
                <a:gd name="T30" fmla="*/ 700 w 1809"/>
                <a:gd name="T31" fmla="*/ 50 h 1888"/>
                <a:gd name="T32" fmla="*/ 966 w 1809"/>
                <a:gd name="T33" fmla="*/ 146 h 1888"/>
                <a:gd name="T34" fmla="*/ 1049 w 1809"/>
                <a:gd name="T35" fmla="*/ 189 h 1888"/>
                <a:gd name="T36" fmla="*/ 1108 w 1809"/>
                <a:gd name="T37" fmla="*/ 221 h 1888"/>
                <a:gd name="T38" fmla="*/ 1044 w 1809"/>
                <a:gd name="T39" fmla="*/ 337 h 1888"/>
                <a:gd name="T40" fmla="*/ 1458 w 1809"/>
                <a:gd name="T41" fmla="*/ 740 h 1888"/>
                <a:gd name="T42" fmla="*/ 1418 w 1809"/>
                <a:gd name="T43" fmla="*/ 686 h 1888"/>
                <a:gd name="T44" fmla="*/ 1183 w 1809"/>
                <a:gd name="T45" fmla="*/ 438 h 1888"/>
                <a:gd name="T46" fmla="*/ 1131 w 1809"/>
                <a:gd name="T47" fmla="*/ 396 h 1888"/>
                <a:gd name="T48" fmla="*/ 1215 w 1809"/>
                <a:gd name="T49" fmla="*/ 293 h 1888"/>
                <a:gd name="T50" fmla="*/ 1267 w 1809"/>
                <a:gd name="T51" fmla="*/ 335 h 1888"/>
                <a:gd name="T52" fmla="*/ 1526 w 1809"/>
                <a:gd name="T53" fmla="*/ 608 h 1888"/>
                <a:gd name="T54" fmla="*/ 1565 w 1809"/>
                <a:gd name="T55" fmla="*/ 662 h 1888"/>
                <a:gd name="T56" fmla="*/ 1458 w 1809"/>
                <a:gd name="T57" fmla="*/ 740 h 1888"/>
                <a:gd name="T58" fmla="*/ 1663 w 1809"/>
                <a:gd name="T59" fmla="*/ 1280 h 1888"/>
                <a:gd name="T60" fmla="*/ 1650 w 1809"/>
                <a:gd name="T61" fmla="*/ 1215 h 1888"/>
                <a:gd name="T62" fmla="*/ 1541 w 1809"/>
                <a:gd name="T63" fmla="*/ 890 h 1888"/>
                <a:gd name="T64" fmla="*/ 1512 w 1809"/>
                <a:gd name="T65" fmla="*/ 830 h 1888"/>
                <a:gd name="T66" fmla="*/ 1632 w 1809"/>
                <a:gd name="T67" fmla="*/ 772 h 1888"/>
                <a:gd name="T68" fmla="*/ 1661 w 1809"/>
                <a:gd name="T69" fmla="*/ 832 h 1888"/>
                <a:gd name="T70" fmla="*/ 1781 w 1809"/>
                <a:gd name="T71" fmla="*/ 1189 h 1888"/>
                <a:gd name="T72" fmla="*/ 1794 w 1809"/>
                <a:gd name="T73" fmla="*/ 1254 h 1888"/>
                <a:gd name="T74" fmla="*/ 1663 w 1809"/>
                <a:gd name="T75" fmla="*/ 1280 h 1888"/>
                <a:gd name="T76" fmla="*/ 1751 w 1809"/>
                <a:gd name="T77" fmla="*/ 1888 h 1888"/>
                <a:gd name="T78" fmla="*/ 1621 w 1809"/>
                <a:gd name="T79" fmla="*/ 1856 h 1888"/>
                <a:gd name="T80" fmla="*/ 1637 w 1809"/>
                <a:gd name="T81" fmla="*/ 1791 h 1888"/>
                <a:gd name="T82" fmla="*/ 1675 w 1809"/>
                <a:gd name="T83" fmla="*/ 1475 h 1888"/>
                <a:gd name="T84" fmla="*/ 1675 w 1809"/>
                <a:gd name="T85" fmla="*/ 1451 h 1888"/>
                <a:gd name="T86" fmla="*/ 1674 w 1809"/>
                <a:gd name="T87" fmla="*/ 1384 h 1888"/>
                <a:gd name="T88" fmla="*/ 1808 w 1809"/>
                <a:gd name="T89" fmla="*/ 1382 h 1888"/>
                <a:gd name="T90" fmla="*/ 1809 w 1809"/>
                <a:gd name="T91" fmla="*/ 1449 h 1888"/>
                <a:gd name="T92" fmla="*/ 1809 w 1809"/>
                <a:gd name="T93" fmla="*/ 1475 h 1888"/>
                <a:gd name="T94" fmla="*/ 1767 w 1809"/>
                <a:gd name="T95" fmla="*/ 1823 h 1888"/>
                <a:gd name="T96" fmla="*/ 1751 w 1809"/>
                <a:gd name="T97" fmla="*/ 188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09" h="1888">
                  <a:moveTo>
                    <a:pt x="25" y="175"/>
                  </a:moveTo>
                  <a:lnTo>
                    <a:pt x="0" y="44"/>
                  </a:lnTo>
                  <a:lnTo>
                    <a:pt x="65" y="32"/>
                  </a:lnTo>
                  <a:cubicBezTo>
                    <a:pt x="189" y="8"/>
                    <a:pt x="316" y="0"/>
                    <a:pt x="441" y="9"/>
                  </a:cubicBezTo>
                  <a:lnTo>
                    <a:pt x="507" y="14"/>
                  </a:lnTo>
                  <a:lnTo>
                    <a:pt x="498" y="147"/>
                  </a:lnTo>
                  <a:lnTo>
                    <a:pt x="432" y="142"/>
                  </a:lnTo>
                  <a:cubicBezTo>
                    <a:pt x="318" y="134"/>
                    <a:pt x="203" y="141"/>
                    <a:pt x="90" y="163"/>
                  </a:cubicBezTo>
                  <a:lnTo>
                    <a:pt x="25" y="175"/>
                  </a:lnTo>
                  <a:close/>
                  <a:moveTo>
                    <a:pt x="1044" y="337"/>
                  </a:moveTo>
                  <a:lnTo>
                    <a:pt x="985" y="305"/>
                  </a:lnTo>
                  <a:cubicBezTo>
                    <a:pt x="960" y="292"/>
                    <a:pt x="935" y="279"/>
                    <a:pt x="909" y="267"/>
                  </a:cubicBezTo>
                  <a:cubicBezTo>
                    <a:pt x="831" y="230"/>
                    <a:pt x="750" y="201"/>
                    <a:pt x="667" y="180"/>
                  </a:cubicBezTo>
                  <a:lnTo>
                    <a:pt x="602" y="163"/>
                  </a:lnTo>
                  <a:lnTo>
                    <a:pt x="635" y="34"/>
                  </a:lnTo>
                  <a:lnTo>
                    <a:pt x="700" y="50"/>
                  </a:lnTo>
                  <a:cubicBezTo>
                    <a:pt x="791" y="73"/>
                    <a:pt x="880" y="106"/>
                    <a:pt x="966" y="146"/>
                  </a:cubicBezTo>
                  <a:cubicBezTo>
                    <a:pt x="994" y="159"/>
                    <a:pt x="1022" y="173"/>
                    <a:pt x="1049" y="189"/>
                  </a:cubicBezTo>
                  <a:lnTo>
                    <a:pt x="1108" y="221"/>
                  </a:lnTo>
                  <a:lnTo>
                    <a:pt x="1044" y="337"/>
                  </a:lnTo>
                  <a:close/>
                  <a:moveTo>
                    <a:pt x="1458" y="740"/>
                  </a:moveTo>
                  <a:lnTo>
                    <a:pt x="1418" y="686"/>
                  </a:lnTo>
                  <a:cubicBezTo>
                    <a:pt x="1351" y="594"/>
                    <a:pt x="1271" y="510"/>
                    <a:pt x="1183" y="438"/>
                  </a:cubicBezTo>
                  <a:lnTo>
                    <a:pt x="1131" y="396"/>
                  </a:lnTo>
                  <a:lnTo>
                    <a:pt x="1215" y="293"/>
                  </a:lnTo>
                  <a:lnTo>
                    <a:pt x="1267" y="335"/>
                  </a:lnTo>
                  <a:cubicBezTo>
                    <a:pt x="1364" y="414"/>
                    <a:pt x="1452" y="506"/>
                    <a:pt x="1526" y="608"/>
                  </a:cubicBezTo>
                  <a:lnTo>
                    <a:pt x="1565" y="662"/>
                  </a:lnTo>
                  <a:lnTo>
                    <a:pt x="1458" y="740"/>
                  </a:lnTo>
                  <a:close/>
                  <a:moveTo>
                    <a:pt x="1663" y="1280"/>
                  </a:moveTo>
                  <a:lnTo>
                    <a:pt x="1650" y="1215"/>
                  </a:lnTo>
                  <a:cubicBezTo>
                    <a:pt x="1627" y="1102"/>
                    <a:pt x="1591" y="993"/>
                    <a:pt x="1541" y="890"/>
                  </a:cubicBezTo>
                  <a:lnTo>
                    <a:pt x="1512" y="830"/>
                  </a:lnTo>
                  <a:lnTo>
                    <a:pt x="1632" y="772"/>
                  </a:lnTo>
                  <a:lnTo>
                    <a:pt x="1661" y="832"/>
                  </a:lnTo>
                  <a:cubicBezTo>
                    <a:pt x="1716" y="945"/>
                    <a:pt x="1756" y="1065"/>
                    <a:pt x="1781" y="1189"/>
                  </a:cubicBezTo>
                  <a:lnTo>
                    <a:pt x="1794" y="1254"/>
                  </a:lnTo>
                  <a:lnTo>
                    <a:pt x="1663" y="1280"/>
                  </a:lnTo>
                  <a:close/>
                  <a:moveTo>
                    <a:pt x="1751" y="1888"/>
                  </a:moveTo>
                  <a:lnTo>
                    <a:pt x="1621" y="1856"/>
                  </a:lnTo>
                  <a:lnTo>
                    <a:pt x="1637" y="1791"/>
                  </a:lnTo>
                  <a:cubicBezTo>
                    <a:pt x="1663" y="1688"/>
                    <a:pt x="1675" y="1581"/>
                    <a:pt x="1675" y="1475"/>
                  </a:cubicBezTo>
                  <a:cubicBezTo>
                    <a:pt x="1675" y="1467"/>
                    <a:pt x="1675" y="1459"/>
                    <a:pt x="1675" y="1451"/>
                  </a:cubicBezTo>
                  <a:lnTo>
                    <a:pt x="1674" y="1384"/>
                  </a:lnTo>
                  <a:lnTo>
                    <a:pt x="1808" y="1382"/>
                  </a:lnTo>
                  <a:lnTo>
                    <a:pt x="1809" y="1449"/>
                  </a:lnTo>
                  <a:cubicBezTo>
                    <a:pt x="1809" y="1457"/>
                    <a:pt x="1809" y="1466"/>
                    <a:pt x="1809" y="1475"/>
                  </a:cubicBezTo>
                  <a:cubicBezTo>
                    <a:pt x="1809" y="1592"/>
                    <a:pt x="1795" y="1709"/>
                    <a:pt x="1767" y="1823"/>
                  </a:cubicBezTo>
                  <a:lnTo>
                    <a:pt x="1751" y="1888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96">
              <a:extLst>
                <a:ext uri="{FF2B5EF4-FFF2-40B4-BE49-F238E27FC236}">
                  <a16:creationId xmlns:a16="http://schemas.microsoft.com/office/drawing/2014/main" id="{0BA49DAF-F898-4717-A13F-EC38A1A54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513" y="4427538"/>
              <a:ext cx="304800" cy="292100"/>
            </a:xfrm>
            <a:custGeom>
              <a:avLst/>
              <a:gdLst>
                <a:gd name="T0" fmla="*/ 1659 w 3007"/>
                <a:gd name="T1" fmla="*/ 2837 h 2887"/>
                <a:gd name="T2" fmla="*/ 1064 w 3007"/>
                <a:gd name="T3" fmla="*/ 2709 h 2887"/>
                <a:gd name="T4" fmla="*/ 329 w 3007"/>
                <a:gd name="T5" fmla="*/ 780 h 2887"/>
                <a:gd name="T6" fmla="*/ 1145 w 3007"/>
                <a:gd name="T7" fmla="*/ 13 h 2887"/>
                <a:gd name="T8" fmla="*/ 1231 w 3007"/>
                <a:gd name="T9" fmla="*/ 52 h 2887"/>
                <a:gd name="T10" fmla="*/ 1192 w 3007"/>
                <a:gd name="T11" fmla="*/ 137 h 2887"/>
                <a:gd name="T12" fmla="*/ 451 w 3007"/>
                <a:gd name="T13" fmla="*/ 835 h 2887"/>
                <a:gd name="T14" fmla="*/ 1119 w 3007"/>
                <a:gd name="T15" fmla="*/ 2588 h 2887"/>
                <a:gd name="T16" fmla="*/ 2870 w 3007"/>
                <a:gd name="T17" fmla="*/ 1923 h 2887"/>
                <a:gd name="T18" fmla="*/ 2958 w 3007"/>
                <a:gd name="T19" fmla="*/ 1890 h 2887"/>
                <a:gd name="T20" fmla="*/ 2991 w 3007"/>
                <a:gd name="T21" fmla="*/ 1978 h 2887"/>
                <a:gd name="T22" fmla="*/ 1659 w 3007"/>
                <a:gd name="T23" fmla="*/ 2837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07" h="2887">
                  <a:moveTo>
                    <a:pt x="1659" y="2837"/>
                  </a:moveTo>
                  <a:cubicBezTo>
                    <a:pt x="1459" y="2837"/>
                    <a:pt x="1257" y="2796"/>
                    <a:pt x="1064" y="2709"/>
                  </a:cubicBezTo>
                  <a:cubicBezTo>
                    <a:pt x="329" y="2380"/>
                    <a:pt x="0" y="1514"/>
                    <a:pt x="329" y="780"/>
                  </a:cubicBezTo>
                  <a:cubicBezTo>
                    <a:pt x="489" y="423"/>
                    <a:pt x="779" y="151"/>
                    <a:pt x="1145" y="13"/>
                  </a:cubicBezTo>
                  <a:cubicBezTo>
                    <a:pt x="1179" y="0"/>
                    <a:pt x="1218" y="17"/>
                    <a:pt x="1231" y="52"/>
                  </a:cubicBezTo>
                  <a:cubicBezTo>
                    <a:pt x="1244" y="86"/>
                    <a:pt x="1226" y="124"/>
                    <a:pt x="1192" y="137"/>
                  </a:cubicBezTo>
                  <a:cubicBezTo>
                    <a:pt x="860" y="263"/>
                    <a:pt x="596" y="511"/>
                    <a:pt x="451" y="835"/>
                  </a:cubicBezTo>
                  <a:cubicBezTo>
                    <a:pt x="152" y="1502"/>
                    <a:pt x="451" y="2288"/>
                    <a:pt x="1119" y="2588"/>
                  </a:cubicBezTo>
                  <a:cubicBezTo>
                    <a:pt x="1784" y="2887"/>
                    <a:pt x="2570" y="2588"/>
                    <a:pt x="2870" y="1923"/>
                  </a:cubicBezTo>
                  <a:cubicBezTo>
                    <a:pt x="2885" y="1890"/>
                    <a:pt x="2924" y="1875"/>
                    <a:pt x="2958" y="1890"/>
                  </a:cubicBezTo>
                  <a:cubicBezTo>
                    <a:pt x="2992" y="1905"/>
                    <a:pt x="3007" y="1945"/>
                    <a:pt x="2991" y="1978"/>
                  </a:cubicBezTo>
                  <a:cubicBezTo>
                    <a:pt x="2748" y="2517"/>
                    <a:pt x="2215" y="2837"/>
                    <a:pt x="1659" y="2837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97">
              <a:extLst>
                <a:ext uri="{FF2B5EF4-FFF2-40B4-BE49-F238E27FC236}">
                  <a16:creationId xmlns:a16="http://schemas.microsoft.com/office/drawing/2014/main" id="{84A03969-20DC-4061-92D0-5344333A9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4451350"/>
              <a:ext cx="14288" cy="227013"/>
            </a:xfrm>
            <a:custGeom>
              <a:avLst/>
              <a:gdLst>
                <a:gd name="T0" fmla="*/ 73 w 140"/>
                <a:gd name="T1" fmla="*/ 2244 h 2244"/>
                <a:gd name="T2" fmla="*/ 6 w 140"/>
                <a:gd name="T3" fmla="*/ 2177 h 2244"/>
                <a:gd name="T4" fmla="*/ 0 w 140"/>
                <a:gd name="T5" fmla="*/ 67 h 2244"/>
                <a:gd name="T6" fmla="*/ 67 w 140"/>
                <a:gd name="T7" fmla="*/ 0 h 2244"/>
                <a:gd name="T8" fmla="*/ 67 w 140"/>
                <a:gd name="T9" fmla="*/ 0 h 2244"/>
                <a:gd name="T10" fmla="*/ 134 w 140"/>
                <a:gd name="T11" fmla="*/ 66 h 2244"/>
                <a:gd name="T12" fmla="*/ 139 w 140"/>
                <a:gd name="T13" fmla="*/ 2177 h 2244"/>
                <a:gd name="T14" fmla="*/ 73 w 140"/>
                <a:gd name="T15" fmla="*/ 2244 h 2244"/>
                <a:gd name="T16" fmla="*/ 73 w 140"/>
                <a:gd name="T17" fmla="*/ 2244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244">
                  <a:moveTo>
                    <a:pt x="73" y="2244"/>
                  </a:moveTo>
                  <a:cubicBezTo>
                    <a:pt x="36" y="2244"/>
                    <a:pt x="6" y="2214"/>
                    <a:pt x="6" y="2177"/>
                  </a:cubicBezTo>
                  <a:lnTo>
                    <a:pt x="0" y="67"/>
                  </a:lnTo>
                  <a:cubicBezTo>
                    <a:pt x="0" y="30"/>
                    <a:pt x="30" y="0"/>
                    <a:pt x="67" y="0"/>
                  </a:cubicBezTo>
                  <a:lnTo>
                    <a:pt x="67" y="0"/>
                  </a:lnTo>
                  <a:cubicBezTo>
                    <a:pt x="104" y="0"/>
                    <a:pt x="134" y="30"/>
                    <a:pt x="134" y="66"/>
                  </a:cubicBezTo>
                  <a:lnTo>
                    <a:pt x="139" y="2177"/>
                  </a:lnTo>
                  <a:cubicBezTo>
                    <a:pt x="140" y="2214"/>
                    <a:pt x="110" y="2244"/>
                    <a:pt x="73" y="2244"/>
                  </a:cubicBezTo>
                  <a:lnTo>
                    <a:pt x="73" y="2244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98">
              <a:extLst>
                <a:ext uri="{FF2B5EF4-FFF2-40B4-BE49-F238E27FC236}">
                  <a16:creationId xmlns:a16="http://schemas.microsoft.com/office/drawing/2014/main" id="{86D569F6-9CD5-4F38-B76E-47FA7A0EF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452938"/>
              <a:ext cx="80963" cy="185738"/>
            </a:xfrm>
            <a:custGeom>
              <a:avLst/>
              <a:gdLst>
                <a:gd name="T0" fmla="*/ 647 w 795"/>
                <a:gd name="T1" fmla="*/ 1829 h 1829"/>
                <a:gd name="T2" fmla="*/ 11 w 795"/>
                <a:gd name="T3" fmla="*/ 1207 h 1829"/>
                <a:gd name="T4" fmla="*/ 288 w 795"/>
                <a:gd name="T5" fmla="*/ 492 h 1829"/>
                <a:gd name="T6" fmla="*/ 673 w 795"/>
                <a:gd name="T7" fmla="*/ 27 h 1829"/>
                <a:gd name="T8" fmla="*/ 767 w 795"/>
                <a:gd name="T9" fmla="*/ 25 h 1829"/>
                <a:gd name="T10" fmla="*/ 769 w 795"/>
                <a:gd name="T11" fmla="*/ 119 h 1829"/>
                <a:gd name="T12" fmla="*/ 396 w 795"/>
                <a:gd name="T13" fmla="*/ 570 h 1829"/>
                <a:gd name="T14" fmla="*/ 144 w 795"/>
                <a:gd name="T15" fmla="*/ 1202 h 1829"/>
                <a:gd name="T16" fmla="*/ 647 w 795"/>
                <a:gd name="T17" fmla="*/ 1695 h 1829"/>
                <a:gd name="T18" fmla="*/ 715 w 795"/>
                <a:gd name="T19" fmla="*/ 1760 h 1829"/>
                <a:gd name="T20" fmla="*/ 651 w 795"/>
                <a:gd name="T21" fmla="*/ 1829 h 1829"/>
                <a:gd name="T22" fmla="*/ 647 w 795"/>
                <a:gd name="T23" fmla="*/ 182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5" h="1829">
                  <a:moveTo>
                    <a:pt x="647" y="1829"/>
                  </a:moveTo>
                  <a:cubicBezTo>
                    <a:pt x="594" y="1829"/>
                    <a:pt x="32" y="1814"/>
                    <a:pt x="11" y="1207"/>
                  </a:cubicBezTo>
                  <a:cubicBezTo>
                    <a:pt x="0" y="918"/>
                    <a:pt x="148" y="687"/>
                    <a:pt x="288" y="492"/>
                  </a:cubicBezTo>
                  <a:cubicBezTo>
                    <a:pt x="466" y="244"/>
                    <a:pt x="665" y="36"/>
                    <a:pt x="673" y="27"/>
                  </a:cubicBezTo>
                  <a:cubicBezTo>
                    <a:pt x="698" y="0"/>
                    <a:pt x="741" y="0"/>
                    <a:pt x="767" y="25"/>
                  </a:cubicBezTo>
                  <a:cubicBezTo>
                    <a:pt x="794" y="50"/>
                    <a:pt x="795" y="93"/>
                    <a:pt x="769" y="119"/>
                  </a:cubicBezTo>
                  <a:cubicBezTo>
                    <a:pt x="768" y="121"/>
                    <a:pt x="569" y="330"/>
                    <a:pt x="396" y="570"/>
                  </a:cubicBezTo>
                  <a:cubicBezTo>
                    <a:pt x="270" y="747"/>
                    <a:pt x="135" y="955"/>
                    <a:pt x="144" y="1202"/>
                  </a:cubicBezTo>
                  <a:cubicBezTo>
                    <a:pt x="162" y="1705"/>
                    <a:pt x="627" y="1696"/>
                    <a:pt x="647" y="1695"/>
                  </a:cubicBezTo>
                  <a:cubicBezTo>
                    <a:pt x="684" y="1694"/>
                    <a:pt x="714" y="1723"/>
                    <a:pt x="715" y="1760"/>
                  </a:cubicBezTo>
                  <a:cubicBezTo>
                    <a:pt x="717" y="1797"/>
                    <a:pt x="688" y="1827"/>
                    <a:pt x="651" y="1829"/>
                  </a:cubicBezTo>
                  <a:lnTo>
                    <a:pt x="647" y="1829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99">
              <a:extLst>
                <a:ext uri="{FF2B5EF4-FFF2-40B4-BE49-F238E27FC236}">
                  <a16:creationId xmlns:a16="http://schemas.microsoft.com/office/drawing/2014/main" id="{793FC87D-B2E9-4DB1-A81D-FAB6FD53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75" y="4622800"/>
              <a:ext cx="30163" cy="15875"/>
            </a:xfrm>
            <a:custGeom>
              <a:avLst/>
              <a:gdLst>
                <a:gd name="T0" fmla="*/ 89 w 293"/>
                <a:gd name="T1" fmla="*/ 154 h 154"/>
                <a:gd name="T2" fmla="*/ 64 w 293"/>
                <a:gd name="T3" fmla="*/ 153 h 154"/>
                <a:gd name="T4" fmla="*/ 3 w 293"/>
                <a:gd name="T5" fmla="*/ 82 h 154"/>
                <a:gd name="T6" fmla="*/ 74 w 293"/>
                <a:gd name="T7" fmla="*/ 20 h 154"/>
                <a:gd name="T8" fmla="*/ 206 w 293"/>
                <a:gd name="T9" fmla="*/ 8 h 154"/>
                <a:gd name="T10" fmla="*/ 285 w 293"/>
                <a:gd name="T11" fmla="*/ 59 h 154"/>
                <a:gd name="T12" fmla="*/ 234 w 293"/>
                <a:gd name="T13" fmla="*/ 138 h 154"/>
                <a:gd name="T14" fmla="*/ 89 w 293"/>
                <a:gd name="T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3" h="154">
                  <a:moveTo>
                    <a:pt x="89" y="154"/>
                  </a:moveTo>
                  <a:cubicBezTo>
                    <a:pt x="74" y="154"/>
                    <a:pt x="65" y="153"/>
                    <a:pt x="64" y="153"/>
                  </a:cubicBezTo>
                  <a:cubicBezTo>
                    <a:pt x="27" y="150"/>
                    <a:pt x="0" y="119"/>
                    <a:pt x="3" y="82"/>
                  </a:cubicBezTo>
                  <a:cubicBezTo>
                    <a:pt x="5" y="45"/>
                    <a:pt x="37" y="17"/>
                    <a:pt x="74" y="20"/>
                  </a:cubicBezTo>
                  <a:cubicBezTo>
                    <a:pt x="74" y="20"/>
                    <a:pt x="131" y="24"/>
                    <a:pt x="206" y="8"/>
                  </a:cubicBezTo>
                  <a:cubicBezTo>
                    <a:pt x="243" y="0"/>
                    <a:pt x="278" y="23"/>
                    <a:pt x="285" y="59"/>
                  </a:cubicBezTo>
                  <a:cubicBezTo>
                    <a:pt x="293" y="96"/>
                    <a:pt x="270" y="131"/>
                    <a:pt x="234" y="138"/>
                  </a:cubicBezTo>
                  <a:cubicBezTo>
                    <a:pt x="172" y="151"/>
                    <a:pt x="119" y="154"/>
                    <a:pt x="89" y="154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00">
              <a:extLst>
                <a:ext uri="{FF2B5EF4-FFF2-40B4-BE49-F238E27FC236}">
                  <a16:creationId xmlns:a16="http://schemas.microsoft.com/office/drawing/2014/main" id="{B3B478F0-DB97-4DA1-8E38-720D93099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4452938"/>
              <a:ext cx="66675" cy="85725"/>
            </a:xfrm>
            <a:custGeom>
              <a:avLst/>
              <a:gdLst>
                <a:gd name="T0" fmla="*/ 571 w 648"/>
                <a:gd name="T1" fmla="*/ 846 h 846"/>
                <a:gd name="T2" fmla="*/ 512 w 648"/>
                <a:gd name="T3" fmla="*/ 809 h 846"/>
                <a:gd name="T4" fmla="*/ 379 w 648"/>
                <a:gd name="T5" fmla="*/ 584 h 846"/>
                <a:gd name="T6" fmla="*/ 24 w 648"/>
                <a:gd name="T7" fmla="*/ 119 h 846"/>
                <a:gd name="T8" fmla="*/ 30 w 648"/>
                <a:gd name="T9" fmla="*/ 25 h 846"/>
                <a:gd name="T10" fmla="*/ 124 w 648"/>
                <a:gd name="T11" fmla="*/ 31 h 846"/>
                <a:gd name="T12" fmla="*/ 490 w 648"/>
                <a:gd name="T13" fmla="*/ 511 h 846"/>
                <a:gd name="T14" fmla="*/ 631 w 648"/>
                <a:gd name="T15" fmla="*/ 750 h 846"/>
                <a:gd name="T16" fmla="*/ 601 w 648"/>
                <a:gd name="T17" fmla="*/ 839 h 846"/>
                <a:gd name="T18" fmla="*/ 571 w 648"/>
                <a:gd name="T19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8" h="846">
                  <a:moveTo>
                    <a:pt x="571" y="846"/>
                  </a:moveTo>
                  <a:cubicBezTo>
                    <a:pt x="547" y="846"/>
                    <a:pt x="523" y="832"/>
                    <a:pt x="512" y="809"/>
                  </a:cubicBezTo>
                  <a:cubicBezTo>
                    <a:pt x="470" y="725"/>
                    <a:pt x="419" y="645"/>
                    <a:pt x="379" y="584"/>
                  </a:cubicBezTo>
                  <a:cubicBezTo>
                    <a:pt x="217" y="337"/>
                    <a:pt x="26" y="121"/>
                    <a:pt x="24" y="119"/>
                  </a:cubicBezTo>
                  <a:cubicBezTo>
                    <a:pt x="0" y="91"/>
                    <a:pt x="3" y="49"/>
                    <a:pt x="30" y="25"/>
                  </a:cubicBezTo>
                  <a:cubicBezTo>
                    <a:pt x="58" y="0"/>
                    <a:pt x="100" y="3"/>
                    <a:pt x="124" y="31"/>
                  </a:cubicBezTo>
                  <a:cubicBezTo>
                    <a:pt x="133" y="40"/>
                    <a:pt x="323" y="256"/>
                    <a:pt x="490" y="511"/>
                  </a:cubicBezTo>
                  <a:cubicBezTo>
                    <a:pt x="532" y="575"/>
                    <a:pt x="586" y="659"/>
                    <a:pt x="631" y="750"/>
                  </a:cubicBezTo>
                  <a:cubicBezTo>
                    <a:pt x="648" y="783"/>
                    <a:pt x="634" y="822"/>
                    <a:pt x="601" y="839"/>
                  </a:cubicBezTo>
                  <a:cubicBezTo>
                    <a:pt x="592" y="844"/>
                    <a:pt x="581" y="846"/>
                    <a:pt x="571" y="846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201">
              <a:extLst>
                <a:ext uri="{FF2B5EF4-FFF2-40B4-BE49-F238E27FC236}">
                  <a16:creationId xmlns:a16="http://schemas.microsoft.com/office/drawing/2014/main" id="{BC201AC7-7B02-412A-B9C7-FB4DE0498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4503738"/>
              <a:ext cx="52388" cy="46038"/>
            </a:xfrm>
            <a:custGeom>
              <a:avLst/>
              <a:gdLst>
                <a:gd name="T0" fmla="*/ 425 w 510"/>
                <a:gd name="T1" fmla="*/ 450 h 450"/>
                <a:gd name="T2" fmla="*/ 32 w 510"/>
                <a:gd name="T3" fmla="*/ 127 h 450"/>
                <a:gd name="T4" fmla="*/ 23 w 510"/>
                <a:gd name="T5" fmla="*/ 33 h 450"/>
                <a:gd name="T6" fmla="*/ 117 w 510"/>
                <a:gd name="T7" fmla="*/ 24 h 450"/>
                <a:gd name="T8" fmla="*/ 510 w 510"/>
                <a:gd name="T9" fmla="*/ 347 h 450"/>
                <a:gd name="T10" fmla="*/ 425 w 510"/>
                <a:gd name="T11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450">
                  <a:moveTo>
                    <a:pt x="425" y="450"/>
                  </a:moveTo>
                  <a:lnTo>
                    <a:pt x="32" y="127"/>
                  </a:lnTo>
                  <a:cubicBezTo>
                    <a:pt x="4" y="103"/>
                    <a:pt x="0" y="61"/>
                    <a:pt x="23" y="33"/>
                  </a:cubicBezTo>
                  <a:cubicBezTo>
                    <a:pt x="46" y="5"/>
                    <a:pt x="88" y="0"/>
                    <a:pt x="117" y="24"/>
                  </a:cubicBezTo>
                  <a:lnTo>
                    <a:pt x="510" y="347"/>
                  </a:lnTo>
                  <a:lnTo>
                    <a:pt x="425" y="45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02">
              <a:extLst>
                <a:ext uri="{FF2B5EF4-FFF2-40B4-BE49-F238E27FC236}">
                  <a16:creationId xmlns:a16="http://schemas.microsoft.com/office/drawing/2014/main" id="{13BB106E-819A-4B51-BC95-B090BC8A0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0" y="4579938"/>
              <a:ext cx="36513" cy="31750"/>
            </a:xfrm>
            <a:custGeom>
              <a:avLst/>
              <a:gdLst>
                <a:gd name="T0" fmla="*/ 294 w 370"/>
                <a:gd name="T1" fmla="*/ 304 h 304"/>
                <a:gd name="T2" fmla="*/ 254 w 370"/>
                <a:gd name="T3" fmla="*/ 291 h 304"/>
                <a:gd name="T4" fmla="*/ 36 w 370"/>
                <a:gd name="T5" fmla="*/ 130 h 304"/>
                <a:gd name="T6" fmla="*/ 22 w 370"/>
                <a:gd name="T7" fmla="*/ 36 h 304"/>
                <a:gd name="T8" fmla="*/ 115 w 370"/>
                <a:gd name="T9" fmla="*/ 22 h 304"/>
                <a:gd name="T10" fmla="*/ 334 w 370"/>
                <a:gd name="T11" fmla="*/ 184 h 304"/>
                <a:gd name="T12" fmla="*/ 348 w 370"/>
                <a:gd name="T13" fmla="*/ 277 h 304"/>
                <a:gd name="T14" fmla="*/ 294 w 370"/>
                <a:gd name="T1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" h="304">
                  <a:moveTo>
                    <a:pt x="294" y="304"/>
                  </a:moveTo>
                  <a:cubicBezTo>
                    <a:pt x="280" y="304"/>
                    <a:pt x="266" y="300"/>
                    <a:pt x="254" y="291"/>
                  </a:cubicBezTo>
                  <a:lnTo>
                    <a:pt x="36" y="130"/>
                  </a:lnTo>
                  <a:cubicBezTo>
                    <a:pt x="6" y="108"/>
                    <a:pt x="0" y="66"/>
                    <a:pt x="22" y="36"/>
                  </a:cubicBezTo>
                  <a:cubicBezTo>
                    <a:pt x="44" y="7"/>
                    <a:pt x="85" y="0"/>
                    <a:pt x="115" y="22"/>
                  </a:cubicBezTo>
                  <a:lnTo>
                    <a:pt x="334" y="184"/>
                  </a:lnTo>
                  <a:cubicBezTo>
                    <a:pt x="363" y="206"/>
                    <a:pt x="370" y="247"/>
                    <a:pt x="348" y="277"/>
                  </a:cubicBezTo>
                  <a:cubicBezTo>
                    <a:pt x="335" y="295"/>
                    <a:pt x="315" y="304"/>
                    <a:pt x="294" y="304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03">
              <a:extLst>
                <a:ext uri="{FF2B5EF4-FFF2-40B4-BE49-F238E27FC236}">
                  <a16:creationId xmlns:a16="http://schemas.microsoft.com/office/drawing/2014/main" id="{23177911-D99F-45EF-A9F5-B02D76735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4570413"/>
              <a:ext cx="14288" cy="14288"/>
            </a:xfrm>
            <a:custGeom>
              <a:avLst/>
              <a:gdLst>
                <a:gd name="T0" fmla="*/ 126 w 137"/>
                <a:gd name="T1" fmla="*/ 40 h 144"/>
                <a:gd name="T2" fmla="*/ 126 w 137"/>
                <a:gd name="T3" fmla="*/ 41 h 144"/>
                <a:gd name="T4" fmla="*/ 127 w 137"/>
                <a:gd name="T5" fmla="*/ 42 h 144"/>
                <a:gd name="T6" fmla="*/ 137 w 137"/>
                <a:gd name="T7" fmla="*/ 76 h 144"/>
                <a:gd name="T8" fmla="*/ 137 w 137"/>
                <a:gd name="T9" fmla="*/ 77 h 144"/>
                <a:gd name="T10" fmla="*/ 137 w 137"/>
                <a:gd name="T11" fmla="*/ 78 h 144"/>
                <a:gd name="T12" fmla="*/ 137 w 137"/>
                <a:gd name="T13" fmla="*/ 78 h 144"/>
                <a:gd name="T14" fmla="*/ 137 w 137"/>
                <a:gd name="T15" fmla="*/ 79 h 144"/>
                <a:gd name="T16" fmla="*/ 137 w 137"/>
                <a:gd name="T17" fmla="*/ 80 h 144"/>
                <a:gd name="T18" fmla="*/ 137 w 137"/>
                <a:gd name="T19" fmla="*/ 80 h 144"/>
                <a:gd name="T20" fmla="*/ 137 w 137"/>
                <a:gd name="T21" fmla="*/ 81 h 144"/>
                <a:gd name="T22" fmla="*/ 137 w 137"/>
                <a:gd name="T23" fmla="*/ 82 h 144"/>
                <a:gd name="T24" fmla="*/ 136 w 137"/>
                <a:gd name="T25" fmla="*/ 83 h 144"/>
                <a:gd name="T26" fmla="*/ 136 w 137"/>
                <a:gd name="T27" fmla="*/ 83 h 144"/>
                <a:gd name="T28" fmla="*/ 136 w 137"/>
                <a:gd name="T29" fmla="*/ 84 h 144"/>
                <a:gd name="T30" fmla="*/ 136 w 137"/>
                <a:gd name="T31" fmla="*/ 85 h 144"/>
                <a:gd name="T32" fmla="*/ 136 w 137"/>
                <a:gd name="T33" fmla="*/ 86 h 144"/>
                <a:gd name="T34" fmla="*/ 136 w 137"/>
                <a:gd name="T35" fmla="*/ 87 h 144"/>
                <a:gd name="T36" fmla="*/ 136 w 137"/>
                <a:gd name="T37" fmla="*/ 88 h 144"/>
                <a:gd name="T38" fmla="*/ 136 w 137"/>
                <a:gd name="T39" fmla="*/ 89 h 144"/>
                <a:gd name="T40" fmla="*/ 136 w 137"/>
                <a:gd name="T41" fmla="*/ 90 h 144"/>
                <a:gd name="T42" fmla="*/ 135 w 137"/>
                <a:gd name="T43" fmla="*/ 91 h 144"/>
                <a:gd name="T44" fmla="*/ 135 w 137"/>
                <a:gd name="T45" fmla="*/ 92 h 144"/>
                <a:gd name="T46" fmla="*/ 135 w 137"/>
                <a:gd name="T47" fmla="*/ 93 h 144"/>
                <a:gd name="T48" fmla="*/ 135 w 137"/>
                <a:gd name="T49" fmla="*/ 94 h 144"/>
                <a:gd name="T50" fmla="*/ 135 w 137"/>
                <a:gd name="T51" fmla="*/ 94 h 144"/>
                <a:gd name="T52" fmla="*/ 134 w 137"/>
                <a:gd name="T53" fmla="*/ 95 h 144"/>
                <a:gd name="T54" fmla="*/ 134 w 137"/>
                <a:gd name="T55" fmla="*/ 96 h 144"/>
                <a:gd name="T56" fmla="*/ 134 w 137"/>
                <a:gd name="T57" fmla="*/ 96 h 144"/>
                <a:gd name="T58" fmla="*/ 134 w 137"/>
                <a:gd name="T59" fmla="*/ 97 h 144"/>
                <a:gd name="T60" fmla="*/ 134 w 137"/>
                <a:gd name="T61" fmla="*/ 97 h 144"/>
                <a:gd name="T62" fmla="*/ 133 w 137"/>
                <a:gd name="T63" fmla="*/ 98 h 144"/>
                <a:gd name="T64" fmla="*/ 133 w 137"/>
                <a:gd name="T65" fmla="*/ 99 h 144"/>
                <a:gd name="T66" fmla="*/ 133 w 137"/>
                <a:gd name="T67" fmla="*/ 99 h 144"/>
                <a:gd name="T68" fmla="*/ 133 w 137"/>
                <a:gd name="T69" fmla="*/ 100 h 144"/>
                <a:gd name="T70" fmla="*/ 133 w 137"/>
                <a:gd name="T71" fmla="*/ 100 h 144"/>
                <a:gd name="T72" fmla="*/ 133 w 137"/>
                <a:gd name="T73" fmla="*/ 101 h 144"/>
                <a:gd name="T74" fmla="*/ 132 w 137"/>
                <a:gd name="T75" fmla="*/ 102 h 144"/>
                <a:gd name="T76" fmla="*/ 132 w 137"/>
                <a:gd name="T77" fmla="*/ 102 h 144"/>
                <a:gd name="T78" fmla="*/ 132 w 137"/>
                <a:gd name="T79" fmla="*/ 103 h 144"/>
                <a:gd name="T80" fmla="*/ 132 w 137"/>
                <a:gd name="T81" fmla="*/ 103 h 144"/>
                <a:gd name="T82" fmla="*/ 131 w 137"/>
                <a:gd name="T83" fmla="*/ 105 h 144"/>
                <a:gd name="T84" fmla="*/ 130 w 137"/>
                <a:gd name="T85" fmla="*/ 106 h 144"/>
                <a:gd name="T86" fmla="*/ 130 w 137"/>
                <a:gd name="T87" fmla="*/ 106 h 144"/>
                <a:gd name="T88" fmla="*/ 130 w 137"/>
                <a:gd name="T89" fmla="*/ 107 h 144"/>
                <a:gd name="T90" fmla="*/ 130 w 137"/>
                <a:gd name="T91" fmla="*/ 107 h 144"/>
                <a:gd name="T92" fmla="*/ 129 w 137"/>
                <a:gd name="T93" fmla="*/ 108 h 144"/>
                <a:gd name="T94" fmla="*/ 129 w 137"/>
                <a:gd name="T95" fmla="*/ 108 h 144"/>
                <a:gd name="T96" fmla="*/ 129 w 137"/>
                <a:gd name="T97" fmla="*/ 109 h 144"/>
                <a:gd name="T98" fmla="*/ 129 w 137"/>
                <a:gd name="T99" fmla="*/ 109 h 144"/>
                <a:gd name="T100" fmla="*/ 128 w 137"/>
                <a:gd name="T101" fmla="*/ 110 h 144"/>
                <a:gd name="T102" fmla="*/ 128 w 137"/>
                <a:gd name="T103" fmla="*/ 111 h 144"/>
                <a:gd name="T104" fmla="*/ 128 w 137"/>
                <a:gd name="T105" fmla="*/ 111 h 144"/>
                <a:gd name="T106" fmla="*/ 127 w 137"/>
                <a:gd name="T107" fmla="*/ 112 h 144"/>
                <a:gd name="T108" fmla="*/ 127 w 137"/>
                <a:gd name="T109" fmla="*/ 113 h 144"/>
                <a:gd name="T110" fmla="*/ 126 w 137"/>
                <a:gd name="T111" fmla="*/ 114 h 144"/>
                <a:gd name="T112" fmla="*/ 126 w 137"/>
                <a:gd name="T113" fmla="*/ 114 h 144"/>
                <a:gd name="T114" fmla="*/ 125 w 137"/>
                <a:gd name="T115" fmla="*/ 115 h 144"/>
                <a:gd name="T116" fmla="*/ 125 w 137"/>
                <a:gd name="T117" fmla="*/ 115 h 144"/>
                <a:gd name="T118" fmla="*/ 114 w 137"/>
                <a:gd name="T119" fmla="*/ 128 h 144"/>
                <a:gd name="T120" fmla="*/ 114 w 137"/>
                <a:gd name="T121" fmla="*/ 128 h 144"/>
                <a:gd name="T122" fmla="*/ 77 w 137"/>
                <a:gd name="T1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144">
                  <a:moveTo>
                    <a:pt x="70" y="144"/>
                  </a:moveTo>
                  <a:cubicBezTo>
                    <a:pt x="55" y="144"/>
                    <a:pt x="40" y="139"/>
                    <a:pt x="27" y="129"/>
                  </a:cubicBezTo>
                  <a:lnTo>
                    <a:pt x="24" y="126"/>
                  </a:lnTo>
                  <a:cubicBezTo>
                    <a:pt x="8" y="113"/>
                    <a:pt x="0" y="94"/>
                    <a:pt x="0" y="75"/>
                  </a:cubicBezTo>
                  <a:cubicBezTo>
                    <a:pt x="0" y="60"/>
                    <a:pt x="5" y="44"/>
                    <a:pt x="16" y="32"/>
                  </a:cubicBezTo>
                  <a:cubicBezTo>
                    <a:pt x="40" y="4"/>
                    <a:pt x="82" y="0"/>
                    <a:pt x="110" y="24"/>
                  </a:cubicBezTo>
                  <a:lnTo>
                    <a:pt x="113" y="26"/>
                  </a:lnTo>
                  <a:cubicBezTo>
                    <a:pt x="118" y="31"/>
                    <a:pt x="122" y="35"/>
                    <a:pt x="126" y="40"/>
                  </a:cubicBezTo>
                  <a:lnTo>
                    <a:pt x="126" y="40"/>
                  </a:lnTo>
                  <a:lnTo>
                    <a:pt x="126" y="40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6" y="42"/>
                  </a:lnTo>
                  <a:cubicBezTo>
                    <a:pt x="126" y="42"/>
                    <a:pt x="126" y="42"/>
                    <a:pt x="127" y="42"/>
                  </a:cubicBezTo>
                  <a:lnTo>
                    <a:pt x="127" y="4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27" y="42"/>
                  </a:lnTo>
                  <a:cubicBezTo>
                    <a:pt x="127" y="42"/>
                    <a:pt x="127" y="42"/>
                    <a:pt x="127" y="42"/>
                  </a:cubicBezTo>
                  <a:lnTo>
                    <a:pt x="127" y="42"/>
                  </a:lnTo>
                  <a:cubicBezTo>
                    <a:pt x="133" y="53"/>
                    <a:pt x="136" y="64"/>
                    <a:pt x="137" y="76"/>
                  </a:cubicBez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7" y="82"/>
                  </a:lnTo>
                  <a:lnTo>
                    <a:pt x="137" y="82"/>
                  </a:lnTo>
                  <a:lnTo>
                    <a:pt x="137" y="82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cubicBezTo>
                    <a:pt x="136" y="85"/>
                    <a:pt x="136" y="85"/>
                    <a:pt x="136" y="86"/>
                  </a:cubicBezTo>
                  <a:lnTo>
                    <a:pt x="136" y="86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6" y="87"/>
                  </a:lnTo>
                  <a:cubicBezTo>
                    <a:pt x="136" y="87"/>
                    <a:pt x="136" y="87"/>
                    <a:pt x="136" y="87"/>
                  </a:cubicBezTo>
                  <a:cubicBezTo>
                    <a:pt x="136" y="87"/>
                    <a:pt x="136" y="87"/>
                    <a:pt x="136" y="87"/>
                  </a:cubicBezTo>
                  <a:lnTo>
                    <a:pt x="136" y="87"/>
                  </a:lnTo>
                  <a:lnTo>
                    <a:pt x="136" y="87"/>
                  </a:lnTo>
                  <a:lnTo>
                    <a:pt x="136" y="87"/>
                  </a:lnTo>
                  <a:lnTo>
                    <a:pt x="136" y="87"/>
                  </a:lnTo>
                  <a:lnTo>
                    <a:pt x="136" y="87"/>
                  </a:lnTo>
                  <a:lnTo>
                    <a:pt x="136" y="87"/>
                  </a:lnTo>
                  <a:lnTo>
                    <a:pt x="136" y="87"/>
                  </a:lnTo>
                  <a:lnTo>
                    <a:pt x="136" y="87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1"/>
                  </a:lnTo>
                  <a:lnTo>
                    <a:pt x="136" y="91"/>
                  </a:lnTo>
                  <a:cubicBezTo>
                    <a:pt x="136" y="91"/>
                    <a:pt x="135" y="91"/>
                    <a:pt x="135" y="91"/>
                  </a:cubicBezTo>
                  <a:lnTo>
                    <a:pt x="135" y="91"/>
                  </a:lnTo>
                  <a:lnTo>
                    <a:pt x="135" y="91"/>
                  </a:lnTo>
                  <a:lnTo>
                    <a:pt x="135" y="91"/>
                  </a:lnTo>
                  <a:lnTo>
                    <a:pt x="135" y="91"/>
                  </a:lnTo>
                  <a:lnTo>
                    <a:pt x="135" y="91"/>
                  </a:lnTo>
                  <a:lnTo>
                    <a:pt x="135" y="91"/>
                  </a:lnTo>
                  <a:lnTo>
                    <a:pt x="135" y="91"/>
                  </a:lnTo>
                  <a:lnTo>
                    <a:pt x="135" y="91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3"/>
                  </a:lnTo>
                  <a:lnTo>
                    <a:pt x="135" y="93"/>
                  </a:lnTo>
                  <a:lnTo>
                    <a:pt x="135" y="93"/>
                  </a:lnTo>
                  <a:lnTo>
                    <a:pt x="135" y="93"/>
                  </a:lnTo>
                  <a:cubicBezTo>
                    <a:pt x="135" y="93"/>
                    <a:pt x="135" y="93"/>
                    <a:pt x="135" y="93"/>
                  </a:cubicBezTo>
                  <a:lnTo>
                    <a:pt x="135" y="93"/>
                  </a:lnTo>
                  <a:lnTo>
                    <a:pt x="135" y="93"/>
                  </a:lnTo>
                  <a:lnTo>
                    <a:pt x="135" y="93"/>
                  </a:lnTo>
                  <a:lnTo>
                    <a:pt x="135" y="93"/>
                  </a:lnTo>
                  <a:lnTo>
                    <a:pt x="135" y="93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4" y="95"/>
                  </a:lnTo>
                  <a:cubicBezTo>
                    <a:pt x="134" y="95"/>
                    <a:pt x="134" y="96"/>
                    <a:pt x="134" y="96"/>
                  </a:cubicBez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3" y="99"/>
                  </a:lnTo>
                  <a:cubicBezTo>
                    <a:pt x="133" y="99"/>
                    <a:pt x="133" y="99"/>
                    <a:pt x="133" y="99"/>
                  </a:cubicBezTo>
                  <a:lnTo>
                    <a:pt x="133" y="99"/>
                  </a:lnTo>
                  <a:lnTo>
                    <a:pt x="133" y="99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cubicBezTo>
                    <a:pt x="132" y="102"/>
                    <a:pt x="132" y="102"/>
                    <a:pt x="132" y="102"/>
                  </a:cubicBez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03"/>
                  </a:lnTo>
                  <a:cubicBezTo>
                    <a:pt x="131" y="104"/>
                    <a:pt x="131" y="104"/>
                    <a:pt x="131" y="104"/>
                  </a:cubicBezTo>
                  <a:lnTo>
                    <a:pt x="131" y="104"/>
                  </a:lnTo>
                  <a:cubicBezTo>
                    <a:pt x="131" y="104"/>
                    <a:pt x="131" y="104"/>
                    <a:pt x="131" y="105"/>
                  </a:cubicBezTo>
                  <a:lnTo>
                    <a:pt x="131" y="105"/>
                  </a:lnTo>
                  <a:lnTo>
                    <a:pt x="131" y="105"/>
                  </a:lnTo>
                  <a:lnTo>
                    <a:pt x="131" y="105"/>
                  </a:lnTo>
                  <a:cubicBezTo>
                    <a:pt x="131" y="105"/>
                    <a:pt x="131" y="105"/>
                    <a:pt x="131" y="105"/>
                  </a:cubicBezTo>
                  <a:lnTo>
                    <a:pt x="131" y="105"/>
                  </a:lnTo>
                  <a:lnTo>
                    <a:pt x="131" y="105"/>
                  </a:lnTo>
                  <a:lnTo>
                    <a:pt x="131" y="105"/>
                  </a:lnTo>
                  <a:lnTo>
                    <a:pt x="131" y="105"/>
                  </a:lnTo>
                  <a:lnTo>
                    <a:pt x="131" y="105"/>
                  </a:lnTo>
                  <a:lnTo>
                    <a:pt x="131" y="105"/>
                  </a:lnTo>
                  <a:lnTo>
                    <a:pt x="131" y="105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0" y="106"/>
                  </a:lnTo>
                  <a:cubicBezTo>
                    <a:pt x="130" y="106"/>
                    <a:pt x="130" y="106"/>
                    <a:pt x="130" y="106"/>
                  </a:cubicBezTo>
                  <a:lnTo>
                    <a:pt x="130" y="106"/>
                  </a:lnTo>
                  <a:lnTo>
                    <a:pt x="130" y="106"/>
                  </a:lnTo>
                  <a:lnTo>
                    <a:pt x="130" y="106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cubicBezTo>
                    <a:pt x="130" y="107"/>
                    <a:pt x="130" y="107"/>
                    <a:pt x="130" y="107"/>
                  </a:cubicBez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cubicBezTo>
                    <a:pt x="130" y="108"/>
                    <a:pt x="129" y="108"/>
                    <a:pt x="129" y="108"/>
                  </a:cubicBez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cubicBezTo>
                    <a:pt x="129" y="109"/>
                    <a:pt x="129" y="109"/>
                    <a:pt x="129" y="109"/>
                  </a:cubicBez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cubicBezTo>
                    <a:pt x="128" y="110"/>
                    <a:pt x="128" y="110"/>
                    <a:pt x="128" y="110"/>
                  </a:cubicBezTo>
                  <a:lnTo>
                    <a:pt x="128" y="110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cubicBezTo>
                    <a:pt x="125" y="115"/>
                    <a:pt x="125" y="115"/>
                    <a:pt x="125" y="115"/>
                  </a:cubicBez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6"/>
                  </a:lnTo>
                  <a:lnTo>
                    <a:pt x="125" y="116"/>
                  </a:lnTo>
                  <a:cubicBezTo>
                    <a:pt x="124" y="117"/>
                    <a:pt x="123" y="119"/>
                    <a:pt x="121" y="120"/>
                  </a:cubicBezTo>
                  <a:cubicBezTo>
                    <a:pt x="119" y="123"/>
                    <a:pt x="117" y="125"/>
                    <a:pt x="114" y="128"/>
                  </a:cubicBez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cubicBezTo>
                    <a:pt x="103" y="137"/>
                    <a:pt x="90" y="142"/>
                    <a:pt x="77" y="144"/>
                  </a:cubicBezTo>
                  <a:lnTo>
                    <a:pt x="77" y="144"/>
                  </a:lnTo>
                  <a:lnTo>
                    <a:pt x="77" y="144"/>
                  </a:lnTo>
                  <a:lnTo>
                    <a:pt x="77" y="144"/>
                  </a:lnTo>
                  <a:lnTo>
                    <a:pt x="77" y="144"/>
                  </a:lnTo>
                  <a:lnTo>
                    <a:pt x="77" y="144"/>
                  </a:lnTo>
                  <a:lnTo>
                    <a:pt x="77" y="144"/>
                  </a:lnTo>
                  <a:cubicBezTo>
                    <a:pt x="74" y="144"/>
                    <a:pt x="72" y="144"/>
                    <a:pt x="70" y="144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204">
              <a:extLst>
                <a:ext uri="{FF2B5EF4-FFF2-40B4-BE49-F238E27FC236}">
                  <a16:creationId xmlns:a16="http://schemas.microsoft.com/office/drawing/2014/main" id="{BABBC892-D7DF-4EAE-8659-9B278AAD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738" y="4519613"/>
              <a:ext cx="14288" cy="14288"/>
            </a:xfrm>
            <a:custGeom>
              <a:avLst/>
              <a:gdLst>
                <a:gd name="T0" fmla="*/ 0 w 137"/>
                <a:gd name="T1" fmla="*/ 75 h 144"/>
                <a:gd name="T2" fmla="*/ 113 w 137"/>
                <a:gd name="T3" fmla="*/ 27 h 144"/>
                <a:gd name="T4" fmla="*/ 114 w 137"/>
                <a:gd name="T5" fmla="*/ 28 h 144"/>
                <a:gd name="T6" fmla="*/ 137 w 137"/>
                <a:gd name="T7" fmla="*/ 76 h 144"/>
                <a:gd name="T8" fmla="*/ 137 w 137"/>
                <a:gd name="T9" fmla="*/ 76 h 144"/>
                <a:gd name="T10" fmla="*/ 137 w 137"/>
                <a:gd name="T11" fmla="*/ 76 h 144"/>
                <a:gd name="T12" fmla="*/ 137 w 137"/>
                <a:gd name="T13" fmla="*/ 77 h 144"/>
                <a:gd name="T14" fmla="*/ 137 w 137"/>
                <a:gd name="T15" fmla="*/ 77 h 144"/>
                <a:gd name="T16" fmla="*/ 137 w 137"/>
                <a:gd name="T17" fmla="*/ 77 h 144"/>
                <a:gd name="T18" fmla="*/ 130 w 137"/>
                <a:gd name="T19" fmla="*/ 107 h 144"/>
                <a:gd name="T20" fmla="*/ 130 w 137"/>
                <a:gd name="T21" fmla="*/ 107 h 144"/>
                <a:gd name="T22" fmla="*/ 130 w 137"/>
                <a:gd name="T23" fmla="*/ 107 h 144"/>
                <a:gd name="T24" fmla="*/ 130 w 137"/>
                <a:gd name="T25" fmla="*/ 107 h 144"/>
                <a:gd name="T26" fmla="*/ 130 w 137"/>
                <a:gd name="T27" fmla="*/ 108 h 144"/>
                <a:gd name="T28" fmla="*/ 130 w 137"/>
                <a:gd name="T29" fmla="*/ 108 h 144"/>
                <a:gd name="T30" fmla="*/ 129 w 137"/>
                <a:gd name="T31" fmla="*/ 108 h 144"/>
                <a:gd name="T32" fmla="*/ 129 w 137"/>
                <a:gd name="T33" fmla="*/ 109 h 144"/>
                <a:gd name="T34" fmla="*/ 129 w 137"/>
                <a:gd name="T35" fmla="*/ 109 h 144"/>
                <a:gd name="T36" fmla="*/ 128 w 137"/>
                <a:gd name="T37" fmla="*/ 110 h 144"/>
                <a:gd name="T38" fmla="*/ 128 w 137"/>
                <a:gd name="T39" fmla="*/ 110 h 144"/>
                <a:gd name="T40" fmla="*/ 128 w 137"/>
                <a:gd name="T41" fmla="*/ 110 h 144"/>
                <a:gd name="T42" fmla="*/ 128 w 137"/>
                <a:gd name="T43" fmla="*/ 111 h 144"/>
                <a:gd name="T44" fmla="*/ 128 w 137"/>
                <a:gd name="T45" fmla="*/ 111 h 144"/>
                <a:gd name="T46" fmla="*/ 128 w 137"/>
                <a:gd name="T47" fmla="*/ 111 h 144"/>
                <a:gd name="T48" fmla="*/ 128 w 137"/>
                <a:gd name="T49" fmla="*/ 111 h 144"/>
                <a:gd name="T50" fmla="*/ 127 w 137"/>
                <a:gd name="T51" fmla="*/ 112 h 144"/>
                <a:gd name="T52" fmla="*/ 127 w 137"/>
                <a:gd name="T53" fmla="*/ 112 h 144"/>
                <a:gd name="T54" fmla="*/ 127 w 137"/>
                <a:gd name="T55" fmla="*/ 112 h 144"/>
                <a:gd name="T56" fmla="*/ 125 w 137"/>
                <a:gd name="T57" fmla="*/ 116 h 144"/>
                <a:gd name="T58" fmla="*/ 125 w 137"/>
                <a:gd name="T59" fmla="*/ 116 h 144"/>
                <a:gd name="T60" fmla="*/ 125 w 137"/>
                <a:gd name="T61" fmla="*/ 116 h 144"/>
                <a:gd name="T62" fmla="*/ 124 w 137"/>
                <a:gd name="T63" fmla="*/ 116 h 144"/>
                <a:gd name="T64" fmla="*/ 124 w 137"/>
                <a:gd name="T65" fmla="*/ 116 h 144"/>
                <a:gd name="T66" fmla="*/ 124 w 137"/>
                <a:gd name="T67" fmla="*/ 117 h 144"/>
                <a:gd name="T68" fmla="*/ 124 w 137"/>
                <a:gd name="T69" fmla="*/ 117 h 144"/>
                <a:gd name="T70" fmla="*/ 124 w 137"/>
                <a:gd name="T71" fmla="*/ 117 h 144"/>
                <a:gd name="T72" fmla="*/ 123 w 137"/>
                <a:gd name="T73" fmla="*/ 118 h 144"/>
                <a:gd name="T74" fmla="*/ 123 w 137"/>
                <a:gd name="T75" fmla="*/ 118 h 144"/>
                <a:gd name="T76" fmla="*/ 123 w 137"/>
                <a:gd name="T77" fmla="*/ 119 h 144"/>
                <a:gd name="T78" fmla="*/ 123 w 137"/>
                <a:gd name="T79" fmla="*/ 119 h 144"/>
                <a:gd name="T80" fmla="*/ 121 w 137"/>
                <a:gd name="T81" fmla="*/ 120 h 144"/>
                <a:gd name="T82" fmla="*/ 105 w 137"/>
                <a:gd name="T83" fmla="*/ 134 h 144"/>
                <a:gd name="T84" fmla="*/ 105 w 137"/>
                <a:gd name="T85" fmla="*/ 134 h 144"/>
                <a:gd name="T86" fmla="*/ 105 w 137"/>
                <a:gd name="T87" fmla="*/ 135 h 144"/>
                <a:gd name="T88" fmla="*/ 105 w 137"/>
                <a:gd name="T89" fmla="*/ 135 h 144"/>
                <a:gd name="T90" fmla="*/ 105 w 137"/>
                <a:gd name="T91" fmla="*/ 135 h 144"/>
                <a:gd name="T92" fmla="*/ 104 w 137"/>
                <a:gd name="T93" fmla="*/ 135 h 144"/>
                <a:gd name="T94" fmla="*/ 84 w 137"/>
                <a:gd name="T95" fmla="*/ 143 h 144"/>
                <a:gd name="T96" fmla="*/ 84 w 137"/>
                <a:gd name="T97" fmla="*/ 143 h 144"/>
                <a:gd name="T98" fmla="*/ 84 w 137"/>
                <a:gd name="T99" fmla="*/ 143 h 144"/>
                <a:gd name="T100" fmla="*/ 84 w 137"/>
                <a:gd name="T101" fmla="*/ 143 h 144"/>
                <a:gd name="T102" fmla="*/ 84 w 137"/>
                <a:gd name="T103" fmla="*/ 143 h 144"/>
                <a:gd name="T104" fmla="*/ 84 w 137"/>
                <a:gd name="T105" fmla="*/ 143 h 144"/>
                <a:gd name="T106" fmla="*/ 84 w 137"/>
                <a:gd name="T107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144">
                  <a:moveTo>
                    <a:pt x="70" y="144"/>
                  </a:moveTo>
                  <a:cubicBezTo>
                    <a:pt x="58" y="144"/>
                    <a:pt x="45" y="141"/>
                    <a:pt x="34" y="134"/>
                  </a:cubicBezTo>
                  <a:cubicBezTo>
                    <a:pt x="32" y="132"/>
                    <a:pt x="30" y="131"/>
                    <a:pt x="27" y="129"/>
                  </a:cubicBezTo>
                  <a:lnTo>
                    <a:pt x="24" y="126"/>
                  </a:lnTo>
                  <a:cubicBezTo>
                    <a:pt x="8" y="113"/>
                    <a:pt x="0" y="94"/>
                    <a:pt x="0" y="75"/>
                  </a:cubicBezTo>
                  <a:cubicBezTo>
                    <a:pt x="0" y="60"/>
                    <a:pt x="5" y="45"/>
                    <a:pt x="16" y="32"/>
                  </a:cubicBezTo>
                  <a:cubicBezTo>
                    <a:pt x="39" y="4"/>
                    <a:pt x="82" y="0"/>
                    <a:pt x="110" y="24"/>
                  </a:cubicBezTo>
                  <a:lnTo>
                    <a:pt x="113" y="27"/>
                  </a:lnTo>
                  <a:lnTo>
                    <a:pt x="113" y="27"/>
                  </a:lnTo>
                  <a:lnTo>
                    <a:pt x="113" y="27"/>
                  </a:lnTo>
                  <a:cubicBezTo>
                    <a:pt x="113" y="27"/>
                    <a:pt x="114" y="27"/>
                    <a:pt x="114" y="27"/>
                  </a:cubicBez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cubicBezTo>
                    <a:pt x="120" y="33"/>
                    <a:pt x="124" y="38"/>
                    <a:pt x="128" y="44"/>
                  </a:cubicBezTo>
                  <a:lnTo>
                    <a:pt x="128" y="44"/>
                  </a:lnTo>
                  <a:lnTo>
                    <a:pt x="128" y="44"/>
                  </a:lnTo>
                  <a:cubicBezTo>
                    <a:pt x="133" y="54"/>
                    <a:pt x="136" y="65"/>
                    <a:pt x="137" y="76"/>
                  </a:cubicBez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7"/>
                  </a:lnTo>
                  <a:cubicBezTo>
                    <a:pt x="137" y="87"/>
                    <a:pt x="135" y="97"/>
                    <a:pt x="130" y="107"/>
                  </a:cubicBez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0" y="107"/>
                  </a:lnTo>
                  <a:cubicBezTo>
                    <a:pt x="130" y="107"/>
                    <a:pt x="130" y="107"/>
                    <a:pt x="130" y="107"/>
                  </a:cubicBezTo>
                  <a:lnTo>
                    <a:pt x="130" y="107"/>
                  </a:lnTo>
                  <a:lnTo>
                    <a:pt x="130" y="107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cubicBezTo>
                    <a:pt x="130" y="108"/>
                    <a:pt x="129" y="108"/>
                    <a:pt x="129" y="108"/>
                  </a:cubicBez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cubicBezTo>
                    <a:pt x="129" y="109"/>
                    <a:pt x="129" y="109"/>
                    <a:pt x="129" y="109"/>
                  </a:cubicBezTo>
                  <a:lnTo>
                    <a:pt x="129" y="109"/>
                  </a:lnTo>
                  <a:lnTo>
                    <a:pt x="129" y="109"/>
                  </a:lnTo>
                  <a:lnTo>
                    <a:pt x="129" y="109"/>
                  </a:lnTo>
                  <a:cubicBezTo>
                    <a:pt x="129" y="109"/>
                    <a:pt x="129" y="109"/>
                    <a:pt x="129" y="109"/>
                  </a:cubicBezTo>
                  <a:lnTo>
                    <a:pt x="129" y="109"/>
                  </a:lnTo>
                  <a:lnTo>
                    <a:pt x="129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cubicBezTo>
                    <a:pt x="127" y="113"/>
                    <a:pt x="126" y="114"/>
                    <a:pt x="125" y="115"/>
                  </a:cubicBez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cubicBezTo>
                    <a:pt x="125" y="116"/>
                    <a:pt x="125" y="116"/>
                    <a:pt x="124" y="116"/>
                  </a:cubicBezTo>
                  <a:lnTo>
                    <a:pt x="124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4" y="117"/>
                  </a:lnTo>
                  <a:lnTo>
                    <a:pt x="124" y="117"/>
                  </a:lnTo>
                  <a:cubicBezTo>
                    <a:pt x="124" y="117"/>
                    <a:pt x="124" y="117"/>
                    <a:pt x="124" y="117"/>
                  </a:cubicBezTo>
                  <a:lnTo>
                    <a:pt x="12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4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cubicBezTo>
                    <a:pt x="123" y="118"/>
                    <a:pt x="123" y="119"/>
                    <a:pt x="123" y="119"/>
                  </a:cubicBezTo>
                  <a:lnTo>
                    <a:pt x="123" y="119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22" y="119"/>
                  </a:lnTo>
                  <a:lnTo>
                    <a:pt x="122" y="119"/>
                  </a:lnTo>
                  <a:cubicBezTo>
                    <a:pt x="122" y="119"/>
                    <a:pt x="122" y="120"/>
                    <a:pt x="121" y="120"/>
                  </a:cubicBezTo>
                  <a:cubicBezTo>
                    <a:pt x="117" y="126"/>
                    <a:pt x="111" y="131"/>
                    <a:pt x="105" y="134"/>
                  </a:cubicBezTo>
                  <a:lnTo>
                    <a:pt x="105" y="134"/>
                  </a:lnTo>
                  <a:lnTo>
                    <a:pt x="105" y="134"/>
                  </a:lnTo>
                  <a:lnTo>
                    <a:pt x="105" y="134"/>
                  </a:lnTo>
                  <a:lnTo>
                    <a:pt x="105" y="134"/>
                  </a:lnTo>
                  <a:lnTo>
                    <a:pt x="105" y="134"/>
                  </a:lnTo>
                  <a:lnTo>
                    <a:pt x="105" y="134"/>
                  </a:lnTo>
                  <a:lnTo>
                    <a:pt x="105" y="134"/>
                  </a:lnTo>
                  <a:lnTo>
                    <a:pt x="105" y="134"/>
                  </a:lnTo>
                  <a:lnTo>
                    <a:pt x="105" y="134"/>
                  </a:lnTo>
                  <a:lnTo>
                    <a:pt x="105" y="134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4" y="135"/>
                  </a:lnTo>
                  <a:cubicBezTo>
                    <a:pt x="98" y="139"/>
                    <a:pt x="91" y="141"/>
                    <a:pt x="84" y="143"/>
                  </a:cubicBez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cubicBezTo>
                    <a:pt x="84" y="143"/>
                    <a:pt x="84" y="143"/>
                    <a:pt x="84" y="143"/>
                  </a:cubicBez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cubicBezTo>
                    <a:pt x="84" y="143"/>
                    <a:pt x="84" y="143"/>
                    <a:pt x="84" y="143"/>
                  </a:cubicBez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84" y="143"/>
                  </a:lnTo>
                  <a:cubicBezTo>
                    <a:pt x="79" y="144"/>
                    <a:pt x="75" y="144"/>
                    <a:pt x="70" y="144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206">
              <a:extLst>
                <a:ext uri="{FF2B5EF4-FFF2-40B4-BE49-F238E27FC236}">
                  <a16:creationId xmlns:a16="http://schemas.microsoft.com/office/drawing/2014/main" id="{40525EFC-9EE9-48B7-A378-B29DD8C7C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0" y="4549775"/>
              <a:ext cx="25400" cy="23813"/>
            </a:xfrm>
            <a:custGeom>
              <a:avLst/>
              <a:gdLst>
                <a:gd name="T0" fmla="*/ 184 w 259"/>
                <a:gd name="T1" fmla="*/ 232 h 232"/>
                <a:gd name="T2" fmla="*/ 141 w 259"/>
                <a:gd name="T3" fmla="*/ 217 h 232"/>
                <a:gd name="T4" fmla="*/ 32 w 259"/>
                <a:gd name="T5" fmla="*/ 126 h 232"/>
                <a:gd name="T6" fmla="*/ 23 w 259"/>
                <a:gd name="T7" fmla="*/ 32 h 232"/>
                <a:gd name="T8" fmla="*/ 117 w 259"/>
                <a:gd name="T9" fmla="*/ 23 h 232"/>
                <a:gd name="T10" fmla="*/ 227 w 259"/>
                <a:gd name="T11" fmla="*/ 114 h 232"/>
                <a:gd name="T12" fmla="*/ 235 w 259"/>
                <a:gd name="T13" fmla="*/ 208 h 232"/>
                <a:gd name="T14" fmla="*/ 184 w 259"/>
                <a:gd name="T1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" h="232">
                  <a:moveTo>
                    <a:pt x="184" y="232"/>
                  </a:moveTo>
                  <a:cubicBezTo>
                    <a:pt x="169" y="232"/>
                    <a:pt x="154" y="227"/>
                    <a:pt x="141" y="217"/>
                  </a:cubicBezTo>
                  <a:cubicBezTo>
                    <a:pt x="98" y="180"/>
                    <a:pt x="60" y="149"/>
                    <a:pt x="32" y="126"/>
                  </a:cubicBezTo>
                  <a:cubicBezTo>
                    <a:pt x="4" y="103"/>
                    <a:pt x="0" y="61"/>
                    <a:pt x="23" y="32"/>
                  </a:cubicBezTo>
                  <a:cubicBezTo>
                    <a:pt x="46" y="4"/>
                    <a:pt x="88" y="0"/>
                    <a:pt x="117" y="23"/>
                  </a:cubicBezTo>
                  <a:cubicBezTo>
                    <a:pt x="145" y="46"/>
                    <a:pt x="183" y="77"/>
                    <a:pt x="227" y="114"/>
                  </a:cubicBezTo>
                  <a:cubicBezTo>
                    <a:pt x="255" y="138"/>
                    <a:pt x="259" y="180"/>
                    <a:pt x="235" y="208"/>
                  </a:cubicBezTo>
                  <a:cubicBezTo>
                    <a:pt x="222" y="224"/>
                    <a:pt x="203" y="232"/>
                    <a:pt x="184" y="232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207">
              <a:extLst>
                <a:ext uri="{FF2B5EF4-FFF2-40B4-BE49-F238E27FC236}">
                  <a16:creationId xmlns:a16="http://schemas.microsoft.com/office/drawing/2014/main" id="{A9ACF32F-FC70-4ECD-840A-A8D2064A9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513" y="4529138"/>
              <a:ext cx="23813" cy="22225"/>
            </a:xfrm>
            <a:custGeom>
              <a:avLst/>
              <a:gdLst>
                <a:gd name="T0" fmla="*/ 76 w 240"/>
                <a:gd name="T1" fmla="*/ 219 h 219"/>
                <a:gd name="T2" fmla="*/ 46 w 240"/>
                <a:gd name="T3" fmla="*/ 212 h 219"/>
                <a:gd name="T4" fmla="*/ 16 w 240"/>
                <a:gd name="T5" fmla="*/ 123 h 219"/>
                <a:gd name="T6" fmla="*/ 124 w 240"/>
                <a:gd name="T7" fmla="*/ 23 h 219"/>
                <a:gd name="T8" fmla="*/ 218 w 240"/>
                <a:gd name="T9" fmla="*/ 35 h 219"/>
                <a:gd name="T10" fmla="*/ 206 w 240"/>
                <a:gd name="T11" fmla="*/ 128 h 219"/>
                <a:gd name="T12" fmla="*/ 130 w 240"/>
                <a:gd name="T13" fmla="*/ 192 h 219"/>
                <a:gd name="T14" fmla="*/ 76 w 240"/>
                <a:gd name="T1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219">
                  <a:moveTo>
                    <a:pt x="76" y="219"/>
                  </a:moveTo>
                  <a:cubicBezTo>
                    <a:pt x="66" y="219"/>
                    <a:pt x="56" y="217"/>
                    <a:pt x="46" y="212"/>
                  </a:cubicBezTo>
                  <a:cubicBezTo>
                    <a:pt x="13" y="196"/>
                    <a:pt x="0" y="156"/>
                    <a:pt x="16" y="123"/>
                  </a:cubicBezTo>
                  <a:cubicBezTo>
                    <a:pt x="21" y="112"/>
                    <a:pt x="30" y="95"/>
                    <a:pt x="124" y="23"/>
                  </a:cubicBezTo>
                  <a:cubicBezTo>
                    <a:pt x="153" y="0"/>
                    <a:pt x="195" y="6"/>
                    <a:pt x="218" y="35"/>
                  </a:cubicBezTo>
                  <a:cubicBezTo>
                    <a:pt x="240" y="64"/>
                    <a:pt x="235" y="106"/>
                    <a:pt x="206" y="128"/>
                  </a:cubicBezTo>
                  <a:cubicBezTo>
                    <a:pt x="151" y="170"/>
                    <a:pt x="134" y="188"/>
                    <a:pt x="130" y="192"/>
                  </a:cubicBezTo>
                  <a:cubicBezTo>
                    <a:pt x="117" y="209"/>
                    <a:pt x="97" y="219"/>
                    <a:pt x="76" y="219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208">
              <a:extLst>
                <a:ext uri="{FF2B5EF4-FFF2-40B4-BE49-F238E27FC236}">
                  <a16:creationId xmlns:a16="http://schemas.microsoft.com/office/drawing/2014/main" id="{AA7F68B1-F788-431F-9F52-C4EC09462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4508500"/>
              <a:ext cx="23813" cy="17463"/>
            </a:xfrm>
            <a:custGeom>
              <a:avLst/>
              <a:gdLst>
                <a:gd name="T0" fmla="*/ 76 w 235"/>
                <a:gd name="T1" fmla="*/ 176 h 176"/>
                <a:gd name="T2" fmla="*/ 23 w 235"/>
                <a:gd name="T3" fmla="*/ 149 h 176"/>
                <a:gd name="T4" fmla="*/ 35 w 235"/>
                <a:gd name="T5" fmla="*/ 56 h 176"/>
                <a:gd name="T6" fmla="*/ 107 w 235"/>
                <a:gd name="T7" fmla="*/ 0 h 176"/>
                <a:gd name="T8" fmla="*/ 93 w 235"/>
                <a:gd name="T9" fmla="*/ 77 h 176"/>
                <a:gd name="T10" fmla="*/ 153 w 235"/>
                <a:gd name="T11" fmla="*/ 48 h 176"/>
                <a:gd name="T12" fmla="*/ 214 w 235"/>
                <a:gd name="T13" fmla="*/ 21 h 176"/>
                <a:gd name="T14" fmla="*/ 185 w 235"/>
                <a:gd name="T15" fmla="*/ 109 h 176"/>
                <a:gd name="T16" fmla="*/ 116 w 235"/>
                <a:gd name="T17" fmla="*/ 162 h 176"/>
                <a:gd name="T18" fmla="*/ 76 w 235"/>
                <a:gd name="T1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176">
                  <a:moveTo>
                    <a:pt x="76" y="176"/>
                  </a:moveTo>
                  <a:cubicBezTo>
                    <a:pt x="56" y="176"/>
                    <a:pt x="36" y="167"/>
                    <a:pt x="23" y="149"/>
                  </a:cubicBezTo>
                  <a:cubicBezTo>
                    <a:pt x="0" y="120"/>
                    <a:pt x="6" y="78"/>
                    <a:pt x="35" y="56"/>
                  </a:cubicBezTo>
                  <a:cubicBezTo>
                    <a:pt x="96" y="10"/>
                    <a:pt x="106" y="1"/>
                    <a:pt x="107" y="0"/>
                  </a:cubicBezTo>
                  <a:cubicBezTo>
                    <a:pt x="89" y="16"/>
                    <a:pt x="79" y="47"/>
                    <a:pt x="93" y="77"/>
                  </a:cubicBezTo>
                  <a:lnTo>
                    <a:pt x="153" y="48"/>
                  </a:lnTo>
                  <a:lnTo>
                    <a:pt x="214" y="21"/>
                  </a:lnTo>
                  <a:cubicBezTo>
                    <a:pt x="235" y="68"/>
                    <a:pt x="197" y="99"/>
                    <a:pt x="185" y="109"/>
                  </a:cubicBezTo>
                  <a:cubicBezTo>
                    <a:pt x="175" y="117"/>
                    <a:pt x="155" y="132"/>
                    <a:pt x="116" y="162"/>
                  </a:cubicBezTo>
                  <a:cubicBezTo>
                    <a:pt x="104" y="171"/>
                    <a:pt x="90" y="176"/>
                    <a:pt x="76" y="176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209">
              <a:extLst>
                <a:ext uri="{FF2B5EF4-FFF2-40B4-BE49-F238E27FC236}">
                  <a16:creationId xmlns:a16="http://schemas.microsoft.com/office/drawing/2014/main" id="{ECD99FBC-318A-40A0-82BC-AC96CE550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513" y="4583113"/>
              <a:ext cx="33338" cy="26988"/>
            </a:xfrm>
            <a:custGeom>
              <a:avLst/>
              <a:gdLst>
                <a:gd name="T0" fmla="*/ 76 w 322"/>
                <a:gd name="T1" fmla="*/ 268 h 268"/>
                <a:gd name="T2" fmla="*/ 23 w 322"/>
                <a:gd name="T3" fmla="*/ 241 h 268"/>
                <a:gd name="T4" fmla="*/ 35 w 322"/>
                <a:gd name="T5" fmla="*/ 148 h 268"/>
                <a:gd name="T6" fmla="*/ 208 w 322"/>
                <a:gd name="T7" fmla="*/ 21 h 268"/>
                <a:gd name="T8" fmla="*/ 300 w 322"/>
                <a:gd name="T9" fmla="*/ 37 h 268"/>
                <a:gd name="T10" fmla="*/ 285 w 322"/>
                <a:gd name="T11" fmla="*/ 130 h 268"/>
                <a:gd name="T12" fmla="*/ 116 w 322"/>
                <a:gd name="T13" fmla="*/ 254 h 268"/>
                <a:gd name="T14" fmla="*/ 76 w 322"/>
                <a:gd name="T15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268">
                  <a:moveTo>
                    <a:pt x="76" y="268"/>
                  </a:moveTo>
                  <a:cubicBezTo>
                    <a:pt x="56" y="268"/>
                    <a:pt x="36" y="259"/>
                    <a:pt x="23" y="241"/>
                  </a:cubicBezTo>
                  <a:cubicBezTo>
                    <a:pt x="0" y="212"/>
                    <a:pt x="6" y="170"/>
                    <a:pt x="35" y="148"/>
                  </a:cubicBezTo>
                  <a:cubicBezTo>
                    <a:pt x="36" y="147"/>
                    <a:pt x="108" y="93"/>
                    <a:pt x="208" y="21"/>
                  </a:cubicBezTo>
                  <a:cubicBezTo>
                    <a:pt x="237" y="0"/>
                    <a:pt x="279" y="7"/>
                    <a:pt x="300" y="37"/>
                  </a:cubicBezTo>
                  <a:cubicBezTo>
                    <a:pt x="322" y="67"/>
                    <a:pt x="315" y="108"/>
                    <a:pt x="285" y="130"/>
                  </a:cubicBezTo>
                  <a:cubicBezTo>
                    <a:pt x="187" y="200"/>
                    <a:pt x="117" y="254"/>
                    <a:pt x="116" y="254"/>
                  </a:cubicBezTo>
                  <a:cubicBezTo>
                    <a:pt x="104" y="263"/>
                    <a:pt x="90" y="268"/>
                    <a:pt x="76" y="268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210">
              <a:extLst>
                <a:ext uri="{FF2B5EF4-FFF2-40B4-BE49-F238E27FC236}">
                  <a16:creationId xmlns:a16="http://schemas.microsoft.com/office/drawing/2014/main" id="{DA49D7F6-A74D-4458-B606-F6D350990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950" y="4522788"/>
              <a:ext cx="14288" cy="158750"/>
            </a:xfrm>
            <a:custGeom>
              <a:avLst/>
              <a:gdLst>
                <a:gd name="T0" fmla="*/ 67 w 147"/>
                <a:gd name="T1" fmla="*/ 1566 h 1566"/>
                <a:gd name="T2" fmla="*/ 67 w 147"/>
                <a:gd name="T3" fmla="*/ 1566 h 1566"/>
                <a:gd name="T4" fmla="*/ 1 w 147"/>
                <a:gd name="T5" fmla="*/ 1499 h 1566"/>
                <a:gd name="T6" fmla="*/ 13 w 147"/>
                <a:gd name="T7" fmla="*/ 66 h 1566"/>
                <a:gd name="T8" fmla="*/ 80 w 147"/>
                <a:gd name="T9" fmla="*/ 0 h 1566"/>
                <a:gd name="T10" fmla="*/ 81 w 147"/>
                <a:gd name="T11" fmla="*/ 0 h 1566"/>
                <a:gd name="T12" fmla="*/ 147 w 147"/>
                <a:gd name="T13" fmla="*/ 68 h 1566"/>
                <a:gd name="T14" fmla="*/ 134 w 147"/>
                <a:gd name="T15" fmla="*/ 1500 h 1566"/>
                <a:gd name="T16" fmla="*/ 67 w 147"/>
                <a:gd name="T17" fmla="*/ 156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566">
                  <a:moveTo>
                    <a:pt x="67" y="1566"/>
                  </a:moveTo>
                  <a:lnTo>
                    <a:pt x="67" y="1566"/>
                  </a:lnTo>
                  <a:cubicBezTo>
                    <a:pt x="30" y="1566"/>
                    <a:pt x="0" y="1536"/>
                    <a:pt x="1" y="1499"/>
                  </a:cubicBezTo>
                  <a:lnTo>
                    <a:pt x="13" y="66"/>
                  </a:lnTo>
                  <a:cubicBezTo>
                    <a:pt x="14" y="30"/>
                    <a:pt x="44" y="0"/>
                    <a:pt x="80" y="0"/>
                  </a:cubicBezTo>
                  <a:lnTo>
                    <a:pt x="81" y="0"/>
                  </a:lnTo>
                  <a:cubicBezTo>
                    <a:pt x="117" y="1"/>
                    <a:pt x="147" y="31"/>
                    <a:pt x="147" y="68"/>
                  </a:cubicBezTo>
                  <a:lnTo>
                    <a:pt x="134" y="1500"/>
                  </a:lnTo>
                  <a:cubicBezTo>
                    <a:pt x="134" y="1537"/>
                    <a:pt x="104" y="1566"/>
                    <a:pt x="67" y="1566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211">
              <a:extLst>
                <a:ext uri="{FF2B5EF4-FFF2-40B4-BE49-F238E27FC236}">
                  <a16:creationId xmlns:a16="http://schemas.microsoft.com/office/drawing/2014/main" id="{C0F3015F-E5FB-403B-BBCE-A2503B5E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913" y="4522788"/>
              <a:ext cx="60325" cy="130175"/>
            </a:xfrm>
            <a:custGeom>
              <a:avLst/>
              <a:gdLst>
                <a:gd name="T0" fmla="*/ 443 w 587"/>
                <a:gd name="T1" fmla="*/ 1293 h 1293"/>
                <a:gd name="T2" fmla="*/ 7 w 587"/>
                <a:gd name="T3" fmla="*/ 848 h 1293"/>
                <a:gd name="T4" fmla="*/ 200 w 587"/>
                <a:gd name="T5" fmla="*/ 347 h 1293"/>
                <a:gd name="T6" fmla="*/ 465 w 587"/>
                <a:gd name="T7" fmla="*/ 27 h 1293"/>
                <a:gd name="T8" fmla="*/ 559 w 587"/>
                <a:gd name="T9" fmla="*/ 25 h 1293"/>
                <a:gd name="T10" fmla="*/ 561 w 587"/>
                <a:gd name="T11" fmla="*/ 119 h 1293"/>
                <a:gd name="T12" fmla="*/ 308 w 587"/>
                <a:gd name="T13" fmla="*/ 425 h 1293"/>
                <a:gd name="T14" fmla="*/ 140 w 587"/>
                <a:gd name="T15" fmla="*/ 843 h 1293"/>
                <a:gd name="T16" fmla="*/ 451 w 587"/>
                <a:gd name="T17" fmla="*/ 1159 h 1293"/>
                <a:gd name="T18" fmla="*/ 453 w 587"/>
                <a:gd name="T19" fmla="*/ 1159 h 1293"/>
                <a:gd name="T20" fmla="*/ 519 w 587"/>
                <a:gd name="T21" fmla="*/ 1224 h 1293"/>
                <a:gd name="T22" fmla="*/ 455 w 587"/>
                <a:gd name="T23" fmla="*/ 1293 h 1293"/>
                <a:gd name="T24" fmla="*/ 443 w 587"/>
                <a:gd name="T25" fmla="*/ 129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7" h="1293">
                  <a:moveTo>
                    <a:pt x="443" y="1293"/>
                  </a:moveTo>
                  <a:cubicBezTo>
                    <a:pt x="291" y="1293"/>
                    <a:pt x="20" y="1202"/>
                    <a:pt x="7" y="848"/>
                  </a:cubicBezTo>
                  <a:cubicBezTo>
                    <a:pt x="0" y="644"/>
                    <a:pt x="103" y="483"/>
                    <a:pt x="200" y="347"/>
                  </a:cubicBezTo>
                  <a:cubicBezTo>
                    <a:pt x="323" y="177"/>
                    <a:pt x="459" y="33"/>
                    <a:pt x="465" y="27"/>
                  </a:cubicBezTo>
                  <a:cubicBezTo>
                    <a:pt x="490" y="1"/>
                    <a:pt x="533" y="0"/>
                    <a:pt x="559" y="25"/>
                  </a:cubicBezTo>
                  <a:cubicBezTo>
                    <a:pt x="586" y="51"/>
                    <a:pt x="587" y="93"/>
                    <a:pt x="561" y="119"/>
                  </a:cubicBezTo>
                  <a:cubicBezTo>
                    <a:pt x="560" y="121"/>
                    <a:pt x="425" y="262"/>
                    <a:pt x="308" y="425"/>
                  </a:cubicBezTo>
                  <a:cubicBezTo>
                    <a:pt x="224" y="542"/>
                    <a:pt x="135" y="681"/>
                    <a:pt x="140" y="843"/>
                  </a:cubicBezTo>
                  <a:cubicBezTo>
                    <a:pt x="151" y="1157"/>
                    <a:pt x="421" y="1160"/>
                    <a:pt x="451" y="1159"/>
                  </a:cubicBezTo>
                  <a:lnTo>
                    <a:pt x="453" y="1159"/>
                  </a:lnTo>
                  <a:cubicBezTo>
                    <a:pt x="489" y="1159"/>
                    <a:pt x="518" y="1188"/>
                    <a:pt x="519" y="1224"/>
                  </a:cubicBezTo>
                  <a:cubicBezTo>
                    <a:pt x="520" y="1261"/>
                    <a:pt x="492" y="1292"/>
                    <a:pt x="455" y="1293"/>
                  </a:cubicBezTo>
                  <a:cubicBezTo>
                    <a:pt x="451" y="1293"/>
                    <a:pt x="447" y="1293"/>
                    <a:pt x="443" y="1293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212">
              <a:extLst>
                <a:ext uri="{FF2B5EF4-FFF2-40B4-BE49-F238E27FC236}">
                  <a16:creationId xmlns:a16="http://schemas.microsoft.com/office/drawing/2014/main" id="{7DBDC087-D7DC-40E5-9093-752A37CA4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4522788"/>
              <a:ext cx="57150" cy="131763"/>
            </a:xfrm>
            <a:custGeom>
              <a:avLst/>
              <a:gdLst>
                <a:gd name="T0" fmla="*/ 111 w 564"/>
                <a:gd name="T1" fmla="*/ 1296 h 1296"/>
                <a:gd name="T2" fmla="*/ 84 w 564"/>
                <a:gd name="T3" fmla="*/ 1296 h 1296"/>
                <a:gd name="T4" fmla="*/ 22 w 564"/>
                <a:gd name="T5" fmla="*/ 1224 h 1296"/>
                <a:gd name="T6" fmla="*/ 93 w 564"/>
                <a:gd name="T7" fmla="*/ 1163 h 1296"/>
                <a:gd name="T8" fmla="*/ 416 w 564"/>
                <a:gd name="T9" fmla="*/ 859 h 1296"/>
                <a:gd name="T10" fmla="*/ 265 w 564"/>
                <a:gd name="T11" fmla="*/ 434 h 1296"/>
                <a:gd name="T12" fmla="*/ 24 w 564"/>
                <a:gd name="T13" fmla="*/ 119 h 1296"/>
                <a:gd name="T14" fmla="*/ 30 w 564"/>
                <a:gd name="T15" fmla="*/ 25 h 1296"/>
                <a:gd name="T16" fmla="*/ 124 w 564"/>
                <a:gd name="T17" fmla="*/ 31 h 1296"/>
                <a:gd name="T18" fmla="*/ 376 w 564"/>
                <a:gd name="T19" fmla="*/ 361 h 1296"/>
                <a:gd name="T20" fmla="*/ 549 w 564"/>
                <a:gd name="T21" fmla="*/ 869 h 1296"/>
                <a:gd name="T22" fmla="*/ 111 w 564"/>
                <a:gd name="T23" fmla="*/ 129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4" h="1296">
                  <a:moveTo>
                    <a:pt x="111" y="1296"/>
                  </a:moveTo>
                  <a:cubicBezTo>
                    <a:pt x="102" y="1296"/>
                    <a:pt x="92" y="1296"/>
                    <a:pt x="84" y="1296"/>
                  </a:cubicBezTo>
                  <a:cubicBezTo>
                    <a:pt x="47" y="1293"/>
                    <a:pt x="19" y="1261"/>
                    <a:pt x="22" y="1224"/>
                  </a:cubicBezTo>
                  <a:cubicBezTo>
                    <a:pt x="25" y="1187"/>
                    <a:pt x="56" y="1160"/>
                    <a:pt x="93" y="1163"/>
                  </a:cubicBezTo>
                  <a:cubicBezTo>
                    <a:pt x="124" y="1164"/>
                    <a:pt x="393" y="1172"/>
                    <a:pt x="416" y="859"/>
                  </a:cubicBezTo>
                  <a:cubicBezTo>
                    <a:pt x="427" y="713"/>
                    <a:pt x="366" y="588"/>
                    <a:pt x="265" y="434"/>
                  </a:cubicBezTo>
                  <a:cubicBezTo>
                    <a:pt x="154" y="267"/>
                    <a:pt x="26" y="120"/>
                    <a:pt x="24" y="119"/>
                  </a:cubicBezTo>
                  <a:cubicBezTo>
                    <a:pt x="0" y="91"/>
                    <a:pt x="2" y="49"/>
                    <a:pt x="30" y="25"/>
                  </a:cubicBezTo>
                  <a:cubicBezTo>
                    <a:pt x="58" y="0"/>
                    <a:pt x="100" y="3"/>
                    <a:pt x="124" y="31"/>
                  </a:cubicBezTo>
                  <a:cubicBezTo>
                    <a:pt x="130" y="37"/>
                    <a:pt x="260" y="186"/>
                    <a:pt x="376" y="361"/>
                  </a:cubicBezTo>
                  <a:cubicBezTo>
                    <a:pt x="468" y="500"/>
                    <a:pt x="564" y="666"/>
                    <a:pt x="549" y="869"/>
                  </a:cubicBezTo>
                  <a:cubicBezTo>
                    <a:pt x="523" y="1210"/>
                    <a:pt x="266" y="1296"/>
                    <a:pt x="111" y="1296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213">
              <a:extLst>
                <a:ext uri="{FF2B5EF4-FFF2-40B4-BE49-F238E27FC236}">
                  <a16:creationId xmlns:a16="http://schemas.microsoft.com/office/drawing/2014/main" id="{2216FBAA-E5AE-4595-8672-BEA9BEA8F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788" y="4557713"/>
              <a:ext cx="44450" cy="38100"/>
            </a:xfrm>
            <a:custGeom>
              <a:avLst/>
              <a:gdLst>
                <a:gd name="T0" fmla="*/ 358 w 433"/>
                <a:gd name="T1" fmla="*/ 376 h 376"/>
                <a:gd name="T2" fmla="*/ 316 w 433"/>
                <a:gd name="T3" fmla="*/ 361 h 376"/>
                <a:gd name="T4" fmla="*/ 32 w 433"/>
                <a:gd name="T5" fmla="*/ 127 h 376"/>
                <a:gd name="T6" fmla="*/ 23 w 433"/>
                <a:gd name="T7" fmla="*/ 33 h 376"/>
                <a:gd name="T8" fmla="*/ 117 w 433"/>
                <a:gd name="T9" fmla="*/ 24 h 376"/>
                <a:gd name="T10" fmla="*/ 401 w 433"/>
                <a:gd name="T11" fmla="*/ 258 h 376"/>
                <a:gd name="T12" fmla="*/ 410 w 433"/>
                <a:gd name="T13" fmla="*/ 352 h 376"/>
                <a:gd name="T14" fmla="*/ 358 w 433"/>
                <a:gd name="T1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376">
                  <a:moveTo>
                    <a:pt x="358" y="376"/>
                  </a:moveTo>
                  <a:cubicBezTo>
                    <a:pt x="343" y="376"/>
                    <a:pt x="328" y="371"/>
                    <a:pt x="316" y="361"/>
                  </a:cubicBezTo>
                  <a:lnTo>
                    <a:pt x="32" y="127"/>
                  </a:lnTo>
                  <a:cubicBezTo>
                    <a:pt x="4" y="103"/>
                    <a:pt x="0" y="61"/>
                    <a:pt x="23" y="33"/>
                  </a:cubicBezTo>
                  <a:cubicBezTo>
                    <a:pt x="47" y="4"/>
                    <a:pt x="88" y="0"/>
                    <a:pt x="117" y="24"/>
                  </a:cubicBezTo>
                  <a:lnTo>
                    <a:pt x="401" y="258"/>
                  </a:lnTo>
                  <a:cubicBezTo>
                    <a:pt x="429" y="282"/>
                    <a:pt x="433" y="324"/>
                    <a:pt x="410" y="352"/>
                  </a:cubicBezTo>
                  <a:cubicBezTo>
                    <a:pt x="396" y="368"/>
                    <a:pt x="377" y="376"/>
                    <a:pt x="358" y="376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214">
              <a:extLst>
                <a:ext uri="{FF2B5EF4-FFF2-40B4-BE49-F238E27FC236}">
                  <a16:creationId xmlns:a16="http://schemas.microsoft.com/office/drawing/2014/main" id="{F35B7D7D-561A-4C43-BC1E-686B727A0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4586288"/>
              <a:ext cx="57150" cy="47625"/>
            </a:xfrm>
            <a:custGeom>
              <a:avLst/>
              <a:gdLst>
                <a:gd name="T0" fmla="*/ 477 w 552"/>
                <a:gd name="T1" fmla="*/ 478 h 478"/>
                <a:gd name="T2" fmla="*/ 434 w 552"/>
                <a:gd name="T3" fmla="*/ 463 h 478"/>
                <a:gd name="T4" fmla="*/ 32 w 552"/>
                <a:gd name="T5" fmla="*/ 126 h 478"/>
                <a:gd name="T6" fmla="*/ 23 w 552"/>
                <a:gd name="T7" fmla="*/ 32 h 478"/>
                <a:gd name="T8" fmla="*/ 117 w 552"/>
                <a:gd name="T9" fmla="*/ 24 h 478"/>
                <a:gd name="T10" fmla="*/ 520 w 552"/>
                <a:gd name="T11" fmla="*/ 360 h 478"/>
                <a:gd name="T12" fmla="*/ 528 w 552"/>
                <a:gd name="T13" fmla="*/ 454 h 478"/>
                <a:gd name="T14" fmla="*/ 477 w 552"/>
                <a:gd name="T15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2" h="478">
                  <a:moveTo>
                    <a:pt x="477" y="478"/>
                  </a:moveTo>
                  <a:cubicBezTo>
                    <a:pt x="462" y="478"/>
                    <a:pt x="447" y="473"/>
                    <a:pt x="434" y="463"/>
                  </a:cubicBezTo>
                  <a:lnTo>
                    <a:pt x="32" y="126"/>
                  </a:lnTo>
                  <a:cubicBezTo>
                    <a:pt x="4" y="102"/>
                    <a:pt x="0" y="60"/>
                    <a:pt x="23" y="32"/>
                  </a:cubicBezTo>
                  <a:cubicBezTo>
                    <a:pt x="47" y="4"/>
                    <a:pt x="89" y="0"/>
                    <a:pt x="117" y="24"/>
                  </a:cubicBezTo>
                  <a:lnTo>
                    <a:pt x="520" y="360"/>
                  </a:lnTo>
                  <a:cubicBezTo>
                    <a:pt x="548" y="384"/>
                    <a:pt x="552" y="426"/>
                    <a:pt x="528" y="454"/>
                  </a:cubicBezTo>
                  <a:cubicBezTo>
                    <a:pt x="515" y="470"/>
                    <a:pt x="496" y="478"/>
                    <a:pt x="477" y="478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215">
              <a:extLst>
                <a:ext uri="{FF2B5EF4-FFF2-40B4-BE49-F238E27FC236}">
                  <a16:creationId xmlns:a16="http://schemas.microsoft.com/office/drawing/2014/main" id="{9CDC2A88-971B-4C63-9C91-28D2C77EB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775" y="4557713"/>
              <a:ext cx="46038" cy="36513"/>
            </a:xfrm>
            <a:custGeom>
              <a:avLst/>
              <a:gdLst>
                <a:gd name="T0" fmla="*/ 76 w 442"/>
                <a:gd name="T1" fmla="*/ 369 h 369"/>
                <a:gd name="T2" fmla="*/ 23 w 442"/>
                <a:gd name="T3" fmla="*/ 343 h 369"/>
                <a:gd name="T4" fmla="*/ 35 w 442"/>
                <a:gd name="T5" fmla="*/ 250 h 369"/>
                <a:gd name="T6" fmla="*/ 326 w 442"/>
                <a:gd name="T7" fmla="*/ 23 h 369"/>
                <a:gd name="T8" fmla="*/ 419 w 442"/>
                <a:gd name="T9" fmla="*/ 34 h 369"/>
                <a:gd name="T10" fmla="*/ 408 w 442"/>
                <a:gd name="T11" fmla="*/ 128 h 369"/>
                <a:gd name="T12" fmla="*/ 117 w 442"/>
                <a:gd name="T13" fmla="*/ 355 h 369"/>
                <a:gd name="T14" fmla="*/ 76 w 442"/>
                <a:gd name="T15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369">
                  <a:moveTo>
                    <a:pt x="76" y="369"/>
                  </a:moveTo>
                  <a:cubicBezTo>
                    <a:pt x="56" y="369"/>
                    <a:pt x="36" y="360"/>
                    <a:pt x="23" y="343"/>
                  </a:cubicBezTo>
                  <a:cubicBezTo>
                    <a:pt x="0" y="314"/>
                    <a:pt x="5" y="273"/>
                    <a:pt x="35" y="250"/>
                  </a:cubicBezTo>
                  <a:lnTo>
                    <a:pt x="326" y="23"/>
                  </a:lnTo>
                  <a:cubicBezTo>
                    <a:pt x="355" y="0"/>
                    <a:pt x="396" y="5"/>
                    <a:pt x="419" y="34"/>
                  </a:cubicBezTo>
                  <a:cubicBezTo>
                    <a:pt x="442" y="63"/>
                    <a:pt x="436" y="105"/>
                    <a:pt x="408" y="128"/>
                  </a:cubicBezTo>
                  <a:lnTo>
                    <a:pt x="117" y="355"/>
                  </a:lnTo>
                  <a:cubicBezTo>
                    <a:pt x="104" y="365"/>
                    <a:pt x="90" y="369"/>
                    <a:pt x="76" y="369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16">
              <a:extLst>
                <a:ext uri="{FF2B5EF4-FFF2-40B4-BE49-F238E27FC236}">
                  <a16:creationId xmlns:a16="http://schemas.microsoft.com/office/drawing/2014/main" id="{0F9564DE-6752-475C-96D9-93F30971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4587875"/>
              <a:ext cx="57150" cy="47625"/>
            </a:xfrm>
            <a:custGeom>
              <a:avLst/>
              <a:gdLst>
                <a:gd name="T0" fmla="*/ 75 w 571"/>
                <a:gd name="T1" fmla="*/ 466 h 466"/>
                <a:gd name="T2" fmla="*/ 22 w 571"/>
                <a:gd name="T3" fmla="*/ 440 h 466"/>
                <a:gd name="T4" fmla="*/ 34 w 571"/>
                <a:gd name="T5" fmla="*/ 346 h 466"/>
                <a:gd name="T6" fmla="*/ 455 w 571"/>
                <a:gd name="T7" fmla="*/ 22 h 466"/>
                <a:gd name="T8" fmla="*/ 548 w 571"/>
                <a:gd name="T9" fmla="*/ 34 h 466"/>
                <a:gd name="T10" fmla="*/ 536 w 571"/>
                <a:gd name="T11" fmla="*/ 128 h 466"/>
                <a:gd name="T12" fmla="*/ 116 w 571"/>
                <a:gd name="T13" fmla="*/ 452 h 466"/>
                <a:gd name="T14" fmla="*/ 75 w 571"/>
                <a:gd name="T1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1" h="466">
                  <a:moveTo>
                    <a:pt x="75" y="466"/>
                  </a:moveTo>
                  <a:cubicBezTo>
                    <a:pt x="55" y="466"/>
                    <a:pt x="35" y="457"/>
                    <a:pt x="22" y="440"/>
                  </a:cubicBezTo>
                  <a:cubicBezTo>
                    <a:pt x="0" y="411"/>
                    <a:pt x="5" y="369"/>
                    <a:pt x="34" y="346"/>
                  </a:cubicBezTo>
                  <a:lnTo>
                    <a:pt x="455" y="22"/>
                  </a:lnTo>
                  <a:cubicBezTo>
                    <a:pt x="484" y="0"/>
                    <a:pt x="526" y="5"/>
                    <a:pt x="548" y="34"/>
                  </a:cubicBezTo>
                  <a:cubicBezTo>
                    <a:pt x="571" y="63"/>
                    <a:pt x="565" y="105"/>
                    <a:pt x="536" y="128"/>
                  </a:cubicBezTo>
                  <a:lnTo>
                    <a:pt x="116" y="452"/>
                  </a:lnTo>
                  <a:cubicBezTo>
                    <a:pt x="103" y="461"/>
                    <a:pt x="89" y="466"/>
                    <a:pt x="75" y="466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Carbon_footprin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8C339C0-BB67-4132-93CB-6DA0BD4DE16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681749" y="3305818"/>
            <a:ext cx="1070465" cy="618463"/>
            <a:chOff x="1192247" y="2204563"/>
            <a:chExt cx="772930" cy="446562"/>
          </a:xfrm>
          <a:noFill/>
        </p:grpSpPr>
        <p:grpSp>
          <p:nvGrpSpPr>
            <p:cNvPr id="78" name="Steps">
              <a:extLst>
                <a:ext uri="{FF2B5EF4-FFF2-40B4-BE49-F238E27FC236}">
                  <a16:creationId xmlns:a16="http://schemas.microsoft.com/office/drawing/2014/main" id="{07FEF0D2-896B-40D9-BDEC-0B3F7D35285A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192247" y="2204563"/>
              <a:ext cx="198873" cy="446562"/>
              <a:chOff x="2585" y="1309"/>
              <a:chExt cx="1100" cy="2470"/>
            </a:xfrm>
            <a:grpFill/>
          </p:grpSpPr>
          <p:sp>
            <p:nvSpPr>
              <p:cNvPr id="80" name="Freeform 52">
                <a:extLst>
                  <a:ext uri="{FF2B5EF4-FFF2-40B4-BE49-F238E27FC236}">
                    <a16:creationId xmlns:a16="http://schemas.microsoft.com/office/drawing/2014/main" id="{9D1F59B9-F6E8-47A4-8199-A6D6FED60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2987"/>
                <a:ext cx="802" cy="792"/>
              </a:xfrm>
              <a:custGeom>
                <a:avLst/>
                <a:gdLst>
                  <a:gd name="T0" fmla="*/ 136 w 202"/>
                  <a:gd name="T1" fmla="*/ 0 h 199"/>
                  <a:gd name="T2" fmla="*/ 0 w 202"/>
                  <a:gd name="T3" fmla="*/ 39 h 199"/>
                  <a:gd name="T4" fmla="*/ 125 w 202"/>
                  <a:gd name="T5" fmla="*/ 179 h 199"/>
                  <a:gd name="T6" fmla="*/ 136 w 202"/>
                  <a:gd name="T7" fmla="*/ 1 h 199"/>
                  <a:gd name="T8" fmla="*/ 136 w 202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99">
                    <a:moveTo>
                      <a:pt x="136" y="0"/>
                    </a:moveTo>
                    <a:lnTo>
                      <a:pt x="0" y="39"/>
                    </a:lnTo>
                    <a:cubicBezTo>
                      <a:pt x="7" y="128"/>
                      <a:pt x="51" y="199"/>
                      <a:pt x="125" y="179"/>
                    </a:cubicBezTo>
                    <a:cubicBezTo>
                      <a:pt x="202" y="158"/>
                      <a:pt x="166" y="53"/>
                      <a:pt x="136" y="1"/>
                    </a:cubicBezTo>
                    <a:cubicBezTo>
                      <a:pt x="136" y="1"/>
                      <a:pt x="136" y="1"/>
                      <a:pt x="136" y="0"/>
                    </a:cubicBez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54">
                <a:extLst>
                  <a:ext uri="{FF2B5EF4-FFF2-40B4-BE49-F238E27FC236}">
                    <a16:creationId xmlns:a16="http://schemas.microsoft.com/office/drawing/2014/main" id="{03AC9EBB-90E8-46C6-9EC3-38CA71B09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309"/>
                <a:ext cx="933" cy="1634"/>
              </a:xfrm>
              <a:custGeom>
                <a:avLst/>
                <a:gdLst>
                  <a:gd name="T0" fmla="*/ 208 w 235"/>
                  <a:gd name="T1" fmla="*/ 283 h 411"/>
                  <a:gd name="T2" fmla="*/ 210 w 235"/>
                  <a:gd name="T3" fmla="*/ 125 h 411"/>
                  <a:gd name="T4" fmla="*/ 99 w 235"/>
                  <a:gd name="T5" fmla="*/ 5 h 411"/>
                  <a:gd name="T6" fmla="*/ 7 w 235"/>
                  <a:gd name="T7" fmla="*/ 136 h 411"/>
                  <a:gd name="T8" fmla="*/ 70 w 235"/>
                  <a:gd name="T9" fmla="*/ 411 h 411"/>
                  <a:gd name="T10" fmla="*/ 195 w 235"/>
                  <a:gd name="T11" fmla="*/ 375 h 411"/>
                  <a:gd name="T12" fmla="*/ 208 w 235"/>
                  <a:gd name="T13" fmla="*/ 283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411">
                    <a:moveTo>
                      <a:pt x="208" y="283"/>
                    </a:moveTo>
                    <a:cubicBezTo>
                      <a:pt x="217" y="256"/>
                      <a:pt x="235" y="211"/>
                      <a:pt x="210" y="125"/>
                    </a:cubicBezTo>
                    <a:cubicBezTo>
                      <a:pt x="185" y="38"/>
                      <a:pt x="149" y="5"/>
                      <a:pt x="99" y="5"/>
                    </a:cubicBezTo>
                    <a:cubicBezTo>
                      <a:pt x="99" y="5"/>
                      <a:pt x="13" y="0"/>
                      <a:pt x="7" y="136"/>
                    </a:cubicBezTo>
                    <a:cubicBezTo>
                      <a:pt x="0" y="287"/>
                      <a:pt x="53" y="324"/>
                      <a:pt x="70" y="411"/>
                    </a:cubicBezTo>
                    <a:lnTo>
                      <a:pt x="195" y="375"/>
                    </a:lnTo>
                    <a:cubicBezTo>
                      <a:pt x="191" y="337"/>
                      <a:pt x="201" y="302"/>
                      <a:pt x="208" y="283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0780077C-B81B-48FE-B61F-F8B73AAE251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91879" y="2355825"/>
              <a:ext cx="473298" cy="189858"/>
            </a:xfrm>
            <a:custGeom>
              <a:avLst/>
              <a:gdLst>
                <a:gd name="T0" fmla="*/ 618 w 1405"/>
                <a:gd name="T1" fmla="*/ 123 h 564"/>
                <a:gd name="T2" fmla="*/ 568 w 1405"/>
                <a:gd name="T3" fmla="*/ 280 h 564"/>
                <a:gd name="T4" fmla="*/ 616 w 1405"/>
                <a:gd name="T5" fmla="*/ 443 h 564"/>
                <a:gd name="T6" fmla="*/ 778 w 1405"/>
                <a:gd name="T7" fmla="*/ 457 h 564"/>
                <a:gd name="T8" fmla="*/ 851 w 1405"/>
                <a:gd name="T9" fmla="*/ 319 h 564"/>
                <a:gd name="T10" fmla="*/ 824 w 1405"/>
                <a:gd name="T11" fmla="*/ 142 h 564"/>
                <a:gd name="T12" fmla="*/ 712 w 1405"/>
                <a:gd name="T13" fmla="*/ 90 h 564"/>
                <a:gd name="T14" fmla="*/ 353 w 1405"/>
                <a:gd name="T15" fmla="*/ 21 h 564"/>
                <a:gd name="T16" fmla="*/ 397 w 1405"/>
                <a:gd name="T17" fmla="*/ 52 h 564"/>
                <a:gd name="T18" fmla="*/ 403 w 1405"/>
                <a:gd name="T19" fmla="*/ 106 h 564"/>
                <a:gd name="T20" fmla="*/ 380 w 1405"/>
                <a:gd name="T21" fmla="*/ 138 h 564"/>
                <a:gd name="T22" fmla="*/ 309 w 1405"/>
                <a:gd name="T23" fmla="*/ 100 h 564"/>
                <a:gd name="T24" fmla="*/ 177 w 1405"/>
                <a:gd name="T25" fmla="*/ 123 h 564"/>
                <a:gd name="T26" fmla="*/ 121 w 1405"/>
                <a:gd name="T27" fmla="*/ 282 h 564"/>
                <a:gd name="T28" fmla="*/ 179 w 1405"/>
                <a:gd name="T29" fmla="*/ 443 h 564"/>
                <a:gd name="T30" fmla="*/ 313 w 1405"/>
                <a:gd name="T31" fmla="*/ 463 h 564"/>
                <a:gd name="T32" fmla="*/ 384 w 1405"/>
                <a:gd name="T33" fmla="*/ 426 h 564"/>
                <a:gd name="T34" fmla="*/ 403 w 1405"/>
                <a:gd name="T35" fmla="*/ 440 h 564"/>
                <a:gd name="T36" fmla="*/ 401 w 1405"/>
                <a:gd name="T37" fmla="*/ 503 h 564"/>
                <a:gd name="T38" fmla="*/ 359 w 1405"/>
                <a:gd name="T39" fmla="*/ 539 h 564"/>
                <a:gd name="T40" fmla="*/ 244 w 1405"/>
                <a:gd name="T41" fmla="*/ 564 h 564"/>
                <a:gd name="T42" fmla="*/ 121 w 1405"/>
                <a:gd name="T43" fmla="*/ 535 h 564"/>
                <a:gd name="T44" fmla="*/ 38 w 1405"/>
                <a:gd name="T45" fmla="*/ 455 h 564"/>
                <a:gd name="T46" fmla="*/ 2 w 1405"/>
                <a:gd name="T47" fmla="*/ 322 h 564"/>
                <a:gd name="T48" fmla="*/ 19 w 1405"/>
                <a:gd name="T49" fmla="*/ 165 h 564"/>
                <a:gd name="T50" fmla="*/ 88 w 1405"/>
                <a:gd name="T51" fmla="*/ 58 h 564"/>
                <a:gd name="T52" fmla="*/ 200 w 1405"/>
                <a:gd name="T53" fmla="*/ 4 h 564"/>
                <a:gd name="T54" fmla="*/ 1254 w 1405"/>
                <a:gd name="T55" fmla="*/ 2 h 564"/>
                <a:gd name="T56" fmla="*/ 1373 w 1405"/>
                <a:gd name="T57" fmla="*/ 84 h 564"/>
                <a:gd name="T58" fmla="*/ 1371 w 1405"/>
                <a:gd name="T59" fmla="*/ 221 h 564"/>
                <a:gd name="T60" fmla="*/ 1279 w 1405"/>
                <a:gd name="T61" fmla="*/ 355 h 564"/>
                <a:gd name="T62" fmla="*/ 1394 w 1405"/>
                <a:gd name="T63" fmla="*/ 466 h 564"/>
                <a:gd name="T64" fmla="*/ 1402 w 1405"/>
                <a:gd name="T65" fmla="*/ 545 h 564"/>
                <a:gd name="T66" fmla="*/ 1048 w 1405"/>
                <a:gd name="T67" fmla="*/ 547 h 564"/>
                <a:gd name="T68" fmla="*/ 1041 w 1405"/>
                <a:gd name="T69" fmla="*/ 495 h 564"/>
                <a:gd name="T70" fmla="*/ 1162 w 1405"/>
                <a:gd name="T71" fmla="*/ 334 h 564"/>
                <a:gd name="T72" fmla="*/ 1242 w 1405"/>
                <a:gd name="T73" fmla="*/ 217 h 564"/>
                <a:gd name="T74" fmla="*/ 1242 w 1405"/>
                <a:gd name="T75" fmla="*/ 129 h 564"/>
                <a:gd name="T76" fmla="*/ 1181 w 1405"/>
                <a:gd name="T77" fmla="*/ 100 h 564"/>
                <a:gd name="T78" fmla="*/ 1091 w 1405"/>
                <a:gd name="T79" fmla="*/ 127 h 564"/>
                <a:gd name="T80" fmla="*/ 1054 w 1405"/>
                <a:gd name="T81" fmla="*/ 129 h 564"/>
                <a:gd name="T82" fmla="*/ 1050 w 1405"/>
                <a:gd name="T83" fmla="*/ 73 h 564"/>
                <a:gd name="T84" fmla="*/ 1083 w 1405"/>
                <a:gd name="T85" fmla="*/ 33 h 564"/>
                <a:gd name="T86" fmla="*/ 1189 w 1405"/>
                <a:gd name="T87" fmla="*/ 0 h 564"/>
                <a:gd name="T88" fmla="*/ 774 w 1405"/>
                <a:gd name="T89" fmla="*/ 4 h 564"/>
                <a:gd name="T90" fmla="*/ 887 w 1405"/>
                <a:gd name="T91" fmla="*/ 50 h 564"/>
                <a:gd name="T92" fmla="*/ 952 w 1405"/>
                <a:gd name="T93" fmla="*/ 152 h 564"/>
                <a:gd name="T94" fmla="*/ 968 w 1405"/>
                <a:gd name="T95" fmla="*/ 309 h 564"/>
                <a:gd name="T96" fmla="*/ 931 w 1405"/>
                <a:gd name="T97" fmla="*/ 447 h 564"/>
                <a:gd name="T98" fmla="*/ 843 w 1405"/>
                <a:gd name="T99" fmla="*/ 534 h 564"/>
                <a:gd name="T100" fmla="*/ 707 w 1405"/>
                <a:gd name="T101" fmla="*/ 564 h 564"/>
                <a:gd name="T102" fmla="*/ 572 w 1405"/>
                <a:gd name="T103" fmla="*/ 537 h 564"/>
                <a:gd name="T104" fmla="*/ 488 w 1405"/>
                <a:gd name="T105" fmla="*/ 459 h 564"/>
                <a:gd name="T106" fmla="*/ 453 w 1405"/>
                <a:gd name="T107" fmla="*/ 321 h 564"/>
                <a:gd name="T108" fmla="*/ 469 w 1405"/>
                <a:gd name="T109" fmla="*/ 165 h 564"/>
                <a:gd name="T110" fmla="*/ 538 w 1405"/>
                <a:gd name="T111" fmla="*/ 58 h 564"/>
                <a:gd name="T112" fmla="*/ 655 w 1405"/>
                <a:gd name="T113" fmla="*/ 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5" h="564">
                  <a:moveTo>
                    <a:pt x="712" y="90"/>
                  </a:moveTo>
                  <a:lnTo>
                    <a:pt x="693" y="92"/>
                  </a:lnTo>
                  <a:lnTo>
                    <a:pt x="674" y="94"/>
                  </a:lnTo>
                  <a:lnTo>
                    <a:pt x="643" y="106"/>
                  </a:lnTo>
                  <a:lnTo>
                    <a:pt x="618" y="123"/>
                  </a:lnTo>
                  <a:lnTo>
                    <a:pt x="599" y="146"/>
                  </a:lnTo>
                  <a:lnTo>
                    <a:pt x="586" y="175"/>
                  </a:lnTo>
                  <a:lnTo>
                    <a:pt x="576" y="207"/>
                  </a:lnTo>
                  <a:lnTo>
                    <a:pt x="570" y="242"/>
                  </a:lnTo>
                  <a:lnTo>
                    <a:pt x="568" y="280"/>
                  </a:lnTo>
                  <a:lnTo>
                    <a:pt x="570" y="322"/>
                  </a:lnTo>
                  <a:lnTo>
                    <a:pt x="576" y="361"/>
                  </a:lnTo>
                  <a:lnTo>
                    <a:pt x="586" y="393"/>
                  </a:lnTo>
                  <a:lnTo>
                    <a:pt x="599" y="420"/>
                  </a:lnTo>
                  <a:lnTo>
                    <a:pt x="616" y="443"/>
                  </a:lnTo>
                  <a:lnTo>
                    <a:pt x="641" y="459"/>
                  </a:lnTo>
                  <a:lnTo>
                    <a:pt x="672" y="470"/>
                  </a:lnTo>
                  <a:lnTo>
                    <a:pt x="709" y="472"/>
                  </a:lnTo>
                  <a:lnTo>
                    <a:pt x="747" y="468"/>
                  </a:lnTo>
                  <a:lnTo>
                    <a:pt x="778" y="457"/>
                  </a:lnTo>
                  <a:lnTo>
                    <a:pt x="803" y="440"/>
                  </a:lnTo>
                  <a:lnTo>
                    <a:pt x="822" y="416"/>
                  </a:lnTo>
                  <a:lnTo>
                    <a:pt x="837" y="388"/>
                  </a:lnTo>
                  <a:lnTo>
                    <a:pt x="847" y="355"/>
                  </a:lnTo>
                  <a:lnTo>
                    <a:pt x="851" y="319"/>
                  </a:lnTo>
                  <a:lnTo>
                    <a:pt x="853" y="282"/>
                  </a:lnTo>
                  <a:lnTo>
                    <a:pt x="851" y="240"/>
                  </a:lnTo>
                  <a:lnTo>
                    <a:pt x="847" y="203"/>
                  </a:lnTo>
                  <a:lnTo>
                    <a:pt x="837" y="171"/>
                  </a:lnTo>
                  <a:lnTo>
                    <a:pt x="824" y="142"/>
                  </a:lnTo>
                  <a:lnTo>
                    <a:pt x="805" y="121"/>
                  </a:lnTo>
                  <a:lnTo>
                    <a:pt x="780" y="104"/>
                  </a:lnTo>
                  <a:lnTo>
                    <a:pt x="749" y="94"/>
                  </a:lnTo>
                  <a:lnTo>
                    <a:pt x="712" y="90"/>
                  </a:lnTo>
                  <a:lnTo>
                    <a:pt x="712" y="90"/>
                  </a:lnTo>
                  <a:close/>
                  <a:moveTo>
                    <a:pt x="253" y="0"/>
                  </a:moveTo>
                  <a:lnTo>
                    <a:pt x="277" y="0"/>
                  </a:lnTo>
                  <a:lnTo>
                    <a:pt x="298" y="4"/>
                  </a:lnTo>
                  <a:lnTo>
                    <a:pt x="336" y="13"/>
                  </a:lnTo>
                  <a:lnTo>
                    <a:pt x="353" y="21"/>
                  </a:lnTo>
                  <a:lnTo>
                    <a:pt x="369" y="27"/>
                  </a:lnTo>
                  <a:lnTo>
                    <a:pt x="382" y="35"/>
                  </a:lnTo>
                  <a:lnTo>
                    <a:pt x="390" y="42"/>
                  </a:lnTo>
                  <a:lnTo>
                    <a:pt x="394" y="46"/>
                  </a:lnTo>
                  <a:lnTo>
                    <a:pt x="397" y="52"/>
                  </a:lnTo>
                  <a:lnTo>
                    <a:pt x="399" y="61"/>
                  </a:lnTo>
                  <a:lnTo>
                    <a:pt x="401" y="75"/>
                  </a:lnTo>
                  <a:lnTo>
                    <a:pt x="403" y="84"/>
                  </a:lnTo>
                  <a:lnTo>
                    <a:pt x="403" y="94"/>
                  </a:lnTo>
                  <a:lnTo>
                    <a:pt x="403" y="106"/>
                  </a:lnTo>
                  <a:lnTo>
                    <a:pt x="401" y="115"/>
                  </a:lnTo>
                  <a:lnTo>
                    <a:pt x="399" y="131"/>
                  </a:lnTo>
                  <a:lnTo>
                    <a:pt x="394" y="138"/>
                  </a:lnTo>
                  <a:lnTo>
                    <a:pt x="388" y="140"/>
                  </a:lnTo>
                  <a:lnTo>
                    <a:pt x="380" y="138"/>
                  </a:lnTo>
                  <a:lnTo>
                    <a:pt x="371" y="134"/>
                  </a:lnTo>
                  <a:lnTo>
                    <a:pt x="361" y="125"/>
                  </a:lnTo>
                  <a:lnTo>
                    <a:pt x="346" y="117"/>
                  </a:lnTo>
                  <a:lnTo>
                    <a:pt x="328" y="108"/>
                  </a:lnTo>
                  <a:lnTo>
                    <a:pt x="309" y="100"/>
                  </a:lnTo>
                  <a:lnTo>
                    <a:pt x="286" y="96"/>
                  </a:lnTo>
                  <a:lnTo>
                    <a:pt x="259" y="94"/>
                  </a:lnTo>
                  <a:lnTo>
                    <a:pt x="229" y="96"/>
                  </a:lnTo>
                  <a:lnTo>
                    <a:pt x="200" y="106"/>
                  </a:lnTo>
                  <a:lnTo>
                    <a:pt x="177" y="123"/>
                  </a:lnTo>
                  <a:lnTo>
                    <a:pt x="157" y="144"/>
                  </a:lnTo>
                  <a:lnTo>
                    <a:pt x="142" y="171"/>
                  </a:lnTo>
                  <a:lnTo>
                    <a:pt x="131" y="203"/>
                  </a:lnTo>
                  <a:lnTo>
                    <a:pt x="123" y="242"/>
                  </a:lnTo>
                  <a:lnTo>
                    <a:pt x="121" y="282"/>
                  </a:lnTo>
                  <a:lnTo>
                    <a:pt x="123" y="328"/>
                  </a:lnTo>
                  <a:lnTo>
                    <a:pt x="131" y="367"/>
                  </a:lnTo>
                  <a:lnTo>
                    <a:pt x="142" y="399"/>
                  </a:lnTo>
                  <a:lnTo>
                    <a:pt x="159" y="424"/>
                  </a:lnTo>
                  <a:lnTo>
                    <a:pt x="179" y="443"/>
                  </a:lnTo>
                  <a:lnTo>
                    <a:pt x="204" y="459"/>
                  </a:lnTo>
                  <a:lnTo>
                    <a:pt x="230" y="466"/>
                  </a:lnTo>
                  <a:lnTo>
                    <a:pt x="261" y="470"/>
                  </a:lnTo>
                  <a:lnTo>
                    <a:pt x="290" y="468"/>
                  </a:lnTo>
                  <a:lnTo>
                    <a:pt x="313" y="463"/>
                  </a:lnTo>
                  <a:lnTo>
                    <a:pt x="332" y="455"/>
                  </a:lnTo>
                  <a:lnTo>
                    <a:pt x="349" y="447"/>
                  </a:lnTo>
                  <a:lnTo>
                    <a:pt x="363" y="440"/>
                  </a:lnTo>
                  <a:lnTo>
                    <a:pt x="374" y="432"/>
                  </a:lnTo>
                  <a:lnTo>
                    <a:pt x="384" y="426"/>
                  </a:lnTo>
                  <a:lnTo>
                    <a:pt x="390" y="424"/>
                  </a:lnTo>
                  <a:lnTo>
                    <a:pt x="397" y="426"/>
                  </a:lnTo>
                  <a:lnTo>
                    <a:pt x="399" y="430"/>
                  </a:lnTo>
                  <a:lnTo>
                    <a:pt x="401" y="434"/>
                  </a:lnTo>
                  <a:lnTo>
                    <a:pt x="403" y="440"/>
                  </a:lnTo>
                  <a:lnTo>
                    <a:pt x="403" y="447"/>
                  </a:lnTo>
                  <a:lnTo>
                    <a:pt x="405" y="459"/>
                  </a:lnTo>
                  <a:lnTo>
                    <a:pt x="405" y="472"/>
                  </a:lnTo>
                  <a:lnTo>
                    <a:pt x="403" y="489"/>
                  </a:lnTo>
                  <a:lnTo>
                    <a:pt x="401" y="503"/>
                  </a:lnTo>
                  <a:lnTo>
                    <a:pt x="399" y="512"/>
                  </a:lnTo>
                  <a:lnTo>
                    <a:pt x="392" y="520"/>
                  </a:lnTo>
                  <a:lnTo>
                    <a:pt x="386" y="526"/>
                  </a:lnTo>
                  <a:lnTo>
                    <a:pt x="374" y="534"/>
                  </a:lnTo>
                  <a:lnTo>
                    <a:pt x="359" y="539"/>
                  </a:lnTo>
                  <a:lnTo>
                    <a:pt x="342" y="547"/>
                  </a:lnTo>
                  <a:lnTo>
                    <a:pt x="321" y="553"/>
                  </a:lnTo>
                  <a:lnTo>
                    <a:pt x="298" y="558"/>
                  </a:lnTo>
                  <a:lnTo>
                    <a:pt x="273" y="562"/>
                  </a:lnTo>
                  <a:lnTo>
                    <a:pt x="244" y="564"/>
                  </a:lnTo>
                  <a:lnTo>
                    <a:pt x="217" y="562"/>
                  </a:lnTo>
                  <a:lnTo>
                    <a:pt x="190" y="558"/>
                  </a:lnTo>
                  <a:lnTo>
                    <a:pt x="167" y="553"/>
                  </a:lnTo>
                  <a:lnTo>
                    <a:pt x="142" y="547"/>
                  </a:lnTo>
                  <a:lnTo>
                    <a:pt x="121" y="535"/>
                  </a:lnTo>
                  <a:lnTo>
                    <a:pt x="102" y="524"/>
                  </a:lnTo>
                  <a:lnTo>
                    <a:pt x="83" y="511"/>
                  </a:lnTo>
                  <a:lnTo>
                    <a:pt x="65" y="495"/>
                  </a:lnTo>
                  <a:lnTo>
                    <a:pt x="52" y="476"/>
                  </a:lnTo>
                  <a:lnTo>
                    <a:pt x="38" y="455"/>
                  </a:lnTo>
                  <a:lnTo>
                    <a:pt x="27" y="434"/>
                  </a:lnTo>
                  <a:lnTo>
                    <a:pt x="17" y="409"/>
                  </a:lnTo>
                  <a:lnTo>
                    <a:pt x="10" y="382"/>
                  </a:lnTo>
                  <a:lnTo>
                    <a:pt x="6" y="353"/>
                  </a:lnTo>
                  <a:lnTo>
                    <a:pt x="2" y="322"/>
                  </a:lnTo>
                  <a:lnTo>
                    <a:pt x="0" y="290"/>
                  </a:lnTo>
                  <a:lnTo>
                    <a:pt x="2" y="255"/>
                  </a:lnTo>
                  <a:lnTo>
                    <a:pt x="6" y="223"/>
                  </a:lnTo>
                  <a:lnTo>
                    <a:pt x="12" y="194"/>
                  </a:lnTo>
                  <a:lnTo>
                    <a:pt x="19" y="165"/>
                  </a:lnTo>
                  <a:lnTo>
                    <a:pt x="29" y="140"/>
                  </a:lnTo>
                  <a:lnTo>
                    <a:pt x="42" y="115"/>
                  </a:lnTo>
                  <a:lnTo>
                    <a:pt x="56" y="94"/>
                  </a:lnTo>
                  <a:lnTo>
                    <a:pt x="71" y="75"/>
                  </a:lnTo>
                  <a:lnTo>
                    <a:pt x="88" y="58"/>
                  </a:lnTo>
                  <a:lnTo>
                    <a:pt x="108" y="42"/>
                  </a:lnTo>
                  <a:lnTo>
                    <a:pt x="129" y="29"/>
                  </a:lnTo>
                  <a:lnTo>
                    <a:pt x="152" y="19"/>
                  </a:lnTo>
                  <a:lnTo>
                    <a:pt x="175" y="12"/>
                  </a:lnTo>
                  <a:lnTo>
                    <a:pt x="200" y="4"/>
                  </a:lnTo>
                  <a:lnTo>
                    <a:pt x="227" y="2"/>
                  </a:lnTo>
                  <a:lnTo>
                    <a:pt x="253" y="0"/>
                  </a:lnTo>
                  <a:lnTo>
                    <a:pt x="253" y="0"/>
                  </a:lnTo>
                  <a:close/>
                  <a:moveTo>
                    <a:pt x="1215" y="0"/>
                  </a:moveTo>
                  <a:lnTo>
                    <a:pt x="1254" y="2"/>
                  </a:lnTo>
                  <a:lnTo>
                    <a:pt x="1288" y="10"/>
                  </a:lnTo>
                  <a:lnTo>
                    <a:pt x="1319" y="23"/>
                  </a:lnTo>
                  <a:lnTo>
                    <a:pt x="1342" y="40"/>
                  </a:lnTo>
                  <a:lnTo>
                    <a:pt x="1361" y="61"/>
                  </a:lnTo>
                  <a:lnTo>
                    <a:pt x="1373" y="84"/>
                  </a:lnTo>
                  <a:lnTo>
                    <a:pt x="1380" y="113"/>
                  </a:lnTo>
                  <a:lnTo>
                    <a:pt x="1384" y="142"/>
                  </a:lnTo>
                  <a:lnTo>
                    <a:pt x="1382" y="169"/>
                  </a:lnTo>
                  <a:lnTo>
                    <a:pt x="1379" y="194"/>
                  </a:lnTo>
                  <a:lnTo>
                    <a:pt x="1371" y="221"/>
                  </a:lnTo>
                  <a:lnTo>
                    <a:pt x="1357" y="250"/>
                  </a:lnTo>
                  <a:lnTo>
                    <a:pt x="1338" y="280"/>
                  </a:lnTo>
                  <a:lnTo>
                    <a:pt x="1313" y="315"/>
                  </a:lnTo>
                  <a:lnTo>
                    <a:pt x="1296" y="334"/>
                  </a:lnTo>
                  <a:lnTo>
                    <a:pt x="1279" y="355"/>
                  </a:lnTo>
                  <a:lnTo>
                    <a:pt x="1258" y="376"/>
                  </a:lnTo>
                  <a:lnTo>
                    <a:pt x="1235" y="399"/>
                  </a:lnTo>
                  <a:lnTo>
                    <a:pt x="1171" y="464"/>
                  </a:lnTo>
                  <a:lnTo>
                    <a:pt x="1386" y="464"/>
                  </a:lnTo>
                  <a:lnTo>
                    <a:pt x="1394" y="466"/>
                  </a:lnTo>
                  <a:lnTo>
                    <a:pt x="1400" y="476"/>
                  </a:lnTo>
                  <a:lnTo>
                    <a:pt x="1404" y="489"/>
                  </a:lnTo>
                  <a:lnTo>
                    <a:pt x="1405" y="509"/>
                  </a:lnTo>
                  <a:lnTo>
                    <a:pt x="1405" y="530"/>
                  </a:lnTo>
                  <a:lnTo>
                    <a:pt x="1402" y="545"/>
                  </a:lnTo>
                  <a:lnTo>
                    <a:pt x="1396" y="553"/>
                  </a:lnTo>
                  <a:lnTo>
                    <a:pt x="1388" y="555"/>
                  </a:lnTo>
                  <a:lnTo>
                    <a:pt x="1075" y="555"/>
                  </a:lnTo>
                  <a:lnTo>
                    <a:pt x="1058" y="553"/>
                  </a:lnTo>
                  <a:lnTo>
                    <a:pt x="1048" y="547"/>
                  </a:lnTo>
                  <a:lnTo>
                    <a:pt x="1045" y="541"/>
                  </a:lnTo>
                  <a:lnTo>
                    <a:pt x="1041" y="532"/>
                  </a:lnTo>
                  <a:lnTo>
                    <a:pt x="1041" y="522"/>
                  </a:lnTo>
                  <a:lnTo>
                    <a:pt x="1039" y="509"/>
                  </a:lnTo>
                  <a:lnTo>
                    <a:pt x="1041" y="495"/>
                  </a:lnTo>
                  <a:lnTo>
                    <a:pt x="1041" y="484"/>
                  </a:lnTo>
                  <a:lnTo>
                    <a:pt x="1045" y="466"/>
                  </a:lnTo>
                  <a:lnTo>
                    <a:pt x="1054" y="451"/>
                  </a:lnTo>
                  <a:lnTo>
                    <a:pt x="1068" y="436"/>
                  </a:lnTo>
                  <a:lnTo>
                    <a:pt x="1162" y="334"/>
                  </a:lnTo>
                  <a:lnTo>
                    <a:pt x="1189" y="305"/>
                  </a:lnTo>
                  <a:lnTo>
                    <a:pt x="1208" y="280"/>
                  </a:lnTo>
                  <a:lnTo>
                    <a:pt x="1223" y="257"/>
                  </a:lnTo>
                  <a:lnTo>
                    <a:pt x="1235" y="236"/>
                  </a:lnTo>
                  <a:lnTo>
                    <a:pt x="1242" y="217"/>
                  </a:lnTo>
                  <a:lnTo>
                    <a:pt x="1248" y="200"/>
                  </a:lnTo>
                  <a:lnTo>
                    <a:pt x="1252" y="167"/>
                  </a:lnTo>
                  <a:lnTo>
                    <a:pt x="1250" y="154"/>
                  </a:lnTo>
                  <a:lnTo>
                    <a:pt x="1248" y="140"/>
                  </a:lnTo>
                  <a:lnTo>
                    <a:pt x="1242" y="129"/>
                  </a:lnTo>
                  <a:lnTo>
                    <a:pt x="1235" y="119"/>
                  </a:lnTo>
                  <a:lnTo>
                    <a:pt x="1225" y="111"/>
                  </a:lnTo>
                  <a:lnTo>
                    <a:pt x="1212" y="104"/>
                  </a:lnTo>
                  <a:lnTo>
                    <a:pt x="1198" y="100"/>
                  </a:lnTo>
                  <a:lnTo>
                    <a:pt x="1181" y="100"/>
                  </a:lnTo>
                  <a:lnTo>
                    <a:pt x="1158" y="100"/>
                  </a:lnTo>
                  <a:lnTo>
                    <a:pt x="1137" y="106"/>
                  </a:lnTo>
                  <a:lnTo>
                    <a:pt x="1119" y="111"/>
                  </a:lnTo>
                  <a:lnTo>
                    <a:pt x="1104" y="119"/>
                  </a:lnTo>
                  <a:lnTo>
                    <a:pt x="1091" y="127"/>
                  </a:lnTo>
                  <a:lnTo>
                    <a:pt x="1079" y="134"/>
                  </a:lnTo>
                  <a:lnTo>
                    <a:pt x="1071" y="138"/>
                  </a:lnTo>
                  <a:lnTo>
                    <a:pt x="1064" y="140"/>
                  </a:lnTo>
                  <a:lnTo>
                    <a:pt x="1058" y="138"/>
                  </a:lnTo>
                  <a:lnTo>
                    <a:pt x="1054" y="129"/>
                  </a:lnTo>
                  <a:lnTo>
                    <a:pt x="1052" y="123"/>
                  </a:lnTo>
                  <a:lnTo>
                    <a:pt x="1050" y="113"/>
                  </a:lnTo>
                  <a:lnTo>
                    <a:pt x="1050" y="102"/>
                  </a:lnTo>
                  <a:lnTo>
                    <a:pt x="1050" y="90"/>
                  </a:lnTo>
                  <a:lnTo>
                    <a:pt x="1050" y="73"/>
                  </a:lnTo>
                  <a:lnTo>
                    <a:pt x="1052" y="61"/>
                  </a:lnTo>
                  <a:lnTo>
                    <a:pt x="1056" y="54"/>
                  </a:lnTo>
                  <a:lnTo>
                    <a:pt x="1064" y="44"/>
                  </a:lnTo>
                  <a:lnTo>
                    <a:pt x="1069" y="38"/>
                  </a:lnTo>
                  <a:lnTo>
                    <a:pt x="1083" y="33"/>
                  </a:lnTo>
                  <a:lnTo>
                    <a:pt x="1098" y="25"/>
                  </a:lnTo>
                  <a:lnTo>
                    <a:pt x="1117" y="17"/>
                  </a:lnTo>
                  <a:lnTo>
                    <a:pt x="1139" y="10"/>
                  </a:lnTo>
                  <a:lnTo>
                    <a:pt x="1164" y="4"/>
                  </a:lnTo>
                  <a:lnTo>
                    <a:pt x="1189" y="0"/>
                  </a:lnTo>
                  <a:lnTo>
                    <a:pt x="1215" y="0"/>
                  </a:lnTo>
                  <a:lnTo>
                    <a:pt x="1215" y="0"/>
                  </a:lnTo>
                  <a:close/>
                  <a:moveTo>
                    <a:pt x="716" y="0"/>
                  </a:moveTo>
                  <a:lnTo>
                    <a:pt x="747" y="0"/>
                  </a:lnTo>
                  <a:lnTo>
                    <a:pt x="774" y="4"/>
                  </a:lnTo>
                  <a:lnTo>
                    <a:pt x="801" y="8"/>
                  </a:lnTo>
                  <a:lnTo>
                    <a:pt x="826" y="15"/>
                  </a:lnTo>
                  <a:lnTo>
                    <a:pt x="849" y="25"/>
                  </a:lnTo>
                  <a:lnTo>
                    <a:pt x="870" y="37"/>
                  </a:lnTo>
                  <a:lnTo>
                    <a:pt x="887" y="50"/>
                  </a:lnTo>
                  <a:lnTo>
                    <a:pt x="904" y="65"/>
                  </a:lnTo>
                  <a:lnTo>
                    <a:pt x="920" y="84"/>
                  </a:lnTo>
                  <a:lnTo>
                    <a:pt x="933" y="106"/>
                  </a:lnTo>
                  <a:lnTo>
                    <a:pt x="945" y="127"/>
                  </a:lnTo>
                  <a:lnTo>
                    <a:pt x="952" y="152"/>
                  </a:lnTo>
                  <a:lnTo>
                    <a:pt x="960" y="180"/>
                  </a:lnTo>
                  <a:lnTo>
                    <a:pt x="966" y="209"/>
                  </a:lnTo>
                  <a:lnTo>
                    <a:pt x="968" y="242"/>
                  </a:lnTo>
                  <a:lnTo>
                    <a:pt x="970" y="274"/>
                  </a:lnTo>
                  <a:lnTo>
                    <a:pt x="968" y="309"/>
                  </a:lnTo>
                  <a:lnTo>
                    <a:pt x="966" y="340"/>
                  </a:lnTo>
                  <a:lnTo>
                    <a:pt x="960" y="368"/>
                  </a:lnTo>
                  <a:lnTo>
                    <a:pt x="952" y="397"/>
                  </a:lnTo>
                  <a:lnTo>
                    <a:pt x="943" y="422"/>
                  </a:lnTo>
                  <a:lnTo>
                    <a:pt x="931" y="447"/>
                  </a:lnTo>
                  <a:lnTo>
                    <a:pt x="918" y="468"/>
                  </a:lnTo>
                  <a:lnTo>
                    <a:pt x="902" y="487"/>
                  </a:lnTo>
                  <a:lnTo>
                    <a:pt x="885" y="505"/>
                  </a:lnTo>
                  <a:lnTo>
                    <a:pt x="864" y="520"/>
                  </a:lnTo>
                  <a:lnTo>
                    <a:pt x="843" y="534"/>
                  </a:lnTo>
                  <a:lnTo>
                    <a:pt x="820" y="545"/>
                  </a:lnTo>
                  <a:lnTo>
                    <a:pt x="795" y="553"/>
                  </a:lnTo>
                  <a:lnTo>
                    <a:pt x="766" y="558"/>
                  </a:lnTo>
                  <a:lnTo>
                    <a:pt x="737" y="562"/>
                  </a:lnTo>
                  <a:lnTo>
                    <a:pt x="707" y="564"/>
                  </a:lnTo>
                  <a:lnTo>
                    <a:pt x="676" y="562"/>
                  </a:lnTo>
                  <a:lnTo>
                    <a:pt x="647" y="560"/>
                  </a:lnTo>
                  <a:lnTo>
                    <a:pt x="620" y="555"/>
                  </a:lnTo>
                  <a:lnTo>
                    <a:pt x="595" y="547"/>
                  </a:lnTo>
                  <a:lnTo>
                    <a:pt x="572" y="537"/>
                  </a:lnTo>
                  <a:lnTo>
                    <a:pt x="551" y="526"/>
                  </a:lnTo>
                  <a:lnTo>
                    <a:pt x="532" y="512"/>
                  </a:lnTo>
                  <a:lnTo>
                    <a:pt x="517" y="497"/>
                  </a:lnTo>
                  <a:lnTo>
                    <a:pt x="501" y="478"/>
                  </a:lnTo>
                  <a:lnTo>
                    <a:pt x="488" y="459"/>
                  </a:lnTo>
                  <a:lnTo>
                    <a:pt x="476" y="436"/>
                  </a:lnTo>
                  <a:lnTo>
                    <a:pt x="469" y="411"/>
                  </a:lnTo>
                  <a:lnTo>
                    <a:pt x="461" y="382"/>
                  </a:lnTo>
                  <a:lnTo>
                    <a:pt x="457" y="353"/>
                  </a:lnTo>
                  <a:lnTo>
                    <a:pt x="453" y="321"/>
                  </a:lnTo>
                  <a:lnTo>
                    <a:pt x="453" y="286"/>
                  </a:lnTo>
                  <a:lnTo>
                    <a:pt x="453" y="253"/>
                  </a:lnTo>
                  <a:lnTo>
                    <a:pt x="457" y="223"/>
                  </a:lnTo>
                  <a:lnTo>
                    <a:pt x="463" y="194"/>
                  </a:lnTo>
                  <a:lnTo>
                    <a:pt x="469" y="165"/>
                  </a:lnTo>
                  <a:lnTo>
                    <a:pt x="478" y="140"/>
                  </a:lnTo>
                  <a:lnTo>
                    <a:pt x="490" y="117"/>
                  </a:lnTo>
                  <a:lnTo>
                    <a:pt x="503" y="96"/>
                  </a:lnTo>
                  <a:lnTo>
                    <a:pt x="520" y="77"/>
                  </a:lnTo>
                  <a:lnTo>
                    <a:pt x="538" y="58"/>
                  </a:lnTo>
                  <a:lnTo>
                    <a:pt x="557" y="42"/>
                  </a:lnTo>
                  <a:lnTo>
                    <a:pt x="578" y="31"/>
                  </a:lnTo>
                  <a:lnTo>
                    <a:pt x="603" y="19"/>
                  </a:lnTo>
                  <a:lnTo>
                    <a:pt x="628" y="10"/>
                  </a:lnTo>
                  <a:lnTo>
                    <a:pt x="655" y="4"/>
                  </a:lnTo>
                  <a:lnTo>
                    <a:pt x="685" y="0"/>
                  </a:lnTo>
                  <a:lnTo>
                    <a:pt x="716" y="0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Energy_efficiency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9A61DB1-905E-40B1-9823-9044A72B3826}"/>
              </a:ext>
            </a:extLst>
          </p:cNvPr>
          <p:cNvGrpSpPr>
            <a:grpSpLocks noChangeAspect="1"/>
          </p:cNvGrpSpPr>
          <p:nvPr/>
        </p:nvGrpSpPr>
        <p:grpSpPr>
          <a:xfrm>
            <a:off x="8122141" y="3157466"/>
            <a:ext cx="1062807" cy="843348"/>
            <a:chOff x="6280150" y="2770188"/>
            <a:chExt cx="538163" cy="427038"/>
          </a:xfrm>
          <a:solidFill>
            <a:schemeClr val="accent1"/>
          </a:solidFill>
        </p:grpSpPr>
        <p:sp>
          <p:nvSpPr>
            <p:cNvPr id="83" name="Freeform 1435">
              <a:extLst>
                <a:ext uri="{FF2B5EF4-FFF2-40B4-BE49-F238E27FC236}">
                  <a16:creationId xmlns:a16="http://schemas.microsoft.com/office/drawing/2014/main" id="{D4B747C7-3F67-45C0-9837-20F574607C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0638" y="2924175"/>
              <a:ext cx="117475" cy="180975"/>
            </a:xfrm>
            <a:custGeom>
              <a:avLst/>
              <a:gdLst>
                <a:gd name="T0" fmla="*/ 389 w 1148"/>
                <a:gd name="T1" fmla="*/ 1232 h 1787"/>
                <a:gd name="T2" fmla="*/ 473 w 1148"/>
                <a:gd name="T3" fmla="*/ 1616 h 1787"/>
                <a:gd name="T4" fmla="*/ 856 w 1148"/>
                <a:gd name="T5" fmla="*/ 1391 h 1787"/>
                <a:gd name="T6" fmla="*/ 744 w 1148"/>
                <a:gd name="T7" fmla="*/ 1357 h 1787"/>
                <a:gd name="T8" fmla="*/ 702 w 1148"/>
                <a:gd name="T9" fmla="*/ 1321 h 1787"/>
                <a:gd name="T10" fmla="*/ 702 w 1148"/>
                <a:gd name="T11" fmla="*/ 1266 h 1787"/>
                <a:gd name="T12" fmla="*/ 974 w 1148"/>
                <a:gd name="T13" fmla="*/ 645 h 1787"/>
                <a:gd name="T14" fmla="*/ 508 w 1148"/>
                <a:gd name="T15" fmla="*/ 660 h 1787"/>
                <a:gd name="T16" fmla="*/ 450 w 1148"/>
                <a:gd name="T17" fmla="*/ 629 h 1787"/>
                <a:gd name="T18" fmla="*/ 447 w 1148"/>
                <a:gd name="T19" fmla="*/ 563 h 1787"/>
                <a:gd name="T20" fmla="*/ 664 w 1148"/>
                <a:gd name="T21" fmla="*/ 149 h 1787"/>
                <a:gd name="T22" fmla="*/ 530 w 1148"/>
                <a:gd name="T23" fmla="*/ 138 h 1787"/>
                <a:gd name="T24" fmla="*/ 183 w 1148"/>
                <a:gd name="T25" fmla="*/ 793 h 1787"/>
                <a:gd name="T26" fmla="*/ 702 w 1148"/>
                <a:gd name="T27" fmla="*/ 776 h 1787"/>
                <a:gd name="T28" fmla="*/ 760 w 1148"/>
                <a:gd name="T29" fmla="*/ 805 h 1787"/>
                <a:gd name="T30" fmla="*/ 765 w 1148"/>
                <a:gd name="T31" fmla="*/ 870 h 1787"/>
                <a:gd name="T32" fmla="*/ 603 w 1148"/>
                <a:gd name="T33" fmla="*/ 1228 h 1787"/>
                <a:gd name="T34" fmla="*/ 527 w 1148"/>
                <a:gd name="T35" fmla="*/ 1265 h 1787"/>
                <a:gd name="T36" fmla="*/ 389 w 1148"/>
                <a:gd name="T37" fmla="*/ 1232 h 1787"/>
                <a:gd name="T38" fmla="*/ 428 w 1148"/>
                <a:gd name="T39" fmla="*/ 1787 h 1787"/>
                <a:gd name="T40" fmla="*/ 401 w 1148"/>
                <a:gd name="T41" fmla="*/ 1782 h 1787"/>
                <a:gd name="T42" fmla="*/ 363 w 1148"/>
                <a:gd name="T43" fmla="*/ 1735 h 1787"/>
                <a:gd name="T44" fmla="*/ 237 w 1148"/>
                <a:gd name="T45" fmla="*/ 1157 h 1787"/>
                <a:gd name="T46" fmla="*/ 255 w 1148"/>
                <a:gd name="T47" fmla="*/ 1095 h 1787"/>
                <a:gd name="T48" fmla="*/ 317 w 1148"/>
                <a:gd name="T49" fmla="*/ 1078 h 1787"/>
                <a:gd name="T50" fmla="*/ 504 w 1148"/>
                <a:gd name="T51" fmla="*/ 1123 h 1787"/>
                <a:gd name="T52" fmla="*/ 600 w 1148"/>
                <a:gd name="T53" fmla="*/ 912 h 1787"/>
                <a:gd name="T54" fmla="*/ 72 w 1148"/>
                <a:gd name="T55" fmla="*/ 931 h 1787"/>
                <a:gd name="T56" fmla="*/ 13 w 1148"/>
                <a:gd name="T57" fmla="*/ 899 h 1787"/>
                <a:gd name="T58" fmla="*/ 11 w 1148"/>
                <a:gd name="T59" fmla="*/ 833 h 1787"/>
                <a:gd name="T60" fmla="*/ 433 w 1148"/>
                <a:gd name="T61" fmla="*/ 37 h 1787"/>
                <a:gd name="T62" fmla="*/ 497 w 1148"/>
                <a:gd name="T63" fmla="*/ 2 h 1787"/>
                <a:gd name="T64" fmla="*/ 775 w 1148"/>
                <a:gd name="T65" fmla="*/ 24 h 1787"/>
                <a:gd name="T66" fmla="*/ 828 w 1148"/>
                <a:gd name="T67" fmla="*/ 59 h 1787"/>
                <a:gd name="T68" fmla="*/ 829 w 1148"/>
                <a:gd name="T69" fmla="*/ 122 h 1787"/>
                <a:gd name="T70" fmla="*/ 618 w 1148"/>
                <a:gd name="T71" fmla="*/ 523 h 1787"/>
                <a:gd name="T72" fmla="*/ 1075 w 1148"/>
                <a:gd name="T73" fmla="*/ 508 h 1787"/>
                <a:gd name="T74" fmla="*/ 1133 w 1148"/>
                <a:gd name="T75" fmla="*/ 538 h 1787"/>
                <a:gd name="T76" fmla="*/ 1138 w 1148"/>
                <a:gd name="T77" fmla="*/ 602 h 1787"/>
                <a:gd name="T78" fmla="*/ 854 w 1148"/>
                <a:gd name="T79" fmla="*/ 1251 h 1787"/>
                <a:gd name="T80" fmla="*/ 1040 w 1148"/>
                <a:gd name="T81" fmla="*/ 1307 h 1787"/>
                <a:gd name="T82" fmla="*/ 1087 w 1148"/>
                <a:gd name="T83" fmla="*/ 1363 h 1787"/>
                <a:gd name="T84" fmla="*/ 1055 w 1148"/>
                <a:gd name="T85" fmla="*/ 1428 h 1787"/>
                <a:gd name="T86" fmla="*/ 462 w 1148"/>
                <a:gd name="T87" fmla="*/ 1778 h 1787"/>
                <a:gd name="T88" fmla="*/ 428 w 1148"/>
                <a:gd name="T89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8" h="1787">
                  <a:moveTo>
                    <a:pt x="389" y="1232"/>
                  </a:moveTo>
                  <a:lnTo>
                    <a:pt x="473" y="1616"/>
                  </a:lnTo>
                  <a:lnTo>
                    <a:pt x="856" y="1391"/>
                  </a:lnTo>
                  <a:lnTo>
                    <a:pt x="744" y="1357"/>
                  </a:lnTo>
                  <a:cubicBezTo>
                    <a:pt x="725" y="1352"/>
                    <a:pt x="710" y="1338"/>
                    <a:pt x="702" y="1321"/>
                  </a:cubicBezTo>
                  <a:cubicBezTo>
                    <a:pt x="694" y="1304"/>
                    <a:pt x="694" y="1284"/>
                    <a:pt x="702" y="1266"/>
                  </a:cubicBezTo>
                  <a:lnTo>
                    <a:pt x="974" y="645"/>
                  </a:lnTo>
                  <a:lnTo>
                    <a:pt x="508" y="660"/>
                  </a:lnTo>
                  <a:cubicBezTo>
                    <a:pt x="485" y="661"/>
                    <a:pt x="462" y="649"/>
                    <a:pt x="450" y="629"/>
                  </a:cubicBezTo>
                  <a:cubicBezTo>
                    <a:pt x="437" y="609"/>
                    <a:pt x="436" y="584"/>
                    <a:pt x="447" y="563"/>
                  </a:cubicBezTo>
                  <a:lnTo>
                    <a:pt x="664" y="149"/>
                  </a:lnTo>
                  <a:lnTo>
                    <a:pt x="530" y="138"/>
                  </a:lnTo>
                  <a:lnTo>
                    <a:pt x="183" y="793"/>
                  </a:lnTo>
                  <a:lnTo>
                    <a:pt x="702" y="776"/>
                  </a:lnTo>
                  <a:cubicBezTo>
                    <a:pt x="725" y="775"/>
                    <a:pt x="747" y="786"/>
                    <a:pt x="760" y="805"/>
                  </a:cubicBezTo>
                  <a:cubicBezTo>
                    <a:pt x="773" y="824"/>
                    <a:pt x="775" y="849"/>
                    <a:pt x="765" y="870"/>
                  </a:cubicBezTo>
                  <a:lnTo>
                    <a:pt x="603" y="1228"/>
                  </a:lnTo>
                  <a:cubicBezTo>
                    <a:pt x="590" y="1257"/>
                    <a:pt x="558" y="1272"/>
                    <a:pt x="527" y="1265"/>
                  </a:cubicBezTo>
                  <a:lnTo>
                    <a:pt x="389" y="1232"/>
                  </a:lnTo>
                  <a:close/>
                  <a:moveTo>
                    <a:pt x="428" y="1787"/>
                  </a:moveTo>
                  <a:cubicBezTo>
                    <a:pt x="419" y="1787"/>
                    <a:pt x="410" y="1785"/>
                    <a:pt x="401" y="1782"/>
                  </a:cubicBezTo>
                  <a:cubicBezTo>
                    <a:pt x="382" y="1773"/>
                    <a:pt x="367" y="1756"/>
                    <a:pt x="363" y="1735"/>
                  </a:cubicBezTo>
                  <a:lnTo>
                    <a:pt x="237" y="1157"/>
                  </a:lnTo>
                  <a:cubicBezTo>
                    <a:pt x="232" y="1134"/>
                    <a:pt x="238" y="1111"/>
                    <a:pt x="255" y="1095"/>
                  </a:cubicBezTo>
                  <a:cubicBezTo>
                    <a:pt x="271" y="1079"/>
                    <a:pt x="295" y="1072"/>
                    <a:pt x="317" y="1078"/>
                  </a:cubicBezTo>
                  <a:lnTo>
                    <a:pt x="504" y="1123"/>
                  </a:lnTo>
                  <a:lnTo>
                    <a:pt x="600" y="912"/>
                  </a:lnTo>
                  <a:lnTo>
                    <a:pt x="72" y="931"/>
                  </a:lnTo>
                  <a:cubicBezTo>
                    <a:pt x="48" y="931"/>
                    <a:pt x="26" y="920"/>
                    <a:pt x="13" y="899"/>
                  </a:cubicBezTo>
                  <a:cubicBezTo>
                    <a:pt x="1" y="879"/>
                    <a:pt x="0" y="854"/>
                    <a:pt x="11" y="833"/>
                  </a:cubicBezTo>
                  <a:lnTo>
                    <a:pt x="433" y="37"/>
                  </a:lnTo>
                  <a:cubicBezTo>
                    <a:pt x="445" y="14"/>
                    <a:pt x="470" y="0"/>
                    <a:pt x="497" y="2"/>
                  </a:cubicBezTo>
                  <a:lnTo>
                    <a:pt x="775" y="24"/>
                  </a:lnTo>
                  <a:cubicBezTo>
                    <a:pt x="797" y="26"/>
                    <a:pt x="817" y="39"/>
                    <a:pt x="828" y="59"/>
                  </a:cubicBezTo>
                  <a:cubicBezTo>
                    <a:pt x="839" y="78"/>
                    <a:pt x="839" y="102"/>
                    <a:pt x="829" y="122"/>
                  </a:cubicBezTo>
                  <a:lnTo>
                    <a:pt x="618" y="523"/>
                  </a:lnTo>
                  <a:lnTo>
                    <a:pt x="1075" y="508"/>
                  </a:lnTo>
                  <a:cubicBezTo>
                    <a:pt x="1098" y="508"/>
                    <a:pt x="1120" y="519"/>
                    <a:pt x="1133" y="538"/>
                  </a:cubicBezTo>
                  <a:cubicBezTo>
                    <a:pt x="1146" y="556"/>
                    <a:pt x="1148" y="581"/>
                    <a:pt x="1138" y="602"/>
                  </a:cubicBezTo>
                  <a:lnTo>
                    <a:pt x="854" y="1251"/>
                  </a:lnTo>
                  <a:lnTo>
                    <a:pt x="1040" y="1307"/>
                  </a:lnTo>
                  <a:cubicBezTo>
                    <a:pt x="1066" y="1315"/>
                    <a:pt x="1084" y="1337"/>
                    <a:pt x="1087" y="1363"/>
                  </a:cubicBezTo>
                  <a:cubicBezTo>
                    <a:pt x="1090" y="1389"/>
                    <a:pt x="1078" y="1415"/>
                    <a:pt x="1055" y="1428"/>
                  </a:cubicBezTo>
                  <a:lnTo>
                    <a:pt x="462" y="1778"/>
                  </a:lnTo>
                  <a:cubicBezTo>
                    <a:pt x="451" y="1784"/>
                    <a:pt x="440" y="1787"/>
                    <a:pt x="428" y="178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436">
              <a:extLst>
                <a:ext uri="{FF2B5EF4-FFF2-40B4-BE49-F238E27FC236}">
                  <a16:creationId xmlns:a16="http://schemas.microsoft.com/office/drawing/2014/main" id="{9EF1FB2D-5E1F-42A9-8E04-60F4C96BC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0" y="2906713"/>
              <a:ext cx="14288" cy="15875"/>
            </a:xfrm>
            <a:custGeom>
              <a:avLst/>
              <a:gdLst>
                <a:gd name="T0" fmla="*/ 67 w 134"/>
                <a:gd name="T1" fmla="*/ 150 h 150"/>
                <a:gd name="T2" fmla="*/ 0 w 134"/>
                <a:gd name="T3" fmla="*/ 83 h 150"/>
                <a:gd name="T4" fmla="*/ 0 w 134"/>
                <a:gd name="T5" fmla="*/ 67 h 150"/>
                <a:gd name="T6" fmla="*/ 67 w 134"/>
                <a:gd name="T7" fmla="*/ 0 h 150"/>
                <a:gd name="T8" fmla="*/ 134 w 134"/>
                <a:gd name="T9" fmla="*/ 67 h 150"/>
                <a:gd name="T10" fmla="*/ 134 w 134"/>
                <a:gd name="T11" fmla="*/ 83 h 150"/>
                <a:gd name="T12" fmla="*/ 67 w 134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50">
                  <a:moveTo>
                    <a:pt x="67" y="150"/>
                  </a:moveTo>
                  <a:cubicBezTo>
                    <a:pt x="30" y="150"/>
                    <a:pt x="0" y="120"/>
                    <a:pt x="0" y="83"/>
                  </a:cubicBezTo>
                  <a:lnTo>
                    <a:pt x="0" y="67"/>
                  </a:ln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lnTo>
                    <a:pt x="134" y="83"/>
                  </a:lnTo>
                  <a:cubicBezTo>
                    <a:pt x="134" y="120"/>
                    <a:pt x="104" y="150"/>
                    <a:pt x="67" y="15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437">
              <a:extLst>
                <a:ext uri="{FF2B5EF4-FFF2-40B4-BE49-F238E27FC236}">
                  <a16:creationId xmlns:a16="http://schemas.microsoft.com/office/drawing/2014/main" id="{882AAB1F-9F8C-4B9D-B02F-1731310B2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0" y="2930525"/>
              <a:ext cx="14288" cy="55563"/>
            </a:xfrm>
            <a:custGeom>
              <a:avLst/>
              <a:gdLst>
                <a:gd name="T0" fmla="*/ 66 w 133"/>
                <a:gd name="T1" fmla="*/ 550 h 550"/>
                <a:gd name="T2" fmla="*/ 0 w 133"/>
                <a:gd name="T3" fmla="*/ 484 h 550"/>
                <a:gd name="T4" fmla="*/ 0 w 133"/>
                <a:gd name="T5" fmla="*/ 67 h 550"/>
                <a:gd name="T6" fmla="*/ 66 w 133"/>
                <a:gd name="T7" fmla="*/ 0 h 550"/>
                <a:gd name="T8" fmla="*/ 133 w 133"/>
                <a:gd name="T9" fmla="*/ 67 h 550"/>
                <a:gd name="T10" fmla="*/ 133 w 133"/>
                <a:gd name="T11" fmla="*/ 484 h 550"/>
                <a:gd name="T12" fmla="*/ 66 w 133"/>
                <a:gd name="T13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50">
                  <a:moveTo>
                    <a:pt x="66" y="550"/>
                  </a:moveTo>
                  <a:cubicBezTo>
                    <a:pt x="29" y="550"/>
                    <a:pt x="0" y="520"/>
                    <a:pt x="0" y="484"/>
                  </a:cubicBezTo>
                  <a:lnTo>
                    <a:pt x="0" y="67"/>
                  </a:lnTo>
                  <a:cubicBezTo>
                    <a:pt x="0" y="30"/>
                    <a:pt x="29" y="0"/>
                    <a:pt x="66" y="0"/>
                  </a:cubicBezTo>
                  <a:cubicBezTo>
                    <a:pt x="103" y="0"/>
                    <a:pt x="133" y="30"/>
                    <a:pt x="133" y="67"/>
                  </a:cubicBezTo>
                  <a:lnTo>
                    <a:pt x="133" y="484"/>
                  </a:lnTo>
                  <a:cubicBezTo>
                    <a:pt x="133" y="520"/>
                    <a:pt x="103" y="550"/>
                    <a:pt x="66" y="55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438">
              <a:extLst>
                <a:ext uri="{FF2B5EF4-FFF2-40B4-BE49-F238E27FC236}">
                  <a16:creationId xmlns:a16="http://schemas.microsoft.com/office/drawing/2014/main" id="{1BF188AC-406F-410F-8CD3-87E67FDAC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2776538"/>
              <a:ext cx="236538" cy="420688"/>
            </a:xfrm>
            <a:custGeom>
              <a:avLst/>
              <a:gdLst>
                <a:gd name="T0" fmla="*/ 2270 w 2337"/>
                <a:gd name="T1" fmla="*/ 4157 h 4157"/>
                <a:gd name="T2" fmla="*/ 670 w 2337"/>
                <a:gd name="T3" fmla="*/ 4157 h 4157"/>
                <a:gd name="T4" fmla="*/ 604 w 2337"/>
                <a:gd name="T5" fmla="*/ 4090 h 4157"/>
                <a:gd name="T6" fmla="*/ 604 w 2337"/>
                <a:gd name="T7" fmla="*/ 2398 h 4157"/>
                <a:gd name="T8" fmla="*/ 518 w 2337"/>
                <a:gd name="T9" fmla="*/ 2464 h 4157"/>
                <a:gd name="T10" fmla="*/ 429 w 2337"/>
                <a:gd name="T11" fmla="*/ 2456 h 4157"/>
                <a:gd name="T12" fmla="*/ 19 w 2337"/>
                <a:gd name="T13" fmla="*/ 2023 h 4157"/>
                <a:gd name="T14" fmla="*/ 1 w 2337"/>
                <a:gd name="T15" fmla="*/ 1974 h 4157"/>
                <a:gd name="T16" fmla="*/ 23 w 2337"/>
                <a:gd name="T17" fmla="*/ 1927 h 4157"/>
                <a:gd name="T18" fmla="*/ 1020 w 2337"/>
                <a:gd name="T19" fmla="*/ 1046 h 4157"/>
                <a:gd name="T20" fmla="*/ 1020 w 2337"/>
                <a:gd name="T21" fmla="*/ 390 h 4157"/>
                <a:gd name="T22" fmla="*/ 1087 w 2337"/>
                <a:gd name="T23" fmla="*/ 323 h 4157"/>
                <a:gd name="T24" fmla="*/ 1570 w 2337"/>
                <a:gd name="T25" fmla="*/ 323 h 4157"/>
                <a:gd name="T26" fmla="*/ 1637 w 2337"/>
                <a:gd name="T27" fmla="*/ 390 h 4157"/>
                <a:gd name="T28" fmla="*/ 1637 w 2337"/>
                <a:gd name="T29" fmla="*/ 531 h 4157"/>
                <a:gd name="T30" fmla="*/ 2227 w 2337"/>
                <a:gd name="T31" fmla="*/ 21 h 4157"/>
                <a:gd name="T32" fmla="*/ 2298 w 2337"/>
                <a:gd name="T33" fmla="*/ 10 h 4157"/>
                <a:gd name="T34" fmla="*/ 2337 w 2337"/>
                <a:gd name="T35" fmla="*/ 71 h 4157"/>
                <a:gd name="T36" fmla="*/ 2337 w 2337"/>
                <a:gd name="T37" fmla="*/ 1157 h 4157"/>
                <a:gd name="T38" fmla="*/ 2270 w 2337"/>
                <a:gd name="T39" fmla="*/ 1223 h 4157"/>
                <a:gd name="T40" fmla="*/ 2204 w 2337"/>
                <a:gd name="T41" fmla="*/ 1157 h 4157"/>
                <a:gd name="T42" fmla="*/ 2204 w 2337"/>
                <a:gd name="T43" fmla="*/ 217 h 4157"/>
                <a:gd name="T44" fmla="*/ 1614 w 2337"/>
                <a:gd name="T45" fmla="*/ 727 h 4157"/>
                <a:gd name="T46" fmla="*/ 1543 w 2337"/>
                <a:gd name="T47" fmla="*/ 738 h 4157"/>
                <a:gd name="T48" fmla="*/ 1504 w 2337"/>
                <a:gd name="T49" fmla="*/ 677 h 4157"/>
                <a:gd name="T50" fmla="*/ 1504 w 2337"/>
                <a:gd name="T51" fmla="*/ 457 h 4157"/>
                <a:gd name="T52" fmla="*/ 1154 w 2337"/>
                <a:gd name="T53" fmla="*/ 457 h 4157"/>
                <a:gd name="T54" fmla="*/ 1154 w 2337"/>
                <a:gd name="T55" fmla="*/ 1076 h 4157"/>
                <a:gd name="T56" fmla="*/ 1131 w 2337"/>
                <a:gd name="T57" fmla="*/ 1126 h 4157"/>
                <a:gd name="T58" fmla="*/ 163 w 2337"/>
                <a:gd name="T59" fmla="*/ 1982 h 4157"/>
                <a:gd name="T60" fmla="*/ 484 w 2337"/>
                <a:gd name="T61" fmla="*/ 2321 h 4157"/>
                <a:gd name="T62" fmla="*/ 630 w 2337"/>
                <a:gd name="T63" fmla="*/ 2210 h 4157"/>
                <a:gd name="T64" fmla="*/ 700 w 2337"/>
                <a:gd name="T65" fmla="*/ 2203 h 4157"/>
                <a:gd name="T66" fmla="*/ 737 w 2337"/>
                <a:gd name="T67" fmla="*/ 2263 h 4157"/>
                <a:gd name="T68" fmla="*/ 737 w 2337"/>
                <a:gd name="T69" fmla="*/ 4023 h 4157"/>
                <a:gd name="T70" fmla="*/ 2204 w 2337"/>
                <a:gd name="T71" fmla="*/ 4023 h 4157"/>
                <a:gd name="T72" fmla="*/ 2204 w 2337"/>
                <a:gd name="T73" fmla="*/ 2240 h 4157"/>
                <a:gd name="T74" fmla="*/ 2270 w 2337"/>
                <a:gd name="T75" fmla="*/ 2173 h 4157"/>
                <a:gd name="T76" fmla="*/ 2337 w 2337"/>
                <a:gd name="T77" fmla="*/ 2240 h 4157"/>
                <a:gd name="T78" fmla="*/ 2337 w 2337"/>
                <a:gd name="T79" fmla="*/ 4090 h 4157"/>
                <a:gd name="T80" fmla="*/ 2270 w 2337"/>
                <a:gd name="T81" fmla="*/ 4157 h 4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37" h="4157">
                  <a:moveTo>
                    <a:pt x="2270" y="4157"/>
                  </a:moveTo>
                  <a:lnTo>
                    <a:pt x="670" y="4157"/>
                  </a:lnTo>
                  <a:cubicBezTo>
                    <a:pt x="633" y="4157"/>
                    <a:pt x="604" y="4127"/>
                    <a:pt x="604" y="4090"/>
                  </a:cubicBezTo>
                  <a:lnTo>
                    <a:pt x="604" y="2398"/>
                  </a:lnTo>
                  <a:lnTo>
                    <a:pt x="518" y="2464"/>
                  </a:lnTo>
                  <a:cubicBezTo>
                    <a:pt x="491" y="2484"/>
                    <a:pt x="452" y="2481"/>
                    <a:pt x="429" y="2456"/>
                  </a:cubicBezTo>
                  <a:lnTo>
                    <a:pt x="19" y="2023"/>
                  </a:lnTo>
                  <a:cubicBezTo>
                    <a:pt x="7" y="2010"/>
                    <a:pt x="0" y="1992"/>
                    <a:pt x="1" y="1974"/>
                  </a:cubicBezTo>
                  <a:cubicBezTo>
                    <a:pt x="2" y="1956"/>
                    <a:pt x="10" y="1939"/>
                    <a:pt x="23" y="1927"/>
                  </a:cubicBezTo>
                  <a:lnTo>
                    <a:pt x="1020" y="1046"/>
                  </a:lnTo>
                  <a:lnTo>
                    <a:pt x="1020" y="390"/>
                  </a:lnTo>
                  <a:cubicBezTo>
                    <a:pt x="1020" y="353"/>
                    <a:pt x="1050" y="323"/>
                    <a:pt x="1087" y="323"/>
                  </a:cubicBezTo>
                  <a:lnTo>
                    <a:pt x="1570" y="323"/>
                  </a:lnTo>
                  <a:cubicBezTo>
                    <a:pt x="1607" y="323"/>
                    <a:pt x="1637" y="353"/>
                    <a:pt x="1637" y="390"/>
                  </a:cubicBezTo>
                  <a:lnTo>
                    <a:pt x="1637" y="531"/>
                  </a:lnTo>
                  <a:lnTo>
                    <a:pt x="2227" y="21"/>
                  </a:lnTo>
                  <a:cubicBezTo>
                    <a:pt x="2246" y="4"/>
                    <a:pt x="2274" y="0"/>
                    <a:pt x="2298" y="10"/>
                  </a:cubicBezTo>
                  <a:cubicBezTo>
                    <a:pt x="2322" y="21"/>
                    <a:pt x="2337" y="45"/>
                    <a:pt x="2337" y="71"/>
                  </a:cubicBezTo>
                  <a:lnTo>
                    <a:pt x="2337" y="1157"/>
                  </a:lnTo>
                  <a:cubicBezTo>
                    <a:pt x="2337" y="1193"/>
                    <a:pt x="2307" y="1223"/>
                    <a:pt x="2270" y="1223"/>
                  </a:cubicBezTo>
                  <a:cubicBezTo>
                    <a:pt x="2233" y="1223"/>
                    <a:pt x="2204" y="1193"/>
                    <a:pt x="2204" y="1157"/>
                  </a:cubicBezTo>
                  <a:lnTo>
                    <a:pt x="2204" y="217"/>
                  </a:lnTo>
                  <a:lnTo>
                    <a:pt x="1614" y="727"/>
                  </a:lnTo>
                  <a:cubicBezTo>
                    <a:pt x="1594" y="744"/>
                    <a:pt x="1566" y="748"/>
                    <a:pt x="1543" y="738"/>
                  </a:cubicBezTo>
                  <a:cubicBezTo>
                    <a:pt x="1519" y="727"/>
                    <a:pt x="1504" y="703"/>
                    <a:pt x="1504" y="677"/>
                  </a:cubicBezTo>
                  <a:lnTo>
                    <a:pt x="1504" y="457"/>
                  </a:lnTo>
                  <a:lnTo>
                    <a:pt x="1154" y="457"/>
                  </a:lnTo>
                  <a:lnTo>
                    <a:pt x="1154" y="1076"/>
                  </a:lnTo>
                  <a:cubicBezTo>
                    <a:pt x="1154" y="1095"/>
                    <a:pt x="1145" y="1113"/>
                    <a:pt x="1131" y="1126"/>
                  </a:cubicBezTo>
                  <a:lnTo>
                    <a:pt x="163" y="1982"/>
                  </a:lnTo>
                  <a:lnTo>
                    <a:pt x="484" y="2321"/>
                  </a:lnTo>
                  <a:lnTo>
                    <a:pt x="630" y="2210"/>
                  </a:lnTo>
                  <a:cubicBezTo>
                    <a:pt x="650" y="2194"/>
                    <a:pt x="677" y="2192"/>
                    <a:pt x="700" y="2203"/>
                  </a:cubicBezTo>
                  <a:cubicBezTo>
                    <a:pt x="723" y="2214"/>
                    <a:pt x="737" y="2237"/>
                    <a:pt x="737" y="2263"/>
                  </a:cubicBezTo>
                  <a:lnTo>
                    <a:pt x="737" y="4023"/>
                  </a:lnTo>
                  <a:lnTo>
                    <a:pt x="2204" y="4023"/>
                  </a:lnTo>
                  <a:lnTo>
                    <a:pt x="2204" y="2240"/>
                  </a:lnTo>
                  <a:cubicBezTo>
                    <a:pt x="2204" y="2203"/>
                    <a:pt x="2233" y="2173"/>
                    <a:pt x="2270" y="2173"/>
                  </a:cubicBezTo>
                  <a:cubicBezTo>
                    <a:pt x="2307" y="2173"/>
                    <a:pt x="2337" y="2203"/>
                    <a:pt x="2337" y="2240"/>
                  </a:cubicBezTo>
                  <a:lnTo>
                    <a:pt x="2337" y="4090"/>
                  </a:lnTo>
                  <a:cubicBezTo>
                    <a:pt x="2337" y="4127"/>
                    <a:pt x="2307" y="4157"/>
                    <a:pt x="2270" y="415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439">
              <a:extLst>
                <a:ext uri="{FF2B5EF4-FFF2-40B4-BE49-F238E27FC236}">
                  <a16:creationId xmlns:a16="http://schemas.microsoft.com/office/drawing/2014/main" id="{CBB6324E-F7CC-4BF8-B21A-20D2D404C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0500" y="2770188"/>
              <a:ext cx="112713" cy="101600"/>
            </a:xfrm>
            <a:custGeom>
              <a:avLst/>
              <a:gdLst>
                <a:gd name="T0" fmla="*/ 134 w 1124"/>
                <a:gd name="T1" fmla="*/ 864 h 998"/>
                <a:gd name="T2" fmla="*/ 629 w 1124"/>
                <a:gd name="T3" fmla="*/ 864 h 998"/>
                <a:gd name="T4" fmla="*/ 962 w 1124"/>
                <a:gd name="T5" fmla="*/ 493 h 998"/>
                <a:gd name="T6" fmla="*/ 637 w 1124"/>
                <a:gd name="T7" fmla="*/ 136 h 998"/>
                <a:gd name="T8" fmla="*/ 134 w 1124"/>
                <a:gd name="T9" fmla="*/ 134 h 998"/>
                <a:gd name="T10" fmla="*/ 134 w 1124"/>
                <a:gd name="T11" fmla="*/ 864 h 998"/>
                <a:gd name="T12" fmla="*/ 659 w 1124"/>
                <a:gd name="T13" fmla="*/ 998 h 998"/>
                <a:gd name="T14" fmla="*/ 67 w 1124"/>
                <a:gd name="T15" fmla="*/ 998 h 998"/>
                <a:gd name="T16" fmla="*/ 0 w 1124"/>
                <a:gd name="T17" fmla="*/ 931 h 998"/>
                <a:gd name="T18" fmla="*/ 0 w 1124"/>
                <a:gd name="T19" fmla="*/ 67 h 998"/>
                <a:gd name="T20" fmla="*/ 20 w 1124"/>
                <a:gd name="T21" fmla="*/ 20 h 998"/>
                <a:gd name="T22" fmla="*/ 67 w 1124"/>
                <a:gd name="T23" fmla="*/ 0 h 998"/>
                <a:gd name="T24" fmla="*/ 667 w 1124"/>
                <a:gd name="T25" fmla="*/ 3 h 998"/>
                <a:gd name="T26" fmla="*/ 716 w 1124"/>
                <a:gd name="T27" fmla="*/ 25 h 998"/>
                <a:gd name="T28" fmla="*/ 1101 w 1124"/>
                <a:gd name="T29" fmla="*/ 448 h 998"/>
                <a:gd name="T30" fmla="*/ 1101 w 1124"/>
                <a:gd name="T31" fmla="*/ 537 h 998"/>
                <a:gd name="T32" fmla="*/ 708 w 1124"/>
                <a:gd name="T33" fmla="*/ 976 h 998"/>
                <a:gd name="T34" fmla="*/ 659 w 1124"/>
                <a:gd name="T35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998">
                  <a:moveTo>
                    <a:pt x="134" y="864"/>
                  </a:moveTo>
                  <a:lnTo>
                    <a:pt x="629" y="864"/>
                  </a:lnTo>
                  <a:lnTo>
                    <a:pt x="962" y="493"/>
                  </a:lnTo>
                  <a:lnTo>
                    <a:pt x="637" y="136"/>
                  </a:lnTo>
                  <a:lnTo>
                    <a:pt x="134" y="134"/>
                  </a:lnTo>
                  <a:lnTo>
                    <a:pt x="134" y="864"/>
                  </a:lnTo>
                  <a:close/>
                  <a:moveTo>
                    <a:pt x="659" y="998"/>
                  </a:moveTo>
                  <a:lnTo>
                    <a:pt x="67" y="998"/>
                  </a:lnTo>
                  <a:cubicBezTo>
                    <a:pt x="30" y="998"/>
                    <a:pt x="0" y="968"/>
                    <a:pt x="0" y="931"/>
                  </a:cubicBezTo>
                  <a:lnTo>
                    <a:pt x="0" y="67"/>
                  </a:lnTo>
                  <a:cubicBezTo>
                    <a:pt x="0" y="49"/>
                    <a:pt x="7" y="32"/>
                    <a:pt x="20" y="20"/>
                  </a:cubicBezTo>
                  <a:cubicBezTo>
                    <a:pt x="32" y="7"/>
                    <a:pt x="49" y="0"/>
                    <a:pt x="67" y="0"/>
                  </a:cubicBezTo>
                  <a:lnTo>
                    <a:pt x="667" y="3"/>
                  </a:lnTo>
                  <a:cubicBezTo>
                    <a:pt x="686" y="3"/>
                    <a:pt x="704" y="11"/>
                    <a:pt x="716" y="25"/>
                  </a:cubicBezTo>
                  <a:lnTo>
                    <a:pt x="1101" y="448"/>
                  </a:lnTo>
                  <a:cubicBezTo>
                    <a:pt x="1124" y="473"/>
                    <a:pt x="1124" y="512"/>
                    <a:pt x="1101" y="537"/>
                  </a:cubicBezTo>
                  <a:lnTo>
                    <a:pt x="708" y="976"/>
                  </a:lnTo>
                  <a:cubicBezTo>
                    <a:pt x="696" y="990"/>
                    <a:pt x="678" y="998"/>
                    <a:pt x="659" y="998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440">
              <a:extLst>
                <a:ext uri="{FF2B5EF4-FFF2-40B4-BE49-F238E27FC236}">
                  <a16:creationId xmlns:a16="http://schemas.microsoft.com/office/drawing/2014/main" id="{2D884724-6A2C-4647-AC2B-5058C17E5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8913" y="2878138"/>
              <a:ext cx="173038" cy="101600"/>
            </a:xfrm>
            <a:custGeom>
              <a:avLst/>
              <a:gdLst>
                <a:gd name="T0" fmla="*/ 134 w 1717"/>
                <a:gd name="T1" fmla="*/ 863 h 997"/>
                <a:gd name="T2" fmla="*/ 1208 w 1717"/>
                <a:gd name="T3" fmla="*/ 863 h 997"/>
                <a:gd name="T4" fmla="*/ 1553 w 1717"/>
                <a:gd name="T5" fmla="*/ 491 h 997"/>
                <a:gd name="T6" fmla="*/ 1216 w 1717"/>
                <a:gd name="T7" fmla="*/ 133 h 997"/>
                <a:gd name="T8" fmla="*/ 134 w 1717"/>
                <a:gd name="T9" fmla="*/ 144 h 997"/>
                <a:gd name="T10" fmla="*/ 134 w 1717"/>
                <a:gd name="T11" fmla="*/ 863 h 997"/>
                <a:gd name="T12" fmla="*/ 1237 w 1717"/>
                <a:gd name="T13" fmla="*/ 997 h 997"/>
                <a:gd name="T14" fmla="*/ 67 w 1717"/>
                <a:gd name="T15" fmla="*/ 997 h 997"/>
                <a:gd name="T16" fmla="*/ 0 w 1717"/>
                <a:gd name="T17" fmla="*/ 930 h 997"/>
                <a:gd name="T18" fmla="*/ 0 w 1717"/>
                <a:gd name="T19" fmla="*/ 78 h 997"/>
                <a:gd name="T20" fmla="*/ 66 w 1717"/>
                <a:gd name="T21" fmla="*/ 11 h 997"/>
                <a:gd name="T22" fmla="*/ 1244 w 1717"/>
                <a:gd name="T23" fmla="*/ 0 h 997"/>
                <a:gd name="T24" fmla="*/ 1293 w 1717"/>
                <a:gd name="T25" fmla="*/ 21 h 997"/>
                <a:gd name="T26" fmla="*/ 1693 w 1717"/>
                <a:gd name="T27" fmla="*/ 444 h 997"/>
                <a:gd name="T28" fmla="*/ 1693 w 1717"/>
                <a:gd name="T29" fmla="*/ 535 h 997"/>
                <a:gd name="T30" fmla="*/ 1286 w 1717"/>
                <a:gd name="T31" fmla="*/ 975 h 997"/>
                <a:gd name="T32" fmla="*/ 1237 w 1717"/>
                <a:gd name="T33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7" h="997">
                  <a:moveTo>
                    <a:pt x="134" y="863"/>
                  </a:moveTo>
                  <a:lnTo>
                    <a:pt x="1208" y="863"/>
                  </a:lnTo>
                  <a:lnTo>
                    <a:pt x="1553" y="491"/>
                  </a:lnTo>
                  <a:lnTo>
                    <a:pt x="1216" y="133"/>
                  </a:lnTo>
                  <a:lnTo>
                    <a:pt x="134" y="144"/>
                  </a:lnTo>
                  <a:lnTo>
                    <a:pt x="134" y="863"/>
                  </a:lnTo>
                  <a:close/>
                  <a:moveTo>
                    <a:pt x="1237" y="997"/>
                  </a:moveTo>
                  <a:lnTo>
                    <a:pt x="67" y="997"/>
                  </a:lnTo>
                  <a:cubicBezTo>
                    <a:pt x="30" y="997"/>
                    <a:pt x="0" y="967"/>
                    <a:pt x="0" y="930"/>
                  </a:cubicBezTo>
                  <a:lnTo>
                    <a:pt x="0" y="78"/>
                  </a:lnTo>
                  <a:cubicBezTo>
                    <a:pt x="0" y="41"/>
                    <a:pt x="30" y="12"/>
                    <a:pt x="66" y="11"/>
                  </a:cubicBezTo>
                  <a:lnTo>
                    <a:pt x="1244" y="0"/>
                  </a:lnTo>
                  <a:cubicBezTo>
                    <a:pt x="1262" y="0"/>
                    <a:pt x="1280" y="7"/>
                    <a:pt x="1293" y="21"/>
                  </a:cubicBezTo>
                  <a:lnTo>
                    <a:pt x="1693" y="444"/>
                  </a:lnTo>
                  <a:cubicBezTo>
                    <a:pt x="1717" y="470"/>
                    <a:pt x="1717" y="510"/>
                    <a:pt x="1693" y="535"/>
                  </a:cubicBezTo>
                  <a:lnTo>
                    <a:pt x="1286" y="975"/>
                  </a:lnTo>
                  <a:cubicBezTo>
                    <a:pt x="1273" y="989"/>
                    <a:pt x="1255" y="997"/>
                    <a:pt x="1237" y="99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441">
              <a:extLst>
                <a:ext uri="{FF2B5EF4-FFF2-40B4-BE49-F238E27FC236}">
                  <a16:creationId xmlns:a16="http://schemas.microsoft.com/office/drawing/2014/main" id="{814AA116-9001-4172-8E73-E2C465B38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2088" y="2986088"/>
              <a:ext cx="217488" cy="101600"/>
            </a:xfrm>
            <a:custGeom>
              <a:avLst/>
              <a:gdLst>
                <a:gd name="T0" fmla="*/ 133 w 2156"/>
                <a:gd name="T1" fmla="*/ 866 h 999"/>
                <a:gd name="T2" fmla="*/ 1646 w 2156"/>
                <a:gd name="T3" fmla="*/ 866 h 999"/>
                <a:gd name="T4" fmla="*/ 1992 w 2156"/>
                <a:gd name="T5" fmla="*/ 492 h 999"/>
                <a:gd name="T6" fmla="*/ 1656 w 2156"/>
                <a:gd name="T7" fmla="*/ 134 h 999"/>
                <a:gd name="T8" fmla="*/ 133 w 2156"/>
                <a:gd name="T9" fmla="*/ 144 h 999"/>
                <a:gd name="T10" fmla="*/ 133 w 2156"/>
                <a:gd name="T11" fmla="*/ 866 h 999"/>
                <a:gd name="T12" fmla="*/ 1676 w 2156"/>
                <a:gd name="T13" fmla="*/ 999 h 999"/>
                <a:gd name="T14" fmla="*/ 66 w 2156"/>
                <a:gd name="T15" fmla="*/ 999 h 999"/>
                <a:gd name="T16" fmla="*/ 0 w 2156"/>
                <a:gd name="T17" fmla="*/ 933 h 999"/>
                <a:gd name="T18" fmla="*/ 0 w 2156"/>
                <a:gd name="T19" fmla="*/ 78 h 999"/>
                <a:gd name="T20" fmla="*/ 66 w 2156"/>
                <a:gd name="T21" fmla="*/ 11 h 999"/>
                <a:gd name="T22" fmla="*/ 1684 w 2156"/>
                <a:gd name="T23" fmla="*/ 0 h 999"/>
                <a:gd name="T24" fmla="*/ 1734 w 2156"/>
                <a:gd name="T25" fmla="*/ 21 h 999"/>
                <a:gd name="T26" fmla="*/ 2132 w 2156"/>
                <a:gd name="T27" fmla="*/ 446 h 999"/>
                <a:gd name="T28" fmla="*/ 2132 w 2156"/>
                <a:gd name="T29" fmla="*/ 537 h 999"/>
                <a:gd name="T30" fmla="*/ 1725 w 2156"/>
                <a:gd name="T31" fmla="*/ 978 h 999"/>
                <a:gd name="T32" fmla="*/ 1676 w 2156"/>
                <a:gd name="T33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6" h="999">
                  <a:moveTo>
                    <a:pt x="133" y="866"/>
                  </a:moveTo>
                  <a:lnTo>
                    <a:pt x="1646" y="866"/>
                  </a:lnTo>
                  <a:lnTo>
                    <a:pt x="1992" y="492"/>
                  </a:lnTo>
                  <a:lnTo>
                    <a:pt x="1656" y="134"/>
                  </a:lnTo>
                  <a:lnTo>
                    <a:pt x="133" y="144"/>
                  </a:lnTo>
                  <a:lnTo>
                    <a:pt x="133" y="866"/>
                  </a:lnTo>
                  <a:close/>
                  <a:moveTo>
                    <a:pt x="1676" y="999"/>
                  </a:moveTo>
                  <a:lnTo>
                    <a:pt x="66" y="999"/>
                  </a:lnTo>
                  <a:cubicBezTo>
                    <a:pt x="30" y="999"/>
                    <a:pt x="0" y="969"/>
                    <a:pt x="0" y="933"/>
                  </a:cubicBezTo>
                  <a:lnTo>
                    <a:pt x="0" y="78"/>
                  </a:lnTo>
                  <a:cubicBezTo>
                    <a:pt x="0" y="41"/>
                    <a:pt x="29" y="11"/>
                    <a:pt x="66" y="11"/>
                  </a:cubicBezTo>
                  <a:lnTo>
                    <a:pt x="1684" y="0"/>
                  </a:lnTo>
                  <a:cubicBezTo>
                    <a:pt x="1703" y="1"/>
                    <a:pt x="1721" y="8"/>
                    <a:pt x="1734" y="21"/>
                  </a:cubicBezTo>
                  <a:lnTo>
                    <a:pt x="2132" y="446"/>
                  </a:lnTo>
                  <a:cubicBezTo>
                    <a:pt x="2156" y="471"/>
                    <a:pt x="2156" y="511"/>
                    <a:pt x="2132" y="537"/>
                  </a:cubicBezTo>
                  <a:lnTo>
                    <a:pt x="1725" y="978"/>
                  </a:lnTo>
                  <a:cubicBezTo>
                    <a:pt x="1712" y="992"/>
                    <a:pt x="1694" y="999"/>
                    <a:pt x="1676" y="999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1442">
              <a:extLst>
                <a:ext uri="{FF2B5EF4-FFF2-40B4-BE49-F238E27FC236}">
                  <a16:creationId xmlns:a16="http://schemas.microsoft.com/office/drawing/2014/main" id="{81EE6BE2-EE0A-4660-A215-8477C69BE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2088" y="3095625"/>
              <a:ext cx="276225" cy="101600"/>
            </a:xfrm>
            <a:custGeom>
              <a:avLst/>
              <a:gdLst>
                <a:gd name="T0" fmla="*/ 133 w 2732"/>
                <a:gd name="T1" fmla="*/ 868 h 1002"/>
                <a:gd name="T2" fmla="*/ 2237 w 2732"/>
                <a:gd name="T3" fmla="*/ 868 h 1002"/>
                <a:gd name="T4" fmla="*/ 2570 w 2732"/>
                <a:gd name="T5" fmla="*/ 493 h 1002"/>
                <a:gd name="T6" fmla="*/ 2246 w 2732"/>
                <a:gd name="T7" fmla="*/ 134 h 1002"/>
                <a:gd name="T8" fmla="*/ 133 w 2732"/>
                <a:gd name="T9" fmla="*/ 143 h 1002"/>
                <a:gd name="T10" fmla="*/ 133 w 2732"/>
                <a:gd name="T11" fmla="*/ 868 h 1002"/>
                <a:gd name="T12" fmla="*/ 2267 w 2732"/>
                <a:gd name="T13" fmla="*/ 1002 h 1002"/>
                <a:gd name="T14" fmla="*/ 67 w 2732"/>
                <a:gd name="T15" fmla="*/ 1002 h 1002"/>
                <a:gd name="T16" fmla="*/ 0 w 2732"/>
                <a:gd name="T17" fmla="*/ 935 h 1002"/>
                <a:gd name="T18" fmla="*/ 0 w 2732"/>
                <a:gd name="T19" fmla="*/ 77 h 1002"/>
                <a:gd name="T20" fmla="*/ 66 w 2732"/>
                <a:gd name="T21" fmla="*/ 10 h 1002"/>
                <a:gd name="T22" fmla="*/ 2276 w 2732"/>
                <a:gd name="T23" fmla="*/ 0 h 1002"/>
                <a:gd name="T24" fmla="*/ 2276 w 2732"/>
                <a:gd name="T25" fmla="*/ 0 h 1002"/>
                <a:gd name="T26" fmla="*/ 2325 w 2732"/>
                <a:gd name="T27" fmla="*/ 22 h 1002"/>
                <a:gd name="T28" fmla="*/ 2709 w 2732"/>
                <a:gd name="T29" fmla="*/ 447 h 1002"/>
                <a:gd name="T30" fmla="*/ 2709 w 2732"/>
                <a:gd name="T31" fmla="*/ 536 h 1002"/>
                <a:gd name="T32" fmla="*/ 2317 w 2732"/>
                <a:gd name="T33" fmla="*/ 979 h 1002"/>
                <a:gd name="T34" fmla="*/ 2267 w 2732"/>
                <a:gd name="T35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2" h="1002">
                  <a:moveTo>
                    <a:pt x="133" y="868"/>
                  </a:moveTo>
                  <a:lnTo>
                    <a:pt x="2237" y="868"/>
                  </a:lnTo>
                  <a:lnTo>
                    <a:pt x="2570" y="493"/>
                  </a:lnTo>
                  <a:lnTo>
                    <a:pt x="2246" y="134"/>
                  </a:lnTo>
                  <a:lnTo>
                    <a:pt x="133" y="143"/>
                  </a:lnTo>
                  <a:lnTo>
                    <a:pt x="133" y="868"/>
                  </a:lnTo>
                  <a:close/>
                  <a:moveTo>
                    <a:pt x="2267" y="1002"/>
                  </a:moveTo>
                  <a:lnTo>
                    <a:pt x="67" y="1002"/>
                  </a:lnTo>
                  <a:cubicBezTo>
                    <a:pt x="29" y="1002"/>
                    <a:pt x="0" y="972"/>
                    <a:pt x="0" y="935"/>
                  </a:cubicBezTo>
                  <a:lnTo>
                    <a:pt x="0" y="77"/>
                  </a:lnTo>
                  <a:cubicBezTo>
                    <a:pt x="0" y="40"/>
                    <a:pt x="29" y="10"/>
                    <a:pt x="66" y="10"/>
                  </a:cubicBezTo>
                  <a:lnTo>
                    <a:pt x="2276" y="0"/>
                  </a:lnTo>
                  <a:lnTo>
                    <a:pt x="2276" y="0"/>
                  </a:lnTo>
                  <a:cubicBezTo>
                    <a:pt x="2295" y="0"/>
                    <a:pt x="2313" y="8"/>
                    <a:pt x="2325" y="22"/>
                  </a:cubicBezTo>
                  <a:lnTo>
                    <a:pt x="2709" y="447"/>
                  </a:lnTo>
                  <a:cubicBezTo>
                    <a:pt x="2732" y="472"/>
                    <a:pt x="2732" y="511"/>
                    <a:pt x="2709" y="536"/>
                  </a:cubicBezTo>
                  <a:lnTo>
                    <a:pt x="2317" y="979"/>
                  </a:lnTo>
                  <a:cubicBezTo>
                    <a:pt x="2304" y="994"/>
                    <a:pt x="2286" y="1002"/>
                    <a:pt x="2267" y="1002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1443">
              <a:extLst>
                <a:ext uri="{FF2B5EF4-FFF2-40B4-BE49-F238E27FC236}">
                  <a16:creationId xmlns:a16="http://schemas.microsoft.com/office/drawing/2014/main" id="{6BE04FCE-0D78-4203-BD7D-EB884EBA4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787650"/>
              <a:ext cx="49213" cy="58738"/>
            </a:xfrm>
            <a:custGeom>
              <a:avLst/>
              <a:gdLst>
                <a:gd name="T0" fmla="*/ 75 w 480"/>
                <a:gd name="T1" fmla="*/ 572 h 581"/>
                <a:gd name="T2" fmla="*/ 53 w 480"/>
                <a:gd name="T3" fmla="*/ 568 h 581"/>
                <a:gd name="T4" fmla="*/ 12 w 480"/>
                <a:gd name="T5" fmla="*/ 483 h 581"/>
                <a:gd name="T6" fmla="*/ 165 w 480"/>
                <a:gd name="T7" fmla="*/ 45 h 581"/>
                <a:gd name="T8" fmla="*/ 226 w 480"/>
                <a:gd name="T9" fmla="*/ 0 h 581"/>
                <a:gd name="T10" fmla="*/ 289 w 480"/>
                <a:gd name="T11" fmla="*/ 42 h 581"/>
                <a:gd name="T12" fmla="*/ 467 w 480"/>
                <a:gd name="T13" fmla="*/ 480 h 581"/>
                <a:gd name="T14" fmla="*/ 430 w 480"/>
                <a:gd name="T15" fmla="*/ 567 h 581"/>
                <a:gd name="T16" fmla="*/ 343 w 480"/>
                <a:gd name="T17" fmla="*/ 530 h 581"/>
                <a:gd name="T18" fmla="*/ 232 w 480"/>
                <a:gd name="T19" fmla="*/ 256 h 581"/>
                <a:gd name="T20" fmla="*/ 138 w 480"/>
                <a:gd name="T21" fmla="*/ 527 h 581"/>
                <a:gd name="T22" fmla="*/ 75 w 480"/>
                <a:gd name="T23" fmla="*/ 57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0" h="581">
                  <a:moveTo>
                    <a:pt x="75" y="572"/>
                  </a:moveTo>
                  <a:cubicBezTo>
                    <a:pt x="68" y="572"/>
                    <a:pt x="60" y="571"/>
                    <a:pt x="53" y="568"/>
                  </a:cubicBezTo>
                  <a:cubicBezTo>
                    <a:pt x="18" y="556"/>
                    <a:pt x="0" y="518"/>
                    <a:pt x="12" y="483"/>
                  </a:cubicBezTo>
                  <a:lnTo>
                    <a:pt x="165" y="45"/>
                  </a:lnTo>
                  <a:cubicBezTo>
                    <a:pt x="174" y="19"/>
                    <a:pt x="198" y="1"/>
                    <a:pt x="226" y="0"/>
                  </a:cubicBezTo>
                  <a:cubicBezTo>
                    <a:pt x="254" y="0"/>
                    <a:pt x="279" y="16"/>
                    <a:pt x="289" y="42"/>
                  </a:cubicBezTo>
                  <a:lnTo>
                    <a:pt x="467" y="480"/>
                  </a:lnTo>
                  <a:cubicBezTo>
                    <a:pt x="480" y="514"/>
                    <a:pt x="464" y="553"/>
                    <a:pt x="430" y="567"/>
                  </a:cubicBezTo>
                  <a:cubicBezTo>
                    <a:pt x="396" y="581"/>
                    <a:pt x="357" y="564"/>
                    <a:pt x="343" y="530"/>
                  </a:cubicBezTo>
                  <a:lnTo>
                    <a:pt x="232" y="256"/>
                  </a:lnTo>
                  <a:lnTo>
                    <a:pt x="138" y="527"/>
                  </a:lnTo>
                  <a:cubicBezTo>
                    <a:pt x="128" y="554"/>
                    <a:pt x="102" y="572"/>
                    <a:pt x="75" y="572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1444">
              <a:extLst>
                <a:ext uri="{FF2B5EF4-FFF2-40B4-BE49-F238E27FC236}">
                  <a16:creationId xmlns:a16="http://schemas.microsoft.com/office/drawing/2014/main" id="{FA1D71B2-D9D5-4FAE-B04E-59E8050E1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0" y="2819400"/>
              <a:ext cx="26988" cy="12700"/>
            </a:xfrm>
            <a:custGeom>
              <a:avLst/>
              <a:gdLst>
                <a:gd name="T0" fmla="*/ 200 w 266"/>
                <a:gd name="T1" fmla="*/ 134 h 134"/>
                <a:gd name="T2" fmla="*/ 67 w 266"/>
                <a:gd name="T3" fmla="*/ 134 h 134"/>
                <a:gd name="T4" fmla="*/ 0 w 266"/>
                <a:gd name="T5" fmla="*/ 67 h 134"/>
                <a:gd name="T6" fmla="*/ 67 w 266"/>
                <a:gd name="T7" fmla="*/ 0 h 134"/>
                <a:gd name="T8" fmla="*/ 200 w 266"/>
                <a:gd name="T9" fmla="*/ 0 h 134"/>
                <a:gd name="T10" fmla="*/ 266 w 266"/>
                <a:gd name="T11" fmla="*/ 67 h 134"/>
                <a:gd name="T12" fmla="*/ 200 w 266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34">
                  <a:moveTo>
                    <a:pt x="200" y="134"/>
                  </a:moveTo>
                  <a:lnTo>
                    <a:pt x="67" y="134"/>
                  </a:ln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lnTo>
                    <a:pt x="200" y="0"/>
                  </a:lnTo>
                  <a:cubicBezTo>
                    <a:pt x="237" y="0"/>
                    <a:pt x="266" y="30"/>
                    <a:pt x="266" y="67"/>
                  </a:cubicBezTo>
                  <a:cubicBezTo>
                    <a:pt x="266" y="104"/>
                    <a:pt x="237" y="134"/>
                    <a:pt x="200" y="13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1445">
              <a:extLst>
                <a:ext uri="{FF2B5EF4-FFF2-40B4-BE49-F238E27FC236}">
                  <a16:creationId xmlns:a16="http://schemas.microsoft.com/office/drawing/2014/main" id="{074FBE89-87B7-42B5-A5E8-D4688386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2901950"/>
              <a:ext cx="12700" cy="57150"/>
            </a:xfrm>
            <a:custGeom>
              <a:avLst/>
              <a:gdLst>
                <a:gd name="T0" fmla="*/ 70 w 137"/>
                <a:gd name="T1" fmla="*/ 572 h 572"/>
                <a:gd name="T2" fmla="*/ 3 w 137"/>
                <a:gd name="T3" fmla="*/ 505 h 572"/>
                <a:gd name="T4" fmla="*/ 0 w 137"/>
                <a:gd name="T5" fmla="*/ 68 h 572"/>
                <a:gd name="T6" fmla="*/ 67 w 137"/>
                <a:gd name="T7" fmla="*/ 0 h 572"/>
                <a:gd name="T8" fmla="*/ 67 w 137"/>
                <a:gd name="T9" fmla="*/ 0 h 572"/>
                <a:gd name="T10" fmla="*/ 134 w 137"/>
                <a:gd name="T11" fmla="*/ 67 h 572"/>
                <a:gd name="T12" fmla="*/ 137 w 137"/>
                <a:gd name="T13" fmla="*/ 504 h 572"/>
                <a:gd name="T14" fmla="*/ 70 w 137"/>
                <a:gd name="T15" fmla="*/ 572 h 572"/>
                <a:gd name="T16" fmla="*/ 70 w 137"/>
                <a:gd name="T17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572">
                  <a:moveTo>
                    <a:pt x="70" y="572"/>
                  </a:moveTo>
                  <a:cubicBezTo>
                    <a:pt x="34" y="572"/>
                    <a:pt x="4" y="542"/>
                    <a:pt x="3" y="505"/>
                  </a:cubicBezTo>
                  <a:lnTo>
                    <a:pt x="0" y="68"/>
                  </a:lnTo>
                  <a:cubicBezTo>
                    <a:pt x="0" y="31"/>
                    <a:pt x="30" y="1"/>
                    <a:pt x="67" y="0"/>
                  </a:cubicBezTo>
                  <a:lnTo>
                    <a:pt x="67" y="0"/>
                  </a:lnTo>
                  <a:cubicBezTo>
                    <a:pt x="103" y="0"/>
                    <a:pt x="133" y="30"/>
                    <a:pt x="134" y="67"/>
                  </a:cubicBezTo>
                  <a:lnTo>
                    <a:pt x="137" y="504"/>
                  </a:lnTo>
                  <a:cubicBezTo>
                    <a:pt x="137" y="541"/>
                    <a:pt x="107" y="571"/>
                    <a:pt x="70" y="572"/>
                  </a:cubicBezTo>
                  <a:lnTo>
                    <a:pt x="70" y="5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1446">
              <a:extLst>
                <a:ext uri="{FF2B5EF4-FFF2-40B4-BE49-F238E27FC236}">
                  <a16:creationId xmlns:a16="http://schemas.microsoft.com/office/drawing/2014/main" id="{0586496B-9042-4E58-B36B-94EC6A82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2900363"/>
              <a:ext cx="34925" cy="33338"/>
            </a:xfrm>
            <a:custGeom>
              <a:avLst/>
              <a:gdLst>
                <a:gd name="T0" fmla="*/ 185 w 348"/>
                <a:gd name="T1" fmla="*/ 334 h 334"/>
                <a:gd name="T2" fmla="*/ 84 w 348"/>
                <a:gd name="T3" fmla="*/ 334 h 334"/>
                <a:gd name="T4" fmla="*/ 17 w 348"/>
                <a:gd name="T5" fmla="*/ 267 h 334"/>
                <a:gd name="T6" fmla="*/ 84 w 348"/>
                <a:gd name="T7" fmla="*/ 200 h 334"/>
                <a:gd name="T8" fmla="*/ 185 w 348"/>
                <a:gd name="T9" fmla="*/ 200 h 334"/>
                <a:gd name="T10" fmla="*/ 214 w 348"/>
                <a:gd name="T11" fmla="*/ 167 h 334"/>
                <a:gd name="T12" fmla="*/ 185 w 348"/>
                <a:gd name="T13" fmla="*/ 134 h 334"/>
                <a:gd name="T14" fmla="*/ 67 w 348"/>
                <a:gd name="T15" fmla="*/ 134 h 334"/>
                <a:gd name="T16" fmla="*/ 0 w 348"/>
                <a:gd name="T17" fmla="*/ 67 h 334"/>
                <a:gd name="T18" fmla="*/ 67 w 348"/>
                <a:gd name="T19" fmla="*/ 0 h 334"/>
                <a:gd name="T20" fmla="*/ 185 w 348"/>
                <a:gd name="T21" fmla="*/ 0 h 334"/>
                <a:gd name="T22" fmla="*/ 348 w 348"/>
                <a:gd name="T23" fmla="*/ 167 h 334"/>
                <a:gd name="T24" fmla="*/ 185 w 348"/>
                <a:gd name="T25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8" h="334">
                  <a:moveTo>
                    <a:pt x="185" y="334"/>
                  </a:moveTo>
                  <a:lnTo>
                    <a:pt x="84" y="334"/>
                  </a:lnTo>
                  <a:cubicBezTo>
                    <a:pt x="47" y="334"/>
                    <a:pt x="17" y="304"/>
                    <a:pt x="17" y="267"/>
                  </a:cubicBezTo>
                  <a:cubicBezTo>
                    <a:pt x="17" y="230"/>
                    <a:pt x="47" y="200"/>
                    <a:pt x="84" y="200"/>
                  </a:cubicBezTo>
                  <a:lnTo>
                    <a:pt x="185" y="200"/>
                  </a:lnTo>
                  <a:cubicBezTo>
                    <a:pt x="200" y="200"/>
                    <a:pt x="214" y="184"/>
                    <a:pt x="214" y="167"/>
                  </a:cubicBezTo>
                  <a:cubicBezTo>
                    <a:pt x="214" y="150"/>
                    <a:pt x="200" y="134"/>
                    <a:pt x="185" y="134"/>
                  </a:cubicBezTo>
                  <a:lnTo>
                    <a:pt x="67" y="134"/>
                  </a:ln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lnTo>
                    <a:pt x="185" y="0"/>
                  </a:lnTo>
                  <a:cubicBezTo>
                    <a:pt x="273" y="0"/>
                    <a:pt x="348" y="77"/>
                    <a:pt x="348" y="167"/>
                  </a:cubicBezTo>
                  <a:cubicBezTo>
                    <a:pt x="348" y="257"/>
                    <a:pt x="273" y="334"/>
                    <a:pt x="185" y="33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1447">
              <a:extLst>
                <a:ext uri="{FF2B5EF4-FFF2-40B4-BE49-F238E27FC236}">
                  <a16:creationId xmlns:a16="http://schemas.microsoft.com/office/drawing/2014/main" id="{1DA55B21-B322-46F8-8ECE-FEE0DEAED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2921000"/>
              <a:ext cx="39688" cy="38100"/>
            </a:xfrm>
            <a:custGeom>
              <a:avLst/>
              <a:gdLst>
                <a:gd name="T0" fmla="*/ 201 w 391"/>
                <a:gd name="T1" fmla="*/ 384 h 384"/>
                <a:gd name="T2" fmla="*/ 66 w 391"/>
                <a:gd name="T3" fmla="*/ 384 h 384"/>
                <a:gd name="T4" fmla="*/ 0 w 391"/>
                <a:gd name="T5" fmla="*/ 317 h 384"/>
                <a:gd name="T6" fmla="*/ 66 w 391"/>
                <a:gd name="T7" fmla="*/ 250 h 384"/>
                <a:gd name="T8" fmla="*/ 201 w 391"/>
                <a:gd name="T9" fmla="*/ 250 h 384"/>
                <a:gd name="T10" fmla="*/ 258 w 391"/>
                <a:gd name="T11" fmla="*/ 192 h 384"/>
                <a:gd name="T12" fmla="*/ 201 w 391"/>
                <a:gd name="T13" fmla="*/ 134 h 384"/>
                <a:gd name="T14" fmla="*/ 66 w 391"/>
                <a:gd name="T15" fmla="*/ 134 h 384"/>
                <a:gd name="T16" fmla="*/ 0 w 391"/>
                <a:gd name="T17" fmla="*/ 67 h 384"/>
                <a:gd name="T18" fmla="*/ 66 w 391"/>
                <a:gd name="T19" fmla="*/ 0 h 384"/>
                <a:gd name="T20" fmla="*/ 201 w 391"/>
                <a:gd name="T21" fmla="*/ 0 h 384"/>
                <a:gd name="T22" fmla="*/ 391 w 391"/>
                <a:gd name="T23" fmla="*/ 192 h 384"/>
                <a:gd name="T24" fmla="*/ 201 w 391"/>
                <a:gd name="T2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384">
                  <a:moveTo>
                    <a:pt x="201" y="384"/>
                  </a:moveTo>
                  <a:lnTo>
                    <a:pt x="66" y="384"/>
                  </a:lnTo>
                  <a:cubicBezTo>
                    <a:pt x="29" y="384"/>
                    <a:pt x="0" y="354"/>
                    <a:pt x="0" y="317"/>
                  </a:cubicBezTo>
                  <a:cubicBezTo>
                    <a:pt x="0" y="280"/>
                    <a:pt x="29" y="250"/>
                    <a:pt x="66" y="250"/>
                  </a:cubicBezTo>
                  <a:lnTo>
                    <a:pt x="201" y="250"/>
                  </a:lnTo>
                  <a:cubicBezTo>
                    <a:pt x="232" y="250"/>
                    <a:pt x="258" y="224"/>
                    <a:pt x="258" y="192"/>
                  </a:cubicBezTo>
                  <a:cubicBezTo>
                    <a:pt x="258" y="160"/>
                    <a:pt x="232" y="134"/>
                    <a:pt x="201" y="134"/>
                  </a:cubicBezTo>
                  <a:lnTo>
                    <a:pt x="66" y="134"/>
                  </a:lnTo>
                  <a:cubicBezTo>
                    <a:pt x="29" y="134"/>
                    <a:pt x="0" y="104"/>
                    <a:pt x="0" y="67"/>
                  </a:cubicBezTo>
                  <a:cubicBezTo>
                    <a:pt x="0" y="30"/>
                    <a:pt x="29" y="0"/>
                    <a:pt x="66" y="0"/>
                  </a:cubicBezTo>
                  <a:lnTo>
                    <a:pt x="201" y="0"/>
                  </a:lnTo>
                  <a:cubicBezTo>
                    <a:pt x="306" y="0"/>
                    <a:pt x="391" y="86"/>
                    <a:pt x="391" y="192"/>
                  </a:cubicBezTo>
                  <a:cubicBezTo>
                    <a:pt x="391" y="298"/>
                    <a:pt x="306" y="384"/>
                    <a:pt x="201" y="38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448">
              <a:extLst>
                <a:ext uri="{FF2B5EF4-FFF2-40B4-BE49-F238E27FC236}">
                  <a16:creationId xmlns:a16="http://schemas.microsoft.com/office/drawing/2014/main" id="{97FC42E1-4DB0-4E50-A867-4972AD93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3006725"/>
              <a:ext cx="42863" cy="60325"/>
            </a:xfrm>
            <a:custGeom>
              <a:avLst/>
              <a:gdLst>
                <a:gd name="T0" fmla="*/ 213 w 428"/>
                <a:gd name="T1" fmla="*/ 600 h 600"/>
                <a:gd name="T2" fmla="*/ 209 w 428"/>
                <a:gd name="T3" fmla="*/ 600 h 600"/>
                <a:gd name="T4" fmla="*/ 0 w 428"/>
                <a:gd name="T5" fmla="*/ 386 h 600"/>
                <a:gd name="T6" fmla="*/ 0 w 428"/>
                <a:gd name="T7" fmla="*/ 214 h 600"/>
                <a:gd name="T8" fmla="*/ 209 w 428"/>
                <a:gd name="T9" fmla="*/ 0 h 600"/>
                <a:gd name="T10" fmla="*/ 213 w 428"/>
                <a:gd name="T11" fmla="*/ 0 h 600"/>
                <a:gd name="T12" fmla="*/ 412 w 428"/>
                <a:gd name="T13" fmla="*/ 139 h 600"/>
                <a:gd name="T14" fmla="*/ 373 w 428"/>
                <a:gd name="T15" fmla="*/ 225 h 600"/>
                <a:gd name="T16" fmla="*/ 287 w 428"/>
                <a:gd name="T17" fmla="*/ 186 h 600"/>
                <a:gd name="T18" fmla="*/ 213 w 428"/>
                <a:gd name="T19" fmla="*/ 134 h 600"/>
                <a:gd name="T20" fmla="*/ 209 w 428"/>
                <a:gd name="T21" fmla="*/ 134 h 600"/>
                <a:gd name="T22" fmla="*/ 133 w 428"/>
                <a:gd name="T23" fmla="*/ 214 h 600"/>
                <a:gd name="T24" fmla="*/ 133 w 428"/>
                <a:gd name="T25" fmla="*/ 386 h 600"/>
                <a:gd name="T26" fmla="*/ 209 w 428"/>
                <a:gd name="T27" fmla="*/ 467 h 600"/>
                <a:gd name="T28" fmla="*/ 213 w 428"/>
                <a:gd name="T29" fmla="*/ 467 h 600"/>
                <a:gd name="T30" fmla="*/ 291 w 428"/>
                <a:gd name="T31" fmla="*/ 395 h 600"/>
                <a:gd name="T32" fmla="*/ 365 w 428"/>
                <a:gd name="T33" fmla="*/ 336 h 600"/>
                <a:gd name="T34" fmla="*/ 424 w 428"/>
                <a:gd name="T35" fmla="*/ 409 h 600"/>
                <a:gd name="T36" fmla="*/ 213 w 428"/>
                <a:gd name="T3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8" h="600">
                  <a:moveTo>
                    <a:pt x="213" y="600"/>
                  </a:moveTo>
                  <a:lnTo>
                    <a:pt x="209" y="600"/>
                  </a:lnTo>
                  <a:cubicBezTo>
                    <a:pt x="94" y="600"/>
                    <a:pt x="0" y="504"/>
                    <a:pt x="0" y="386"/>
                  </a:cubicBezTo>
                  <a:lnTo>
                    <a:pt x="0" y="214"/>
                  </a:lnTo>
                  <a:cubicBezTo>
                    <a:pt x="0" y="96"/>
                    <a:pt x="94" y="0"/>
                    <a:pt x="209" y="0"/>
                  </a:cubicBezTo>
                  <a:lnTo>
                    <a:pt x="213" y="0"/>
                  </a:lnTo>
                  <a:cubicBezTo>
                    <a:pt x="301" y="0"/>
                    <a:pt x="381" y="56"/>
                    <a:pt x="412" y="139"/>
                  </a:cubicBezTo>
                  <a:cubicBezTo>
                    <a:pt x="425" y="174"/>
                    <a:pt x="407" y="212"/>
                    <a:pt x="373" y="225"/>
                  </a:cubicBezTo>
                  <a:cubicBezTo>
                    <a:pt x="338" y="238"/>
                    <a:pt x="300" y="221"/>
                    <a:pt x="287" y="186"/>
                  </a:cubicBezTo>
                  <a:cubicBezTo>
                    <a:pt x="275" y="155"/>
                    <a:pt x="245" y="134"/>
                    <a:pt x="213" y="134"/>
                  </a:cubicBezTo>
                  <a:lnTo>
                    <a:pt x="209" y="134"/>
                  </a:lnTo>
                  <a:cubicBezTo>
                    <a:pt x="167" y="134"/>
                    <a:pt x="133" y="169"/>
                    <a:pt x="133" y="214"/>
                  </a:cubicBezTo>
                  <a:lnTo>
                    <a:pt x="133" y="386"/>
                  </a:lnTo>
                  <a:cubicBezTo>
                    <a:pt x="133" y="431"/>
                    <a:pt x="168" y="467"/>
                    <a:pt x="209" y="467"/>
                  </a:cubicBezTo>
                  <a:lnTo>
                    <a:pt x="213" y="467"/>
                  </a:lnTo>
                  <a:cubicBezTo>
                    <a:pt x="253" y="467"/>
                    <a:pt x="287" y="436"/>
                    <a:pt x="291" y="395"/>
                  </a:cubicBezTo>
                  <a:cubicBezTo>
                    <a:pt x="295" y="359"/>
                    <a:pt x="328" y="332"/>
                    <a:pt x="365" y="336"/>
                  </a:cubicBezTo>
                  <a:cubicBezTo>
                    <a:pt x="401" y="340"/>
                    <a:pt x="428" y="372"/>
                    <a:pt x="424" y="409"/>
                  </a:cubicBezTo>
                  <a:cubicBezTo>
                    <a:pt x="413" y="518"/>
                    <a:pt x="322" y="600"/>
                    <a:pt x="213" y="6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449">
              <a:extLst>
                <a:ext uri="{FF2B5EF4-FFF2-40B4-BE49-F238E27FC236}">
                  <a16:creationId xmlns:a16="http://schemas.microsoft.com/office/drawing/2014/main" id="{42F0C28D-20C5-4409-B7D8-A9B91EAC6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3121025"/>
              <a:ext cx="12700" cy="52388"/>
            </a:xfrm>
            <a:custGeom>
              <a:avLst/>
              <a:gdLst>
                <a:gd name="T0" fmla="*/ 67 w 133"/>
                <a:gd name="T1" fmla="*/ 516 h 516"/>
                <a:gd name="T2" fmla="*/ 0 w 133"/>
                <a:gd name="T3" fmla="*/ 450 h 516"/>
                <a:gd name="T4" fmla="*/ 0 w 133"/>
                <a:gd name="T5" fmla="*/ 66 h 516"/>
                <a:gd name="T6" fmla="*/ 67 w 133"/>
                <a:gd name="T7" fmla="*/ 0 h 516"/>
                <a:gd name="T8" fmla="*/ 133 w 133"/>
                <a:gd name="T9" fmla="*/ 66 h 516"/>
                <a:gd name="T10" fmla="*/ 133 w 133"/>
                <a:gd name="T11" fmla="*/ 450 h 516"/>
                <a:gd name="T12" fmla="*/ 67 w 133"/>
                <a:gd name="T1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16">
                  <a:moveTo>
                    <a:pt x="67" y="516"/>
                  </a:moveTo>
                  <a:cubicBezTo>
                    <a:pt x="30" y="516"/>
                    <a:pt x="0" y="486"/>
                    <a:pt x="0" y="450"/>
                  </a:cubicBezTo>
                  <a:lnTo>
                    <a:pt x="0" y="66"/>
                  </a:ln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3" y="30"/>
                    <a:pt x="133" y="66"/>
                  </a:cubicBezTo>
                  <a:lnTo>
                    <a:pt x="133" y="450"/>
                  </a:lnTo>
                  <a:cubicBezTo>
                    <a:pt x="133" y="486"/>
                    <a:pt x="104" y="516"/>
                    <a:pt x="67" y="5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450">
              <a:extLst>
                <a:ext uri="{FF2B5EF4-FFF2-40B4-BE49-F238E27FC236}">
                  <a16:creationId xmlns:a16="http://schemas.microsoft.com/office/drawing/2014/main" id="{166F4D0C-510F-4C1A-98D1-F408D6A7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0" y="3119438"/>
              <a:ext cx="41275" cy="53975"/>
            </a:xfrm>
            <a:custGeom>
              <a:avLst/>
              <a:gdLst>
                <a:gd name="T0" fmla="*/ 181 w 419"/>
                <a:gd name="T1" fmla="*/ 533 h 533"/>
                <a:gd name="T2" fmla="*/ 168 w 419"/>
                <a:gd name="T3" fmla="*/ 533 h 533"/>
                <a:gd name="T4" fmla="*/ 66 w 419"/>
                <a:gd name="T5" fmla="*/ 531 h 533"/>
                <a:gd name="T6" fmla="*/ 6 w 419"/>
                <a:gd name="T7" fmla="*/ 459 h 533"/>
                <a:gd name="T8" fmla="*/ 78 w 419"/>
                <a:gd name="T9" fmla="*/ 398 h 533"/>
                <a:gd name="T10" fmla="*/ 168 w 419"/>
                <a:gd name="T11" fmla="*/ 400 h 533"/>
                <a:gd name="T12" fmla="*/ 181 w 419"/>
                <a:gd name="T13" fmla="*/ 400 h 533"/>
                <a:gd name="T14" fmla="*/ 286 w 419"/>
                <a:gd name="T15" fmla="*/ 286 h 533"/>
                <a:gd name="T16" fmla="*/ 286 w 419"/>
                <a:gd name="T17" fmla="*/ 243 h 533"/>
                <a:gd name="T18" fmla="*/ 181 w 419"/>
                <a:gd name="T19" fmla="*/ 133 h 533"/>
                <a:gd name="T20" fmla="*/ 168 w 419"/>
                <a:gd name="T21" fmla="*/ 133 h 533"/>
                <a:gd name="T22" fmla="*/ 167 w 419"/>
                <a:gd name="T23" fmla="*/ 133 h 533"/>
                <a:gd name="T24" fmla="*/ 81 w 419"/>
                <a:gd name="T25" fmla="*/ 135 h 533"/>
                <a:gd name="T26" fmla="*/ 6 w 419"/>
                <a:gd name="T27" fmla="*/ 79 h 533"/>
                <a:gd name="T28" fmla="*/ 62 w 419"/>
                <a:gd name="T29" fmla="*/ 2 h 533"/>
                <a:gd name="T30" fmla="*/ 165 w 419"/>
                <a:gd name="T31" fmla="*/ 0 h 533"/>
                <a:gd name="T32" fmla="*/ 166 w 419"/>
                <a:gd name="T33" fmla="*/ 0 h 533"/>
                <a:gd name="T34" fmla="*/ 181 w 419"/>
                <a:gd name="T35" fmla="*/ 0 h 533"/>
                <a:gd name="T36" fmla="*/ 419 w 419"/>
                <a:gd name="T37" fmla="*/ 243 h 533"/>
                <a:gd name="T38" fmla="*/ 419 w 419"/>
                <a:gd name="T39" fmla="*/ 286 h 533"/>
                <a:gd name="T40" fmla="*/ 181 w 419"/>
                <a:gd name="T41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9" h="533">
                  <a:moveTo>
                    <a:pt x="181" y="533"/>
                  </a:moveTo>
                  <a:lnTo>
                    <a:pt x="168" y="533"/>
                  </a:lnTo>
                  <a:cubicBezTo>
                    <a:pt x="167" y="533"/>
                    <a:pt x="78" y="532"/>
                    <a:pt x="66" y="531"/>
                  </a:cubicBezTo>
                  <a:cubicBezTo>
                    <a:pt x="30" y="528"/>
                    <a:pt x="3" y="496"/>
                    <a:pt x="6" y="459"/>
                  </a:cubicBezTo>
                  <a:cubicBezTo>
                    <a:pt x="9" y="422"/>
                    <a:pt x="42" y="395"/>
                    <a:pt x="78" y="398"/>
                  </a:cubicBezTo>
                  <a:cubicBezTo>
                    <a:pt x="86" y="399"/>
                    <a:pt x="159" y="400"/>
                    <a:pt x="168" y="400"/>
                  </a:cubicBezTo>
                  <a:lnTo>
                    <a:pt x="181" y="400"/>
                  </a:lnTo>
                  <a:cubicBezTo>
                    <a:pt x="276" y="400"/>
                    <a:pt x="286" y="320"/>
                    <a:pt x="286" y="286"/>
                  </a:cubicBezTo>
                  <a:lnTo>
                    <a:pt x="286" y="243"/>
                  </a:lnTo>
                  <a:cubicBezTo>
                    <a:pt x="286" y="193"/>
                    <a:pt x="268" y="133"/>
                    <a:pt x="181" y="133"/>
                  </a:cubicBezTo>
                  <a:lnTo>
                    <a:pt x="168" y="133"/>
                  </a:lnTo>
                  <a:lnTo>
                    <a:pt x="167" y="133"/>
                  </a:lnTo>
                  <a:cubicBezTo>
                    <a:pt x="99" y="133"/>
                    <a:pt x="83" y="134"/>
                    <a:pt x="81" y="135"/>
                  </a:cubicBezTo>
                  <a:cubicBezTo>
                    <a:pt x="45" y="139"/>
                    <a:pt x="12" y="115"/>
                    <a:pt x="6" y="79"/>
                  </a:cubicBezTo>
                  <a:cubicBezTo>
                    <a:pt x="0" y="42"/>
                    <a:pt x="25" y="8"/>
                    <a:pt x="62" y="2"/>
                  </a:cubicBezTo>
                  <a:cubicBezTo>
                    <a:pt x="68" y="2"/>
                    <a:pt x="78" y="0"/>
                    <a:pt x="165" y="0"/>
                  </a:cubicBezTo>
                  <a:lnTo>
                    <a:pt x="166" y="0"/>
                  </a:lnTo>
                  <a:lnTo>
                    <a:pt x="181" y="0"/>
                  </a:lnTo>
                  <a:cubicBezTo>
                    <a:pt x="324" y="0"/>
                    <a:pt x="419" y="98"/>
                    <a:pt x="419" y="243"/>
                  </a:cubicBezTo>
                  <a:lnTo>
                    <a:pt x="419" y="286"/>
                  </a:lnTo>
                  <a:cubicBezTo>
                    <a:pt x="419" y="431"/>
                    <a:pt x="322" y="533"/>
                    <a:pt x="181" y="533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Sustainable_Energy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5E031B7-369A-4B2B-9AA0-345BA4AF01D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0082929" y="3520104"/>
            <a:ext cx="1449706" cy="645991"/>
          </a:xfrm>
          <a:custGeom>
            <a:avLst/>
            <a:gdLst>
              <a:gd name="T0" fmla="*/ 972 w 1250"/>
              <a:gd name="T1" fmla="*/ 0 h 556"/>
              <a:gd name="T2" fmla="*/ 776 w 1250"/>
              <a:gd name="T3" fmla="*/ 81 h 556"/>
              <a:gd name="T4" fmla="*/ 425 w 1250"/>
              <a:gd name="T5" fmla="*/ 425 h 556"/>
              <a:gd name="T6" fmla="*/ 278 w 1250"/>
              <a:gd name="T7" fmla="*/ 486 h 556"/>
              <a:gd name="T8" fmla="*/ 69 w 1250"/>
              <a:gd name="T9" fmla="*/ 278 h 556"/>
              <a:gd name="T10" fmla="*/ 278 w 1250"/>
              <a:gd name="T11" fmla="*/ 69 h 556"/>
              <a:gd name="T12" fmla="*/ 425 w 1250"/>
              <a:gd name="T13" fmla="*/ 131 h 556"/>
              <a:gd name="T14" fmla="*/ 461 w 1250"/>
              <a:gd name="T15" fmla="*/ 165 h 556"/>
              <a:gd name="T16" fmla="*/ 451 w 1250"/>
              <a:gd name="T17" fmla="*/ 208 h 556"/>
              <a:gd name="T18" fmla="*/ 482 w 1250"/>
              <a:gd name="T19" fmla="*/ 282 h 556"/>
              <a:gd name="T20" fmla="*/ 629 w 1250"/>
              <a:gd name="T21" fmla="*/ 135 h 556"/>
              <a:gd name="T22" fmla="*/ 556 w 1250"/>
              <a:gd name="T23" fmla="*/ 104 h 556"/>
              <a:gd name="T24" fmla="*/ 509 w 1250"/>
              <a:gd name="T25" fmla="*/ 115 h 556"/>
              <a:gd name="T26" fmla="*/ 474 w 1250"/>
              <a:gd name="T27" fmla="*/ 81 h 556"/>
              <a:gd name="T28" fmla="*/ 278 w 1250"/>
              <a:gd name="T29" fmla="*/ 0 h 556"/>
              <a:gd name="T30" fmla="*/ 0 w 1250"/>
              <a:gd name="T31" fmla="*/ 278 h 556"/>
              <a:gd name="T32" fmla="*/ 278 w 1250"/>
              <a:gd name="T33" fmla="*/ 556 h 556"/>
              <a:gd name="T34" fmla="*/ 474 w 1250"/>
              <a:gd name="T35" fmla="*/ 474 h 556"/>
              <a:gd name="T36" fmla="*/ 825 w 1250"/>
              <a:gd name="T37" fmla="*/ 131 h 556"/>
              <a:gd name="T38" fmla="*/ 972 w 1250"/>
              <a:gd name="T39" fmla="*/ 69 h 556"/>
              <a:gd name="T40" fmla="*/ 1181 w 1250"/>
              <a:gd name="T41" fmla="*/ 278 h 556"/>
              <a:gd name="T42" fmla="*/ 972 w 1250"/>
              <a:gd name="T43" fmla="*/ 486 h 556"/>
              <a:gd name="T44" fmla="*/ 861 w 1250"/>
              <a:gd name="T45" fmla="*/ 454 h 556"/>
              <a:gd name="T46" fmla="*/ 868 w 1250"/>
              <a:gd name="T47" fmla="*/ 417 h 556"/>
              <a:gd name="T48" fmla="*/ 838 w 1250"/>
              <a:gd name="T49" fmla="*/ 343 h 556"/>
              <a:gd name="T50" fmla="*/ 811 w 1250"/>
              <a:gd name="T51" fmla="*/ 370 h 556"/>
              <a:gd name="T52" fmla="*/ 741 w 1250"/>
              <a:gd name="T53" fmla="*/ 300 h 556"/>
              <a:gd name="T54" fmla="*/ 717 w 1250"/>
              <a:gd name="T55" fmla="*/ 325 h 556"/>
              <a:gd name="T56" fmla="*/ 786 w 1250"/>
              <a:gd name="T57" fmla="*/ 394 h 556"/>
              <a:gd name="T58" fmla="*/ 741 w 1250"/>
              <a:gd name="T59" fmla="*/ 439 h 556"/>
              <a:gd name="T60" fmla="*/ 672 w 1250"/>
              <a:gd name="T61" fmla="*/ 370 h 556"/>
              <a:gd name="T62" fmla="*/ 647 w 1250"/>
              <a:gd name="T63" fmla="*/ 394 h 556"/>
              <a:gd name="T64" fmla="*/ 717 w 1250"/>
              <a:gd name="T65" fmla="*/ 464 h 556"/>
              <a:gd name="T66" fmla="*/ 690 w 1250"/>
              <a:gd name="T67" fmla="*/ 490 h 556"/>
              <a:gd name="T68" fmla="*/ 764 w 1250"/>
              <a:gd name="T69" fmla="*/ 521 h 556"/>
              <a:gd name="T70" fmla="*/ 816 w 1250"/>
              <a:gd name="T71" fmla="*/ 507 h 556"/>
              <a:gd name="T72" fmla="*/ 972 w 1250"/>
              <a:gd name="T73" fmla="*/ 556 h 556"/>
              <a:gd name="T74" fmla="*/ 1250 w 1250"/>
              <a:gd name="T75" fmla="*/ 278 h 556"/>
              <a:gd name="T76" fmla="*/ 972 w 1250"/>
              <a:gd name="T77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50" h="556">
                <a:moveTo>
                  <a:pt x="972" y="0"/>
                </a:moveTo>
                <a:cubicBezTo>
                  <a:pt x="896" y="0"/>
                  <a:pt x="826" y="31"/>
                  <a:pt x="776" y="81"/>
                </a:cubicBezTo>
                <a:lnTo>
                  <a:pt x="425" y="425"/>
                </a:lnTo>
                <a:cubicBezTo>
                  <a:pt x="387" y="463"/>
                  <a:pt x="335" y="486"/>
                  <a:pt x="278" y="486"/>
                </a:cubicBezTo>
                <a:cubicBezTo>
                  <a:pt x="163" y="486"/>
                  <a:pt x="69" y="393"/>
                  <a:pt x="69" y="278"/>
                </a:cubicBezTo>
                <a:cubicBezTo>
                  <a:pt x="69" y="163"/>
                  <a:pt x="163" y="69"/>
                  <a:pt x="278" y="69"/>
                </a:cubicBezTo>
                <a:cubicBezTo>
                  <a:pt x="335" y="69"/>
                  <a:pt x="387" y="93"/>
                  <a:pt x="425" y="131"/>
                </a:cubicBezTo>
                <a:lnTo>
                  <a:pt x="461" y="165"/>
                </a:lnTo>
                <a:cubicBezTo>
                  <a:pt x="455" y="179"/>
                  <a:pt x="451" y="193"/>
                  <a:pt x="451" y="208"/>
                </a:cubicBezTo>
                <a:cubicBezTo>
                  <a:pt x="451" y="237"/>
                  <a:pt x="463" y="263"/>
                  <a:pt x="482" y="282"/>
                </a:cubicBezTo>
                <a:lnTo>
                  <a:pt x="629" y="135"/>
                </a:lnTo>
                <a:cubicBezTo>
                  <a:pt x="610" y="116"/>
                  <a:pt x="584" y="104"/>
                  <a:pt x="556" y="104"/>
                </a:cubicBezTo>
                <a:cubicBezTo>
                  <a:pt x="539" y="104"/>
                  <a:pt x="523" y="108"/>
                  <a:pt x="509" y="115"/>
                </a:cubicBezTo>
                <a:lnTo>
                  <a:pt x="474" y="81"/>
                </a:lnTo>
                <a:cubicBezTo>
                  <a:pt x="424" y="31"/>
                  <a:pt x="354" y="0"/>
                  <a:pt x="278" y="0"/>
                </a:cubicBezTo>
                <a:cubicBezTo>
                  <a:pt x="125" y="0"/>
                  <a:pt x="0" y="125"/>
                  <a:pt x="0" y="278"/>
                </a:cubicBezTo>
                <a:cubicBezTo>
                  <a:pt x="0" y="431"/>
                  <a:pt x="125" y="556"/>
                  <a:pt x="278" y="556"/>
                </a:cubicBezTo>
                <a:cubicBezTo>
                  <a:pt x="354" y="556"/>
                  <a:pt x="424" y="524"/>
                  <a:pt x="474" y="474"/>
                </a:cubicBezTo>
                <a:lnTo>
                  <a:pt x="825" y="131"/>
                </a:lnTo>
                <a:cubicBezTo>
                  <a:pt x="863" y="93"/>
                  <a:pt x="915" y="69"/>
                  <a:pt x="972" y="69"/>
                </a:cubicBezTo>
                <a:cubicBezTo>
                  <a:pt x="1087" y="69"/>
                  <a:pt x="1181" y="163"/>
                  <a:pt x="1181" y="278"/>
                </a:cubicBezTo>
                <a:cubicBezTo>
                  <a:pt x="1181" y="393"/>
                  <a:pt x="1087" y="486"/>
                  <a:pt x="972" y="486"/>
                </a:cubicBezTo>
                <a:cubicBezTo>
                  <a:pt x="931" y="486"/>
                  <a:pt x="893" y="474"/>
                  <a:pt x="861" y="454"/>
                </a:cubicBezTo>
                <a:cubicBezTo>
                  <a:pt x="866" y="442"/>
                  <a:pt x="868" y="430"/>
                  <a:pt x="868" y="417"/>
                </a:cubicBezTo>
                <a:cubicBezTo>
                  <a:pt x="868" y="388"/>
                  <a:pt x="856" y="362"/>
                  <a:pt x="838" y="343"/>
                </a:cubicBezTo>
                <a:lnTo>
                  <a:pt x="811" y="370"/>
                </a:lnTo>
                <a:lnTo>
                  <a:pt x="741" y="300"/>
                </a:lnTo>
                <a:lnTo>
                  <a:pt x="717" y="325"/>
                </a:lnTo>
                <a:lnTo>
                  <a:pt x="786" y="394"/>
                </a:lnTo>
                <a:lnTo>
                  <a:pt x="741" y="439"/>
                </a:lnTo>
                <a:lnTo>
                  <a:pt x="672" y="370"/>
                </a:lnTo>
                <a:lnTo>
                  <a:pt x="647" y="394"/>
                </a:lnTo>
                <a:lnTo>
                  <a:pt x="717" y="464"/>
                </a:lnTo>
                <a:lnTo>
                  <a:pt x="690" y="490"/>
                </a:lnTo>
                <a:cubicBezTo>
                  <a:pt x="709" y="509"/>
                  <a:pt x="735" y="521"/>
                  <a:pt x="764" y="521"/>
                </a:cubicBezTo>
                <a:cubicBezTo>
                  <a:pt x="783" y="521"/>
                  <a:pt x="800" y="516"/>
                  <a:pt x="816" y="507"/>
                </a:cubicBezTo>
                <a:cubicBezTo>
                  <a:pt x="860" y="538"/>
                  <a:pt x="914" y="556"/>
                  <a:pt x="972" y="556"/>
                </a:cubicBezTo>
                <a:cubicBezTo>
                  <a:pt x="1125" y="556"/>
                  <a:pt x="1250" y="431"/>
                  <a:pt x="1250" y="278"/>
                </a:cubicBezTo>
                <a:cubicBezTo>
                  <a:pt x="1250" y="125"/>
                  <a:pt x="1125" y="0"/>
                  <a:pt x="972" y="0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Puzzle_Pieces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4BB20AF-F1EB-492A-BC27-A0B51E0AD2E0}"/>
              </a:ext>
            </a:extLst>
          </p:cNvPr>
          <p:cNvGrpSpPr>
            <a:grpSpLocks noChangeAspect="1"/>
          </p:cNvGrpSpPr>
          <p:nvPr/>
        </p:nvGrpSpPr>
        <p:grpSpPr>
          <a:xfrm>
            <a:off x="3087179" y="3212920"/>
            <a:ext cx="759860" cy="762000"/>
            <a:chOff x="8488363" y="3627438"/>
            <a:chExt cx="563563" cy="565150"/>
          </a:xfrm>
          <a:noFill/>
        </p:grpSpPr>
        <p:sp>
          <p:nvSpPr>
            <p:cNvPr id="101" name="Freeform 2654">
              <a:extLst>
                <a:ext uri="{FF2B5EF4-FFF2-40B4-BE49-F238E27FC236}">
                  <a16:creationId xmlns:a16="http://schemas.microsoft.com/office/drawing/2014/main" id="{D4AA5A9A-8D9B-456F-BF74-31327F26C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363" y="3627438"/>
              <a:ext cx="396875" cy="282575"/>
            </a:xfrm>
            <a:custGeom>
              <a:avLst/>
              <a:gdLst>
                <a:gd name="T0" fmla="*/ 351 w 356"/>
                <a:gd name="T1" fmla="*/ 117 h 253"/>
                <a:gd name="T2" fmla="*/ 308 w 356"/>
                <a:gd name="T3" fmla="*/ 76 h 253"/>
                <a:gd name="T4" fmla="*/ 256 w 356"/>
                <a:gd name="T5" fmla="*/ 100 h 253"/>
                <a:gd name="T6" fmla="*/ 253 w 356"/>
                <a:gd name="T7" fmla="*/ 99 h 253"/>
                <a:gd name="T8" fmla="*/ 253 w 356"/>
                <a:gd name="T9" fmla="*/ 0 h 253"/>
                <a:gd name="T10" fmla="*/ 81 w 356"/>
                <a:gd name="T11" fmla="*/ 0 h 253"/>
                <a:gd name="T12" fmla="*/ 0 w 356"/>
                <a:gd name="T13" fmla="*/ 81 h 253"/>
                <a:gd name="T14" fmla="*/ 0 w 356"/>
                <a:gd name="T15" fmla="*/ 253 h 253"/>
                <a:gd name="T16" fmla="*/ 98 w 356"/>
                <a:gd name="T17" fmla="*/ 253 h 253"/>
                <a:gd name="T18" fmla="*/ 99 w 356"/>
                <a:gd name="T19" fmla="*/ 250 h 253"/>
                <a:gd name="T20" fmla="*/ 76 w 356"/>
                <a:gd name="T21" fmla="*/ 198 h 253"/>
                <a:gd name="T22" fmla="*/ 117 w 356"/>
                <a:gd name="T23" fmla="*/ 156 h 253"/>
                <a:gd name="T24" fmla="*/ 178 w 356"/>
                <a:gd name="T25" fmla="*/ 207 h 253"/>
                <a:gd name="T26" fmla="*/ 154 w 356"/>
                <a:gd name="T27" fmla="*/ 250 h 253"/>
                <a:gd name="T28" fmla="*/ 155 w 356"/>
                <a:gd name="T29" fmla="*/ 253 h 253"/>
                <a:gd name="T30" fmla="*/ 253 w 356"/>
                <a:gd name="T31" fmla="*/ 253 h 253"/>
                <a:gd name="T32" fmla="*/ 253 w 356"/>
                <a:gd name="T33" fmla="*/ 155 h 253"/>
                <a:gd name="T34" fmla="*/ 256 w 356"/>
                <a:gd name="T35" fmla="*/ 154 h 253"/>
                <a:gd name="T36" fmla="*/ 300 w 356"/>
                <a:gd name="T37" fmla="*/ 178 h 253"/>
                <a:gd name="T38" fmla="*/ 351 w 356"/>
                <a:gd name="T39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6" h="253">
                  <a:moveTo>
                    <a:pt x="351" y="117"/>
                  </a:moveTo>
                  <a:cubicBezTo>
                    <a:pt x="347" y="96"/>
                    <a:pt x="329" y="79"/>
                    <a:pt x="308" y="76"/>
                  </a:cubicBezTo>
                  <a:cubicBezTo>
                    <a:pt x="286" y="73"/>
                    <a:pt x="267" y="83"/>
                    <a:pt x="256" y="100"/>
                  </a:cubicBezTo>
                  <a:cubicBezTo>
                    <a:pt x="255" y="101"/>
                    <a:pt x="253" y="100"/>
                    <a:pt x="253" y="99"/>
                  </a:cubicBezTo>
                  <a:lnTo>
                    <a:pt x="253" y="0"/>
                  </a:lnTo>
                  <a:lnTo>
                    <a:pt x="81" y="0"/>
                  </a:lnTo>
                  <a:cubicBezTo>
                    <a:pt x="36" y="0"/>
                    <a:pt x="0" y="37"/>
                    <a:pt x="0" y="81"/>
                  </a:cubicBezTo>
                  <a:lnTo>
                    <a:pt x="0" y="253"/>
                  </a:lnTo>
                  <a:lnTo>
                    <a:pt x="98" y="253"/>
                  </a:lnTo>
                  <a:cubicBezTo>
                    <a:pt x="100" y="253"/>
                    <a:pt x="101" y="251"/>
                    <a:pt x="99" y="250"/>
                  </a:cubicBezTo>
                  <a:cubicBezTo>
                    <a:pt x="83" y="240"/>
                    <a:pt x="72" y="220"/>
                    <a:pt x="76" y="198"/>
                  </a:cubicBezTo>
                  <a:cubicBezTo>
                    <a:pt x="79" y="177"/>
                    <a:pt x="96" y="160"/>
                    <a:pt x="117" y="156"/>
                  </a:cubicBezTo>
                  <a:cubicBezTo>
                    <a:pt x="150" y="150"/>
                    <a:pt x="178" y="175"/>
                    <a:pt x="178" y="207"/>
                  </a:cubicBezTo>
                  <a:cubicBezTo>
                    <a:pt x="178" y="225"/>
                    <a:pt x="168" y="241"/>
                    <a:pt x="154" y="250"/>
                  </a:cubicBezTo>
                  <a:cubicBezTo>
                    <a:pt x="152" y="251"/>
                    <a:pt x="153" y="253"/>
                    <a:pt x="155" y="253"/>
                  </a:cubicBezTo>
                  <a:lnTo>
                    <a:pt x="253" y="253"/>
                  </a:lnTo>
                  <a:lnTo>
                    <a:pt x="253" y="155"/>
                  </a:lnTo>
                  <a:cubicBezTo>
                    <a:pt x="253" y="153"/>
                    <a:pt x="255" y="153"/>
                    <a:pt x="256" y="154"/>
                  </a:cubicBezTo>
                  <a:cubicBezTo>
                    <a:pt x="265" y="169"/>
                    <a:pt x="282" y="178"/>
                    <a:pt x="300" y="178"/>
                  </a:cubicBezTo>
                  <a:cubicBezTo>
                    <a:pt x="332" y="178"/>
                    <a:pt x="356" y="150"/>
                    <a:pt x="351" y="117"/>
                  </a:cubicBezTo>
                  <a:close/>
                </a:path>
              </a:pathLst>
            </a:custGeom>
            <a:grpFill/>
            <a:ln w="381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2655">
              <a:extLst>
                <a:ext uri="{FF2B5EF4-FFF2-40B4-BE49-F238E27FC236}">
                  <a16:creationId xmlns:a16="http://schemas.microsoft.com/office/drawing/2014/main" id="{2BE3302C-F748-44F8-A808-3EB50625D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3627438"/>
              <a:ext cx="280988" cy="398463"/>
            </a:xfrm>
            <a:custGeom>
              <a:avLst/>
              <a:gdLst>
                <a:gd name="T0" fmla="*/ 136 w 253"/>
                <a:gd name="T1" fmla="*/ 351 h 357"/>
                <a:gd name="T2" fmla="*/ 178 w 253"/>
                <a:gd name="T3" fmla="*/ 309 h 357"/>
                <a:gd name="T4" fmla="*/ 154 w 253"/>
                <a:gd name="T5" fmla="*/ 257 h 357"/>
                <a:gd name="T6" fmla="*/ 155 w 253"/>
                <a:gd name="T7" fmla="*/ 253 h 357"/>
                <a:gd name="T8" fmla="*/ 253 w 253"/>
                <a:gd name="T9" fmla="*/ 253 h 357"/>
                <a:gd name="T10" fmla="*/ 253 w 253"/>
                <a:gd name="T11" fmla="*/ 81 h 357"/>
                <a:gd name="T12" fmla="*/ 172 w 253"/>
                <a:gd name="T13" fmla="*/ 0 h 357"/>
                <a:gd name="T14" fmla="*/ 0 w 253"/>
                <a:gd name="T15" fmla="*/ 0 h 357"/>
                <a:gd name="T16" fmla="*/ 0 w 253"/>
                <a:gd name="T17" fmla="*/ 99 h 357"/>
                <a:gd name="T18" fmla="*/ 3 w 253"/>
                <a:gd name="T19" fmla="*/ 100 h 357"/>
                <a:gd name="T20" fmla="*/ 55 w 253"/>
                <a:gd name="T21" fmla="*/ 76 h 357"/>
                <a:gd name="T22" fmla="*/ 98 w 253"/>
                <a:gd name="T23" fmla="*/ 117 h 357"/>
                <a:gd name="T24" fmla="*/ 47 w 253"/>
                <a:gd name="T25" fmla="*/ 178 h 357"/>
                <a:gd name="T26" fmla="*/ 3 w 253"/>
                <a:gd name="T27" fmla="*/ 154 h 357"/>
                <a:gd name="T28" fmla="*/ 0 w 253"/>
                <a:gd name="T29" fmla="*/ 155 h 357"/>
                <a:gd name="T30" fmla="*/ 0 w 253"/>
                <a:gd name="T31" fmla="*/ 253 h 357"/>
                <a:gd name="T32" fmla="*/ 99 w 253"/>
                <a:gd name="T33" fmla="*/ 253 h 357"/>
                <a:gd name="T34" fmla="*/ 100 w 253"/>
                <a:gd name="T35" fmla="*/ 257 h 357"/>
                <a:gd name="T36" fmla="*/ 75 w 253"/>
                <a:gd name="T37" fmla="*/ 300 h 357"/>
                <a:gd name="T38" fmla="*/ 136 w 253"/>
                <a:gd name="T39" fmla="*/ 35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" h="357">
                  <a:moveTo>
                    <a:pt x="136" y="351"/>
                  </a:moveTo>
                  <a:cubicBezTo>
                    <a:pt x="157" y="347"/>
                    <a:pt x="174" y="330"/>
                    <a:pt x="178" y="309"/>
                  </a:cubicBezTo>
                  <a:cubicBezTo>
                    <a:pt x="181" y="287"/>
                    <a:pt x="171" y="267"/>
                    <a:pt x="154" y="257"/>
                  </a:cubicBezTo>
                  <a:cubicBezTo>
                    <a:pt x="153" y="256"/>
                    <a:pt x="153" y="253"/>
                    <a:pt x="155" y="253"/>
                  </a:cubicBezTo>
                  <a:lnTo>
                    <a:pt x="253" y="253"/>
                  </a:lnTo>
                  <a:lnTo>
                    <a:pt x="253" y="81"/>
                  </a:lnTo>
                  <a:cubicBezTo>
                    <a:pt x="253" y="37"/>
                    <a:pt x="217" y="0"/>
                    <a:pt x="172" y="0"/>
                  </a:cubicBezTo>
                  <a:lnTo>
                    <a:pt x="0" y="0"/>
                  </a:lnTo>
                  <a:lnTo>
                    <a:pt x="0" y="99"/>
                  </a:lnTo>
                  <a:cubicBezTo>
                    <a:pt x="0" y="100"/>
                    <a:pt x="2" y="101"/>
                    <a:pt x="3" y="100"/>
                  </a:cubicBezTo>
                  <a:cubicBezTo>
                    <a:pt x="14" y="83"/>
                    <a:pt x="33" y="73"/>
                    <a:pt x="55" y="76"/>
                  </a:cubicBezTo>
                  <a:cubicBezTo>
                    <a:pt x="76" y="79"/>
                    <a:pt x="94" y="96"/>
                    <a:pt x="98" y="117"/>
                  </a:cubicBezTo>
                  <a:cubicBezTo>
                    <a:pt x="103" y="150"/>
                    <a:pt x="79" y="178"/>
                    <a:pt x="47" y="178"/>
                  </a:cubicBezTo>
                  <a:cubicBezTo>
                    <a:pt x="29" y="178"/>
                    <a:pt x="12" y="169"/>
                    <a:pt x="3" y="154"/>
                  </a:cubicBezTo>
                  <a:cubicBezTo>
                    <a:pt x="2" y="153"/>
                    <a:pt x="0" y="153"/>
                    <a:pt x="0" y="155"/>
                  </a:cubicBezTo>
                  <a:lnTo>
                    <a:pt x="0" y="253"/>
                  </a:lnTo>
                  <a:lnTo>
                    <a:pt x="99" y="253"/>
                  </a:lnTo>
                  <a:cubicBezTo>
                    <a:pt x="100" y="253"/>
                    <a:pt x="101" y="256"/>
                    <a:pt x="100" y="257"/>
                  </a:cubicBezTo>
                  <a:cubicBezTo>
                    <a:pt x="85" y="266"/>
                    <a:pt x="75" y="282"/>
                    <a:pt x="75" y="300"/>
                  </a:cubicBezTo>
                  <a:cubicBezTo>
                    <a:pt x="75" y="332"/>
                    <a:pt x="104" y="357"/>
                    <a:pt x="136" y="351"/>
                  </a:cubicBezTo>
                  <a:close/>
                </a:path>
              </a:pathLst>
            </a:custGeom>
            <a:grpFill/>
            <a:ln w="381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2656">
              <a:extLst>
                <a:ext uri="{FF2B5EF4-FFF2-40B4-BE49-F238E27FC236}">
                  <a16:creationId xmlns:a16="http://schemas.microsoft.com/office/drawing/2014/main" id="{CFDD5732-C094-481D-A8BB-00775A22B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050" y="3910013"/>
              <a:ext cx="396875" cy="282575"/>
            </a:xfrm>
            <a:custGeom>
              <a:avLst/>
              <a:gdLst>
                <a:gd name="T0" fmla="*/ 6 w 356"/>
                <a:gd name="T1" fmla="*/ 137 h 254"/>
                <a:gd name="T2" fmla="*/ 48 w 356"/>
                <a:gd name="T3" fmla="*/ 178 h 254"/>
                <a:gd name="T4" fmla="*/ 100 w 356"/>
                <a:gd name="T5" fmla="*/ 154 h 254"/>
                <a:gd name="T6" fmla="*/ 103 w 356"/>
                <a:gd name="T7" fmla="*/ 155 h 254"/>
                <a:gd name="T8" fmla="*/ 103 w 356"/>
                <a:gd name="T9" fmla="*/ 254 h 254"/>
                <a:gd name="T10" fmla="*/ 275 w 356"/>
                <a:gd name="T11" fmla="*/ 254 h 254"/>
                <a:gd name="T12" fmla="*/ 356 w 356"/>
                <a:gd name="T13" fmla="*/ 173 h 254"/>
                <a:gd name="T14" fmla="*/ 356 w 356"/>
                <a:gd name="T15" fmla="*/ 0 h 254"/>
                <a:gd name="T16" fmla="*/ 258 w 356"/>
                <a:gd name="T17" fmla="*/ 0 h 254"/>
                <a:gd name="T18" fmla="*/ 257 w 356"/>
                <a:gd name="T19" fmla="*/ 4 h 254"/>
                <a:gd name="T20" fmla="*/ 281 w 356"/>
                <a:gd name="T21" fmla="*/ 56 h 254"/>
                <a:gd name="T22" fmla="*/ 239 w 356"/>
                <a:gd name="T23" fmla="*/ 98 h 254"/>
                <a:gd name="T24" fmla="*/ 178 w 356"/>
                <a:gd name="T25" fmla="*/ 47 h 254"/>
                <a:gd name="T26" fmla="*/ 203 w 356"/>
                <a:gd name="T27" fmla="*/ 4 h 254"/>
                <a:gd name="T28" fmla="*/ 202 w 356"/>
                <a:gd name="T29" fmla="*/ 0 h 254"/>
                <a:gd name="T30" fmla="*/ 103 w 356"/>
                <a:gd name="T31" fmla="*/ 0 h 254"/>
                <a:gd name="T32" fmla="*/ 103 w 356"/>
                <a:gd name="T33" fmla="*/ 99 h 254"/>
                <a:gd name="T34" fmla="*/ 100 w 356"/>
                <a:gd name="T35" fmla="*/ 100 h 254"/>
                <a:gd name="T36" fmla="*/ 56 w 356"/>
                <a:gd name="T37" fmla="*/ 76 h 254"/>
                <a:gd name="T38" fmla="*/ 6 w 356"/>
                <a:gd name="T39" fmla="*/ 13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6" h="254">
                  <a:moveTo>
                    <a:pt x="6" y="137"/>
                  </a:moveTo>
                  <a:cubicBezTo>
                    <a:pt x="9" y="158"/>
                    <a:pt x="27" y="175"/>
                    <a:pt x="48" y="178"/>
                  </a:cubicBezTo>
                  <a:cubicBezTo>
                    <a:pt x="70" y="181"/>
                    <a:pt x="90" y="171"/>
                    <a:pt x="100" y="154"/>
                  </a:cubicBezTo>
                  <a:cubicBezTo>
                    <a:pt x="101" y="153"/>
                    <a:pt x="103" y="154"/>
                    <a:pt x="103" y="155"/>
                  </a:cubicBezTo>
                  <a:lnTo>
                    <a:pt x="103" y="254"/>
                  </a:lnTo>
                  <a:lnTo>
                    <a:pt x="275" y="254"/>
                  </a:lnTo>
                  <a:cubicBezTo>
                    <a:pt x="320" y="254"/>
                    <a:pt x="356" y="217"/>
                    <a:pt x="356" y="173"/>
                  </a:cubicBezTo>
                  <a:lnTo>
                    <a:pt x="356" y="0"/>
                  </a:lnTo>
                  <a:lnTo>
                    <a:pt x="258" y="0"/>
                  </a:lnTo>
                  <a:cubicBezTo>
                    <a:pt x="256" y="0"/>
                    <a:pt x="256" y="3"/>
                    <a:pt x="257" y="4"/>
                  </a:cubicBezTo>
                  <a:cubicBezTo>
                    <a:pt x="274" y="14"/>
                    <a:pt x="284" y="34"/>
                    <a:pt x="281" y="56"/>
                  </a:cubicBezTo>
                  <a:cubicBezTo>
                    <a:pt x="277" y="77"/>
                    <a:pt x="260" y="94"/>
                    <a:pt x="239" y="98"/>
                  </a:cubicBezTo>
                  <a:cubicBezTo>
                    <a:pt x="207" y="104"/>
                    <a:pt x="178" y="79"/>
                    <a:pt x="178" y="47"/>
                  </a:cubicBezTo>
                  <a:cubicBezTo>
                    <a:pt x="178" y="29"/>
                    <a:pt x="188" y="13"/>
                    <a:pt x="203" y="4"/>
                  </a:cubicBezTo>
                  <a:cubicBezTo>
                    <a:pt x="204" y="3"/>
                    <a:pt x="203" y="0"/>
                    <a:pt x="202" y="0"/>
                  </a:cubicBezTo>
                  <a:lnTo>
                    <a:pt x="103" y="0"/>
                  </a:lnTo>
                  <a:lnTo>
                    <a:pt x="103" y="99"/>
                  </a:lnTo>
                  <a:cubicBezTo>
                    <a:pt x="103" y="101"/>
                    <a:pt x="101" y="101"/>
                    <a:pt x="100" y="100"/>
                  </a:cubicBezTo>
                  <a:cubicBezTo>
                    <a:pt x="91" y="85"/>
                    <a:pt x="75" y="76"/>
                    <a:pt x="56" y="76"/>
                  </a:cubicBezTo>
                  <a:cubicBezTo>
                    <a:pt x="25" y="76"/>
                    <a:pt x="0" y="104"/>
                    <a:pt x="6" y="137"/>
                  </a:cubicBezTo>
                  <a:close/>
                </a:path>
              </a:pathLst>
            </a:custGeom>
            <a:grpFill/>
            <a:ln w="381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2657">
              <a:extLst>
                <a:ext uri="{FF2B5EF4-FFF2-40B4-BE49-F238E27FC236}">
                  <a16:creationId xmlns:a16="http://schemas.microsoft.com/office/drawing/2014/main" id="{229B5F73-7D9B-4F01-AF11-C715878F4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363" y="3794125"/>
              <a:ext cx="282575" cy="398463"/>
            </a:xfrm>
            <a:custGeom>
              <a:avLst/>
              <a:gdLst>
                <a:gd name="T0" fmla="*/ 117 w 253"/>
                <a:gd name="T1" fmla="*/ 6 h 357"/>
                <a:gd name="T2" fmla="*/ 76 w 253"/>
                <a:gd name="T3" fmla="*/ 48 h 357"/>
                <a:gd name="T4" fmla="*/ 99 w 253"/>
                <a:gd name="T5" fmla="*/ 100 h 357"/>
                <a:gd name="T6" fmla="*/ 98 w 253"/>
                <a:gd name="T7" fmla="*/ 103 h 357"/>
                <a:gd name="T8" fmla="*/ 0 w 253"/>
                <a:gd name="T9" fmla="*/ 103 h 357"/>
                <a:gd name="T10" fmla="*/ 0 w 253"/>
                <a:gd name="T11" fmla="*/ 276 h 357"/>
                <a:gd name="T12" fmla="*/ 81 w 253"/>
                <a:gd name="T13" fmla="*/ 357 h 357"/>
                <a:gd name="T14" fmla="*/ 253 w 253"/>
                <a:gd name="T15" fmla="*/ 357 h 357"/>
                <a:gd name="T16" fmla="*/ 253 w 253"/>
                <a:gd name="T17" fmla="*/ 258 h 357"/>
                <a:gd name="T18" fmla="*/ 250 w 253"/>
                <a:gd name="T19" fmla="*/ 257 h 357"/>
                <a:gd name="T20" fmla="*/ 198 w 253"/>
                <a:gd name="T21" fmla="*/ 281 h 357"/>
                <a:gd name="T22" fmla="*/ 156 w 253"/>
                <a:gd name="T23" fmla="*/ 240 h 357"/>
                <a:gd name="T24" fmla="*/ 206 w 253"/>
                <a:gd name="T25" fmla="*/ 179 h 357"/>
                <a:gd name="T26" fmla="*/ 250 w 253"/>
                <a:gd name="T27" fmla="*/ 203 h 357"/>
                <a:gd name="T28" fmla="*/ 253 w 253"/>
                <a:gd name="T29" fmla="*/ 202 h 357"/>
                <a:gd name="T30" fmla="*/ 253 w 253"/>
                <a:gd name="T31" fmla="*/ 103 h 357"/>
                <a:gd name="T32" fmla="*/ 155 w 253"/>
                <a:gd name="T33" fmla="*/ 103 h 357"/>
                <a:gd name="T34" fmla="*/ 154 w 253"/>
                <a:gd name="T35" fmla="*/ 100 h 357"/>
                <a:gd name="T36" fmla="*/ 178 w 253"/>
                <a:gd name="T37" fmla="*/ 57 h 357"/>
                <a:gd name="T38" fmla="*/ 117 w 253"/>
                <a:gd name="T39" fmla="*/ 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" h="357">
                  <a:moveTo>
                    <a:pt x="117" y="6"/>
                  </a:moveTo>
                  <a:cubicBezTo>
                    <a:pt x="96" y="10"/>
                    <a:pt x="79" y="27"/>
                    <a:pt x="76" y="48"/>
                  </a:cubicBezTo>
                  <a:cubicBezTo>
                    <a:pt x="72" y="70"/>
                    <a:pt x="83" y="90"/>
                    <a:pt x="99" y="100"/>
                  </a:cubicBezTo>
                  <a:cubicBezTo>
                    <a:pt x="101" y="101"/>
                    <a:pt x="100" y="103"/>
                    <a:pt x="98" y="103"/>
                  </a:cubicBezTo>
                  <a:lnTo>
                    <a:pt x="0" y="103"/>
                  </a:lnTo>
                  <a:lnTo>
                    <a:pt x="0" y="276"/>
                  </a:lnTo>
                  <a:cubicBezTo>
                    <a:pt x="0" y="320"/>
                    <a:pt x="36" y="357"/>
                    <a:pt x="81" y="357"/>
                  </a:cubicBezTo>
                  <a:lnTo>
                    <a:pt x="253" y="357"/>
                  </a:lnTo>
                  <a:lnTo>
                    <a:pt x="253" y="258"/>
                  </a:lnTo>
                  <a:cubicBezTo>
                    <a:pt x="253" y="257"/>
                    <a:pt x="251" y="256"/>
                    <a:pt x="250" y="257"/>
                  </a:cubicBezTo>
                  <a:cubicBezTo>
                    <a:pt x="240" y="274"/>
                    <a:pt x="220" y="284"/>
                    <a:pt x="198" y="281"/>
                  </a:cubicBezTo>
                  <a:cubicBezTo>
                    <a:pt x="177" y="278"/>
                    <a:pt x="159" y="261"/>
                    <a:pt x="156" y="240"/>
                  </a:cubicBezTo>
                  <a:cubicBezTo>
                    <a:pt x="150" y="207"/>
                    <a:pt x="175" y="179"/>
                    <a:pt x="206" y="179"/>
                  </a:cubicBezTo>
                  <a:cubicBezTo>
                    <a:pt x="225" y="179"/>
                    <a:pt x="241" y="188"/>
                    <a:pt x="250" y="203"/>
                  </a:cubicBezTo>
                  <a:cubicBezTo>
                    <a:pt x="251" y="204"/>
                    <a:pt x="253" y="204"/>
                    <a:pt x="253" y="202"/>
                  </a:cubicBezTo>
                  <a:lnTo>
                    <a:pt x="253" y="103"/>
                  </a:lnTo>
                  <a:lnTo>
                    <a:pt x="155" y="103"/>
                  </a:lnTo>
                  <a:cubicBezTo>
                    <a:pt x="153" y="103"/>
                    <a:pt x="152" y="101"/>
                    <a:pt x="154" y="100"/>
                  </a:cubicBezTo>
                  <a:cubicBezTo>
                    <a:pt x="168" y="91"/>
                    <a:pt x="178" y="75"/>
                    <a:pt x="178" y="57"/>
                  </a:cubicBezTo>
                  <a:cubicBezTo>
                    <a:pt x="178" y="25"/>
                    <a:pt x="150" y="0"/>
                    <a:pt x="117" y="6"/>
                  </a:cubicBezTo>
                  <a:close/>
                </a:path>
              </a:pathLst>
            </a:custGeom>
            <a:grpFill/>
            <a:ln w="381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" name="TextBox 24"/>
          <p:cNvSpPr txBox="1"/>
          <p:nvPr/>
        </p:nvSpPr>
        <p:spPr>
          <a:xfrm>
            <a:off x="9672926" y="1984314"/>
            <a:ext cx="250352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Environmentální udržitelnost</a:t>
            </a:r>
            <a:r>
              <a:rPr kumimoji="0" lang="cs-CZ" sz="22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produkce</a:t>
            </a:r>
            <a:endParaRPr lang="en-US" sz="22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61BD0-0CE1-41C3-BF49-980DFEA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4349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interpretace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Emisní mapy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ADD6E99-7827-4650-9BA1-F1ECB801DE4C}"/>
              </a:ext>
            </a:extLst>
          </p:cNvPr>
          <p:cNvSpPr txBox="1">
            <a:spLocks/>
          </p:cNvSpPr>
          <p:nvPr/>
        </p:nvSpPr>
        <p:spPr>
          <a:xfrm>
            <a:off x="442377" y="2456427"/>
            <a:ext cx="3208745" cy="169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Environmentální mapa – závislost EF 3.0 na účinnosti DENOX a přebytku NH3 v </a:t>
            </a:r>
            <a:r>
              <a:rPr lang="cs-CZ" dirty="0" smtClean="0">
                <a:solidFill>
                  <a:schemeClr val="bg1"/>
                </a:solidFill>
              </a:rPr>
              <a:t>činidle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Přebytek média – 2,8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5AD2CA-E0B7-41B0-B6C8-E3F9DA4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062" y="642257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3182040"/>
              </p:ext>
            </p:extLst>
          </p:nvPr>
        </p:nvGraphicFramePr>
        <p:xfrm>
          <a:off x="4434662" y="839972"/>
          <a:ext cx="7346212" cy="527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aoblený obdélník 2"/>
          <p:cNvSpPr/>
          <p:nvPr/>
        </p:nvSpPr>
        <p:spPr>
          <a:xfrm>
            <a:off x="10451805" y="1711842"/>
            <a:ext cx="633257" cy="377455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9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61BD0-0CE1-41C3-BF49-980DFEA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4349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interpretace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Emisní mapy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ADD6E99-7827-4650-9BA1-F1ECB801DE4C}"/>
              </a:ext>
            </a:extLst>
          </p:cNvPr>
          <p:cNvSpPr txBox="1">
            <a:spLocks/>
          </p:cNvSpPr>
          <p:nvPr/>
        </p:nvSpPr>
        <p:spPr>
          <a:xfrm>
            <a:off x="442377" y="2456427"/>
            <a:ext cx="3208745" cy="260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Environmentální mapa – závislost EF 3.0 na účinnosti DENOX a přebytku NH3 v </a:t>
            </a:r>
            <a:r>
              <a:rPr lang="cs-CZ" dirty="0" smtClean="0">
                <a:solidFill>
                  <a:schemeClr val="bg1"/>
                </a:solidFill>
              </a:rPr>
              <a:t>činidle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Přebytek média – 1,4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Nižší přebytek =&gt; nižší závislost na skluzu NH3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5AD2CA-E0B7-41B0-B6C8-E3F9DA4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062" y="642257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21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24" y="702156"/>
            <a:ext cx="7514673" cy="53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55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61BD0-0CE1-41C3-BF49-980DFEA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4349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interpretace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Emisní mapy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ADD6E99-7827-4650-9BA1-F1ECB801DE4C}"/>
              </a:ext>
            </a:extLst>
          </p:cNvPr>
          <p:cNvSpPr txBox="1">
            <a:spLocks/>
          </p:cNvSpPr>
          <p:nvPr/>
        </p:nvSpPr>
        <p:spPr>
          <a:xfrm>
            <a:off x="442377" y="2456427"/>
            <a:ext cx="3208745" cy="260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Environmentální mapa – závislost EF 3.0 na účinnosti DENOX a přebytku NH3 v </a:t>
            </a:r>
            <a:r>
              <a:rPr lang="cs-CZ" dirty="0" smtClean="0">
                <a:solidFill>
                  <a:schemeClr val="bg1"/>
                </a:solidFill>
              </a:rPr>
              <a:t>činidle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SCR – Amoniak, přebytek 1.01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5AD2CA-E0B7-41B0-B6C8-E3F9DA4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062" y="642257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22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112" y="864302"/>
            <a:ext cx="7831120" cy="5111981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5326912" y="1084520"/>
            <a:ext cx="1148316" cy="3615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588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61BD0-0CE1-41C3-BF49-980DFEA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4349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interpretace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Emisní mapy</a:t>
            </a:r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ADD6E99-7827-4650-9BA1-F1ECB801DE4C}"/>
              </a:ext>
            </a:extLst>
          </p:cNvPr>
          <p:cNvSpPr txBox="1">
            <a:spLocks/>
          </p:cNvSpPr>
          <p:nvPr/>
        </p:nvSpPr>
        <p:spPr>
          <a:xfrm>
            <a:off x="442377" y="2456427"/>
            <a:ext cx="3208745" cy="260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Environmentální mapa – závislost EF 3.0 na účinnosti DENOX a přebytku NH3 v </a:t>
            </a:r>
            <a:r>
              <a:rPr lang="cs-CZ" dirty="0" smtClean="0">
                <a:solidFill>
                  <a:schemeClr val="bg1"/>
                </a:solidFill>
              </a:rPr>
              <a:t>činidle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dirty="0" smtClean="0">
                <a:solidFill>
                  <a:schemeClr val="bg1"/>
                </a:solidFill>
              </a:rPr>
              <a:t>SCR – Amoniak, přebytek 1.01 – limitní emisní limit (bez vlivu katalyzátoru)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5AD2CA-E0B7-41B0-B6C8-E3F9DA4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062" y="642257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6A3EAC4-70A3-41D3-B9F9-ACBB184361D5}" type="slidenum">
              <a:rPr lang="en-US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23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732" y="1132718"/>
            <a:ext cx="7653848" cy="4523802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7464055" y="1584250"/>
            <a:ext cx="1998921" cy="2764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15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975F4203-4217-EB50-C7F6-D420F192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9140687" cy="1325563"/>
          </a:xfrm>
        </p:spPr>
        <p:txBody>
          <a:bodyPr>
            <a:normAutofit/>
          </a:bodyPr>
          <a:lstStyle/>
          <a:p>
            <a:r>
              <a:rPr lang="cs-CZ" dirty="0" err="1" smtClean="0"/>
              <a:t>ParaBAT</a:t>
            </a:r>
            <a:r>
              <a:rPr lang="cs-CZ" dirty="0" smtClean="0"/>
              <a:t> – </a:t>
            </a:r>
            <a:r>
              <a:rPr lang="cs-CZ" kern="0" dirty="0"/>
              <a:t>Environmentální schopnost produktů </a:t>
            </a:r>
            <a:r>
              <a:rPr lang="cs-CZ" kern="0" dirty="0" smtClean="0"/>
              <a:t>technologie </a:t>
            </a:r>
            <a:r>
              <a:rPr lang="cs-CZ" dirty="0" smtClean="0"/>
              <a:t> </a:t>
            </a:r>
            <a:r>
              <a:rPr lang="cs-CZ" dirty="0" smtClean="0"/>
              <a:t>(TEPA)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29908"/>
                <a:ext cx="10515600" cy="4252948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cs-CZ" sz="3000" dirty="0" smtClean="0"/>
                  <a:t>Nová obecná jednotka pro </a:t>
                </a:r>
                <a:r>
                  <a:rPr lang="cs-CZ" sz="3000" dirty="0" err="1" smtClean="0"/>
                  <a:t>víceproduktové</a:t>
                </a:r>
                <a:r>
                  <a:rPr lang="cs-CZ" sz="3000" dirty="0" smtClean="0"/>
                  <a:t> systémy</a:t>
                </a:r>
              </a:p>
              <a:p>
                <a:r>
                  <a:rPr lang="en-US" sz="3000" dirty="0" err="1"/>
                  <a:t>implementuje</a:t>
                </a:r>
                <a:r>
                  <a:rPr lang="en-US" sz="3000" dirty="0"/>
                  <a:t> </a:t>
                </a:r>
                <a:r>
                  <a:rPr lang="en-US" sz="3000" dirty="0" err="1"/>
                  <a:t>aspekt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efektivity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využití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pevných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odpadů</a:t>
                </a:r>
                <a:r>
                  <a:rPr lang="en-US" sz="3000" dirty="0"/>
                  <a:t> v </a:t>
                </a:r>
                <a:r>
                  <a:rPr lang="en-US" sz="3000" dirty="0" err="1"/>
                  <a:t>rámci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perspektiv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průmyslové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symbiózy</a:t>
                </a:r>
                <a:r>
                  <a:rPr lang="en-US" sz="3000" dirty="0"/>
                  <a:t> (</a:t>
                </a:r>
                <a:r>
                  <a:rPr lang="en-US" sz="3000" dirty="0" err="1"/>
                  <a:t>PriSym</a:t>
                </a:r>
                <a:r>
                  <a:rPr lang="en-US" sz="3000" dirty="0" smtClean="0"/>
                  <a:t>)</a:t>
                </a:r>
                <a:endParaRPr lang="cs-CZ" sz="3000" dirty="0"/>
              </a:p>
              <a:p>
                <a:endParaRPr lang="cs-CZ" sz="3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𝑇𝐸𝑃𝐴</m:t>
                      </m:r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𝑊𝑆𝑃</m:t>
                          </m:r>
                        </m:e>
                        <m:sub>
                          <m:r>
                            <a:rPr lang="cs-CZ" sz="300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cs-CZ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cs-CZ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cs-CZ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𝑬𝒆𝒇𝒇</m:t>
                          </m:r>
                        </m:sub>
                      </m:sSub>
                      <m:r>
                        <a:rPr lang="cs-CZ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cs-CZ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𝑺𝒔𝒄</m:t>
                          </m:r>
                        </m:sub>
                      </m:sSub>
                      <m:r>
                        <a:rPr lang="cs-CZ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cs-CZ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𝒆𝒄𝒐𝒏𝒔</m:t>
                          </m:r>
                        </m:sub>
                      </m:sSub>
                    </m:oMath>
                  </m:oMathPara>
                </a14:m>
                <a:endParaRPr lang="cs-CZ" sz="3000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3000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3000" b="1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29908"/>
                <a:ext cx="10515600" cy="4252948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aoblený obdélník 4"/>
          <p:cNvSpPr/>
          <p:nvPr/>
        </p:nvSpPr>
        <p:spPr>
          <a:xfrm>
            <a:off x="2597425" y="3975651"/>
            <a:ext cx="1073426" cy="85476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4035285" y="3962013"/>
            <a:ext cx="2195394" cy="85476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595112" y="3962012"/>
            <a:ext cx="4462747" cy="854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296939" y="848238"/>
            <a:ext cx="1327120" cy="6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74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8A350-CFF5-4B90-903F-0D4B33B2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017DC147-5B69-4F6B-84A3-7CF5776CB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659109"/>
              </p:ext>
            </p:extLst>
          </p:nvPr>
        </p:nvGraphicFramePr>
        <p:xfrm>
          <a:off x="439677" y="1926772"/>
          <a:ext cx="11262465" cy="4669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084554" y="6442434"/>
            <a:ext cx="1052508" cy="365125"/>
          </a:xfrm>
        </p:spPr>
        <p:txBody>
          <a:bodyPr/>
          <a:lstStyle/>
          <a:p>
            <a:fld id="{06A3EAC4-70A3-41D3-B9F9-ACBB184361D5}" type="slidenum">
              <a:rPr lang="cs-CZ" smtClean="0">
                <a:solidFill>
                  <a:schemeClr val="accent1"/>
                </a:solidFill>
              </a:rPr>
              <a:t>25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296939" y="848238"/>
            <a:ext cx="1327120" cy="6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94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084554" y="6442434"/>
            <a:ext cx="1052508" cy="365125"/>
          </a:xfrm>
        </p:spPr>
        <p:txBody>
          <a:bodyPr/>
          <a:lstStyle/>
          <a:p>
            <a:fld id="{06A3EAC4-70A3-41D3-B9F9-ACBB184361D5}" type="slidenum">
              <a:rPr lang="cs-CZ" smtClean="0">
                <a:solidFill>
                  <a:schemeClr val="accent1"/>
                </a:solidFill>
              </a:rPr>
              <a:t>26</a:t>
            </a:fld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1995175"/>
            <a:ext cx="11029615" cy="89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500" dirty="0" smtClean="0">
                <a:hlinkClick r:id="rId3"/>
              </a:rPr>
              <a:t>Monika.Vitvarova@vscht.cz</a:t>
            </a:r>
            <a:r>
              <a:rPr lang="cs-CZ" sz="3500" dirty="0" smtClean="0"/>
              <a:t>,        Vlad.Koci@vscht.cz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74" y="3072809"/>
            <a:ext cx="10239780" cy="35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BAT/BREF – Velká spalovací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871329"/>
            <a:ext cx="11029615" cy="4805918"/>
          </a:xfrm>
        </p:spPr>
        <p:txBody>
          <a:bodyPr>
            <a:noAutofit/>
          </a:bodyPr>
          <a:lstStyle/>
          <a:p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inst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. kapacita &gt; 50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MWt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 a s minimální provozní dobou - 500-1500 </a:t>
            </a:r>
            <a:r>
              <a:rPr lang="cs-CZ" sz="2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h/rok</a:t>
            </a: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AutoNum type="arabicParenR"/>
            </a:pP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</a:rPr>
              <a:t>Obecné (environmentální management, zlepšení, monitoring atd.) – BAT 1 – BAT 18</a:t>
            </a: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AutoNum type="arabicParenR"/>
            </a:pP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</a:rPr>
              <a:t>účinnost přeměny primární energie BAT 19</a:t>
            </a: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SzPct val="110000"/>
              <a:buAutoNum type="arabicParenR"/>
            </a:pPr>
            <a:r>
              <a:rPr lang="cs-CZ" sz="2100" dirty="0">
                <a:solidFill>
                  <a:schemeClr val="tx1"/>
                </a:solidFill>
                <a:latin typeface="Calibri" panose="020F0502020204030204" pitchFamily="34" charset="0"/>
              </a:rPr>
              <a:t>IPCC (vzduch, voda, půda) – BAT 20 </a:t>
            </a:r>
            <a:r>
              <a:rPr lang="cs-CZ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95</a:t>
            </a:r>
          </a:p>
          <a:p>
            <a:pPr marL="0" indent="0" algn="just">
              <a:buClr>
                <a:schemeClr val="accent3">
                  <a:lumMod val="50000"/>
                </a:schemeClr>
              </a:buClr>
              <a:buSzPct val="110000"/>
              <a:buNone/>
            </a:pPr>
            <a:endParaRPr lang="cs-CZ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E74011"/>
              </a:buClr>
              <a:buSzPct val="110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NH3</a:t>
            </a:r>
            <a:r>
              <a:rPr 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cs-CZ" sz="21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NOx</a:t>
            </a:r>
            <a:r>
              <a:rPr 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, N2O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CO, </a:t>
            </a:r>
            <a:r>
              <a:rPr 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SO2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sz="21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HCl</a:t>
            </a:r>
            <a:r>
              <a:rPr lang="cs-CZ" sz="2100" b="1" dirty="0">
                <a:solidFill>
                  <a:srgbClr val="7030A0"/>
                </a:solidFill>
                <a:latin typeface="Calibri" panose="020F0502020204030204" pitchFamily="34" charset="0"/>
              </a:rPr>
              <a:t>, HF, popílek (PM10, PM 2.5), 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Kovy (As, Cd, Co,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Cr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Cu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Mn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Ni,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Pb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Sb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Se, V, Ti), </a:t>
            </a:r>
            <a:r>
              <a:rPr lang="cs-CZ" sz="21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Hg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TVOC, CH4, PCPP/F =&gt; mg/Nm3 (spalin</a:t>
            </a:r>
            <a:r>
              <a:rPr lang="cs-CZ" sz="2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cs-CZ" sz="21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E74011"/>
              </a:buClr>
              <a:buSzPct val="110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TOC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COD, TSS, Fluoridy, Sírany, Siřičitany, Kovy (As, Cd, Co,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Cr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Cu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Ni,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Zn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Hg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), Chloride,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Total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sz="21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nitrogen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 =&gt; mg nebo </a:t>
            </a:r>
            <a:r>
              <a:rPr lang="el-GR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μ</a:t>
            </a:r>
            <a:r>
              <a:rPr lang="cs-CZ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g/l – monitorovací období – </a:t>
            </a:r>
            <a:r>
              <a:rPr lang="cs-CZ" sz="2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měsíční/roční</a:t>
            </a:r>
          </a:p>
          <a:p>
            <a:pPr marL="0" indent="0" algn="just">
              <a:buClr>
                <a:srgbClr val="E74011"/>
              </a:buClr>
              <a:buSzPct val="110000"/>
              <a:buNone/>
            </a:pPr>
            <a:r>
              <a:rPr lang="cs-CZ" sz="2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Druhotné energetické produkty/Druhotné stavební materiály =&gt; seznam</a:t>
            </a:r>
            <a:endParaRPr lang="cs-CZ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296939" y="848238"/>
            <a:ext cx="1327120" cy="6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DD1ED9-7847-4E1F-8455-6A5ECF646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A3DFEF-67D3-4CCE-BFE8-397D542A4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E4445D-D137-4867-B463-009D641E98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39343D-682B-4C59-A34A-69D332A71C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1A9A99-7B86-45A7-83AE-E7179200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200" dirty="0" smtClean="0">
                <a:solidFill>
                  <a:srgbClr val="FFFFFF"/>
                </a:solidFill>
              </a:rPr>
              <a:t>Blokové </a:t>
            </a:r>
            <a:br>
              <a:rPr lang="cs-CZ" sz="3200" dirty="0" smtClean="0">
                <a:solidFill>
                  <a:srgbClr val="FFFFFF"/>
                </a:solidFill>
              </a:rPr>
            </a:br>
            <a:r>
              <a:rPr lang="cs-CZ" sz="3200" dirty="0" smtClean="0">
                <a:solidFill>
                  <a:srgbClr val="FFFFFF"/>
                </a:solidFill>
              </a:rPr>
              <a:t>schéma</a:t>
            </a:r>
            <a:br>
              <a:rPr lang="cs-CZ" sz="3200" dirty="0" smtClean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/>
            </a: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200" dirty="0" smtClean="0">
                <a:solidFill>
                  <a:srgbClr val="FFFFFF"/>
                </a:solidFill>
              </a:rPr>
              <a:t>velké spalovací zařízení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B9D12B-E62D-45F5-8915-28449039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8155" y="6425344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6A3EAC4-70A3-41D3-B9F9-ACBB184361D5}" type="slidenum">
              <a:rPr lang="en-US">
                <a:solidFill>
                  <a:schemeClr val="accent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2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388" y="407805"/>
            <a:ext cx="8130032" cy="6036243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10122195" y="407804"/>
            <a:ext cx="1353225" cy="7059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BAT/BREF – Velká spalovací zařízení - FGD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2273" t="32170" r="36686" b="21938"/>
          <a:stretch/>
        </p:blipFill>
        <p:spPr>
          <a:xfrm>
            <a:off x="5592780" y="2170947"/>
            <a:ext cx="6018028" cy="3785190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>
            <a:off x="4912243" y="3763926"/>
            <a:ext cx="776176" cy="72301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7474688" y="3880884"/>
            <a:ext cx="3795824" cy="166931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8" y="1870969"/>
            <a:ext cx="4215976" cy="48549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412528" y="877989"/>
            <a:ext cx="1211525" cy="6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1" y="874434"/>
            <a:ext cx="11029616" cy="6760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Posuzování životní cyklu - LCA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25303" y="1892596"/>
            <a:ext cx="11382384" cy="2348100"/>
          </a:xfrm>
        </p:spPr>
        <p:txBody>
          <a:bodyPr>
            <a:normAutofit lnSpcReduction="10000"/>
          </a:bodyPr>
          <a:lstStyle/>
          <a:p>
            <a:r>
              <a:rPr lang="cs-CZ" altLang="cs-CZ" sz="2200" dirty="0"/>
              <a:t>Posuzování životního cyklu/</a:t>
            </a:r>
            <a:r>
              <a:rPr lang="cs-CZ" altLang="cs-CZ" sz="2200" dirty="0" err="1"/>
              <a:t>Life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Cycle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Assessment</a:t>
            </a:r>
            <a:r>
              <a:rPr lang="cs-CZ" altLang="cs-CZ" sz="2200" dirty="0"/>
              <a:t> (zkráceně LCA) je srovnávací metoda posuzování životního cyklu produktu nebo služby z hlediska jeho působení na životní prostředí, tzv. environmentální dopady. </a:t>
            </a:r>
          </a:p>
          <a:p>
            <a:r>
              <a:rPr lang="cs-CZ" altLang="cs-CZ" sz="2200" dirty="0"/>
              <a:t>ISO 14040 / 14025</a:t>
            </a:r>
          </a:p>
          <a:p>
            <a:r>
              <a:rPr lang="cs-CZ" altLang="cs-CZ" sz="2200" dirty="0"/>
              <a:t>Shromažďování a vyhodnocovaní vstupů a výstupů a možných dopadů produktového systému na ŽP během životního cyklu („od kolébky do hrobu</a:t>
            </a:r>
            <a:r>
              <a:rPr lang="cs-CZ" altLang="cs-CZ" sz="2200" dirty="0" smtClean="0"/>
              <a:t>“)</a:t>
            </a:r>
            <a:endParaRPr lang="cs-CZ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ázek 2">
            <a:extLst>
              <a:ext uri="{FF2B5EF4-FFF2-40B4-BE49-F238E27FC236}">
                <a16:creationId xmlns:a16="http://schemas.microsoft.com/office/drawing/2014/main" id="{429A99C9-D140-48CB-ADE0-E3F05F9A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53" y="4297974"/>
            <a:ext cx="5981656" cy="242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3">
            <a:extLst>
              <a:ext uri="{FF2B5EF4-FFF2-40B4-BE49-F238E27FC236}">
                <a16:creationId xmlns:a16="http://schemas.microsoft.com/office/drawing/2014/main" id="{1C25B551-DF68-49CC-A7F3-5CE8CBD61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19" y="6425551"/>
            <a:ext cx="323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1200" i="1" dirty="0"/>
              <a:t>Zdroj: www.atelier-dek.cz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399282" y="874434"/>
            <a:ext cx="1211525" cy="6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Posuzování životní cyklu – LCA</a:t>
            </a:r>
            <a:br>
              <a:rPr lang="cs-CZ" dirty="0" smtClean="0"/>
            </a:br>
            <a:r>
              <a:rPr lang="cs-CZ" dirty="0" smtClean="0"/>
              <a:t>Environmentální stopa produktu – EF  3.0  metodika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7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t="708" b="1962"/>
          <a:stretch/>
        </p:blipFill>
        <p:spPr>
          <a:xfrm>
            <a:off x="773492" y="1835427"/>
            <a:ext cx="10459486" cy="492980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478791" y="754633"/>
            <a:ext cx="1211525" cy="6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Posuzování životní cyklu – LCA</a:t>
            </a:r>
            <a:br>
              <a:rPr lang="cs-CZ" dirty="0" smtClean="0"/>
            </a:br>
            <a:r>
              <a:rPr lang="cs-CZ" dirty="0" smtClean="0"/>
              <a:t>Environmentální stopa produktu – EF  3.0  metodika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906" b="2154"/>
          <a:stretch/>
        </p:blipFill>
        <p:spPr>
          <a:xfrm>
            <a:off x="891729" y="1895062"/>
            <a:ext cx="10192825" cy="47641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399283" y="702156"/>
            <a:ext cx="1211525" cy="6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přístupů</a:t>
            </a:r>
            <a:br>
              <a:rPr lang="cs-CZ" dirty="0" smtClean="0"/>
            </a:br>
            <a:r>
              <a:rPr lang="cs-CZ" dirty="0" smtClean="0"/>
              <a:t>BAT/</a:t>
            </a:r>
            <a:r>
              <a:rPr lang="cs-CZ" dirty="0" err="1" smtClean="0"/>
              <a:t>Bref</a:t>
            </a:r>
            <a:r>
              <a:rPr lang="cs-CZ" dirty="0" smtClean="0"/>
              <a:t> kontra LCA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0651" y="1849417"/>
            <a:ext cx="5087075" cy="456106"/>
          </a:xfrm>
        </p:spPr>
        <p:txBody>
          <a:bodyPr/>
          <a:lstStyle/>
          <a:p>
            <a:r>
              <a:rPr lang="cs-CZ" b="1" u="sng" dirty="0" smtClean="0"/>
              <a:t>BAT/BREF přístup</a:t>
            </a:r>
            <a:endParaRPr lang="cs-CZ" b="1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0651" y="2321624"/>
            <a:ext cx="4609814" cy="4111072"/>
          </a:xfrm>
        </p:spPr>
        <p:txBody>
          <a:bodyPr>
            <a:norm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jak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?)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identifikace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klíčových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problémů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životního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prostředí</a:t>
            </a:r>
            <a:endParaRPr lang="cs-CZ" b="1" dirty="0" smtClean="0">
              <a:latin typeface="Calibri" panose="020F050202020403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které</a:t>
            </a: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?)</a:t>
            </a:r>
            <a:r>
              <a:rPr lang="cs-CZ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</a:rPr>
              <a:t>identifikace </a:t>
            </a:r>
            <a:r>
              <a:rPr lang="en-US" b="1" dirty="0" err="1" smtClean="0">
                <a:latin typeface="Calibri" panose="020F0502020204030204" pitchFamily="34" charset="0"/>
              </a:rPr>
              <a:t>technik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které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jsou</a:t>
            </a:r>
            <a:r>
              <a:rPr lang="en-US" dirty="0">
                <a:latin typeface="Calibri" panose="020F0502020204030204" pitchFamily="34" charset="0"/>
              </a:rPr>
              <a:t> pro </a:t>
            </a:r>
            <a:r>
              <a:rPr lang="en-US" dirty="0" err="1">
                <a:latin typeface="Calibri" panose="020F0502020204030204" pitchFamily="34" charset="0"/>
              </a:rPr>
              <a:t>řešení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těchto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klíčových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problémů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cs-CZ" dirty="0" smtClean="0">
              <a:latin typeface="Calibri" panose="020F050202020403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</a:rPr>
              <a:t>kde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 a 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</a:rPr>
              <a:t>jak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?)</a:t>
            </a:r>
            <a:r>
              <a:rPr lang="cs-CZ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identifikace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nejlepších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úrovní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vlivu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životní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prostředí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základě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dostupných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údajů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místní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úrovni</a:t>
            </a:r>
            <a:r>
              <a:rPr lang="en-US" dirty="0">
                <a:latin typeface="Calibri" panose="020F0502020204030204" pitchFamily="34" charset="0"/>
              </a:rPr>
              <a:t> (EU) </a:t>
            </a:r>
            <a:endParaRPr lang="cs-CZ" dirty="0" smtClean="0">
              <a:latin typeface="Calibri" panose="020F050202020403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</a:rPr>
              <a:t>jaký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</a:rPr>
              <a:t>faktor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?)</a:t>
            </a:r>
            <a:r>
              <a:rPr 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výběr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nejlepších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dostupných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technik</a:t>
            </a:r>
            <a:r>
              <a:rPr lang="en-US" dirty="0">
                <a:latin typeface="Calibri" panose="020F0502020204030204" pitchFamily="34" charset="0"/>
              </a:rPr>
              <a:t> (BAT), </a:t>
            </a:r>
            <a:r>
              <a:rPr lang="en-US" dirty="0" err="1">
                <a:latin typeface="Calibri" panose="020F0502020204030204" pitchFamily="34" charset="0"/>
              </a:rPr>
              <a:t>jejich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souvisejících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úrovní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emisí</a:t>
            </a:r>
            <a:r>
              <a:rPr lang="en-US" dirty="0">
                <a:latin typeface="Calibri" panose="020F0502020204030204" pitchFamily="34" charset="0"/>
              </a:rPr>
              <a:t> (a </a:t>
            </a:r>
            <a:r>
              <a:rPr lang="en-US" dirty="0" err="1">
                <a:latin typeface="Calibri" panose="020F0502020204030204" pitchFamily="34" charset="0"/>
              </a:rPr>
              <a:t>dalších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úrovní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vlivu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životní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prostředí</a:t>
            </a:r>
            <a:r>
              <a:rPr lang="en-US" dirty="0">
                <a:latin typeface="Calibri" panose="020F0502020204030204" pitchFamily="34" charset="0"/>
              </a:rPr>
              <a:t>) a </a:t>
            </a:r>
            <a:r>
              <a:rPr lang="en-US" dirty="0" err="1">
                <a:latin typeface="Calibri" panose="020F0502020204030204" pitchFamily="34" charset="0"/>
              </a:rPr>
              <a:t>související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monitorování</a:t>
            </a:r>
            <a:r>
              <a:rPr lang="en-US" dirty="0">
                <a:latin typeface="Calibri" panose="020F0502020204030204" pitchFamily="34" charset="0"/>
              </a:rPr>
              <a:t> pro </a:t>
            </a:r>
            <a:r>
              <a:rPr lang="en-US" dirty="0" err="1">
                <a:latin typeface="Calibri" panose="020F0502020204030204" pitchFamily="34" charset="0"/>
              </a:rPr>
              <a:t>toto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odvětví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9961" y="1853556"/>
            <a:ext cx="5087073" cy="451966"/>
          </a:xfrm>
        </p:spPr>
        <p:txBody>
          <a:bodyPr/>
          <a:lstStyle/>
          <a:p>
            <a:r>
              <a:rPr lang="cs-CZ" b="1" u="sng" dirty="0" smtClean="0"/>
              <a:t>LCA přístup – PEF metodika</a:t>
            </a:r>
            <a:endParaRPr lang="cs-CZ" b="1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01340" y="2295761"/>
            <a:ext cx="6209469" cy="4349587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chemeClr val="accent2">
                  <a:lumMod val="75000"/>
                </a:schemeClr>
              </a:buClr>
              <a:buSzPct val="110000"/>
              <a:buNone/>
            </a:pPr>
            <a:r>
              <a:rPr lang="cs-CZ" b="1" u="sng" dirty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základní</a:t>
            </a: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pilíř</a:t>
            </a:r>
            <a:r>
              <a:rPr lang="cs-CZ" b="1" u="sng" dirty="0">
                <a:solidFill>
                  <a:schemeClr val="tx1"/>
                </a:solidFill>
                <a:latin typeface="Calibri" panose="020F0502020204030204" pitchFamily="34" charset="0"/>
              </a:rPr>
              <a:t>e LCA</a:t>
            </a: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cs-CZ" b="1" u="sng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b="1" u="sng" dirty="0">
                <a:solidFill>
                  <a:srgbClr val="FF0000"/>
                </a:solidFill>
                <a:latin typeface="Calibri" panose="020F0502020204030204" pitchFamily="34" charset="0"/>
              </a:rPr>
              <a:t>(1)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Stanovení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cílů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rozsahu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b="1" dirty="0">
                <a:solidFill>
                  <a:srgbClr val="7030A0"/>
                </a:solidFill>
                <a:latin typeface="Calibri" panose="020F0502020204030204" pitchFamily="34" charset="0"/>
              </a:rPr>
              <a:t>(2)</a:t>
            </a:r>
            <a:r>
              <a:rPr lang="cs-CZ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</a:rPr>
              <a:t>Inventarizační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</a:rPr>
              <a:t>analýze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</a:rPr>
              <a:t>(3)</a:t>
            </a:r>
            <a:r>
              <a:rPr lang="cs-CZ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</a:rPr>
              <a:t>Posouzení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</a:rPr>
              <a:t>environmentálních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</a:rPr>
              <a:t>dopadů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</a:rPr>
              <a:t>(4)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Interpretace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výsledků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cs-CZ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volba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jednotky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referenčního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toku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vycházející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z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předchozí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předběžné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analýzy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Definice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jednotky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pro PEF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metodiku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Poskytované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funkce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/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služby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tzv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. „co“;</a:t>
            </a:r>
          </a:p>
          <a:p>
            <a:pPr lvl="2"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Rozsah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funkce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nebo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služby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tzv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. „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kolik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“; </a:t>
            </a:r>
          </a:p>
          <a:p>
            <a:pPr lvl="2"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Očekávaná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úroveň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kvality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tzv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. „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jak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dobře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“;</a:t>
            </a:r>
            <a:endParaRPr lang="cs-CZ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oba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/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životnost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produktu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tzv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. „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jak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</a:rPr>
              <a:t>dlouho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“;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stanovení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hranice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systému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výběr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kategorií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dopadu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s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vlivem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environmentální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stopu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další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předpoklady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omezení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EAC4-70A3-41D3-B9F9-ACBB184361D5}" type="slidenum">
              <a:rPr lang="cs-CZ" smtClean="0"/>
              <a:t>9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F5D8D-3683-4C90-82D9-5CE0168EC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5091" r="7622" b="10362"/>
          <a:stretch/>
        </p:blipFill>
        <p:spPr>
          <a:xfrm>
            <a:off x="10412536" y="892650"/>
            <a:ext cx="1211525" cy="6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ustainable-energy_POWER_USER_SEPARATOR_ICONS_electricity_POWER_USER_SEPARATOR_ICONS_energ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82FC56E7_8A44_4784_9F6C_68065F175FF5&quot;,&quot;SourceFullName&quot;:&quot;C:\\Users\\vitvarom\\Documents\\ParaBAT_prezentace_Vláďa.xlsx&quot;,&quot;LastUpdate&quot;:&quot;2022-09-12 2:31 PM&quot;,&quot;UpdatedBy&quot;:&quot;vitvarom&quot;,&quot;IsLinked&quot;:false,&quot;IsBrokenLink&quot;:false,&quot;Type&quot;: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EF8A232C_1707_4EF5_89EE_14CBC7A7C03C&quot;,&quot;SourceFullName&quot;:&quot;C:\\Users\\vitvarom\\AppData\\Roaming\\Microsoft\\Excel\\Kopie - Srovnání (version 1).xlsb&quot;,&quot;LastUpdate&quot;:&quot;2022-09-15 9:58 AM&quot;,&quot;UpdatedBy&quot;:&quot;vitvarom&quot;,&quot;IsLinked&quot;:false,&quot;IsBrokenLink&quot;:false,&quot;Type&quot;: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63090E4A_304B_4DF1_BEFB_D8E5E455609B&quot;,&quot;SourceFullName&quot;:&quot;C:\\Users\\vitvarom\\Documents\\Analýza_vlivu.xlsx&quot;,&quot;LastUpdate&quot;:&quot;2022-09-20 8:22 AM&quot;,&quot;UpdatedBy&quot;:&quot;vitvarom&quot;,&quot;IsLinked&quot;:false,&quot;IsBrokenLink&quot;:false,&quot;Type&quot;:1}"/>
</p:tagLst>
</file>

<file path=ppt/theme/theme1.xml><?xml version="1.0" encoding="utf-8"?>
<a:theme xmlns:a="http://schemas.openxmlformats.org/drawingml/2006/main" name="Dividend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2255</TotalTime>
  <Words>1430</Words>
  <Application>Microsoft Office PowerPoint</Application>
  <PresentationFormat>Širokoúhlá obrazovka</PresentationFormat>
  <Paragraphs>183</Paragraphs>
  <Slides>26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Calibri</vt:lpstr>
      <vt:lpstr>Cambria Math</vt:lpstr>
      <vt:lpstr>Gill Sans MT</vt:lpstr>
      <vt:lpstr>Gill Sans MT Condensed</vt:lpstr>
      <vt:lpstr>Wingdings</vt:lpstr>
      <vt:lpstr>Wingdings 2</vt:lpstr>
      <vt:lpstr>Wingdings 3</vt:lpstr>
      <vt:lpstr>Dividenda</vt:lpstr>
      <vt:lpstr>ParaBAT – stanovení mezních limitů emisí dusíku a síry pomocí metodiky LCA pro velká spalovací zařízení  - případová studie vybraných technologií pro podmínky ČR</vt:lpstr>
      <vt:lpstr>CílE</vt:lpstr>
      <vt:lpstr>BAT/BREF – Velká spalovací zařízení</vt:lpstr>
      <vt:lpstr>Blokové  schéma  velké spalovací zařízení</vt:lpstr>
      <vt:lpstr>BAT/BREF – Velká spalovací zařízení - FGD</vt:lpstr>
      <vt:lpstr> Posuzování životní cyklu - LCA</vt:lpstr>
      <vt:lpstr>Posuzování životní cyklu – LCA Environmentální stopa produktu – EF  3.0  metodika</vt:lpstr>
      <vt:lpstr>Posuzování životní cyklu – LCA Environmentální stopa produktu – EF  3.0  metodika</vt:lpstr>
      <vt:lpstr>Porovnání přístupů BAT/Bref kontra LCA</vt:lpstr>
      <vt:lpstr>Cíle studie</vt:lpstr>
      <vt:lpstr>Modelový zdroj a analyzované scénáře</vt:lpstr>
      <vt:lpstr>LCA - definice rozsahu </vt:lpstr>
      <vt:lpstr>LCA - hranice systému</vt:lpstr>
      <vt:lpstr>Obecné schéma VSZ - Gabi</vt:lpstr>
      <vt:lpstr>Výsledky – interpretace - EMISE SÍRY</vt:lpstr>
      <vt:lpstr>Výsledky – interpretace - emise Dusíku</vt:lpstr>
      <vt:lpstr>Výsledky – interpretace - emise Dusíku</vt:lpstr>
      <vt:lpstr>Výsledky – interpretace - SCR x SNCR</vt:lpstr>
      <vt:lpstr>Výsledky - interpretace</vt:lpstr>
      <vt:lpstr>Výsledky – interpretace Emisní mapy</vt:lpstr>
      <vt:lpstr>Výsledky – interpretace Emisní mapy</vt:lpstr>
      <vt:lpstr>Výsledky – interpretace Emisní mapy</vt:lpstr>
      <vt:lpstr>Výsledky – interpretace Emisní mapy</vt:lpstr>
      <vt:lpstr>ParaBAT – Environmentální schopnost produktů technologie  (TEPA)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Hlinkova Eva-Zofie</dc:creator>
  <cp:lastModifiedBy>Vitvarova Monika</cp:lastModifiedBy>
  <cp:revision>161</cp:revision>
  <dcterms:created xsi:type="dcterms:W3CDTF">2021-10-24T10:07:43Z</dcterms:created>
  <dcterms:modified xsi:type="dcterms:W3CDTF">2022-09-20T07:25:14Z</dcterms:modified>
</cp:coreProperties>
</file>