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8" r:id="rId12"/>
    <p:sldId id="270" r:id="rId13"/>
    <p:sldId id="267" r:id="rId14"/>
    <p:sldId id="271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ABE"/>
    <a:srgbClr val="A5C3E8"/>
    <a:srgbClr val="EFAEAE"/>
    <a:srgbClr val="D9D9D9"/>
    <a:srgbClr val="727272"/>
    <a:srgbClr val="2E75B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2544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40357-3026-2A34-1C7A-CE805BC5F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D4799F-DB32-6239-C430-33E9DC04B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DEFD7-F543-81A7-11A8-91630D0F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5F8422-D88B-8D12-67C5-46B1E44C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2C5D46-582C-422A-60FD-8C03118B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7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AA482-721E-2670-4BC7-AC0BAE3E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0F52E0-1177-3B77-1051-A30EC3495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439303-25BA-6D4C-504E-039DC817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A7F8C-87C5-ACE7-6E70-14FAE7A4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4271CE-AD76-04FE-52CE-962578C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ED5C2C7-8654-7B9D-D83D-31A5D2D18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306F0C-D47A-BD31-E7F4-3B7C482C1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461E35-B2D9-5A9A-0F8F-02A12428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61F1EE-90C8-6D86-AEE1-B7AE43A4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877431-4CC8-097A-D4C2-0552FCE2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80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829C1-7136-1664-72CD-D9D0B4F5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29E893-3D73-0A31-D974-57D6DB29C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7938C4-B90D-01BD-AAB2-59A008FE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1F16C0-FCE4-EFBE-C5A1-8760A364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0B4175-F620-4F65-EA34-6CE9BFD1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56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9020C-B269-8223-8901-B65B01E8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42AABD-C86B-2EAC-27B8-0B637CAD9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12F025-DF20-0E4D-0F8C-3E685F56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557021-DDCE-3FC1-8459-87F4728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D2501-B80E-7269-7FAD-6C126D59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57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2DC73-808F-4B2A-74E3-AEF768A1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4BDB1E-35B7-CBE5-D521-238CD440B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F6BF63-2337-F0CD-947A-06713123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B3C5BF-410E-0CB8-08B0-664D7E45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43A9E5-213B-358C-C89C-F77145FC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4A9E6C-7701-8B2E-0A5C-9CF91106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C4921-5759-CCC4-0F1C-922063B6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29253D-556F-FA83-FCEB-8BF25B16B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DDEBFA-087D-0CB1-2DCA-96FE206E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EE9541-C961-F3E6-D356-10FAFA1E5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A72167-80DF-56CA-36F3-4DA93DCF0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A0BF03-140E-074E-EA7F-8094A0D1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9BA41F-1450-2DEE-4812-A3254787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3EAF12-DF7A-6A11-5CE5-32F05FFE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27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261FC-AB3C-53D0-9EC7-AAB56150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D6530D-CBAA-D06A-5485-E6899612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A8F938-BB0F-0749-64A8-EC75A023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2A7C2B-E605-EA7B-AE5A-B58AB724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68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469E97-BD9C-EA55-DFD2-B6BD4413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EC52AC-85AD-00C6-25A4-E4765B54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4BA673-6DD8-84C2-C1E2-E3946B5E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97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11E67-A458-960C-7DB8-D26D21BA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70659-83CE-9679-358A-005BBA93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110DE1-9F0F-FC86-5DE9-7CA37D108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B65914-7F81-9DEA-38D7-69A71AC1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F2330C-DA39-566F-E94F-1FC8E182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CD3FF3-773F-06C4-582F-ED9D1D32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7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8A00A-7BD3-0868-BFC1-779B3166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9105E8-22EE-61C9-130D-7379C48F4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9EE106-F257-2F42-9965-399763ACD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4F947A-999E-2926-ABDC-41F2AE8B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686C75-5758-F78D-B144-74FC315D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ED7599-9FD1-32B6-9A36-7D78412A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46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A72494-9012-D5FC-C41F-D2005AFE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9348BB-CA57-A8A9-3781-09A58567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B0A1F4-392E-59C3-CA2A-5852A95B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4262-8441-45AB-90E8-1943CB8F06A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E06B1B-6A62-3F11-6501-C980D4E21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80A4A-C168-28FD-D877-B74B9F738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F916-C24F-417C-AA98-4B512DD94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7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czechcentres.cz/projekty/laborator-pro-budoucno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C3E43BD-FFDF-741E-41FC-9565FAD00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821"/>
            <a:ext cx="9144000" cy="2387600"/>
          </a:xfrm>
        </p:spPr>
        <p:txBody>
          <a:bodyPr/>
          <a:lstStyle/>
          <a:p>
            <a:r>
              <a:rPr lang="cs-CZ" b="1" dirty="0">
                <a:latin typeface="Core Sans A 45 Regular" panose="020B0503030302020204" pitchFamily="34" charset="-18"/>
              </a:rPr>
              <a:t>Ekologické hodnocení Ekodesignu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C21807-034F-C414-1955-FFE2F429F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496"/>
            <a:ext cx="9144000" cy="1655762"/>
          </a:xfrm>
        </p:spPr>
        <p:txBody>
          <a:bodyPr/>
          <a:lstStyle/>
          <a:p>
            <a:r>
              <a:rPr lang="cs-CZ" dirty="0">
                <a:latin typeface="Core Sans A 35 Light" panose="020B0303030302020204" pitchFamily="34" charset="-18"/>
              </a:rPr>
              <a:t>MgA. Jan Kulhánek</a:t>
            </a:r>
          </a:p>
          <a:p>
            <a:endParaRPr lang="cs-CZ" dirty="0">
              <a:latin typeface="Core Sans A 35 Light" panose="020B03030303020202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AD3194-731B-0B47-9278-86349B97EE40}"/>
              </a:ext>
            </a:extLst>
          </p:cNvPr>
          <p:cNvSpPr txBox="1"/>
          <p:nvPr/>
        </p:nvSpPr>
        <p:spPr>
          <a:xfrm>
            <a:off x="0" y="623759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Core Sans A 45 Regular" panose="020B0503030302020204" pitchFamily="34" charset="-18"/>
              </a:rPr>
              <a:t>(kulhanen@vscht.cz)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63F24E-E572-7FDE-FA94-9B4DC9A49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543" y="239840"/>
            <a:ext cx="1284457" cy="70764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14BD35-4208-E86F-5D3F-7E54E548E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09" y="239840"/>
            <a:ext cx="2070648" cy="4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5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1F90350-9533-F23C-694D-B6D4F60D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Dopady výroby el. energie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729185E7-04D1-71CB-74CA-A23CC4C44F39}"/>
              </a:ext>
            </a:extLst>
          </p:cNvPr>
          <p:cNvSpPr txBox="1">
            <a:spLocks/>
          </p:cNvSpPr>
          <p:nvPr/>
        </p:nvSpPr>
        <p:spPr>
          <a:xfrm>
            <a:off x="0" y="1418529"/>
            <a:ext cx="12192000" cy="68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i="1" dirty="0">
                <a:latin typeface="Core Sans A 35 Light" panose="020B0303030302020204" pitchFamily="34" charset="-18"/>
              </a:rPr>
              <a:t>Stupnice v rozsahu 1kWh – 1000kWh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2E5C70-0739-47E3-3693-E16B4BED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30" y="2104372"/>
            <a:ext cx="5248275" cy="4352925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1BCE2BA-3F9C-5E86-F73C-E4B225B47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4386" y="2304542"/>
            <a:ext cx="1092515" cy="1266482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481F4A2B-DF76-7413-3842-0EF1D0931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8300" y="2290864"/>
            <a:ext cx="1280160" cy="1280160"/>
          </a:xfrm>
          <a:prstGeom prst="rect">
            <a:avLst/>
          </a:prstGeom>
        </p:spPr>
      </p:pic>
      <p:pic>
        <p:nvPicPr>
          <p:cNvPr id="27" name="Grafický objekt 26">
            <a:extLst>
              <a:ext uri="{FF2B5EF4-FFF2-40B4-BE49-F238E27FC236}">
                <a16:creationId xmlns:a16="http://schemas.microsoft.com/office/drawing/2014/main" id="{A5214AA4-AF14-E608-6397-7ED4180C6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4386" y="4457311"/>
            <a:ext cx="1092515" cy="1118735"/>
          </a:xfrm>
          <a:prstGeom prst="rect">
            <a:avLst/>
          </a:prstGeom>
        </p:spPr>
      </p:pic>
      <p:pic>
        <p:nvPicPr>
          <p:cNvPr id="29" name="Grafický objekt 28">
            <a:extLst>
              <a:ext uri="{FF2B5EF4-FFF2-40B4-BE49-F238E27FC236}">
                <a16:creationId xmlns:a16="http://schemas.microsoft.com/office/drawing/2014/main" id="{5E89EDD1-6DD4-6A3B-6A94-FF1608959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06839" y="4414373"/>
            <a:ext cx="889761" cy="1211590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F4E427DA-38CA-9459-FDEA-8549A2630CB5}"/>
              </a:ext>
            </a:extLst>
          </p:cNvPr>
          <p:cNvSpPr txBox="1"/>
          <p:nvPr/>
        </p:nvSpPr>
        <p:spPr>
          <a:xfrm>
            <a:off x="7083745" y="3620617"/>
            <a:ext cx="1514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Myčka nádobí</a:t>
            </a: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2 kWh/praní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6384749-F602-7D76-EAF6-370C0B7BC455}"/>
              </a:ext>
            </a:extLst>
          </p:cNvPr>
          <p:cNvSpPr txBox="1"/>
          <p:nvPr/>
        </p:nvSpPr>
        <p:spPr>
          <a:xfrm>
            <a:off x="9141340" y="3620617"/>
            <a:ext cx="1514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Pečená kachna</a:t>
            </a: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5 kWh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FE95131-389E-58D0-7DA8-22E03782C30D}"/>
              </a:ext>
            </a:extLst>
          </p:cNvPr>
          <p:cNvSpPr txBox="1"/>
          <p:nvPr/>
        </p:nvSpPr>
        <p:spPr>
          <a:xfrm>
            <a:off x="9194679" y="5634889"/>
            <a:ext cx="1514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Ohřev vody</a:t>
            </a: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350 kWh/měsíc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3071B40-CE5C-911B-F616-0989BCBF405A}"/>
              </a:ext>
            </a:extLst>
          </p:cNvPr>
          <p:cNvSpPr txBox="1"/>
          <p:nvPr/>
        </p:nvSpPr>
        <p:spPr>
          <a:xfrm>
            <a:off x="7113603" y="5627910"/>
            <a:ext cx="1514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Elektromobil</a:t>
            </a: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40 kWh/nádrž</a:t>
            </a:r>
          </a:p>
        </p:txBody>
      </p:sp>
    </p:spTree>
    <p:extLst>
      <p:ext uri="{BB962C8B-B14F-4D97-AF65-F5344CB8AC3E}">
        <p14:creationId xmlns:p14="http://schemas.microsoft.com/office/powerpoint/2010/main" val="142230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68937FE-55B3-251D-3392-13EE1E59A993}"/>
              </a:ext>
            </a:extLst>
          </p:cNvPr>
          <p:cNvSpPr/>
          <p:nvPr/>
        </p:nvSpPr>
        <p:spPr>
          <a:xfrm>
            <a:off x="371399" y="1479312"/>
            <a:ext cx="3566160" cy="497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62E30ED-4DF4-ED93-560A-97D5B2C8BE3C}"/>
              </a:ext>
            </a:extLst>
          </p:cNvPr>
          <p:cNvSpPr/>
          <p:nvPr/>
        </p:nvSpPr>
        <p:spPr>
          <a:xfrm>
            <a:off x="4110252" y="3310965"/>
            <a:ext cx="3478696" cy="157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1F90350-9533-F23C-694D-B6D4F60D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416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Cíle udržitelného rozvoje (</a:t>
            </a:r>
            <a:r>
              <a:rPr lang="cs-CZ" b="1" dirty="0" err="1">
                <a:latin typeface="Core Sans A 45 Regular" panose="020B0503030302020204" pitchFamily="34" charset="-18"/>
              </a:rPr>
              <a:t>SDG´s</a:t>
            </a:r>
            <a:r>
              <a:rPr lang="cs-CZ" b="1" dirty="0">
                <a:latin typeface="Core Sans A 45 Regular" panose="020B0503030302020204" pitchFamily="34" charset="-18"/>
              </a:rPr>
              <a:t>)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729185E7-04D1-71CB-74CA-A23CC4C44F39}"/>
              </a:ext>
            </a:extLst>
          </p:cNvPr>
          <p:cNvSpPr txBox="1">
            <a:spLocks/>
          </p:cNvSpPr>
          <p:nvPr/>
        </p:nvSpPr>
        <p:spPr>
          <a:xfrm>
            <a:off x="0" y="999247"/>
            <a:ext cx="12192000" cy="37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i="1" dirty="0">
                <a:latin typeface="Core Sans A 35 Light" panose="020B0303030302020204" pitchFamily="34" charset="-18"/>
              </a:rPr>
              <a:t>Dotazníkové šetření, sociální, ekonomický a kulturní pilíř – celkem 81 otázek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53A636-23BA-75C8-F089-BC5CC6D3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9" y="1646229"/>
            <a:ext cx="3566160" cy="4643021"/>
          </a:xfrm>
          <a:prstGeom prst="rect">
            <a:avLst/>
          </a:prstGeom>
        </p:spPr>
      </p:pic>
      <p:pic>
        <p:nvPicPr>
          <p:cNvPr id="1026" name="Picture 2" descr="Graf odpovědí Formulářů. Název otázky: Kolik kusů výrobku se prodá? (za rok). Počet odpovědí: 17 odpovědí.">
            <a:extLst>
              <a:ext uri="{FF2B5EF4-FFF2-40B4-BE49-F238E27FC236}">
                <a16:creationId xmlns:a16="http://schemas.microsoft.com/office/drawing/2014/main" id="{D9C08285-7E4B-B7AB-2511-0576AD36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2" y="1479313"/>
            <a:ext cx="3478696" cy="16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 odpovědí Formulářů. Název otázky: Měřitko použitelnosti (potenciál produktu dostat se mezi určité množství lidí). Počet odpovědí: 17 odpovědí.">
            <a:extLst>
              <a:ext uri="{FF2B5EF4-FFF2-40B4-BE49-F238E27FC236}">
                <a16:creationId xmlns:a16="http://schemas.microsoft.com/office/drawing/2014/main" id="{53A4E24A-D6E6-1F6E-E2EF-A2A6D2DA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2" y="3235991"/>
            <a:ext cx="3478696" cy="14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 odpovědí Formulářů. Název otázky: Kolik lidí zaměstnává výroba produktu?. Počet odpovědí: 17 odpovědí.">
            <a:extLst>
              <a:ext uri="{FF2B5EF4-FFF2-40B4-BE49-F238E27FC236}">
                <a16:creationId xmlns:a16="http://schemas.microsoft.com/office/drawing/2014/main" id="{3498CBF7-2A42-029C-38E9-C84C4948A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"/>
          <a:stretch/>
        </p:blipFill>
        <p:spPr bwMode="auto">
          <a:xfrm>
            <a:off x="4105198" y="4956203"/>
            <a:ext cx="3478696" cy="15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f odpovědí Formulářů. Název otázky: Poměr mužů a žen podílejících se na výrobě produktu. Kolik % žen se podílelo na výrobě?. Počet odpovědí: 17 odpovědí.">
            <a:extLst>
              <a:ext uri="{FF2B5EF4-FFF2-40B4-BE49-F238E27FC236}">
                <a16:creationId xmlns:a16="http://schemas.microsoft.com/office/drawing/2014/main" id="{17FB8F59-2B8E-A1AF-C74C-C3EC1AE9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87" y="1479313"/>
            <a:ext cx="3910683" cy="16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f odpovědí Formulářů. Název otázky: Podařilo se díky výrobku zhodnotit odpad z vlastní či jiné výroby?. Počet odpovědí: 17 odpovědí.">
            <a:extLst>
              <a:ext uri="{FF2B5EF4-FFF2-40B4-BE49-F238E27FC236}">
                <a16:creationId xmlns:a16="http://schemas.microsoft.com/office/drawing/2014/main" id="{68E00B28-A3EC-5014-9DE8-40355F3F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87" y="3235991"/>
            <a:ext cx="3910683" cy="16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af odpovědí Formulářů. Název otázky: Vytvořil produkt nové pracovní pozice?. Počet odpovědí: 17 odpovědí.">
            <a:extLst>
              <a:ext uri="{FF2B5EF4-FFF2-40B4-BE49-F238E27FC236}">
                <a16:creationId xmlns:a16="http://schemas.microsoft.com/office/drawing/2014/main" id="{C22ED7F6-9E06-F554-BB16-4EDDACDA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33" y="4956203"/>
            <a:ext cx="3602267" cy="15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0575269-4651-8BEE-4536-79233B0BED0F}"/>
              </a:ext>
            </a:extLst>
          </p:cNvPr>
          <p:cNvSpPr/>
          <p:nvPr/>
        </p:nvSpPr>
        <p:spPr>
          <a:xfrm>
            <a:off x="11353800" y="4956203"/>
            <a:ext cx="313470" cy="1515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94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1F90350-9533-F23C-694D-B6D4F60D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327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Přepočet podle stupnice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CDD0DE-735B-0977-A5A2-3EBA8DD9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8" y="2532454"/>
            <a:ext cx="11239501" cy="11367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69A3BAA-9969-CBE9-631E-F5669D559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4047072"/>
            <a:ext cx="11239499" cy="835622"/>
          </a:xfrm>
          <a:prstGeom prst="rect">
            <a:avLst/>
          </a:prstGeom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FBA19CCC-EA5D-1385-EA08-2C66FB389D4E}"/>
              </a:ext>
            </a:extLst>
          </p:cNvPr>
          <p:cNvSpPr txBox="1">
            <a:spLocks/>
          </p:cNvSpPr>
          <p:nvPr/>
        </p:nvSpPr>
        <p:spPr>
          <a:xfrm>
            <a:off x="0" y="1560861"/>
            <a:ext cx="12192000" cy="68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i="1" dirty="0">
                <a:latin typeface="Core Sans A 35 Light" panose="020B0303030302020204" pitchFamily="34" charset="-18"/>
              </a:rPr>
              <a:t>Stupnice v rozsahu 1kWh, 10 kWh, 100 kWh, 1000 kWh</a:t>
            </a:r>
            <a:endParaRPr lang="cs-CZ" dirty="0">
              <a:latin typeface="Core Sans A 35 Light" panose="020B03030303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431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5975DCC-CD7B-3ED4-A744-FC2F7A01F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0" r="16586"/>
          <a:stretch/>
        </p:blipFill>
        <p:spPr>
          <a:xfrm>
            <a:off x="374379" y="1950718"/>
            <a:ext cx="2095499" cy="42935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CC9418-745E-6112-9757-2B3D2B6E9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5" r="14837" b="3279"/>
          <a:stretch/>
        </p:blipFill>
        <p:spPr>
          <a:xfrm>
            <a:off x="4904693" y="1950719"/>
            <a:ext cx="2214837" cy="42935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57E39B-2C95-1556-91CD-B2CE343D56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96" t="1553" r="15199" b="3020"/>
          <a:stretch/>
        </p:blipFill>
        <p:spPr>
          <a:xfrm>
            <a:off x="7221685" y="1950717"/>
            <a:ext cx="2244871" cy="42935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62D8E83-3349-C830-0E1F-B63CB2F705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73" r="13607"/>
          <a:stretch/>
        </p:blipFill>
        <p:spPr>
          <a:xfrm>
            <a:off x="2587701" y="1950718"/>
            <a:ext cx="2214837" cy="42935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66F20A5-AC32-0FC6-2E93-ED004B8634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38" t="2049" r="15209" b="1709"/>
          <a:stretch/>
        </p:blipFill>
        <p:spPr>
          <a:xfrm>
            <a:off x="9584389" y="1950717"/>
            <a:ext cx="2301314" cy="429351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3BAE3C5-EB18-67A2-A6D6-07AFFD0C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Výsledné hodnocení</a:t>
            </a:r>
          </a:p>
        </p:txBody>
      </p:sp>
    </p:spTree>
    <p:extLst>
      <p:ext uri="{BB962C8B-B14F-4D97-AF65-F5344CB8AC3E}">
        <p14:creationId xmlns:p14="http://schemas.microsoft.com/office/powerpoint/2010/main" val="393967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398FE37-121F-7D44-DC23-09B0A0A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Plán do budoucna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AFEE857-5DF9-C342-7581-1AE99857B17D}"/>
              </a:ext>
            </a:extLst>
          </p:cNvPr>
          <p:cNvSpPr txBox="1">
            <a:spLocks/>
          </p:cNvSpPr>
          <p:nvPr/>
        </p:nvSpPr>
        <p:spPr>
          <a:xfrm>
            <a:off x="838200" y="1418529"/>
            <a:ext cx="10515600" cy="68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i="1" dirty="0">
                <a:latin typeface="Core Sans A 35 Light" panose="020B0303030302020204" pitchFamily="34" charset="-18"/>
              </a:rPr>
              <a:t>Je potřeba dále hledat cestu jak interpretovat výsledky veřejnosti a jak hodnotit produkty rozdílných funkcí.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5826684C-EF07-59E8-8A1D-1869EFC00DD7}"/>
              </a:ext>
            </a:extLst>
          </p:cNvPr>
          <p:cNvSpPr txBox="1">
            <a:spLocks/>
          </p:cNvSpPr>
          <p:nvPr/>
        </p:nvSpPr>
        <p:spPr>
          <a:xfrm>
            <a:off x="838199" y="3069877"/>
            <a:ext cx="10515600" cy="245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Core Sans A 35 Light" panose="020B0303030302020204" pitchFamily="34" charset="-18"/>
              </a:rPr>
              <a:t>Vztažení k hmotnosti</a:t>
            </a:r>
          </a:p>
          <a:p>
            <a:r>
              <a:rPr lang="cs-CZ" sz="2400" dirty="0">
                <a:latin typeface="Core Sans A 35 Light" panose="020B0303030302020204" pitchFamily="34" charset="-18"/>
              </a:rPr>
              <a:t>Vztažení k lidské spotřebě</a:t>
            </a:r>
          </a:p>
          <a:p>
            <a:r>
              <a:rPr lang="cs-CZ" sz="2400" dirty="0">
                <a:latin typeface="Core Sans A 35 Light" panose="020B0303030302020204" pitchFamily="34" charset="-18"/>
              </a:rPr>
              <a:t>Vytvoření produktových kategorií</a:t>
            </a:r>
          </a:p>
          <a:p>
            <a:r>
              <a:rPr lang="cs-CZ" sz="2400" dirty="0">
                <a:latin typeface="Core Sans A 35 Light" panose="020B0303030302020204" pitchFamily="34" charset="-18"/>
              </a:rPr>
              <a:t>Referenční produkty jednotlivých kategorií (IKEA?)</a:t>
            </a:r>
          </a:p>
          <a:p>
            <a:r>
              <a:rPr lang="cs-CZ" sz="2400" dirty="0">
                <a:latin typeface="Core Sans A 35 Light" panose="020B0303030302020204" pitchFamily="34" charset="-18"/>
              </a:rPr>
              <a:t>Zkouška citlivosti</a:t>
            </a:r>
          </a:p>
          <a:p>
            <a:endParaRPr lang="cs-CZ" sz="2400" dirty="0">
              <a:latin typeface="Core Sans A 35 Light" panose="020B03030303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6694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398FE37-121F-7D44-DC23-09B0A0A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Výstava ECO?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AFEE857-5DF9-C342-7581-1AE99857B17D}"/>
              </a:ext>
            </a:extLst>
          </p:cNvPr>
          <p:cNvSpPr txBox="1">
            <a:spLocks/>
          </p:cNvSpPr>
          <p:nvPr/>
        </p:nvSpPr>
        <p:spPr>
          <a:xfrm>
            <a:off x="838200" y="1418530"/>
            <a:ext cx="10515600" cy="400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i="1" dirty="0">
                <a:latin typeface="Core Sans A 35 Light" panose="020B0303030302020204" pitchFamily="34" charset="-18"/>
              </a:rPr>
              <a:t>Ve spolupráci s Českými centry a CZECHDESIGN. V rámci předsednictví EU – laboratoř budoucnosti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38BCA5-CD97-48C5-DFF5-1E9EB401CFA3}"/>
              </a:ext>
            </a:extLst>
          </p:cNvPr>
          <p:cNvSpPr txBox="1"/>
          <p:nvPr/>
        </p:nvSpPr>
        <p:spPr>
          <a:xfrm>
            <a:off x="2238374" y="6448336"/>
            <a:ext cx="7715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https://www.czechcentres.cz/projekty/laborator-pro-budoucnost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2EF00B-D44B-F02F-7B5E-1265586C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947464"/>
            <a:ext cx="6591300" cy="4372284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619F067-D8F2-F5CC-9BAC-9938E0CB245A}"/>
              </a:ext>
            </a:extLst>
          </p:cNvPr>
          <p:cNvSpPr txBox="1">
            <a:spLocks/>
          </p:cNvSpPr>
          <p:nvPr/>
        </p:nvSpPr>
        <p:spPr>
          <a:xfrm>
            <a:off x="7991476" y="2342068"/>
            <a:ext cx="3428999" cy="4372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Core Sans A 35 Light" panose="020B0303030302020204" pitchFamily="34" charset="-18"/>
              </a:rPr>
              <a:t>Praha</a:t>
            </a:r>
          </a:p>
          <a:p>
            <a:pPr marL="0" indent="0">
              <a:buNone/>
            </a:pPr>
            <a:r>
              <a:rPr lang="cs-CZ" sz="2400" dirty="0">
                <a:latin typeface="Core Sans A 35 Light" panose="020B0303030302020204" pitchFamily="34" charset="-18"/>
              </a:rPr>
              <a:t>Varšava</a:t>
            </a:r>
          </a:p>
          <a:p>
            <a:pPr marL="0" indent="0">
              <a:buNone/>
            </a:pPr>
            <a:r>
              <a:rPr lang="cs-CZ" sz="2400" dirty="0">
                <a:latin typeface="Core Sans A 35 Light" panose="020B0303030302020204" pitchFamily="34" charset="-18"/>
              </a:rPr>
              <a:t>Stockholm</a:t>
            </a:r>
          </a:p>
          <a:p>
            <a:pPr marL="0" indent="0">
              <a:buNone/>
            </a:pPr>
            <a:r>
              <a:rPr lang="cs-CZ" sz="2400" b="1" dirty="0">
                <a:latin typeface="Core Sans A 35 Light" panose="020B0303030302020204" pitchFamily="34" charset="-18"/>
              </a:rPr>
              <a:t>Bukurešť do 14.10</a:t>
            </a:r>
          </a:p>
          <a:p>
            <a:pPr marL="0" indent="0">
              <a:buNone/>
            </a:pPr>
            <a:r>
              <a:rPr lang="cs-CZ" sz="2400" dirty="0">
                <a:latin typeface="Core Sans A 35 Light" panose="020B0303030302020204" pitchFamily="34" charset="-18"/>
              </a:rPr>
              <a:t>Budapešť</a:t>
            </a:r>
          </a:p>
          <a:p>
            <a:pPr marL="0" indent="0">
              <a:buNone/>
            </a:pPr>
            <a:r>
              <a:rPr lang="cs-CZ" sz="2400" dirty="0">
                <a:latin typeface="Core Sans A 35 Light" panose="020B0303030302020204" pitchFamily="34" charset="-18"/>
              </a:rPr>
              <a:t>Berlín</a:t>
            </a:r>
          </a:p>
          <a:p>
            <a:pPr marL="0" indent="0">
              <a:buNone/>
            </a:pPr>
            <a:r>
              <a:rPr lang="cs-CZ" sz="2400" dirty="0">
                <a:latin typeface="Core Sans A 35 Light" panose="020B0303030302020204" pitchFamily="34" charset="-18"/>
              </a:rPr>
              <a:t>Milano</a:t>
            </a:r>
          </a:p>
          <a:p>
            <a:pPr marL="0" indent="0">
              <a:buNone/>
            </a:pPr>
            <a:r>
              <a:rPr lang="cs-CZ" sz="2400" dirty="0">
                <a:latin typeface="Core Sans A 35 Light" panose="020B0303030302020204" pitchFamily="34" charset="-18"/>
              </a:rPr>
              <a:t>Bratislava</a:t>
            </a:r>
          </a:p>
        </p:txBody>
      </p:sp>
    </p:spTree>
    <p:extLst>
      <p:ext uri="{BB962C8B-B14F-4D97-AF65-F5344CB8AC3E}">
        <p14:creationId xmlns:p14="http://schemas.microsoft.com/office/powerpoint/2010/main" val="375857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398FE37-121F-7D44-DC23-09B0A0A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Co je ekodesign?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AFEE857-5DF9-C342-7581-1AE99857B17D}"/>
              </a:ext>
            </a:extLst>
          </p:cNvPr>
          <p:cNvSpPr txBox="1">
            <a:spLocks/>
          </p:cNvSpPr>
          <p:nvPr/>
        </p:nvSpPr>
        <p:spPr>
          <a:xfrm>
            <a:off x="838200" y="1418529"/>
            <a:ext cx="10515600" cy="68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dirty="0">
                <a:latin typeface="Core Sans A 35 Light" panose="020B0303030302020204" pitchFamily="34" charset="-18"/>
              </a:rPr>
              <a:t> </a:t>
            </a:r>
            <a:r>
              <a:rPr lang="cs-CZ" sz="1800" i="1" dirty="0">
                <a:latin typeface="Core Sans A 35 Light" panose="020B0303030302020204" pitchFamily="34" charset="-18"/>
              </a:rPr>
              <a:t>„Existuje jen málo profesí, které by měli takovou moc ovlivnit svět, designéři mají mnohem větší odpovědnost, než si ve skutečnosti uvědomují.“</a:t>
            </a:r>
            <a:r>
              <a:rPr lang="cs-CZ" sz="1800" dirty="0">
                <a:latin typeface="Core Sans A 35 Light" panose="020B0303030302020204" pitchFamily="34" charset="-18"/>
              </a:rPr>
              <a:t> </a:t>
            </a:r>
            <a:r>
              <a:rPr lang="cs-CZ" sz="1800" i="1" dirty="0">
                <a:latin typeface="Core Sans A 35 Light" panose="020B0303030302020204" pitchFamily="34" charset="-18"/>
              </a:rPr>
              <a:t>(Victor </a:t>
            </a:r>
            <a:r>
              <a:rPr lang="cs-CZ" sz="1800" i="1" dirty="0" err="1">
                <a:latin typeface="Core Sans A 35 Light" panose="020B0303030302020204" pitchFamily="34" charset="-18"/>
              </a:rPr>
              <a:t>Papanek</a:t>
            </a:r>
            <a:r>
              <a:rPr lang="cs-CZ" sz="1800" i="1" dirty="0">
                <a:latin typeface="Core Sans A 35 Light" panose="020B0303030302020204" pitchFamily="34" charset="-18"/>
              </a:rPr>
              <a:t>, design </a:t>
            </a:r>
            <a:r>
              <a:rPr lang="cs-CZ" sz="1800" i="1" dirty="0" err="1">
                <a:latin typeface="Core Sans A 35 Light" panose="020B0303030302020204" pitchFamily="34" charset="-18"/>
              </a:rPr>
              <a:t>for</a:t>
            </a:r>
            <a:r>
              <a:rPr lang="cs-CZ" sz="1800" i="1" dirty="0">
                <a:latin typeface="Core Sans A 35 Light" panose="020B0303030302020204" pitchFamily="34" charset="-18"/>
              </a:rPr>
              <a:t> </a:t>
            </a:r>
            <a:r>
              <a:rPr lang="cs-CZ" sz="1800" i="1" dirty="0" err="1">
                <a:latin typeface="Core Sans A 35 Light" panose="020B0303030302020204" pitchFamily="34" charset="-18"/>
              </a:rPr>
              <a:t>the</a:t>
            </a:r>
            <a:r>
              <a:rPr lang="cs-CZ" sz="1800" i="1" dirty="0">
                <a:latin typeface="Core Sans A 35 Light" panose="020B0303030302020204" pitchFamily="34" charset="-18"/>
              </a:rPr>
              <a:t> </a:t>
            </a:r>
            <a:r>
              <a:rPr lang="cs-CZ" sz="1800" i="1" dirty="0" err="1">
                <a:latin typeface="Core Sans A 35 Light" panose="020B0303030302020204" pitchFamily="34" charset="-18"/>
              </a:rPr>
              <a:t>real</a:t>
            </a:r>
            <a:r>
              <a:rPr lang="cs-CZ" sz="1800" i="1" dirty="0">
                <a:latin typeface="Core Sans A 35 Light" panose="020B0303030302020204" pitchFamily="34" charset="-18"/>
              </a:rPr>
              <a:t> </a:t>
            </a:r>
            <a:r>
              <a:rPr lang="cs-CZ" sz="1800" i="1" dirty="0" err="1">
                <a:latin typeface="Core Sans A 35 Light" panose="020B0303030302020204" pitchFamily="34" charset="-18"/>
              </a:rPr>
              <a:t>world</a:t>
            </a:r>
            <a:r>
              <a:rPr lang="cs-CZ" sz="1800" i="1" dirty="0">
                <a:latin typeface="Core Sans A 35 Light" panose="020B0303030302020204" pitchFamily="34" charset="-18"/>
              </a:rPr>
              <a:t> , 1972)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5FEA8A7-390B-F0DF-E2D6-265330AC1E18}"/>
              </a:ext>
            </a:extLst>
          </p:cNvPr>
          <p:cNvSpPr/>
          <p:nvPr/>
        </p:nvSpPr>
        <p:spPr>
          <a:xfrm>
            <a:off x="2452096" y="4526055"/>
            <a:ext cx="880217" cy="880217"/>
          </a:xfrm>
          <a:prstGeom prst="ellipse">
            <a:avLst/>
          </a:prstGeom>
          <a:solidFill>
            <a:srgbClr val="B5DABE"/>
          </a:solidFill>
          <a:ln w="5715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6524C99-5AD2-8E1B-E8C9-78B23066E139}"/>
              </a:ext>
            </a:extLst>
          </p:cNvPr>
          <p:cNvSpPr/>
          <p:nvPr/>
        </p:nvSpPr>
        <p:spPr>
          <a:xfrm>
            <a:off x="4590140" y="4526055"/>
            <a:ext cx="880217" cy="880217"/>
          </a:xfrm>
          <a:prstGeom prst="ellipse">
            <a:avLst/>
          </a:prstGeom>
          <a:noFill/>
          <a:ln w="5715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3DAE81-9D8B-8EB8-CB80-04CCA8531784}"/>
              </a:ext>
            </a:extLst>
          </p:cNvPr>
          <p:cNvSpPr/>
          <p:nvPr/>
        </p:nvSpPr>
        <p:spPr>
          <a:xfrm>
            <a:off x="6728184" y="4526055"/>
            <a:ext cx="880217" cy="880217"/>
          </a:xfrm>
          <a:prstGeom prst="ellipse">
            <a:avLst/>
          </a:prstGeom>
          <a:solidFill>
            <a:srgbClr val="FABE53"/>
          </a:solidFill>
          <a:ln w="5715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FE3EF5C-73B7-1ED1-5EAF-31AEA679A426}"/>
              </a:ext>
            </a:extLst>
          </p:cNvPr>
          <p:cNvSpPr/>
          <p:nvPr/>
        </p:nvSpPr>
        <p:spPr>
          <a:xfrm>
            <a:off x="8859686" y="4526055"/>
            <a:ext cx="880217" cy="880217"/>
          </a:xfrm>
          <a:prstGeom prst="ellipse">
            <a:avLst/>
          </a:prstGeom>
          <a:noFill/>
          <a:ln w="5715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A4F4481C-86B1-B36C-4706-5545617ADE04}"/>
              </a:ext>
            </a:extLst>
          </p:cNvPr>
          <p:cNvSpPr txBox="1">
            <a:spLocks/>
          </p:cNvSpPr>
          <p:nvPr/>
        </p:nvSpPr>
        <p:spPr>
          <a:xfrm>
            <a:off x="2270036" y="4806537"/>
            <a:ext cx="1244334" cy="486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b="1" dirty="0"/>
              <a:t>40. léta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43F57D1E-2F40-2AC2-1165-70FDA0A26160}"/>
              </a:ext>
            </a:extLst>
          </p:cNvPr>
          <p:cNvSpPr txBox="1">
            <a:spLocks/>
          </p:cNvSpPr>
          <p:nvPr/>
        </p:nvSpPr>
        <p:spPr>
          <a:xfrm>
            <a:off x="4667782" y="4840234"/>
            <a:ext cx="718808" cy="3341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b="1" dirty="0"/>
              <a:t>1973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87D6FED8-9ABE-0D44-8DFC-E93D519F5A93}"/>
              </a:ext>
            </a:extLst>
          </p:cNvPr>
          <p:cNvSpPr txBox="1">
            <a:spLocks/>
          </p:cNvSpPr>
          <p:nvPr/>
        </p:nvSpPr>
        <p:spPr>
          <a:xfrm>
            <a:off x="6776608" y="4840234"/>
            <a:ext cx="783366" cy="3341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b="1" dirty="0"/>
              <a:t>1992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E0E7C8A1-207A-125D-0F44-BE27F7B6191F}"/>
              </a:ext>
            </a:extLst>
          </p:cNvPr>
          <p:cNvSpPr txBox="1">
            <a:spLocks/>
          </p:cNvSpPr>
          <p:nvPr/>
        </p:nvSpPr>
        <p:spPr>
          <a:xfrm>
            <a:off x="8859686" y="4840234"/>
            <a:ext cx="880217" cy="3341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b="1" dirty="0"/>
              <a:t>??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00CA5D7-9B16-C785-B076-C9FF76C5C85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3332313" y="4966164"/>
            <a:ext cx="1251285" cy="0"/>
          </a:xfrm>
          <a:prstGeom prst="line">
            <a:avLst/>
          </a:prstGeom>
          <a:ln w="57150">
            <a:solidFill>
              <a:srgbClr val="727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EDB8680-27F7-78D0-15FF-585D4F257999}"/>
              </a:ext>
            </a:extLst>
          </p:cNvPr>
          <p:cNvSpPr txBox="1"/>
          <p:nvPr/>
        </p:nvSpPr>
        <p:spPr>
          <a:xfrm>
            <a:off x="1779601" y="5538768"/>
            <a:ext cx="22252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Klub </a:t>
            </a:r>
            <a:r>
              <a:rPr lang="cs-CZ" sz="1400" dirty="0" err="1">
                <a:latin typeface="Core Sans A 35 Light" panose="020B0303030302020204" pitchFamily="34" charset="-18"/>
              </a:rPr>
              <a:t>necessistů</a:t>
            </a:r>
            <a:endParaRPr lang="cs-CZ" sz="1400" dirty="0">
              <a:latin typeface="Core Sans A 35 Light" panose="020B0303030302020204" pitchFamily="34" charset="-18"/>
            </a:endParaRP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(studium spotřeby)</a:t>
            </a: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Brouk, Žák, Honzík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026F17F-1C25-31A4-7F7A-53D4AB61B398}"/>
              </a:ext>
            </a:extLst>
          </p:cNvPr>
          <p:cNvCxnSpPr>
            <a:cxnSpLocks/>
          </p:cNvCxnSpPr>
          <p:nvPr/>
        </p:nvCxnSpPr>
        <p:spPr>
          <a:xfrm>
            <a:off x="5470357" y="4966164"/>
            <a:ext cx="1251285" cy="0"/>
          </a:xfrm>
          <a:prstGeom prst="line">
            <a:avLst/>
          </a:prstGeom>
          <a:ln w="57150">
            <a:solidFill>
              <a:srgbClr val="727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B7FDCED-8322-F9B5-2C61-9C05DC79B256}"/>
              </a:ext>
            </a:extLst>
          </p:cNvPr>
          <p:cNvCxnSpPr>
            <a:cxnSpLocks/>
          </p:cNvCxnSpPr>
          <p:nvPr/>
        </p:nvCxnSpPr>
        <p:spPr>
          <a:xfrm>
            <a:off x="7608401" y="4960422"/>
            <a:ext cx="1251285" cy="0"/>
          </a:xfrm>
          <a:prstGeom prst="line">
            <a:avLst/>
          </a:prstGeom>
          <a:ln w="57150">
            <a:solidFill>
              <a:srgbClr val="727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78F1ADA-687A-5E7F-38EB-803095071243}"/>
              </a:ext>
            </a:extLst>
          </p:cNvPr>
          <p:cNvSpPr txBox="1"/>
          <p:nvPr/>
        </p:nvSpPr>
        <p:spPr>
          <a:xfrm>
            <a:off x="3917954" y="5559577"/>
            <a:ext cx="22252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Victor </a:t>
            </a:r>
            <a:r>
              <a:rPr lang="cs-CZ" sz="1400" dirty="0" err="1">
                <a:latin typeface="Core Sans A 35 Light" panose="020B0303030302020204" pitchFamily="34" charset="-18"/>
              </a:rPr>
              <a:t>Papanek</a:t>
            </a:r>
            <a:endParaRPr lang="cs-CZ" sz="1400" dirty="0">
              <a:latin typeface="Core Sans A 35 Light" panose="020B0303030302020204" pitchFamily="34" charset="-18"/>
            </a:endParaRP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(Design </a:t>
            </a:r>
            <a:r>
              <a:rPr lang="cs-CZ" sz="1400" dirty="0" err="1">
                <a:latin typeface="Core Sans A 35 Light" panose="020B0303030302020204" pitchFamily="34" charset="-18"/>
              </a:rPr>
              <a:t>for</a:t>
            </a:r>
            <a:r>
              <a:rPr lang="cs-CZ" sz="1400" dirty="0">
                <a:latin typeface="Core Sans A 35 Light" panose="020B0303030302020204" pitchFamily="34" charset="-18"/>
              </a:rPr>
              <a:t> </a:t>
            </a:r>
            <a:r>
              <a:rPr lang="cs-CZ" sz="1400" dirty="0" err="1">
                <a:latin typeface="Core Sans A 35 Light" panose="020B0303030302020204" pitchFamily="34" charset="-18"/>
              </a:rPr>
              <a:t>the</a:t>
            </a:r>
            <a:r>
              <a:rPr lang="cs-CZ" sz="1400" dirty="0">
                <a:latin typeface="Core Sans A 35 Light" panose="020B0303030302020204" pitchFamily="34" charset="-18"/>
              </a:rPr>
              <a:t> </a:t>
            </a:r>
            <a:r>
              <a:rPr lang="cs-CZ" sz="1400" dirty="0" err="1">
                <a:latin typeface="Core Sans A 35 Light" panose="020B0303030302020204" pitchFamily="34" charset="-18"/>
              </a:rPr>
              <a:t>real</a:t>
            </a:r>
            <a:r>
              <a:rPr lang="cs-CZ" sz="1400" dirty="0">
                <a:latin typeface="Core Sans A 35 Light" panose="020B0303030302020204" pitchFamily="34" charset="-18"/>
              </a:rPr>
              <a:t> </a:t>
            </a:r>
            <a:r>
              <a:rPr lang="cs-CZ" sz="1400" dirty="0" err="1">
                <a:latin typeface="Core Sans A 35 Light" panose="020B0303030302020204" pitchFamily="34" charset="-18"/>
              </a:rPr>
              <a:t>world</a:t>
            </a:r>
            <a:r>
              <a:rPr lang="cs-CZ" sz="1400" dirty="0">
                <a:latin typeface="Core Sans A 35 Light" panose="020B0303030302020204" pitchFamily="34" charset="-18"/>
              </a:rPr>
              <a:t>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8DCD4C3-B275-0BF4-0559-D88ACD9F843D}"/>
              </a:ext>
            </a:extLst>
          </p:cNvPr>
          <p:cNvSpPr txBox="1"/>
          <p:nvPr/>
        </p:nvSpPr>
        <p:spPr>
          <a:xfrm>
            <a:off x="6056307" y="5538768"/>
            <a:ext cx="22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Oficiální začátek ekodesignu</a:t>
            </a: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(Hannover - </a:t>
            </a:r>
            <a:r>
              <a:rPr lang="cs-CZ" sz="1400" dirty="0" err="1">
                <a:latin typeface="Core Sans A 35 Light" panose="020B0303030302020204" pitchFamily="34" charset="-18"/>
              </a:rPr>
              <a:t>Wilkhahn</a:t>
            </a:r>
            <a:r>
              <a:rPr lang="cs-CZ" sz="1400" dirty="0">
                <a:latin typeface="Core Sans A 35 Light" panose="020B0303030302020204" pitchFamily="34" charset="-18"/>
              </a:rPr>
              <a:t> Ltd židle)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B67BDC6-4BF8-2E57-EB1E-19C926D334F6}"/>
              </a:ext>
            </a:extLst>
          </p:cNvPr>
          <p:cNvSpPr txBox="1"/>
          <p:nvPr/>
        </p:nvSpPr>
        <p:spPr>
          <a:xfrm>
            <a:off x="8381576" y="5526218"/>
            <a:ext cx="1836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Jak to bude dál?</a:t>
            </a:r>
          </a:p>
        </p:txBody>
      </p: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5826684C-EF07-59E8-8A1D-1869EFC00DD7}"/>
              </a:ext>
            </a:extLst>
          </p:cNvPr>
          <p:cNvSpPr txBox="1">
            <a:spLocks/>
          </p:cNvSpPr>
          <p:nvPr/>
        </p:nvSpPr>
        <p:spPr>
          <a:xfrm>
            <a:off x="838199" y="2530209"/>
            <a:ext cx="10515600" cy="14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Core Sans A 35 Light" panose="020B0303030302020204" pitchFamily="34" charset="-18"/>
              </a:rPr>
              <a:t>Snížení dopadů na životní prostředí</a:t>
            </a:r>
          </a:p>
          <a:p>
            <a:r>
              <a:rPr lang="cs-CZ" sz="2400" dirty="0">
                <a:latin typeface="Core Sans A 35 Light" panose="020B0303030302020204" pitchFamily="34" charset="-18"/>
              </a:rPr>
              <a:t>Prevence – design předurčuje až 80% dopadů</a:t>
            </a:r>
          </a:p>
          <a:p>
            <a:r>
              <a:rPr lang="cs-CZ" sz="2400" dirty="0">
                <a:latin typeface="Core Sans A 35 Light" panose="020B0303030302020204" pitchFamily="34" charset="-18"/>
              </a:rPr>
              <a:t>Zapojení životního cyklu do návrhu</a:t>
            </a:r>
          </a:p>
          <a:p>
            <a:endParaRPr lang="cs-CZ" sz="2400" dirty="0">
              <a:latin typeface="Core Sans A 35 Light" panose="020B03030303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3362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993BD776-DD08-8103-A2FA-0FD801C63989}"/>
              </a:ext>
            </a:extLst>
          </p:cNvPr>
          <p:cNvSpPr/>
          <p:nvPr/>
        </p:nvSpPr>
        <p:spPr>
          <a:xfrm>
            <a:off x="3061873" y="3590583"/>
            <a:ext cx="2827874" cy="2827874"/>
          </a:xfrm>
          <a:prstGeom prst="ellipse">
            <a:avLst/>
          </a:prstGeom>
          <a:solidFill>
            <a:srgbClr val="FFC000">
              <a:alpha val="50000"/>
            </a:srgbClr>
          </a:solidFill>
          <a:ln w="57150">
            <a:solidFill>
              <a:srgbClr val="72727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398FE37-121F-7D44-DC23-09B0A0A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  Design x Ekodesign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AFEE857-5DF9-C342-7581-1AE99857B17D}"/>
              </a:ext>
            </a:extLst>
          </p:cNvPr>
          <p:cNvSpPr txBox="1">
            <a:spLocks/>
          </p:cNvSpPr>
          <p:nvPr/>
        </p:nvSpPr>
        <p:spPr>
          <a:xfrm>
            <a:off x="466098" y="1429371"/>
            <a:ext cx="11259803" cy="52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latin typeface="Core Sans A 35 Light" panose="020B0303030302020204" pitchFamily="34" charset="-18"/>
              </a:rPr>
              <a:t> “</a:t>
            </a:r>
            <a:r>
              <a:rPr lang="cs-CZ" sz="1800" i="1" dirty="0">
                <a:latin typeface="Core Sans A 35 Light" panose="020B0303030302020204" pitchFamily="34" charset="-18"/>
              </a:rPr>
              <a:t>Ekodesign nesmí opomíjet základní principy designu. Design, který neplní správně svojí funkci je odpad.“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6CFC5F53-B683-2B97-98C8-92A776816C10}"/>
              </a:ext>
            </a:extLst>
          </p:cNvPr>
          <p:cNvSpPr/>
          <p:nvPr/>
        </p:nvSpPr>
        <p:spPr>
          <a:xfrm>
            <a:off x="2191314" y="2199905"/>
            <a:ext cx="2827874" cy="2827874"/>
          </a:xfrm>
          <a:prstGeom prst="ellipse">
            <a:avLst/>
          </a:prstGeom>
          <a:solidFill>
            <a:srgbClr val="2E75B6">
              <a:alpha val="25000"/>
            </a:srgbClr>
          </a:solidFill>
          <a:ln w="57150">
            <a:solidFill>
              <a:srgbClr val="72727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2168B8DE-CDC5-0C1B-9F2C-E69E381C1C1C}"/>
              </a:ext>
            </a:extLst>
          </p:cNvPr>
          <p:cNvSpPr/>
          <p:nvPr/>
        </p:nvSpPr>
        <p:spPr>
          <a:xfrm>
            <a:off x="1320755" y="3590583"/>
            <a:ext cx="2827874" cy="2827874"/>
          </a:xfrm>
          <a:prstGeom prst="ellipse">
            <a:avLst/>
          </a:prstGeom>
          <a:solidFill>
            <a:srgbClr val="B5DABE">
              <a:alpha val="60000"/>
            </a:srgbClr>
          </a:solidFill>
          <a:ln w="57150">
            <a:solidFill>
              <a:srgbClr val="72727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ástupný obsah 2">
            <a:extLst>
              <a:ext uri="{FF2B5EF4-FFF2-40B4-BE49-F238E27FC236}">
                <a16:creationId xmlns:a16="http://schemas.microsoft.com/office/drawing/2014/main" id="{8FD66F36-C412-0FA8-985F-8A5984AE1ABC}"/>
              </a:ext>
            </a:extLst>
          </p:cNvPr>
          <p:cNvSpPr txBox="1">
            <a:spLocks/>
          </p:cNvSpPr>
          <p:nvPr/>
        </p:nvSpPr>
        <p:spPr>
          <a:xfrm>
            <a:off x="2990410" y="2570490"/>
            <a:ext cx="1214494" cy="32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latin typeface="Core Sans A 45 Regular" panose="020B0503030302020204" pitchFamily="34" charset="-18"/>
              </a:rPr>
              <a:t>Viscerální</a:t>
            </a:r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21CE6E55-31D6-311E-0C1F-03EAAA3EB381}"/>
              </a:ext>
            </a:extLst>
          </p:cNvPr>
          <p:cNvSpPr txBox="1">
            <a:spLocks/>
          </p:cNvSpPr>
          <p:nvPr/>
        </p:nvSpPr>
        <p:spPr>
          <a:xfrm>
            <a:off x="4150033" y="4949008"/>
            <a:ext cx="1289645" cy="290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latin typeface="Core Sans A 45 Regular" panose="020B0503030302020204" pitchFamily="34" charset="-18"/>
              </a:rPr>
              <a:t>Reflektivní</a:t>
            </a:r>
          </a:p>
        </p:txBody>
      </p:sp>
      <p:sp>
        <p:nvSpPr>
          <p:cNvPr id="25" name="Zástupný obsah 2">
            <a:extLst>
              <a:ext uri="{FF2B5EF4-FFF2-40B4-BE49-F238E27FC236}">
                <a16:creationId xmlns:a16="http://schemas.microsoft.com/office/drawing/2014/main" id="{FCD17130-3C39-AAA0-8AD5-933AF041B9D3}"/>
              </a:ext>
            </a:extLst>
          </p:cNvPr>
          <p:cNvSpPr txBox="1">
            <a:spLocks/>
          </p:cNvSpPr>
          <p:nvPr/>
        </p:nvSpPr>
        <p:spPr>
          <a:xfrm>
            <a:off x="1386748" y="4883108"/>
            <a:ext cx="1432887" cy="307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latin typeface="Core Sans A 45 Regular" panose="020B0503030302020204" pitchFamily="34" charset="-18"/>
              </a:rPr>
              <a:t>Behaviorální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F4BE7E0-D196-3948-DAA1-49236F3449A7}"/>
              </a:ext>
            </a:extLst>
          </p:cNvPr>
          <p:cNvSpPr txBox="1"/>
          <p:nvPr/>
        </p:nvSpPr>
        <p:spPr>
          <a:xfrm>
            <a:off x="2506129" y="2994567"/>
            <a:ext cx="1012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Vzhled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2647874-0264-36A1-C0B8-CEBDF9209300}"/>
              </a:ext>
            </a:extLst>
          </p:cNvPr>
          <p:cNvSpPr txBox="1"/>
          <p:nvPr/>
        </p:nvSpPr>
        <p:spPr>
          <a:xfrm>
            <a:off x="3620300" y="2997746"/>
            <a:ext cx="1012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Emoce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54C9821-5CC1-191D-287D-425479BF3466}"/>
              </a:ext>
            </a:extLst>
          </p:cNvPr>
          <p:cNvSpPr txBox="1"/>
          <p:nvPr/>
        </p:nvSpPr>
        <p:spPr>
          <a:xfrm>
            <a:off x="1449985" y="5334093"/>
            <a:ext cx="12847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Použitelnost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8D7EF77-4AC4-B842-9A93-04B884CDF31E}"/>
              </a:ext>
            </a:extLst>
          </p:cNvPr>
          <p:cNvSpPr txBox="1"/>
          <p:nvPr/>
        </p:nvSpPr>
        <p:spPr>
          <a:xfrm>
            <a:off x="2025463" y="5717878"/>
            <a:ext cx="12847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Funkce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AD6484A-A1CE-7126-F362-99C03B31403C}"/>
              </a:ext>
            </a:extLst>
          </p:cNvPr>
          <p:cNvSpPr txBox="1"/>
          <p:nvPr/>
        </p:nvSpPr>
        <p:spPr>
          <a:xfrm>
            <a:off x="4698814" y="5254777"/>
            <a:ext cx="10617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Význam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CB70016-3BAA-F5E1-222D-4E09229D487C}"/>
              </a:ext>
            </a:extLst>
          </p:cNvPr>
          <p:cNvSpPr txBox="1"/>
          <p:nvPr/>
        </p:nvSpPr>
        <p:spPr>
          <a:xfrm>
            <a:off x="4208223" y="5621767"/>
            <a:ext cx="10617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Poselství</a:t>
            </a:r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1A51EB15-136A-8742-D808-B63729D149E8}"/>
              </a:ext>
            </a:extLst>
          </p:cNvPr>
          <p:cNvSpPr/>
          <p:nvPr/>
        </p:nvSpPr>
        <p:spPr>
          <a:xfrm>
            <a:off x="8181050" y="3590583"/>
            <a:ext cx="2827874" cy="2827874"/>
          </a:xfrm>
          <a:prstGeom prst="ellipse">
            <a:avLst/>
          </a:prstGeom>
          <a:solidFill>
            <a:srgbClr val="FFC000">
              <a:alpha val="50000"/>
            </a:srgbClr>
          </a:solidFill>
          <a:ln w="57150">
            <a:solidFill>
              <a:srgbClr val="72727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E598DFD8-AB03-13DA-3EF1-691E91FFB01D}"/>
              </a:ext>
            </a:extLst>
          </p:cNvPr>
          <p:cNvSpPr/>
          <p:nvPr/>
        </p:nvSpPr>
        <p:spPr>
          <a:xfrm>
            <a:off x="7310491" y="2199905"/>
            <a:ext cx="2827874" cy="2827874"/>
          </a:xfrm>
          <a:prstGeom prst="ellipse">
            <a:avLst/>
          </a:prstGeom>
          <a:solidFill>
            <a:srgbClr val="2E75B6">
              <a:alpha val="25000"/>
            </a:srgbClr>
          </a:solidFill>
          <a:ln w="57150">
            <a:solidFill>
              <a:srgbClr val="72727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36D31442-48EC-C56F-A78E-57FBC976EDF2}"/>
              </a:ext>
            </a:extLst>
          </p:cNvPr>
          <p:cNvSpPr/>
          <p:nvPr/>
        </p:nvSpPr>
        <p:spPr>
          <a:xfrm>
            <a:off x="6439932" y="3590583"/>
            <a:ext cx="2827874" cy="2827874"/>
          </a:xfrm>
          <a:prstGeom prst="ellipse">
            <a:avLst/>
          </a:prstGeom>
          <a:solidFill>
            <a:srgbClr val="B5DABE">
              <a:alpha val="60000"/>
            </a:srgbClr>
          </a:solidFill>
          <a:ln w="57150">
            <a:solidFill>
              <a:srgbClr val="72727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Zástupný obsah 2">
            <a:extLst>
              <a:ext uri="{FF2B5EF4-FFF2-40B4-BE49-F238E27FC236}">
                <a16:creationId xmlns:a16="http://schemas.microsoft.com/office/drawing/2014/main" id="{BABB1C2E-1EB1-3173-83BA-3ECF2E9EB62D}"/>
              </a:ext>
            </a:extLst>
          </p:cNvPr>
          <p:cNvSpPr txBox="1">
            <a:spLocks/>
          </p:cNvSpPr>
          <p:nvPr/>
        </p:nvSpPr>
        <p:spPr>
          <a:xfrm>
            <a:off x="8109587" y="2570490"/>
            <a:ext cx="1214494" cy="32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Core Sans A 45 Regular" panose="020B0503030302020204" pitchFamily="34" charset="-18"/>
              </a:rPr>
              <a:t>Sociální</a:t>
            </a:r>
          </a:p>
        </p:txBody>
      </p:sp>
      <p:sp>
        <p:nvSpPr>
          <p:cNvPr id="70" name="Zástupný obsah 2">
            <a:extLst>
              <a:ext uri="{FF2B5EF4-FFF2-40B4-BE49-F238E27FC236}">
                <a16:creationId xmlns:a16="http://schemas.microsoft.com/office/drawing/2014/main" id="{89E37E66-14C2-79C6-F2C8-D7478A4FDE6E}"/>
              </a:ext>
            </a:extLst>
          </p:cNvPr>
          <p:cNvSpPr txBox="1">
            <a:spLocks/>
          </p:cNvSpPr>
          <p:nvPr/>
        </p:nvSpPr>
        <p:spPr>
          <a:xfrm>
            <a:off x="9269210" y="4949008"/>
            <a:ext cx="1673721" cy="290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Core Sans A 45 Regular" panose="020B0503030302020204" pitchFamily="34" charset="-18"/>
              </a:rPr>
              <a:t>Ekonomický</a:t>
            </a:r>
          </a:p>
        </p:txBody>
      </p:sp>
      <p:sp>
        <p:nvSpPr>
          <p:cNvPr id="71" name="Zástupný obsah 2">
            <a:extLst>
              <a:ext uri="{FF2B5EF4-FFF2-40B4-BE49-F238E27FC236}">
                <a16:creationId xmlns:a16="http://schemas.microsoft.com/office/drawing/2014/main" id="{F0F1E740-F1BA-FEC5-7934-63123C611550}"/>
              </a:ext>
            </a:extLst>
          </p:cNvPr>
          <p:cNvSpPr txBox="1">
            <a:spLocks/>
          </p:cNvSpPr>
          <p:nvPr/>
        </p:nvSpPr>
        <p:spPr>
          <a:xfrm>
            <a:off x="6459330" y="4883108"/>
            <a:ext cx="1892726" cy="307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latin typeface="Core Sans A 45 Regular" panose="020B0503030302020204" pitchFamily="34" charset="-18"/>
              </a:rPr>
              <a:t>Environmentální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D429C33C-DA13-B251-8DE8-C4FD751B12E1}"/>
              </a:ext>
            </a:extLst>
          </p:cNvPr>
          <p:cNvSpPr txBox="1"/>
          <p:nvPr/>
        </p:nvSpPr>
        <p:spPr>
          <a:xfrm>
            <a:off x="7405693" y="3003371"/>
            <a:ext cx="13585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Zaměstnanost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1307F453-10CC-C11B-3E4A-316714E7E69F}"/>
              </a:ext>
            </a:extLst>
          </p:cNvPr>
          <p:cNvSpPr txBox="1"/>
          <p:nvPr/>
        </p:nvSpPr>
        <p:spPr>
          <a:xfrm>
            <a:off x="8860750" y="2997746"/>
            <a:ext cx="1012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Emoce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85A10A1B-41D7-2FD9-A150-3A474BD39E9C}"/>
              </a:ext>
            </a:extLst>
          </p:cNvPr>
          <p:cNvSpPr txBox="1"/>
          <p:nvPr/>
        </p:nvSpPr>
        <p:spPr>
          <a:xfrm>
            <a:off x="6569162" y="5334093"/>
            <a:ext cx="12847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Opravitelnost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D8CDD64B-2AFC-CB46-53CA-25A4B421D24E}"/>
              </a:ext>
            </a:extLst>
          </p:cNvPr>
          <p:cNvSpPr txBox="1"/>
          <p:nvPr/>
        </p:nvSpPr>
        <p:spPr>
          <a:xfrm>
            <a:off x="6817934" y="5717878"/>
            <a:ext cx="1669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Recyklovatelnost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5C287DE1-ED53-D71F-3B5C-36EF46A6CE01}"/>
              </a:ext>
            </a:extLst>
          </p:cNvPr>
          <p:cNvSpPr txBox="1"/>
          <p:nvPr/>
        </p:nvSpPr>
        <p:spPr>
          <a:xfrm>
            <a:off x="9817991" y="5254777"/>
            <a:ext cx="10617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Cena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9FED98EA-9ADE-A357-0979-439C7A04D2BF}"/>
              </a:ext>
            </a:extLst>
          </p:cNvPr>
          <p:cNvSpPr txBox="1"/>
          <p:nvPr/>
        </p:nvSpPr>
        <p:spPr>
          <a:xfrm>
            <a:off x="9327400" y="5621767"/>
            <a:ext cx="11732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Konstrukce</a:t>
            </a:r>
          </a:p>
        </p:txBody>
      </p:sp>
      <p:sp>
        <p:nvSpPr>
          <p:cNvPr id="79" name="Obdélník: se zakulacenými rohy 78">
            <a:extLst>
              <a:ext uri="{FF2B5EF4-FFF2-40B4-BE49-F238E27FC236}">
                <a16:creationId xmlns:a16="http://schemas.microsoft.com/office/drawing/2014/main" id="{05DC68C6-75FA-88FF-DFE5-9F27ED0FEE9F}"/>
              </a:ext>
            </a:extLst>
          </p:cNvPr>
          <p:cNvSpPr/>
          <p:nvPr/>
        </p:nvSpPr>
        <p:spPr>
          <a:xfrm>
            <a:off x="2890057" y="4353216"/>
            <a:ext cx="1445576" cy="44936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obsah 2">
            <a:extLst>
              <a:ext uri="{FF2B5EF4-FFF2-40B4-BE49-F238E27FC236}">
                <a16:creationId xmlns:a16="http://schemas.microsoft.com/office/drawing/2014/main" id="{95D99D93-841C-2DC7-39ED-0189D63CFB4B}"/>
              </a:ext>
            </a:extLst>
          </p:cNvPr>
          <p:cNvSpPr txBox="1">
            <a:spLocks/>
          </p:cNvSpPr>
          <p:nvPr/>
        </p:nvSpPr>
        <p:spPr>
          <a:xfrm>
            <a:off x="2913298" y="4420265"/>
            <a:ext cx="1445576" cy="315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latin typeface="Core Sans A 45 Regular" panose="020B0503030302020204" pitchFamily="34" charset="-18"/>
              </a:rPr>
              <a:t>Spokojenost</a:t>
            </a:r>
          </a:p>
        </p:txBody>
      </p:sp>
      <p:sp>
        <p:nvSpPr>
          <p:cNvPr id="80" name="Obdélník: se zakulacenými rohy 79">
            <a:extLst>
              <a:ext uri="{FF2B5EF4-FFF2-40B4-BE49-F238E27FC236}">
                <a16:creationId xmlns:a16="http://schemas.microsoft.com/office/drawing/2014/main" id="{5007448B-E83E-8754-9B9D-613FC618D4A0}"/>
              </a:ext>
            </a:extLst>
          </p:cNvPr>
          <p:cNvSpPr/>
          <p:nvPr/>
        </p:nvSpPr>
        <p:spPr>
          <a:xfrm>
            <a:off x="7993448" y="4386988"/>
            <a:ext cx="1445576" cy="44936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Zástupný obsah 2">
            <a:extLst>
              <a:ext uri="{FF2B5EF4-FFF2-40B4-BE49-F238E27FC236}">
                <a16:creationId xmlns:a16="http://schemas.microsoft.com/office/drawing/2014/main" id="{D2BC962E-56A8-1F2F-BEA4-04F3B0A5554D}"/>
              </a:ext>
            </a:extLst>
          </p:cNvPr>
          <p:cNvSpPr txBox="1">
            <a:spLocks/>
          </p:cNvSpPr>
          <p:nvPr/>
        </p:nvSpPr>
        <p:spPr>
          <a:xfrm>
            <a:off x="8016689" y="4454037"/>
            <a:ext cx="1445576" cy="315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Core Sans A 45 Regular" panose="020B0503030302020204" pitchFamily="34" charset="-18"/>
              </a:rPr>
              <a:t>Udržitelný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9D9F94C5-0840-ABF1-902E-8C455F5B9853}"/>
              </a:ext>
            </a:extLst>
          </p:cNvPr>
          <p:cNvSpPr txBox="1"/>
          <p:nvPr/>
        </p:nvSpPr>
        <p:spPr>
          <a:xfrm>
            <a:off x="7388619" y="3916717"/>
            <a:ext cx="11732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latin typeface="Core Sans A 35 Light" panose="020B0303030302020204" pitchFamily="34" charset="-18"/>
              </a:rPr>
              <a:t>Snesitelný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0E76B3DF-C314-7105-8E0A-AEB27313DB7B}"/>
              </a:ext>
            </a:extLst>
          </p:cNvPr>
          <p:cNvSpPr txBox="1"/>
          <p:nvPr/>
        </p:nvSpPr>
        <p:spPr>
          <a:xfrm>
            <a:off x="8899089" y="3910237"/>
            <a:ext cx="11732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latin typeface="Core Sans A 35 Light" panose="020B0303030302020204" pitchFamily="34" charset="-18"/>
              </a:rPr>
              <a:t>Spravedlivý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5A20907D-CFDE-C180-EFCB-513628B3917B}"/>
              </a:ext>
            </a:extLst>
          </p:cNvPr>
          <p:cNvSpPr txBox="1"/>
          <p:nvPr/>
        </p:nvSpPr>
        <p:spPr>
          <a:xfrm>
            <a:off x="8120937" y="5213723"/>
            <a:ext cx="1173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latin typeface="Core Sans A 35 Light" panose="020B0303030302020204" pitchFamily="34" charset="-18"/>
              </a:rPr>
              <a:t>Životaschopný</a:t>
            </a:r>
          </a:p>
        </p:txBody>
      </p:sp>
    </p:spTree>
    <p:extLst>
      <p:ext uri="{BB962C8B-B14F-4D97-AF65-F5344CB8AC3E}">
        <p14:creationId xmlns:p14="http://schemas.microsoft.com/office/powerpoint/2010/main" val="324831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1F90350-9533-F23C-694D-B6D4F60D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Design proces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F5DC40A-0887-7CC6-C107-7169A34F7417}"/>
              </a:ext>
            </a:extLst>
          </p:cNvPr>
          <p:cNvSpPr txBox="1">
            <a:spLocks/>
          </p:cNvSpPr>
          <p:nvPr/>
        </p:nvSpPr>
        <p:spPr>
          <a:xfrm>
            <a:off x="740298" y="1781421"/>
            <a:ext cx="108228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latin typeface="Core Sans A 35 Light" panose="020B0303030302020204" pitchFamily="34" charset="-18"/>
              </a:rPr>
              <a:t>Rešerše | Koncept | Model | Výkres | Prototyp | Ověření funkčnosti | Uvedení do výroby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b="1" dirty="0">
              <a:latin typeface="Core Sans A 35 Light" panose="020B0303030302020204" pitchFamily="34" charset="-18"/>
            </a:endParaRPr>
          </a:p>
          <a:p>
            <a:pPr algn="ctr"/>
            <a:endParaRPr lang="cs-CZ" b="1" dirty="0">
              <a:latin typeface="Core Sans A 35 Light" panose="020B0303030302020204" pitchFamily="34" charset="-18"/>
            </a:endParaRPr>
          </a:p>
          <a:p>
            <a:pPr algn="ctr"/>
            <a:endParaRPr lang="cs-CZ" b="1" dirty="0">
              <a:latin typeface="Core Sans A 35 Light" panose="020B0303030302020204" pitchFamily="34" charset="-18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C020B25-66D5-10E9-DEBB-FA9C0A98B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904" y="2218284"/>
            <a:ext cx="10515600" cy="42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9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1F90350-9533-F23C-694D-B6D4F60D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Posuzované výrobky</a:t>
            </a: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729185E7-04D1-71CB-74CA-A23CC4C44F39}"/>
              </a:ext>
            </a:extLst>
          </p:cNvPr>
          <p:cNvSpPr txBox="1">
            <a:spLocks/>
          </p:cNvSpPr>
          <p:nvPr/>
        </p:nvSpPr>
        <p:spPr>
          <a:xfrm>
            <a:off x="0" y="1418529"/>
            <a:ext cx="12192000" cy="68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latin typeface="Core Sans A 35 Light" panose="020B0303030302020204" pitchFamily="34" charset="-18"/>
              </a:rPr>
              <a:t> </a:t>
            </a:r>
            <a:r>
              <a:rPr lang="cs-CZ" sz="1800" i="1" dirty="0">
                <a:latin typeface="Core Sans A 35 Light" panose="020B0303030302020204" pitchFamily="34" charset="-18"/>
              </a:rPr>
              <a:t>Bylo posuzováno 16 vybraných produktů různých velikostí a funkcí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CBF52F-59AE-8B01-B161-692B9C350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"/>
          <a:stretch/>
        </p:blipFill>
        <p:spPr>
          <a:xfrm>
            <a:off x="2617480" y="2416792"/>
            <a:ext cx="2427569" cy="324107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A36FBA1-1A61-2029-A767-3BE16B0BC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93" y="2424633"/>
            <a:ext cx="2414783" cy="32331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78B1EEC-21F4-9CDA-DE43-FA7504CA3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276" y="2416793"/>
            <a:ext cx="2409724" cy="32331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9608F4B-ADDC-1B3C-0B65-E5BE1BEFD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237" y="2424633"/>
            <a:ext cx="2333282" cy="32331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8B76223-D62D-AD67-69E0-D87207B8B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1" y="2416793"/>
            <a:ext cx="2631171" cy="3240988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37C3CC9A-CEAE-6644-0234-995AE6A890CF}"/>
              </a:ext>
            </a:extLst>
          </p:cNvPr>
          <p:cNvSpPr txBox="1"/>
          <p:nvPr/>
        </p:nvSpPr>
        <p:spPr>
          <a:xfrm>
            <a:off x="2617480" y="5649941"/>
            <a:ext cx="242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latin typeface="Core Sans A 35 Light" panose="020B0303030302020204" pitchFamily="34" charset="-18"/>
              </a:rPr>
              <a:t>Brokis</a:t>
            </a:r>
            <a:endParaRPr lang="cs-CZ" sz="1400" dirty="0">
              <a:latin typeface="Core Sans A 35 Light" panose="020B0303030302020204" pitchFamily="34" charset="-18"/>
            </a:endParaRP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Geometrické svítidlo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28594EF-3279-DACF-3696-9AD1B11D940F}"/>
              </a:ext>
            </a:extLst>
          </p:cNvPr>
          <p:cNvSpPr txBox="1"/>
          <p:nvPr/>
        </p:nvSpPr>
        <p:spPr>
          <a:xfrm>
            <a:off x="5033237" y="5665621"/>
            <a:ext cx="2333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Anna Marešová Menstruační kalíšek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3EAAB40-F78D-77A2-E337-76DDAADD6C1A}"/>
              </a:ext>
            </a:extLst>
          </p:cNvPr>
          <p:cNvSpPr txBox="1"/>
          <p:nvPr/>
        </p:nvSpPr>
        <p:spPr>
          <a:xfrm>
            <a:off x="7366519" y="5649941"/>
            <a:ext cx="2427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latin typeface="Core Sans A 35 Light" panose="020B0303030302020204" pitchFamily="34" charset="-18"/>
              </a:rPr>
              <a:t>Egoé</a:t>
            </a:r>
            <a:endParaRPr lang="cs-CZ" sz="1400" dirty="0">
              <a:latin typeface="Core Sans A 35 Light" panose="020B0303030302020204" pitchFamily="34" charset="-18"/>
            </a:endParaRP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Štokrle Štok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5ED0C16-A368-03D1-34AD-31EF6FC9C30F}"/>
              </a:ext>
            </a:extLst>
          </p:cNvPr>
          <p:cNvSpPr txBox="1"/>
          <p:nvPr/>
        </p:nvSpPr>
        <p:spPr>
          <a:xfrm>
            <a:off x="9755623" y="5646021"/>
            <a:ext cx="2436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TON</a:t>
            </a: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Věšák Log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18E1128-8BB5-C2BF-23D7-7A76078C2C8C}"/>
              </a:ext>
            </a:extLst>
          </p:cNvPr>
          <p:cNvSpPr txBox="1"/>
          <p:nvPr/>
        </p:nvSpPr>
        <p:spPr>
          <a:xfrm>
            <a:off x="0" y="5665621"/>
            <a:ext cx="2644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Veronika Janečková</a:t>
            </a:r>
          </a:p>
          <a:p>
            <a:pPr algn="ctr"/>
            <a:r>
              <a:rPr lang="cs-CZ" sz="1400" dirty="0">
                <a:latin typeface="Core Sans A 35 Light" panose="020B0303030302020204" pitchFamily="34" charset="-18"/>
              </a:rPr>
              <a:t>Kávové kapsle</a:t>
            </a:r>
          </a:p>
        </p:txBody>
      </p:sp>
    </p:spTree>
    <p:extLst>
      <p:ext uri="{BB962C8B-B14F-4D97-AF65-F5344CB8AC3E}">
        <p14:creationId xmlns:p14="http://schemas.microsoft.com/office/powerpoint/2010/main" val="189708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398FE37-121F-7D44-DC23-09B0A0A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Inventarizace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AFEE857-5DF9-C342-7581-1AE99857B17D}"/>
              </a:ext>
            </a:extLst>
          </p:cNvPr>
          <p:cNvSpPr txBox="1">
            <a:spLocks/>
          </p:cNvSpPr>
          <p:nvPr/>
        </p:nvSpPr>
        <p:spPr>
          <a:xfrm>
            <a:off x="838200" y="1418529"/>
            <a:ext cx="10515600" cy="6858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latin typeface="Core Sans A 35 Light" panose="020B0303030302020204" pitchFamily="34" charset="-18"/>
              </a:rPr>
              <a:t> </a:t>
            </a:r>
            <a:r>
              <a:rPr lang="cs-CZ" sz="1800" i="1" dirty="0">
                <a:latin typeface="Core Sans A 35 Light" panose="020B0303030302020204" pitchFamily="34" charset="-18"/>
              </a:rPr>
              <a:t>“Je potřeba designérům pomoci se sběrem dat, ukázat jim co vůbec sledovat a co vše je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i="1" dirty="0">
                <a:latin typeface="Core Sans A 35 Light" panose="020B0303030302020204" pitchFamily="34" charset="-18"/>
              </a:rPr>
              <a:t>v metodě LCA (</a:t>
            </a:r>
            <a:r>
              <a:rPr lang="cs-CZ" sz="1800" i="1" dirty="0" err="1">
                <a:latin typeface="Core Sans A 35 Light" panose="020B0303030302020204" pitchFamily="34" charset="-18"/>
              </a:rPr>
              <a:t>life-cycle-assessment</a:t>
            </a:r>
            <a:r>
              <a:rPr lang="cs-CZ" sz="1800" i="1" dirty="0">
                <a:latin typeface="Core Sans A 35 Light" panose="020B0303030302020204" pitchFamily="34" charset="-18"/>
              </a:rPr>
              <a:t>) posuzováno.“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5E6B71C1-A10E-C51B-59C7-902F34FB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7462" y="2927424"/>
            <a:ext cx="7077075" cy="2914650"/>
          </a:xfrm>
          <a:prstGeom prst="rect">
            <a:avLst/>
          </a:prstGeom>
        </p:spPr>
      </p:pic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D9928E43-07A1-E439-567C-897BAD8894CD}"/>
              </a:ext>
            </a:extLst>
          </p:cNvPr>
          <p:cNvSpPr txBox="1">
            <a:spLocks/>
          </p:cNvSpPr>
          <p:nvPr/>
        </p:nvSpPr>
        <p:spPr>
          <a:xfrm>
            <a:off x="2445123" y="2643632"/>
            <a:ext cx="2429436" cy="44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Core Sans A 45 Regular" panose="020B0503030302020204" pitchFamily="34" charset="-18"/>
              </a:rPr>
              <a:t>Materiálový</a:t>
            </a:r>
            <a:r>
              <a:rPr lang="cs-CZ" sz="2400" dirty="0">
                <a:latin typeface="Core Sans A 45 Regular" panose="020B0503030302020204" pitchFamily="34" charset="-18"/>
              </a:rPr>
              <a:t> pas</a:t>
            </a:r>
          </a:p>
        </p:txBody>
      </p:sp>
    </p:spTree>
    <p:extLst>
      <p:ext uri="{BB962C8B-B14F-4D97-AF65-F5344CB8AC3E}">
        <p14:creationId xmlns:p14="http://schemas.microsoft.com/office/powerpoint/2010/main" val="18519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398FE37-121F-7D44-DC23-09B0A0A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Inventarizace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AFEE857-5DF9-C342-7581-1AE99857B17D}"/>
              </a:ext>
            </a:extLst>
          </p:cNvPr>
          <p:cNvSpPr txBox="1">
            <a:spLocks/>
          </p:cNvSpPr>
          <p:nvPr/>
        </p:nvSpPr>
        <p:spPr>
          <a:xfrm>
            <a:off x="838200" y="1418529"/>
            <a:ext cx="10515600" cy="68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latin typeface="Core Sans A 35 Light" panose="020B0303030302020204" pitchFamily="34" charset="-18"/>
              </a:rPr>
              <a:t> </a:t>
            </a:r>
            <a:r>
              <a:rPr lang="cs-CZ" sz="1800" i="1" dirty="0">
                <a:latin typeface="Core Sans A 35 Light" panose="020B0303030302020204" pitchFamily="34" charset="-18"/>
              </a:rPr>
              <a:t>“Je potřeba designérům pomoci se sběrem dat, ukázat jim co vůbec sledovat a co vše je v LCA (</a:t>
            </a:r>
            <a:r>
              <a:rPr lang="cs-CZ" sz="1800" i="1" dirty="0" err="1">
                <a:latin typeface="Core Sans A 35 Light" panose="020B0303030302020204" pitchFamily="34" charset="-18"/>
              </a:rPr>
              <a:t>life-cycle-assessment</a:t>
            </a:r>
            <a:r>
              <a:rPr lang="cs-CZ" sz="1800" i="1" dirty="0">
                <a:latin typeface="Core Sans A 35 Light" panose="020B0303030302020204" pitchFamily="34" charset="-18"/>
              </a:rPr>
              <a:t>) posuzováno.“</a:t>
            </a:r>
            <a:endParaRPr lang="cs-CZ" dirty="0">
              <a:latin typeface="Core Sans A 35 Light" panose="020B0303030302020204" pitchFamily="34" charset="-18"/>
            </a:endParaRPr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D9928E43-07A1-E439-567C-897BAD8894CD}"/>
              </a:ext>
            </a:extLst>
          </p:cNvPr>
          <p:cNvSpPr txBox="1">
            <a:spLocks/>
          </p:cNvSpPr>
          <p:nvPr/>
        </p:nvSpPr>
        <p:spPr>
          <a:xfrm>
            <a:off x="838200" y="2519934"/>
            <a:ext cx="2716599" cy="44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Core Sans A 45 Regular" panose="020B0503030302020204" pitchFamily="34" charset="-18"/>
              </a:rPr>
              <a:t>Energetické</a:t>
            </a:r>
            <a:r>
              <a:rPr lang="cs-CZ" sz="2400" dirty="0">
                <a:latin typeface="Core Sans A 45 Regular" panose="020B0503030302020204" pitchFamily="34" charset="-18"/>
              </a:rPr>
              <a:t> toky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5D9F358-7363-45E1-108F-59D796573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034078"/>
            <a:ext cx="4400550" cy="723900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9E0228C-AE2C-0667-00B9-6970D3B76FE6}"/>
              </a:ext>
            </a:extLst>
          </p:cNvPr>
          <p:cNvSpPr txBox="1">
            <a:spLocks/>
          </p:cNvSpPr>
          <p:nvPr/>
        </p:nvSpPr>
        <p:spPr>
          <a:xfrm>
            <a:off x="6268278" y="2516621"/>
            <a:ext cx="3498574" cy="44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Core Sans A 45 Regular" panose="020B0503030302020204" pitchFamily="34" charset="-18"/>
              </a:rPr>
              <a:t>Doprava</a:t>
            </a:r>
            <a:endParaRPr lang="cs-CZ" sz="2400" dirty="0">
              <a:latin typeface="Core Sans A 45 Regular" panose="020B0503030302020204" pitchFamily="34" charset="-18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8DB66F3-5C8F-D170-6277-BE0331808A37}"/>
              </a:ext>
            </a:extLst>
          </p:cNvPr>
          <p:cNvSpPr txBox="1">
            <a:spLocks/>
          </p:cNvSpPr>
          <p:nvPr/>
        </p:nvSpPr>
        <p:spPr>
          <a:xfrm>
            <a:off x="838200" y="4529471"/>
            <a:ext cx="2716599" cy="44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latin typeface="Core Sans A 45 Regular" panose="020B0503030302020204" pitchFamily="34" charset="-18"/>
              </a:rPr>
              <a:t>Odpady z výroby</a:t>
            </a:r>
            <a:endParaRPr lang="cs-CZ" sz="2400" dirty="0">
              <a:latin typeface="Core Sans A 45 Regular" panose="020B0503030302020204" pitchFamily="34" charset="-18"/>
            </a:endParaRP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799E87B-F285-E40A-FA3A-1A7F15A991F0}"/>
              </a:ext>
            </a:extLst>
          </p:cNvPr>
          <p:cNvSpPr txBox="1">
            <a:spLocks/>
          </p:cNvSpPr>
          <p:nvPr/>
        </p:nvSpPr>
        <p:spPr>
          <a:xfrm>
            <a:off x="6268278" y="4526158"/>
            <a:ext cx="4400550" cy="44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 err="1">
                <a:latin typeface="Core Sans A 45 Regular" panose="020B0503030302020204" pitchFamily="34" charset="-18"/>
              </a:rPr>
              <a:t>Gate</a:t>
            </a:r>
            <a:r>
              <a:rPr lang="cs-CZ" sz="2200" dirty="0">
                <a:latin typeface="Core Sans A 45 Regular" panose="020B0503030302020204" pitchFamily="34" charset="-18"/>
              </a:rPr>
              <a:t> to </a:t>
            </a:r>
            <a:r>
              <a:rPr lang="cs-CZ" sz="2200" dirty="0" err="1">
                <a:latin typeface="Core Sans A 45 Regular" panose="020B0503030302020204" pitchFamily="34" charset="-18"/>
              </a:rPr>
              <a:t>grave</a:t>
            </a:r>
            <a:r>
              <a:rPr lang="cs-CZ" sz="2200" dirty="0">
                <a:latin typeface="Core Sans A 45 Regular" panose="020B0503030302020204" pitchFamily="34" charset="-18"/>
              </a:rPr>
              <a:t> (Use + </a:t>
            </a:r>
            <a:r>
              <a:rPr lang="cs-CZ" sz="2200" dirty="0" err="1">
                <a:latin typeface="Core Sans A 45 Regular" panose="020B0503030302020204" pitchFamily="34" charset="-18"/>
              </a:rPr>
              <a:t>EoL</a:t>
            </a:r>
            <a:r>
              <a:rPr lang="cs-CZ" sz="2200" dirty="0">
                <a:latin typeface="Core Sans A 45 Regular" panose="020B0503030302020204" pitchFamily="34" charset="-18"/>
              </a:rPr>
              <a:t>)</a:t>
            </a:r>
            <a:endParaRPr lang="cs-CZ" sz="2400" dirty="0">
              <a:latin typeface="Core Sans A 45 Regular" panose="020B0503030302020204" pitchFamily="34" charset="-18"/>
            </a:endParaRP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68840429-634A-4663-D88F-F5975E214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974473"/>
            <a:ext cx="4400550" cy="971550"/>
          </a:xfrm>
          <a:prstGeom prst="rect">
            <a:avLst/>
          </a:prstGeom>
        </p:spPr>
      </p:pic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44C42014-700D-D617-888D-5A520ABA9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2435" y="2872352"/>
            <a:ext cx="4371975" cy="885825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53E391B8-E463-62D1-DA62-59B024C97487}"/>
              </a:ext>
            </a:extLst>
          </p:cNvPr>
          <p:cNvSpPr txBox="1">
            <a:spLocks/>
          </p:cNvSpPr>
          <p:nvPr/>
        </p:nvSpPr>
        <p:spPr>
          <a:xfrm>
            <a:off x="6342434" y="4903932"/>
            <a:ext cx="4371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EFAEAE"/>
                </a:solidFill>
                <a:latin typeface="Core Sans A 45 Regular" panose="020B0503030302020204" pitchFamily="34" charset="-18"/>
              </a:rPr>
              <a:t>?</a:t>
            </a:r>
            <a:r>
              <a:rPr lang="cs-CZ" b="1" dirty="0">
                <a:solidFill>
                  <a:srgbClr val="A5C3E8"/>
                </a:solidFill>
                <a:latin typeface="Core Sans A 45 Regular" panose="020B0503030302020204" pitchFamily="34" charset="-18"/>
              </a:rPr>
              <a:t>?</a:t>
            </a:r>
            <a:r>
              <a:rPr lang="cs-CZ" b="1" dirty="0">
                <a:solidFill>
                  <a:srgbClr val="B5DABE"/>
                </a:solidFill>
                <a:latin typeface="Core Sans A 45 Regular" panose="020B0503030302020204" pitchFamily="34" charset="-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84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398FE37-121F-7D44-DC23-09B0A0A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Výsledky LCA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71BD4B0-DC32-E888-1B9C-039EA9CD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2" y="2382338"/>
            <a:ext cx="11204916" cy="2601142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80D92909-27E5-A5F4-4379-CB0D973EE73E}"/>
              </a:ext>
            </a:extLst>
          </p:cNvPr>
          <p:cNvSpPr txBox="1">
            <a:spLocks/>
          </p:cNvSpPr>
          <p:nvPr/>
        </p:nvSpPr>
        <p:spPr>
          <a:xfrm>
            <a:off x="838200" y="1418529"/>
            <a:ext cx="10515600" cy="36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i="1" dirty="0">
                <a:latin typeface="Core Sans A 35 Light" panose="020B0303030302020204" pitchFamily="34" charset="-18"/>
              </a:rPr>
              <a:t>Veřejnosti a designérům nesrozumitelné výsledky, velký soubor dat.</a:t>
            </a:r>
            <a:endParaRPr lang="cs-CZ" dirty="0">
              <a:latin typeface="Core Sans A 35 Light" panose="020B03030303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4813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398FE37-121F-7D44-DC23-09B0A0A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Core Sans A 45 Regular" panose="020B0503030302020204" pitchFamily="34" charset="-18"/>
              </a:rPr>
              <a:t>Výsledky LCA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222855-1092-CE2F-4F30-B4601E7C6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" y="1873311"/>
            <a:ext cx="11056620" cy="3111377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185C54A-52F6-7713-4F3F-1CE8C10BE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4534" y="5174615"/>
            <a:ext cx="6302931" cy="1318260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807070B-641E-68EA-D364-445886C2E6DB}"/>
              </a:ext>
            </a:extLst>
          </p:cNvPr>
          <p:cNvSpPr txBox="1">
            <a:spLocks/>
          </p:cNvSpPr>
          <p:nvPr/>
        </p:nvSpPr>
        <p:spPr>
          <a:xfrm>
            <a:off x="838200" y="1418529"/>
            <a:ext cx="10515600" cy="36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latin typeface="Core Sans A 35 Light" panose="020B0303030302020204" pitchFamily="34" charset="-18"/>
              </a:rPr>
              <a:t> </a:t>
            </a:r>
            <a:r>
              <a:rPr lang="cs-CZ" sz="1800" i="1" dirty="0">
                <a:latin typeface="Core Sans A 35 Light" panose="020B0303030302020204" pitchFamily="34" charset="-18"/>
              </a:rPr>
              <a:t>Zjednodušení do 5 kategorií dopadu</a:t>
            </a:r>
            <a:endParaRPr lang="cs-CZ" dirty="0">
              <a:latin typeface="Core Sans A 35 Light" panose="020B03030303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88385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449</Words>
  <Application>Microsoft Office PowerPoint</Application>
  <PresentationFormat>Širokoúhlá obrazovka</PresentationFormat>
  <Paragraphs>107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Core Sans A 35 Light</vt:lpstr>
      <vt:lpstr>Core Sans A 45 Regular</vt:lpstr>
      <vt:lpstr>Motiv Office</vt:lpstr>
      <vt:lpstr>Ekologické hodnocení Ekodesignu</vt:lpstr>
      <vt:lpstr>Co je ekodesign?</vt:lpstr>
      <vt:lpstr>  Design x Ekodesign</vt:lpstr>
      <vt:lpstr>Design proces</vt:lpstr>
      <vt:lpstr>Posuzované výrobky</vt:lpstr>
      <vt:lpstr>Inventarizace</vt:lpstr>
      <vt:lpstr>Inventarizace</vt:lpstr>
      <vt:lpstr>Výsledky LCA</vt:lpstr>
      <vt:lpstr>Výsledky LCA</vt:lpstr>
      <vt:lpstr>Dopady výroby el. energie</vt:lpstr>
      <vt:lpstr>Cíle udržitelného rozvoje (SDG´s)</vt:lpstr>
      <vt:lpstr>Přepočet podle stupnice</vt:lpstr>
      <vt:lpstr>Výsledné hodnocení</vt:lpstr>
      <vt:lpstr>Plán do budoucna</vt:lpstr>
      <vt:lpstr>Výstava ECO?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Ekologické hodnocení Ekodesignu</dc:title>
  <dc:creator>Kulhanek Jan (241)</dc:creator>
  <cp:lastModifiedBy>Kulhanek Jan (241)</cp:lastModifiedBy>
  <cp:revision>13</cp:revision>
  <dcterms:created xsi:type="dcterms:W3CDTF">2022-09-20T14:23:07Z</dcterms:created>
  <dcterms:modified xsi:type="dcterms:W3CDTF">2022-09-20T22:27:06Z</dcterms:modified>
</cp:coreProperties>
</file>