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8"/>
  </p:notesMasterIdLst>
  <p:sldIdLst>
    <p:sldId id="258" r:id="rId5"/>
    <p:sldId id="284" r:id="rId6"/>
    <p:sldId id="264" r:id="rId7"/>
    <p:sldId id="265" r:id="rId8"/>
    <p:sldId id="263" r:id="rId9"/>
    <p:sldId id="269" r:id="rId10"/>
    <p:sldId id="281" r:id="rId11"/>
    <p:sldId id="291" r:id="rId12"/>
    <p:sldId id="277" r:id="rId13"/>
    <p:sldId id="278" r:id="rId14"/>
    <p:sldId id="279" r:id="rId15"/>
    <p:sldId id="290" r:id="rId16"/>
    <p:sldId id="28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59776" autoAdjust="0"/>
  </p:normalViewPr>
  <p:slideViewPr>
    <p:cSldViewPr snapToGrid="0">
      <p:cViewPr varScale="1">
        <p:scale>
          <a:sx n="78" d="100"/>
          <a:sy n="78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77EE-3C22-49DD-8AAF-9A0708B8715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C1B15-509B-4E0B-85CD-BA7D529C7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Identifikace materiálů v terénu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Obtížná identifikace materiálu pouze na základě vizuálního pohledu – klíčový je recyklační piktogram</a:t>
            </a:r>
          </a:p>
          <a:p>
            <a:r>
              <a:rPr lang="cs-CZ" dirty="0">
                <a:latin typeface="Segoe Pro Display Light"/>
              </a:rPr>
              <a:t>15 obalů</a:t>
            </a:r>
          </a:p>
          <a:p>
            <a:r>
              <a:rPr lang="cs-CZ" dirty="0">
                <a:latin typeface="Segoe Pro Display Light"/>
              </a:rPr>
              <a:t>Různé objemy, různá velikost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C1B15-509B-4E0B-85CD-BA7D529C7D7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65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C1B15-509B-4E0B-85CD-BA7D529C7D7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18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Doprava 100 km, svoz 100 km, </a:t>
            </a:r>
          </a:p>
          <a:p>
            <a:endParaRPr lang="cs-CZ" dirty="0"/>
          </a:p>
          <a:p>
            <a:r>
              <a:rPr lang="cs-CZ" dirty="0"/>
              <a:t>Recyklace 60 % hliníku. Papír 83 %. Polypropylene 90,4 %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C1B15-509B-4E0B-85CD-BA7D529C7D7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47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C1B15-509B-4E0B-85CD-BA7D529C7D7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2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 této studii byly prezentovány výsledky posouzení environmentálních dopadu 15 vybraných obalů. Pro každý obal byly modelovány dva možné scénáře. Pro všechny uvažované obaly je scénář s materiálovou recyklací environmentálně šetrnější než scénář s energetickým využitím odpadu, a to i se zahrnutím environmentálních benefitů spojených s předcházením spotřeby elektřiny a tepla v podmínkách České republiky. </a:t>
            </a:r>
          </a:p>
          <a:p>
            <a:r>
              <a:rPr lang="cs-CZ" dirty="0"/>
              <a:t>Tato studie slouží jako první krok při modelování environmentálních dopadů obalů pro připravovanou databázi </a:t>
            </a:r>
            <a:r>
              <a:rPr lang="cs-CZ" dirty="0" err="1"/>
              <a:t>envisearch</a:t>
            </a:r>
            <a:r>
              <a:rPr lang="cs-CZ" dirty="0"/>
              <a:t>, která bude designérům a producentům obalů poskytovat porovnání různých obalových řešení.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C1B15-509B-4E0B-85CD-BA7D529C7D7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10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BCD80-B726-4A38-A8BF-91D34F35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5E95C7-7C5E-4F6C-874F-759DBABA1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950B49-267B-4DCB-99E8-FDF10D0D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F2E344-97AA-4094-912A-2443804F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327066-0C34-41DD-9910-34177BC2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00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F83C0-18E9-48C5-B70C-892A03B6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01A691-CA25-4E4F-9BE7-395041BA4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0AAD8D-3C5E-42E3-9427-4814BA41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7682A0-69F0-4EA8-AE14-6760701E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ED6B72-56E2-4CDD-A2FF-159B4570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9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B4D076-1B96-4040-A778-FC791324A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0B1D7C-56E0-40D7-874B-2EC0B70DD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0FD771-B8FE-4445-93E9-A8535717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6CF798-062B-4B2E-8648-BA708018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FDA1C1-30C3-4E29-9558-0BD68692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0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013D1-65A0-4D53-A6AB-ED6096C9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DBC56-70AF-4D22-8B96-73AF929A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9DE34D-29A7-460E-8796-49ED3C18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350450-9B77-460A-B9A3-CA2DF471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106C96-3DF3-4243-80D9-A2670903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88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F3621-60BA-4BBC-8E70-8E1B792A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C974AF-8090-4191-9832-62A1CB8C6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3BC85-D550-46EE-A43D-98B20353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C9D627-7AED-4C53-A4B1-2E6B1415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61F6D-BCB5-493E-A69D-CDEB66F1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94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BC9C5-C975-4C52-B870-6705C660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0C202-C9A7-44E7-8ABC-6F3EEB983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593548-E373-4A46-BB7B-C788A7AC1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80902B-D5CB-4B23-8485-11491D71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7D56EE-C9B9-43DC-B958-682739D4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5C02C1-0E72-4B63-B52D-13C8F2F7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09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DB88D-CBE3-4627-AFAE-4F06E914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A3AB00-826A-44E6-B496-69AC1A1E7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EFDC56-7DDC-421E-88E3-524E7BDE2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CDA2AB-C1EC-462B-8439-6B7FF7A93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B726A9-46A8-4111-8570-1764DB6B1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B266EE-1BA1-4EB3-A982-C77ADED4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5F8F5F-71BB-4811-BD4C-D7D5FDD7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D0186E-8F5B-416F-9AA5-CD189F8C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2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4AA6D-676B-40E7-AC52-37011A53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5CBF30-8693-480B-B0E4-32BFF8C5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5363F-0766-402D-99D0-C47B98BC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C03872-3DEC-4DAA-929F-9BBC5E8A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3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B2F363-9B2B-472A-B000-59D0EAD6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1979A5-8843-4A89-9342-B13F64B6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2C2561-5EA1-4894-886C-0B6C7CC8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81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2E084-2885-451D-B157-CF0B143C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14D1A-DC45-42D2-9356-6EB00366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770D6C-E3C6-4B38-8173-2D2334CB5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4EF26C-B30A-40FA-A848-606B4240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D89E1C-1852-491F-B87E-8533A54F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903355-4CC9-4EE2-88B4-52BC2901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5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E03D3-8D7D-4397-8D05-E50D46F4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29025A-6160-4EB1-8076-7509AA0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259946-8285-4023-B5AA-B39AEC5B9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1FD73D-02C5-4943-A322-A028B97B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4C7FE8-0A19-4AA9-A2C1-5DB901E7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435427-CF4A-4E3C-94F0-95818437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2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FCC16D-FADD-424F-9374-B4613A9E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968D54-F36E-4F6D-ACF9-2A7B721D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896EDD-E150-4FA8-B134-58045DC28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BEB7-8FC6-4FDF-B376-3B5B691D54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B87029-61BE-4C45-970B-90F873D1E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B04214-EF54-486E-85D3-2E8E32A97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CB25-5264-4BF1-9BC5-F54F90D52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8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CFA4B-025B-4D42-A0EA-BE944A3F5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762" y="1514986"/>
            <a:ext cx="10600476" cy="3955580"/>
          </a:xfrm>
        </p:spPr>
        <p:txBody>
          <a:bodyPr anchor="t">
            <a:noAutofit/>
          </a:bodyPr>
          <a:lstStyle/>
          <a:p>
            <a:r>
              <a:rPr lang="cs-CZ" sz="4000" b="1" dirty="0">
                <a:ea typeface="Segoe Pro Display Light" charset="0"/>
                <a:cs typeface="Segoe Pro Display Light" charset="0"/>
              </a:rPr>
              <a:t>Vliv designu na environmentální dopady konce životního cyklu obalových materiálů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420718-6F63-49F1-B210-D1E728FC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2828"/>
            <a:ext cx="3477862" cy="1899673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2CE22715-5E7C-4C6E-8239-3C4B895EECF6}"/>
              </a:ext>
            </a:extLst>
          </p:cNvPr>
          <p:cNvSpPr txBox="1">
            <a:spLocks/>
          </p:cNvSpPr>
          <p:nvPr/>
        </p:nvSpPr>
        <p:spPr>
          <a:xfrm>
            <a:off x="182880" y="3340623"/>
            <a:ext cx="11754196" cy="12280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latin typeface="+mn-lt"/>
                <a:ea typeface="Segoe Pro Display Light" charset="0"/>
                <a:cs typeface="Segoe Pro Display Light" charset="0"/>
              </a:rPr>
              <a:t>Ing. Jan Pešta</a:t>
            </a:r>
            <a:r>
              <a:rPr lang="cs-CZ" sz="2200" baseline="30000" dirty="0">
                <a:latin typeface="+mn-lt"/>
                <a:ea typeface="Segoe Pro Display Light" charset="0"/>
                <a:cs typeface="Segoe Pro Display Light" charset="0"/>
              </a:rPr>
              <a:t>1</a:t>
            </a:r>
            <a:r>
              <a:rPr lang="cs-CZ" sz="2200" dirty="0">
                <a:latin typeface="+mn-lt"/>
                <a:ea typeface="Segoe Pro Display Light" charset="0"/>
                <a:cs typeface="Segoe Pro Display Light" charset="0"/>
              </a:rPr>
              <a:t>, </a:t>
            </a:r>
            <a:r>
              <a:rPr lang="cs-CZ" sz="2200" dirty="0" err="1">
                <a:latin typeface="+mn-lt"/>
                <a:ea typeface="Segoe Pro Display Light" charset="0"/>
                <a:cs typeface="Segoe Pro Display Light" charset="0"/>
              </a:rPr>
              <a:t>MgA</a:t>
            </a:r>
            <a:r>
              <a:rPr lang="cs-CZ" sz="2200" dirty="0">
                <a:latin typeface="+mn-lt"/>
                <a:ea typeface="Segoe Pro Display Light" charset="0"/>
                <a:cs typeface="Segoe Pro Display Light" charset="0"/>
              </a:rPr>
              <a:t>. Jan Kulhánek</a:t>
            </a:r>
            <a:r>
              <a:rPr lang="cs-CZ" sz="2200" baseline="30000" dirty="0">
                <a:latin typeface="+mn-lt"/>
                <a:ea typeface="Segoe Pro Display Light" charset="0"/>
                <a:cs typeface="Segoe Pro Display Light" charset="0"/>
              </a:rPr>
              <a:t>1</a:t>
            </a:r>
            <a:r>
              <a:rPr lang="cs-CZ" sz="2200" dirty="0">
                <a:latin typeface="+mn-lt"/>
                <a:ea typeface="Segoe Pro Display Light" charset="0"/>
                <a:cs typeface="Segoe Pro Display Light" charset="0"/>
              </a:rPr>
              <a:t>, doc. Ing. Martin Pavlas, Ph.D.</a:t>
            </a:r>
            <a:r>
              <a:rPr lang="cs-CZ" sz="2200" baseline="30000" dirty="0">
                <a:latin typeface="+mn-lt"/>
                <a:ea typeface="Segoe Pro Display Light" charset="0"/>
                <a:cs typeface="Segoe Pro Display Light" charset="0"/>
              </a:rPr>
              <a:t>2</a:t>
            </a:r>
            <a:r>
              <a:rPr lang="cs-CZ" sz="2200" dirty="0">
                <a:latin typeface="+mn-lt"/>
                <a:ea typeface="Segoe Pro Display Light" charset="0"/>
                <a:cs typeface="Segoe Pro Display Light" charset="0"/>
              </a:rPr>
              <a:t>, Ing. Jaroslav Kratochvíl, Ph.D.</a:t>
            </a:r>
            <a:r>
              <a:rPr lang="cs-CZ" sz="2200" baseline="30000" dirty="0">
                <a:latin typeface="+mn-lt"/>
                <a:ea typeface="Segoe Pro Display Light" charset="0"/>
                <a:cs typeface="Segoe Pro Display Light" charset="0"/>
              </a:rPr>
              <a:t>2</a:t>
            </a:r>
            <a:r>
              <a:rPr lang="cs-CZ" sz="2200" dirty="0">
                <a:latin typeface="+mn-lt"/>
                <a:ea typeface="Segoe Pro Display Light" charset="0"/>
                <a:cs typeface="Segoe Pro Display Light" charset="0"/>
              </a:rPr>
              <a:t> </a:t>
            </a:r>
          </a:p>
          <a:p>
            <a:endParaRPr lang="cs-CZ" sz="2000" dirty="0">
              <a:latin typeface="+mn-lt"/>
              <a:ea typeface="Segoe Pro Display Light" charset="0"/>
              <a:cs typeface="Segoe Pro Display Light" charset="0"/>
            </a:endParaRPr>
          </a:p>
          <a:p>
            <a:r>
              <a:rPr lang="cs-CZ" sz="2000" baseline="30000" dirty="0">
                <a:latin typeface="+mn-lt"/>
                <a:ea typeface="Segoe Pro Display Light" charset="0"/>
                <a:cs typeface="Segoe Pro Display Light" charset="0"/>
              </a:rPr>
              <a:t>1</a:t>
            </a:r>
            <a:r>
              <a:rPr lang="cs-CZ" sz="2000" dirty="0">
                <a:latin typeface="+mn-lt"/>
                <a:ea typeface="Segoe Pro Display Light" charset="0"/>
                <a:cs typeface="Segoe Pro Display Light" charset="0"/>
              </a:rPr>
              <a:t> Ústav udržitelnosti a produktové ekologie, Vysoká škola chemicko-technologická v Praze, pestaj@vscht.cz</a:t>
            </a:r>
          </a:p>
          <a:p>
            <a:r>
              <a:rPr lang="cs-CZ" sz="2000" baseline="30000" dirty="0">
                <a:latin typeface="+mn-lt"/>
                <a:ea typeface="Segoe Pro Display Light" charset="0"/>
                <a:cs typeface="Segoe Pro Display Light" charset="0"/>
              </a:rPr>
              <a:t>2</a:t>
            </a:r>
            <a:r>
              <a:rPr lang="cs-CZ" sz="2000" dirty="0">
                <a:latin typeface="+mn-lt"/>
                <a:ea typeface="Segoe Pro Display Light" charset="0"/>
                <a:cs typeface="Segoe Pro Display Light" charset="0"/>
              </a:rPr>
              <a:t> Ústav procesního inženýrství, Vysoké učení technické v Brně</a:t>
            </a:r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B53607A6-9D29-4B0C-ADBD-D17E9C19C7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407" y="5470566"/>
            <a:ext cx="4068932" cy="88998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63AB0EA-EB96-4D10-B512-246603FF7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227" y="5022828"/>
            <a:ext cx="4343180" cy="18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93F2E-8BAE-4A22-BC8A-6688F763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Porovnání dvou scénářů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E16D09-A3DE-4527-BC72-8516DAB8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3" y="1812677"/>
            <a:ext cx="10194943" cy="42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280FD-5E48-4046-8308-F252DC50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Kelímek od jogurtu</a:t>
            </a:r>
            <a:br>
              <a:rPr lang="cs-CZ" dirty="0"/>
            </a:br>
            <a:r>
              <a:rPr lang="cs-CZ" sz="2000" dirty="0"/>
              <a:t>PP, Papír. etiketa, ALU uzávěr 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709A2D9-E7D9-44B2-8402-65D9489FA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80" y="1690688"/>
            <a:ext cx="8093006" cy="48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4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37F0C-068F-4D86-946E-D7B7BCEC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Další kroky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54C7BA-4F2D-4A01-8849-F6068C3A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webové databáze</a:t>
            </a:r>
          </a:p>
          <a:p>
            <a:r>
              <a:rPr lang="cs-CZ" dirty="0"/>
              <a:t>Sběr dat o obalech</a:t>
            </a:r>
          </a:p>
          <a:p>
            <a:r>
              <a:rPr lang="cs-CZ" dirty="0"/>
              <a:t>Modelování dalších obalů</a:t>
            </a:r>
          </a:p>
        </p:txBody>
      </p:sp>
    </p:spTree>
    <p:extLst>
      <p:ext uri="{BB962C8B-B14F-4D97-AF65-F5344CB8AC3E}">
        <p14:creationId xmlns:p14="http://schemas.microsoft.com/office/powerpoint/2010/main" val="33701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37F0C-068F-4D86-946E-D7B7BCEC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54C7BA-4F2D-4A01-8849-F6068C3A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Vzniká databáze Envisearch.com</a:t>
            </a:r>
          </a:p>
          <a:p>
            <a:r>
              <a:rPr lang="cs-CZ" dirty="0"/>
              <a:t>Modely 15 kompozitních obalů</a:t>
            </a:r>
          </a:p>
          <a:p>
            <a:r>
              <a:rPr lang="cs-CZ" dirty="0"/>
              <a:t>Recyklace vhodnější než energetické využití</a:t>
            </a:r>
          </a:p>
        </p:txBody>
      </p:sp>
    </p:spTree>
    <p:extLst>
      <p:ext uri="{BB962C8B-B14F-4D97-AF65-F5344CB8AC3E}">
        <p14:creationId xmlns:p14="http://schemas.microsoft.com/office/powerpoint/2010/main" val="116582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7D857D7-81D2-884E-2B5C-920E747F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Segoe Pro Display Light"/>
              </a:rPr>
              <a:t>Růst produkce obalových odpadů</a:t>
            </a:r>
            <a:endParaRPr lang="en-US" sz="4000" b="1" dirty="0">
              <a:latin typeface="Segoe Pro Display Light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BBECCD5-DB4F-1850-EC8B-33ECE58F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>
                <a:latin typeface="Segoe Pro Display Light"/>
              </a:rPr>
              <a:t>o cca 20% (mezi lety 2009-2019)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C6136D-83EA-2709-21F1-FF166B3A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95" y="2349287"/>
            <a:ext cx="4304081" cy="43040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4FEB50-EF82-4FF0-BF66-E00AD6D24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4" y="2917582"/>
            <a:ext cx="6810065" cy="339431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5BCDA8C-F8BF-4A2F-9D39-F88252E9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500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9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395" y="0"/>
            <a:ext cx="84751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FA9FE24-2DA5-4848-A1F3-F0193FFE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500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3968" y="604795"/>
            <a:ext cx="3318664" cy="553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r="70471"/>
          <a:stretch/>
        </p:blipFill>
        <p:spPr>
          <a:xfrm>
            <a:off x="700885" y="291922"/>
            <a:ext cx="3382165" cy="39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 l="58884" t="-786" r="30970" b="785"/>
          <a:stretch/>
        </p:blipFill>
        <p:spPr>
          <a:xfrm>
            <a:off x="4083050" y="291921"/>
            <a:ext cx="1162050" cy="39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l="85410" r="12660"/>
          <a:stretch/>
        </p:blipFill>
        <p:spPr>
          <a:xfrm>
            <a:off x="5244874" y="291922"/>
            <a:ext cx="220980" cy="39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4">
            <a:alphaModFix/>
          </a:blip>
          <a:srcRect l="91101" t="-3748" b="-1"/>
          <a:stretch/>
        </p:blipFill>
        <p:spPr>
          <a:xfrm>
            <a:off x="5465854" y="277158"/>
            <a:ext cx="1019299" cy="40864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700885" y="291920"/>
            <a:ext cx="5784268" cy="5961285"/>
          </a:xfrm>
          <a:prstGeom prst="rect">
            <a:avLst/>
          </a:prstGeom>
          <a:noFill/>
          <a:ln w="12700" cap="flat" cmpd="sng">
            <a:solidFill>
              <a:srgbClr val="1C1B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1283" y="685800"/>
            <a:ext cx="133870" cy="55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6743" y="1192953"/>
            <a:ext cx="6843390" cy="547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83337F0-8643-42B6-81BE-095A76A9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500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69" y="991183"/>
            <a:ext cx="4683822" cy="263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3191" y="991183"/>
            <a:ext cx="4698641" cy="263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207" y="3813551"/>
            <a:ext cx="4678484" cy="262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3191" y="3813551"/>
            <a:ext cx="4696229" cy="26188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8"/>
          <p:cNvGraphicFramePr/>
          <p:nvPr/>
        </p:nvGraphicFramePr>
        <p:xfrm>
          <a:off x="10360404" y="63890"/>
          <a:ext cx="1639713" cy="89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8" imgW="1639713" imgH="895667" progId="AcroExch.Document.DC">
                  <p:embed/>
                </p:oleObj>
              </mc:Choice>
              <mc:Fallback>
                <p:oleObj r:id="rId8" imgW="1639713" imgH="895667" progId="AcroExch.Document.DC">
                  <p:embed/>
                  <p:pic>
                    <p:nvPicPr>
                      <p:cNvPr id="187" name="Google Shape;187;p8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10360404" y="63890"/>
                        <a:ext cx="1639713" cy="895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Google Shape;188;p8"/>
          <p:cNvSpPr txBox="1"/>
          <p:nvPr/>
        </p:nvSpPr>
        <p:spPr>
          <a:xfrm>
            <a:off x="661925" y="806517"/>
            <a:ext cx="428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32AFAF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5689178" y="806517"/>
            <a:ext cx="428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32AFAF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685438" y="3557337"/>
            <a:ext cx="428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32AFAF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5712691" y="3557337"/>
            <a:ext cx="428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32AFAF"/>
                </a:solidFill>
                <a:latin typeface="Arial"/>
                <a:ea typeface="Arial"/>
                <a:cs typeface="Arial"/>
                <a:sym typeface="Arial"/>
              </a:rPr>
              <a:t>4)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514E3-7866-4B55-8349-84BFBE0B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91" y="1139778"/>
            <a:ext cx="11730759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0C5BB5-925A-4960-ABFE-01C61C008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3" y="2873248"/>
            <a:ext cx="4998620" cy="16296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D0AB7C7-8F1C-4118-946A-6F85CACE9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/>
          <a:stretch/>
        </p:blipFill>
        <p:spPr>
          <a:xfrm>
            <a:off x="246103" y="834809"/>
            <a:ext cx="4182460" cy="185335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690503-181F-4215-AFDA-68A192324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3" y="4670867"/>
            <a:ext cx="7962563" cy="185335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9DE039-74B2-434C-8F31-78D94C0FDB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2799" r="1497" b="822"/>
          <a:stretch/>
        </p:blipFill>
        <p:spPr>
          <a:xfrm>
            <a:off x="5736566" y="333778"/>
            <a:ext cx="6051343" cy="4167244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9CFCFF0-F6D4-4501-B736-BB2423D3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500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0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C1E2A-0F4A-414D-8A72-84B04CC8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Data materiálů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FE3856-58A0-4C04-BE85-F3C08D4E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Pro Display Light"/>
              </a:rPr>
              <a:t>15 obalů</a:t>
            </a:r>
          </a:p>
          <a:p>
            <a:r>
              <a:rPr lang="cs-CZ" dirty="0">
                <a:latin typeface="Segoe Pro Display Light"/>
              </a:rPr>
              <a:t>Různé objemy, různá velikost</a:t>
            </a:r>
          </a:p>
        </p:txBody>
      </p:sp>
    </p:spTree>
    <p:extLst>
      <p:ext uri="{BB962C8B-B14F-4D97-AF65-F5344CB8AC3E}">
        <p14:creationId xmlns:p14="http://schemas.microsoft.com/office/powerpoint/2010/main" val="387320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A0751-CE31-48E3-8002-E93581D3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Posuzování životního cyklu obalu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23529B-6F59-4524-A4B6-2B31A036B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Gabi</a:t>
            </a:r>
            <a:r>
              <a:rPr lang="cs-CZ" dirty="0"/>
              <a:t> software</a:t>
            </a:r>
          </a:p>
          <a:p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Footprint</a:t>
            </a:r>
            <a:r>
              <a:rPr lang="cs-CZ" dirty="0"/>
              <a:t> 3.0</a:t>
            </a:r>
          </a:p>
          <a:p>
            <a:r>
              <a:rPr lang="cs-CZ" dirty="0"/>
              <a:t>15 kompozitních obalů, </a:t>
            </a:r>
          </a:p>
          <a:p>
            <a:r>
              <a:rPr lang="cs-CZ" dirty="0"/>
              <a:t>2 uvažované scénáře: recyklace a energetické využití</a:t>
            </a:r>
          </a:p>
          <a:p>
            <a:r>
              <a:rPr lang="cs-CZ" dirty="0"/>
              <a:t>model průměrného českého ZEVO, vyčíslení energie pro jednotlivé složky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54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ACF5F-3D20-4376-9F15-E6904C29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Hranice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E651FF-8CAD-4B85-A8A4-946930435D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55" y="1524433"/>
            <a:ext cx="6819727" cy="48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933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613C59ADC20B43805D27EBA164CAC7" ma:contentTypeVersion="6" ma:contentTypeDescription="Vytvoří nový dokument" ma:contentTypeScope="" ma:versionID="3a4a3c4e1c5acc5261690613adfd17f9">
  <xsd:schema xmlns:xsd="http://www.w3.org/2001/XMLSchema" xmlns:xs="http://www.w3.org/2001/XMLSchema" xmlns:p="http://schemas.microsoft.com/office/2006/metadata/properties" xmlns:ns2="6a3fc6d4-24cd-4e2f-8729-fe39afffadd5" xmlns:ns3="542176bc-b435-4b88-93bd-bd64c3f130ff" targetNamespace="http://schemas.microsoft.com/office/2006/metadata/properties" ma:root="true" ma:fieldsID="5a7d478e4f23ed3457f65e270221342e" ns2:_="" ns3:_="">
    <xsd:import namespace="6a3fc6d4-24cd-4e2f-8729-fe39afffadd5"/>
    <xsd:import namespace="542176bc-b435-4b88-93bd-bd64c3f13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fc6d4-24cd-4e2f-8729-fe39afffa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176bc-b435-4b88-93bd-bd64c3f130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4EC28-7BD7-4B43-8AD7-FE6B52642A2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542176bc-b435-4b88-93bd-bd64c3f130ff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6a3fc6d4-24cd-4e2f-8729-fe39afffadd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326A2F-A45E-451E-AA79-F97F8F4693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0DF57-F280-4C5E-BE4B-B3D4346A4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3fc6d4-24cd-4e2f-8729-fe39afffadd5"/>
    <ds:schemaRef ds:uri="542176bc-b435-4b88-93bd-bd64c3f13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316</Words>
  <Application>Microsoft Office PowerPoint</Application>
  <PresentationFormat>Širokoúhlá obrazovka</PresentationFormat>
  <Paragraphs>45</Paragraphs>
  <Slides>13</Slides>
  <Notes>9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Pro Display Light</vt:lpstr>
      <vt:lpstr>Motiv Office</vt:lpstr>
      <vt:lpstr>AcroExch.Document.DC</vt:lpstr>
      <vt:lpstr>Vliv designu na environmentální dopady konce životního cyklu obalových materiálů</vt:lpstr>
      <vt:lpstr>Růst produkce obalových odpadů</vt:lpstr>
      <vt:lpstr>Prezentace aplikace PowerPoint</vt:lpstr>
      <vt:lpstr>Prezentace aplikace PowerPoint</vt:lpstr>
      <vt:lpstr>Prezentace aplikace PowerPoint</vt:lpstr>
      <vt:lpstr>Prezentace aplikace PowerPoint</vt:lpstr>
      <vt:lpstr>Data materiálů</vt:lpstr>
      <vt:lpstr>Posuzování životního cyklu obalu</vt:lpstr>
      <vt:lpstr>Hranice systému</vt:lpstr>
      <vt:lpstr>Porovnání dvou scénářů</vt:lpstr>
      <vt:lpstr>Kelímek od jogurtu PP, Papír. etiketa, ALU uzávěr </vt:lpstr>
      <vt:lpstr>Další kroky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environmentálního výzkumu:  Odpadové a oběhové hospodářství a environmentální bezpečnost  (CEVOOH)</dc:title>
  <dc:creator>Jiří Valta</dc:creator>
  <cp:lastModifiedBy>Jan Pešta</cp:lastModifiedBy>
  <cp:revision>80</cp:revision>
  <dcterms:created xsi:type="dcterms:W3CDTF">2021-02-02T09:27:19Z</dcterms:created>
  <dcterms:modified xsi:type="dcterms:W3CDTF">2022-09-20T10:59:13Z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0x01010018613C59ADC20B43805D27EBA164CAC7</vt:lpwstr>
  </property>
</Properties>
</file>