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9" r:id="rId4"/>
    <p:sldId id="269" r:id="rId5"/>
    <p:sldId id="272" r:id="rId6"/>
    <p:sldId id="270" r:id="rId7"/>
    <p:sldId id="265" r:id="rId8"/>
    <p:sldId id="266" r:id="rId9"/>
    <p:sldId id="271" r:id="rId10"/>
    <p:sldId id="274" r:id="rId11"/>
    <p:sldId id="261" r:id="rId12"/>
    <p:sldId id="263" r:id="rId13"/>
    <p:sldId id="262" r:id="rId14"/>
    <p:sldId id="267" r:id="rId15"/>
    <p:sldId id="273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Nunito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4AAA08-3A05-4009-BF5F-7CE48F78CA59}">
  <a:tblStyle styleId="{2F4AAA08-3A05-4009-BF5F-7CE48F78CA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1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337262521229657E-2"/>
          <c:y val="0.12364122503705172"/>
          <c:w val="0.60680326278246555"/>
          <c:h val="0.7625092011886484"/>
        </c:manualLayout>
      </c:layout>
      <c:barChart>
        <c:barDir val="bar"/>
        <c:grouping val="stacked"/>
        <c:varyColors val="0"/>
        <c:ser>
          <c:idx val="1"/>
          <c:order val="1"/>
          <c:tx>
            <c:strRef>
              <c:f>Base!$D$3</c:f>
              <c:strCache>
                <c:ptCount val="1"/>
                <c:pt idx="0">
                  <c:v>Anaerobic digestion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(Base!$B$6:$B$7,Base!$B$20,Base!$B$22)</c:f>
              <c:strCache>
                <c:ptCount val="4"/>
                <c:pt idx="0">
                  <c:v>Climate Change - total</c:v>
                </c:pt>
                <c:pt idx="1">
                  <c:v>Ecotoxicity, freshwater - total</c:v>
                </c:pt>
                <c:pt idx="2">
                  <c:v>Resource use, fossils</c:v>
                </c:pt>
                <c:pt idx="3">
                  <c:v>Water use</c:v>
                </c:pt>
              </c:strCache>
              <c:extLst/>
            </c:strRef>
          </c:cat>
          <c:val>
            <c:numRef>
              <c:f>(Base!$D$6:$D$7,Base!$D$20,Base!$D$22)</c:f>
              <c:numCache>
                <c:formatCode>0.00E+00</c:formatCode>
                <c:ptCount val="4"/>
                <c:pt idx="0">
                  <c:v>1.31E-8</c:v>
                </c:pt>
                <c:pt idx="1">
                  <c:v>-3.5199999999999998E-8</c:v>
                </c:pt>
                <c:pt idx="2">
                  <c:v>-8.4499999999999996E-8</c:v>
                </c:pt>
                <c:pt idx="3">
                  <c:v>-1.2E-9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8AB-4D57-8B7F-C0856FFF47DC}"/>
            </c:ext>
          </c:extLst>
        </c:ser>
        <c:ser>
          <c:idx val="3"/>
          <c:order val="3"/>
          <c:tx>
            <c:strRef>
              <c:f>Base!$F$3</c:f>
              <c:strCache>
                <c:ptCount val="1"/>
                <c:pt idx="0">
                  <c:v>Compost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(Base!$B$6:$B$7,Base!$B$20,Base!$B$22)</c:f>
              <c:strCache>
                <c:ptCount val="4"/>
                <c:pt idx="0">
                  <c:v>Climate Change - total</c:v>
                </c:pt>
                <c:pt idx="1">
                  <c:v>Ecotoxicity, freshwater - total</c:v>
                </c:pt>
                <c:pt idx="2">
                  <c:v>Resource use, fossils</c:v>
                </c:pt>
                <c:pt idx="3">
                  <c:v>Water use</c:v>
                </c:pt>
              </c:strCache>
              <c:extLst/>
            </c:strRef>
          </c:cat>
          <c:val>
            <c:numRef>
              <c:f>(Base!$F$6:$F$7,Base!$F$20,Base!$F$22)</c:f>
              <c:numCache>
                <c:formatCode>General</c:formatCode>
                <c:ptCount val="4"/>
                <c:pt idx="0" formatCode="0.00E+00">
                  <c:v>3.0000000000000001E-5</c:v>
                </c:pt>
                <c:pt idx="1">
                  <c:v>-1.0399999999999999E-4</c:v>
                </c:pt>
                <c:pt idx="2" formatCode="0.00E+00">
                  <c:v>-4.95E-6</c:v>
                </c:pt>
                <c:pt idx="3" formatCode="0.00E+00">
                  <c:v>-2.65E-6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8AB-4D57-8B7F-C0856FFF47DC}"/>
            </c:ext>
          </c:extLst>
        </c:ser>
        <c:ser>
          <c:idx val="5"/>
          <c:order val="5"/>
          <c:tx>
            <c:strRef>
              <c:f>Base!$H$3</c:f>
              <c:strCache>
                <c:ptCount val="1"/>
                <c:pt idx="0">
                  <c:v>Incineration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(Base!$B$6:$B$7,Base!$B$20,Base!$B$22)</c:f>
              <c:strCache>
                <c:ptCount val="4"/>
                <c:pt idx="0">
                  <c:v>Climate Change - total</c:v>
                </c:pt>
                <c:pt idx="1">
                  <c:v>Ecotoxicity, freshwater - total</c:v>
                </c:pt>
                <c:pt idx="2">
                  <c:v>Resource use, fossils</c:v>
                </c:pt>
                <c:pt idx="3">
                  <c:v>Water use</c:v>
                </c:pt>
              </c:strCache>
              <c:extLst/>
            </c:strRef>
          </c:cat>
          <c:val>
            <c:numRef>
              <c:f>(Base!$H$6:$H$7,Base!$H$20,Base!$H$22)</c:f>
              <c:numCache>
                <c:formatCode>0.00E+00</c:formatCode>
                <c:ptCount val="4"/>
                <c:pt idx="0">
                  <c:v>-9.2299999999999999E-4</c:v>
                </c:pt>
                <c:pt idx="1">
                  <c:v>-3.8800000000000001E-5</c:v>
                </c:pt>
                <c:pt idx="2">
                  <c:v>-7.9199999999999995E-4</c:v>
                </c:pt>
                <c:pt idx="3">
                  <c:v>8.2200000000000006E-5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8AB-4D57-8B7F-C0856FFF47DC}"/>
            </c:ext>
          </c:extLst>
        </c:ser>
        <c:ser>
          <c:idx val="6"/>
          <c:order val="6"/>
          <c:tx>
            <c:strRef>
              <c:f>Base!$I$3</c:f>
              <c:strCache>
                <c:ptCount val="1"/>
                <c:pt idx="0">
                  <c:v>Landfill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(Base!$B$6:$B$7,Base!$B$20,Base!$B$22)</c:f>
              <c:strCache>
                <c:ptCount val="4"/>
                <c:pt idx="0">
                  <c:v>Climate Change - total</c:v>
                </c:pt>
                <c:pt idx="1">
                  <c:v>Ecotoxicity, freshwater - total</c:v>
                </c:pt>
                <c:pt idx="2">
                  <c:v>Resource use, fossils</c:v>
                </c:pt>
                <c:pt idx="3">
                  <c:v>Water use</c:v>
                </c:pt>
              </c:strCache>
              <c:extLst/>
            </c:strRef>
          </c:cat>
          <c:val>
            <c:numRef>
              <c:f>(Base!$I$6:$I$7,Base!$I$20,Base!$I$22)</c:f>
              <c:numCache>
                <c:formatCode>0.00E+00</c:formatCode>
                <c:ptCount val="4"/>
                <c:pt idx="0" formatCode="General">
                  <c:v>1.05E-4</c:v>
                </c:pt>
                <c:pt idx="1">
                  <c:v>3.72E-6</c:v>
                </c:pt>
                <c:pt idx="2">
                  <c:v>7.0700000000000001E-6</c:v>
                </c:pt>
                <c:pt idx="3">
                  <c:v>1.15E-7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8AB-4D57-8B7F-C0856FFF47DC}"/>
            </c:ext>
          </c:extLst>
        </c:ser>
        <c:ser>
          <c:idx val="10"/>
          <c:order val="10"/>
          <c:tx>
            <c:strRef>
              <c:f>Base!$M$3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(Base!$B$6:$B$7,Base!$B$20,Base!$B$22)</c:f>
              <c:strCache>
                <c:ptCount val="4"/>
                <c:pt idx="0">
                  <c:v>Climate Change - total</c:v>
                </c:pt>
                <c:pt idx="1">
                  <c:v>Ecotoxicity, freshwater - total</c:v>
                </c:pt>
                <c:pt idx="2">
                  <c:v>Resource use, fossils</c:v>
                </c:pt>
                <c:pt idx="3">
                  <c:v>Water use</c:v>
                </c:pt>
              </c:strCache>
              <c:extLst/>
            </c:strRef>
          </c:cat>
          <c:val>
            <c:numRef>
              <c:f>(Base!$M$6:$M$7,Base!$M$20,Base!$M$22)</c:f>
              <c:numCache>
                <c:formatCode>General</c:formatCode>
                <c:ptCount val="4"/>
                <c:pt idx="0">
                  <c:v>2.0472500000000001E-5</c:v>
                </c:pt>
                <c:pt idx="1">
                  <c:v>3.7182700000000001E-6</c:v>
                </c:pt>
                <c:pt idx="2">
                  <c:v>1.336815E-5</c:v>
                </c:pt>
                <c:pt idx="3">
                  <c:v>2.2914000000000003E-8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8AB-4D57-8B7F-C0856FFF4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0861120"/>
        <c:axId val="7108515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Base!$C$3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(Base!$B$6:$B$7,Base!$B$20,Base!$B$22)</c15:sqref>
                        </c15:formulaRef>
                      </c:ext>
                    </c:extLst>
                    <c:strCache>
                      <c:ptCount val="4"/>
                      <c:pt idx="0">
                        <c:v>Climate Change - total</c:v>
                      </c:pt>
                      <c:pt idx="1">
                        <c:v>Ecotoxicity, freshwater - total</c:v>
                      </c:pt>
                      <c:pt idx="2">
                        <c:v>Resource use, fossils</c:v>
                      </c:pt>
                      <c:pt idx="3">
                        <c:v>Water use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(Base!$C$6:$C$7,Base!$C$20,Base!$C$22)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-7.67E-4</c:v>
                      </c:pt>
                      <c:pt idx="1">
                        <c:v>-1.36E-4</c:v>
                      </c:pt>
                      <c:pt idx="2" formatCode="0.00E+00">
                        <c:v>-7.7700000000000002E-4</c:v>
                      </c:pt>
                      <c:pt idx="3" formatCode="0.00E+00">
                        <c:v>7.9699999999999999E-5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78AB-4D57-8B7F-C0856FFF47D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Base!$E$3</c15:sqref>
                        </c15:formulaRef>
                      </c:ext>
                    </c:extLst>
                    <c:strCache>
                      <c:ptCount val="1"/>
                      <c:pt idx="0">
                        <c:v>Collection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(Base!$B$6:$B$7,Base!$B$20,Base!$B$22)</c15:sqref>
                        </c15:formulaRef>
                      </c:ext>
                    </c:extLst>
                    <c:strCache>
                      <c:ptCount val="4"/>
                      <c:pt idx="0">
                        <c:v>Climate Change - total</c:v>
                      </c:pt>
                      <c:pt idx="1">
                        <c:v>Ecotoxicity, freshwater - total</c:v>
                      </c:pt>
                      <c:pt idx="2">
                        <c:v>Resource use, fossils</c:v>
                      </c:pt>
                      <c:pt idx="3">
                        <c:v>Water use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(Base!$E$6:$E$7,Base!$E$20,Base!$E$22)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8AB-4D57-8B7F-C0856FFF47D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Base!$G$3</c15:sqref>
                        </c15:formulaRef>
                      </c:ext>
                    </c:extLst>
                    <c:strCache>
                      <c:ptCount val="1"/>
                      <c:pt idx="0">
                        <c:v>Disposal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(Base!$B$6:$B$7,Base!$B$20,Base!$B$22)</c15:sqref>
                        </c15:formulaRef>
                      </c:ext>
                    </c:extLst>
                    <c:strCache>
                      <c:ptCount val="4"/>
                      <c:pt idx="0">
                        <c:v>Climate Change - total</c:v>
                      </c:pt>
                      <c:pt idx="1">
                        <c:v>Ecotoxicity, freshwater - total</c:v>
                      </c:pt>
                      <c:pt idx="2">
                        <c:v>Resource use, fossils</c:v>
                      </c:pt>
                      <c:pt idx="3">
                        <c:v>Water use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(Base!$G$6:$G$7,Base!$G$20,Base!$G$22)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8AB-4D57-8B7F-C0856FFF47DC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Base!$J$3</c15:sqref>
                        </c15:formulaRef>
                      </c:ext>
                    </c:extLst>
                    <c:strCache>
                      <c:ptCount val="1"/>
                      <c:pt idx="0">
                        <c:v>Transport (AD)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(Base!$B$6:$B$7,Base!$B$20,Base!$B$22)</c15:sqref>
                        </c15:formulaRef>
                      </c:ext>
                    </c:extLst>
                    <c:strCache>
                      <c:ptCount val="4"/>
                      <c:pt idx="0">
                        <c:v>Climate Change - total</c:v>
                      </c:pt>
                      <c:pt idx="1">
                        <c:v>Ecotoxicity, freshwater - total</c:v>
                      </c:pt>
                      <c:pt idx="2">
                        <c:v>Resource use, fossils</c:v>
                      </c:pt>
                      <c:pt idx="3">
                        <c:v>Water use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(Base!$J$6:$J$7,Base!$J$20,Base!$J$22)</c15:sqref>
                        </c15:formulaRef>
                      </c:ext>
                    </c:extLst>
                    <c:numCache>
                      <c:formatCode>0.00E+00</c:formatCode>
                      <c:ptCount val="4"/>
                      <c:pt idx="0">
                        <c:v>1.2499999999999999E-8</c:v>
                      </c:pt>
                      <c:pt idx="1">
                        <c:v>2.2699999999999998E-9</c:v>
                      </c:pt>
                      <c:pt idx="2">
                        <c:v>8.1500000000000002E-9</c:v>
                      </c:pt>
                      <c:pt idx="3">
                        <c:v>1.4E-11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8AB-4D57-8B7F-C0856FFF47DC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Base!$K$3</c15:sqref>
                        </c15:formulaRef>
                      </c:ext>
                    </c:extLst>
                    <c:strCache>
                      <c:ptCount val="1"/>
                      <c:pt idx="0">
                        <c:v>Transport (compost)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(Base!$B$6:$B$7,Base!$B$20,Base!$B$22)</c15:sqref>
                        </c15:formulaRef>
                      </c:ext>
                    </c:extLst>
                    <c:strCache>
                      <c:ptCount val="4"/>
                      <c:pt idx="0">
                        <c:v>Climate Change - total</c:v>
                      </c:pt>
                      <c:pt idx="1">
                        <c:v>Ecotoxicity, freshwater - total</c:v>
                      </c:pt>
                      <c:pt idx="2">
                        <c:v>Resource use, fossils</c:v>
                      </c:pt>
                      <c:pt idx="3">
                        <c:v>Water use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(Base!$K$6:$K$7,Base!$K$20,Base!$K$22)</c15:sqref>
                        </c15:formulaRef>
                      </c:ext>
                    </c:extLst>
                    <c:numCache>
                      <c:formatCode>0.00E+00</c:formatCode>
                      <c:ptCount val="4"/>
                      <c:pt idx="0">
                        <c:v>4.5600000000000004E-6</c:v>
                      </c:pt>
                      <c:pt idx="1">
                        <c:v>8.2600000000000001E-7</c:v>
                      </c:pt>
                      <c:pt idx="2">
                        <c:v>2.96E-6</c:v>
                      </c:pt>
                      <c:pt idx="3">
                        <c:v>5.1000000000000002E-9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8AB-4D57-8B7F-C0856FFF47DC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Base!$L$3</c15:sqref>
                        </c15:formulaRef>
                      </c:ext>
                    </c:extLst>
                    <c:strCache>
                      <c:ptCount val="1"/>
                      <c:pt idx="0">
                        <c:v>Transport (mix)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(Base!$B$6:$B$7,Base!$B$20,Base!$B$22)</c15:sqref>
                        </c15:formulaRef>
                      </c:ext>
                    </c:extLst>
                    <c:strCache>
                      <c:ptCount val="4"/>
                      <c:pt idx="0">
                        <c:v>Climate Change - total</c:v>
                      </c:pt>
                      <c:pt idx="1">
                        <c:v>Ecotoxicity, freshwater - total</c:v>
                      </c:pt>
                      <c:pt idx="2">
                        <c:v>Resource use, fossils</c:v>
                      </c:pt>
                      <c:pt idx="3">
                        <c:v>Water use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(Base!$L$6:$L$7,Base!$L$20,Base!$L$22)</c15:sqref>
                        </c15:formulaRef>
                      </c:ext>
                    </c:extLst>
                    <c:numCache>
                      <c:formatCode>0.00E+00</c:formatCode>
                      <c:ptCount val="4"/>
                      <c:pt idx="0">
                        <c:v>1.59E-5</c:v>
                      </c:pt>
                      <c:pt idx="1">
                        <c:v>2.8899999999999999E-6</c:v>
                      </c:pt>
                      <c:pt idx="2">
                        <c:v>1.04E-5</c:v>
                      </c:pt>
                      <c:pt idx="3">
                        <c:v>1.7800000000000001E-8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8AB-4D57-8B7F-C0856FFF47DC}"/>
                  </c:ext>
                </c:extLst>
              </c15:ser>
            </c15:filteredBarSeries>
          </c:ext>
        </c:extLst>
      </c:barChart>
      <c:catAx>
        <c:axId val="71086112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+mn-ea"/>
                <a:cs typeface="+mn-cs"/>
              </a:defRPr>
            </a:pPr>
            <a:endParaRPr lang="en-US"/>
          </a:p>
        </c:txPr>
        <c:crossAx val="710851552"/>
        <c:crosses val="autoZero"/>
        <c:auto val="1"/>
        <c:lblAlgn val="ctr"/>
        <c:lblOffset val="100"/>
        <c:noMultiLvlLbl val="0"/>
      </c:catAx>
      <c:valAx>
        <c:axId val="710851552"/>
        <c:scaling>
          <c:orientation val="minMax"/>
          <c:max val="2.0000000000000006E-4"/>
          <c:min val="-1.0000000000000002E-3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E+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+mn-ea"/>
                <a:cs typeface="+mn-cs"/>
              </a:defRPr>
            </a:pPr>
            <a:endParaRPr lang="en-US"/>
          </a:p>
        </c:txPr>
        <c:crossAx val="71086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902735788861063E-3"/>
          <c:y val="0.84487019397563312"/>
          <c:w val="0.9369021335672898"/>
          <c:h val="0.15505704134292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unito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'S10'!$D$3</c:f>
              <c:strCache>
                <c:ptCount val="1"/>
                <c:pt idx="0">
                  <c:v>Anaerobic Digestion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('S10'!$B$6:$B$7,'S10'!$B$18,'S10'!$B$20)</c:f>
              <c:strCache>
                <c:ptCount val="4"/>
                <c:pt idx="0">
                  <c:v>Climate Change</c:v>
                </c:pt>
                <c:pt idx="1">
                  <c:v>Ecotoxicity, freshwater </c:v>
                </c:pt>
                <c:pt idx="2">
                  <c:v>Resource use, fossils</c:v>
                </c:pt>
                <c:pt idx="3">
                  <c:v>Water use</c:v>
                </c:pt>
              </c:strCache>
              <c:extLst/>
            </c:strRef>
          </c:cat>
          <c:val>
            <c:numRef>
              <c:f>('S10'!$D$6:$D$7,'S10'!$D$18,'S10'!$D$20)</c:f>
              <c:numCache>
                <c:formatCode>0.00E+00</c:formatCode>
                <c:ptCount val="4"/>
                <c:pt idx="0">
                  <c:v>1.1999999999999999E-7</c:v>
                </c:pt>
                <c:pt idx="1">
                  <c:v>-2.4599999999999999E-8</c:v>
                </c:pt>
                <c:pt idx="2">
                  <c:v>-3.4900000000000001E-9</c:v>
                </c:pt>
                <c:pt idx="3">
                  <c:v>-8.0300000000000002E-10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334-472F-86F6-C76C5B1C8CAC}"/>
            </c:ext>
          </c:extLst>
        </c:ser>
        <c:ser>
          <c:idx val="3"/>
          <c:order val="3"/>
          <c:tx>
            <c:strRef>
              <c:f>'S10'!$F$3</c:f>
              <c:strCache>
                <c:ptCount val="1"/>
                <c:pt idx="0">
                  <c:v>Compost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('S10'!$B$6:$B$7,'S10'!$B$18,'S10'!$B$20)</c:f>
              <c:strCache>
                <c:ptCount val="4"/>
                <c:pt idx="0">
                  <c:v>Climate Change</c:v>
                </c:pt>
                <c:pt idx="1">
                  <c:v>Ecotoxicity, freshwater </c:v>
                </c:pt>
                <c:pt idx="2">
                  <c:v>Resource use, fossils</c:v>
                </c:pt>
                <c:pt idx="3">
                  <c:v>Water use</c:v>
                </c:pt>
              </c:strCache>
              <c:extLst/>
            </c:strRef>
          </c:cat>
          <c:val>
            <c:numRef>
              <c:f>('S10'!$F$6:$F$7,'S10'!$F$18,'S10'!$F$20)</c:f>
              <c:numCache>
                <c:formatCode>General</c:formatCode>
                <c:ptCount val="4"/>
                <c:pt idx="0" formatCode="0.00E+00">
                  <c:v>3.0000000000000001E-5</c:v>
                </c:pt>
                <c:pt idx="1">
                  <c:v>-1.0399999999999999E-4</c:v>
                </c:pt>
                <c:pt idx="2" formatCode="0.00E+00">
                  <c:v>-4.95E-6</c:v>
                </c:pt>
                <c:pt idx="3" formatCode="0.00E+00">
                  <c:v>-2.65E-6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334-472F-86F6-C76C5B1C8CAC}"/>
            </c:ext>
          </c:extLst>
        </c:ser>
        <c:ser>
          <c:idx val="5"/>
          <c:order val="5"/>
          <c:tx>
            <c:strRef>
              <c:f>'S10'!$H$3</c:f>
              <c:strCache>
                <c:ptCount val="1"/>
                <c:pt idx="0">
                  <c:v>Incineration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('S10'!$B$6:$B$7,'S10'!$B$18,'S10'!$B$20)</c:f>
              <c:strCache>
                <c:ptCount val="4"/>
                <c:pt idx="0">
                  <c:v>Climate Change</c:v>
                </c:pt>
                <c:pt idx="1">
                  <c:v>Ecotoxicity, freshwater </c:v>
                </c:pt>
                <c:pt idx="2">
                  <c:v>Resource use, fossils</c:v>
                </c:pt>
                <c:pt idx="3">
                  <c:v>Water use</c:v>
                </c:pt>
              </c:strCache>
              <c:extLst/>
            </c:strRef>
          </c:cat>
          <c:val>
            <c:numRef>
              <c:f>('S10'!$H$6:$H$7,'S10'!$H$18,'S10'!$H$20)</c:f>
              <c:numCache>
                <c:formatCode>0.00E+00</c:formatCode>
                <c:ptCount val="4"/>
                <c:pt idx="0">
                  <c:v>8.1600000000000005E-5</c:v>
                </c:pt>
                <c:pt idx="1">
                  <c:v>3.8500000000000004E-6</c:v>
                </c:pt>
                <c:pt idx="2">
                  <c:v>3.0899999999999999E-5</c:v>
                </c:pt>
                <c:pt idx="3">
                  <c:v>6.9099999999999999E-5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334-472F-86F6-C76C5B1C8CAC}"/>
            </c:ext>
          </c:extLst>
        </c:ser>
        <c:ser>
          <c:idx val="6"/>
          <c:order val="6"/>
          <c:tx>
            <c:strRef>
              <c:f>'S10'!$I$3</c:f>
              <c:strCache>
                <c:ptCount val="1"/>
                <c:pt idx="0">
                  <c:v>Landfill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('S10'!$B$6:$B$7,'S10'!$B$18,'S10'!$B$20)</c:f>
              <c:strCache>
                <c:ptCount val="4"/>
                <c:pt idx="0">
                  <c:v>Climate Change</c:v>
                </c:pt>
                <c:pt idx="1">
                  <c:v>Ecotoxicity, freshwater </c:v>
                </c:pt>
                <c:pt idx="2">
                  <c:v>Resource use, fossils</c:v>
                </c:pt>
                <c:pt idx="3">
                  <c:v>Water use</c:v>
                </c:pt>
              </c:strCache>
              <c:extLst/>
            </c:strRef>
          </c:cat>
          <c:val>
            <c:numRef>
              <c:f>('S10'!$I$6:$I$7,'S10'!$I$18,'S10'!$I$20)</c:f>
              <c:numCache>
                <c:formatCode>0.00E+00</c:formatCode>
                <c:ptCount val="4"/>
                <c:pt idx="0" formatCode="General">
                  <c:v>1.05E-4</c:v>
                </c:pt>
                <c:pt idx="1">
                  <c:v>3.72E-6</c:v>
                </c:pt>
                <c:pt idx="2">
                  <c:v>7.0700000000000001E-6</c:v>
                </c:pt>
                <c:pt idx="3">
                  <c:v>1.15E-7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0334-472F-86F6-C76C5B1C8CAC}"/>
            </c:ext>
          </c:extLst>
        </c:ser>
        <c:ser>
          <c:idx val="10"/>
          <c:order val="10"/>
          <c:tx>
            <c:strRef>
              <c:f>'S10'!$M$3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('S10'!$B$6:$B$7,'S10'!$B$18,'S10'!$B$20)</c:f>
              <c:strCache>
                <c:ptCount val="4"/>
                <c:pt idx="0">
                  <c:v>Climate Change</c:v>
                </c:pt>
                <c:pt idx="1">
                  <c:v>Ecotoxicity, freshwater </c:v>
                </c:pt>
                <c:pt idx="2">
                  <c:v>Resource use, fossils</c:v>
                </c:pt>
                <c:pt idx="3">
                  <c:v>Water use</c:v>
                </c:pt>
              </c:strCache>
              <c:extLst/>
            </c:strRef>
          </c:cat>
          <c:val>
            <c:numRef>
              <c:f>('S10'!$M$6:$M$7,'S10'!$M$18,'S10'!$M$20)</c:f>
              <c:numCache>
                <c:formatCode>General</c:formatCode>
                <c:ptCount val="4"/>
                <c:pt idx="0">
                  <c:v>2.0472500000000001E-5</c:v>
                </c:pt>
                <c:pt idx="1">
                  <c:v>3.7182700000000001E-6</c:v>
                </c:pt>
                <c:pt idx="2">
                  <c:v>1.336815E-5</c:v>
                </c:pt>
                <c:pt idx="3">
                  <c:v>2.2914000000000003E-8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0334-472F-86F6-C76C5B1C8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581806207"/>
        <c:axId val="158181702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'S10'!$C$3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('S10'!$B$6:$B$7,'S10'!$B$18,'S10'!$B$20)</c15:sqref>
                        </c15:formulaRef>
                      </c:ext>
                    </c:extLst>
                    <c:strCache>
                      <c:ptCount val="4"/>
                      <c:pt idx="0">
                        <c:v>Climate Change</c:v>
                      </c:pt>
                      <c:pt idx="1">
                        <c:v>Ecotoxicity, freshwater </c:v>
                      </c:pt>
                      <c:pt idx="2">
                        <c:v>Resource use, fossils</c:v>
                      </c:pt>
                      <c:pt idx="3">
                        <c:v>Water use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('S10'!$C$6:$C$7,'S10'!$C$18,'S10'!$C$20)</c15:sqref>
                        </c15:formulaRef>
                      </c:ext>
                    </c:extLst>
                    <c:numCache>
                      <c:formatCode>0.00E+00</c:formatCode>
                      <c:ptCount val="4"/>
                      <c:pt idx="0" formatCode="General">
                        <c:v>2.3800000000000001E-4</c:v>
                      </c:pt>
                      <c:pt idx="1">
                        <c:v>-9.2999999999999997E-5</c:v>
                      </c:pt>
                      <c:pt idx="2">
                        <c:v>4.6400000000000003E-5</c:v>
                      </c:pt>
                      <c:pt idx="3">
                        <c:v>6.6600000000000006E-5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0334-472F-86F6-C76C5B1C8CA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'S10'!$E$3</c15:sqref>
                        </c15:formulaRef>
                      </c:ext>
                    </c:extLst>
                    <c:strCache>
                      <c:ptCount val="1"/>
                      <c:pt idx="0">
                        <c:v>Collection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('S10'!$B$6:$B$7,'S10'!$B$18,'S10'!$B$20)</c15:sqref>
                        </c15:formulaRef>
                      </c:ext>
                    </c:extLst>
                    <c:strCache>
                      <c:ptCount val="4"/>
                      <c:pt idx="0">
                        <c:v>Climate Change</c:v>
                      </c:pt>
                      <c:pt idx="1">
                        <c:v>Ecotoxicity, freshwater </c:v>
                      </c:pt>
                      <c:pt idx="2">
                        <c:v>Resource use, fossils</c:v>
                      </c:pt>
                      <c:pt idx="3">
                        <c:v>Water use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('S10'!$E$6:$E$7,'S10'!$E$18,'S10'!$E$20)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334-472F-86F6-C76C5B1C8CA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'S10'!$G$3</c15:sqref>
                        </c15:formulaRef>
                      </c:ext>
                    </c:extLst>
                    <c:strCache>
                      <c:ptCount val="1"/>
                      <c:pt idx="0">
                        <c:v>Disposal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('S10'!$B$6:$B$7,'S10'!$B$18,'S10'!$B$20)</c15:sqref>
                        </c15:formulaRef>
                      </c:ext>
                    </c:extLst>
                    <c:strCache>
                      <c:ptCount val="4"/>
                      <c:pt idx="0">
                        <c:v>Climate Change</c:v>
                      </c:pt>
                      <c:pt idx="1">
                        <c:v>Ecotoxicity, freshwater </c:v>
                      </c:pt>
                      <c:pt idx="2">
                        <c:v>Resource use, fossils</c:v>
                      </c:pt>
                      <c:pt idx="3">
                        <c:v>Water use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('S10'!$G$6:$G$7,'S10'!$G$18,'S10'!$G$20)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334-472F-86F6-C76C5B1C8CAC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'S10'!$J$3</c15:sqref>
                        </c15:formulaRef>
                      </c:ext>
                    </c:extLst>
                    <c:strCache>
                      <c:ptCount val="1"/>
                      <c:pt idx="0">
                        <c:v>Transport (AD)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('S10'!$B$6:$B$7,'S10'!$B$18,'S10'!$B$20)</c15:sqref>
                        </c15:formulaRef>
                      </c:ext>
                    </c:extLst>
                    <c:strCache>
                      <c:ptCount val="4"/>
                      <c:pt idx="0">
                        <c:v>Climate Change</c:v>
                      </c:pt>
                      <c:pt idx="1">
                        <c:v>Ecotoxicity, freshwater </c:v>
                      </c:pt>
                      <c:pt idx="2">
                        <c:v>Resource use, fossils</c:v>
                      </c:pt>
                      <c:pt idx="3">
                        <c:v>Water use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('S10'!$J$6:$J$7,'S10'!$J$18,'S10'!$J$20)</c15:sqref>
                        </c15:formulaRef>
                      </c:ext>
                    </c:extLst>
                    <c:numCache>
                      <c:formatCode>0.00E+00</c:formatCode>
                      <c:ptCount val="4"/>
                      <c:pt idx="0">
                        <c:v>1.2499999999999999E-8</c:v>
                      </c:pt>
                      <c:pt idx="1">
                        <c:v>2.2699999999999998E-9</c:v>
                      </c:pt>
                      <c:pt idx="2">
                        <c:v>8.1500000000000002E-9</c:v>
                      </c:pt>
                      <c:pt idx="3">
                        <c:v>1.4E-11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334-472F-86F6-C76C5B1C8CAC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'S10'!$K$3</c15:sqref>
                        </c15:formulaRef>
                      </c:ext>
                    </c:extLst>
                    <c:strCache>
                      <c:ptCount val="1"/>
                      <c:pt idx="0">
                        <c:v>Transport (compost)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('S10'!$B$6:$B$7,'S10'!$B$18,'S10'!$B$20)</c15:sqref>
                        </c15:formulaRef>
                      </c:ext>
                    </c:extLst>
                    <c:strCache>
                      <c:ptCount val="4"/>
                      <c:pt idx="0">
                        <c:v>Climate Change</c:v>
                      </c:pt>
                      <c:pt idx="1">
                        <c:v>Ecotoxicity, freshwater </c:v>
                      </c:pt>
                      <c:pt idx="2">
                        <c:v>Resource use, fossils</c:v>
                      </c:pt>
                      <c:pt idx="3">
                        <c:v>Water use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('S10'!$K$6:$K$7,'S10'!$K$18,'S10'!$K$20)</c15:sqref>
                        </c15:formulaRef>
                      </c:ext>
                    </c:extLst>
                    <c:numCache>
                      <c:formatCode>0.00E+00</c:formatCode>
                      <c:ptCount val="4"/>
                      <c:pt idx="0">
                        <c:v>4.5600000000000004E-6</c:v>
                      </c:pt>
                      <c:pt idx="1">
                        <c:v>8.2600000000000001E-7</c:v>
                      </c:pt>
                      <c:pt idx="2">
                        <c:v>2.96E-6</c:v>
                      </c:pt>
                      <c:pt idx="3">
                        <c:v>5.1000000000000002E-9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334-472F-86F6-C76C5B1C8CAC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'S10'!$L$3</c15:sqref>
                        </c15:formulaRef>
                      </c:ext>
                    </c:extLst>
                    <c:strCache>
                      <c:ptCount val="1"/>
                      <c:pt idx="0">
                        <c:v>Transport (mix)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('S10'!$B$6:$B$7,'S10'!$B$18,'S10'!$B$20)</c15:sqref>
                        </c15:formulaRef>
                      </c:ext>
                    </c:extLst>
                    <c:strCache>
                      <c:ptCount val="4"/>
                      <c:pt idx="0">
                        <c:v>Climate Change</c:v>
                      </c:pt>
                      <c:pt idx="1">
                        <c:v>Ecotoxicity, freshwater </c:v>
                      </c:pt>
                      <c:pt idx="2">
                        <c:v>Resource use, fossils</c:v>
                      </c:pt>
                      <c:pt idx="3">
                        <c:v>Water use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('S10'!$L$6:$L$7,'S10'!$L$18,'S10'!$L$20)</c15:sqref>
                        </c15:formulaRef>
                      </c:ext>
                    </c:extLst>
                    <c:numCache>
                      <c:formatCode>0.00E+00</c:formatCode>
                      <c:ptCount val="4"/>
                      <c:pt idx="0">
                        <c:v>1.59E-5</c:v>
                      </c:pt>
                      <c:pt idx="1">
                        <c:v>2.8899999999999999E-6</c:v>
                      </c:pt>
                      <c:pt idx="2">
                        <c:v>1.04E-5</c:v>
                      </c:pt>
                      <c:pt idx="3">
                        <c:v>1.7800000000000001E-8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334-472F-86F6-C76C5B1C8CAC}"/>
                  </c:ext>
                </c:extLst>
              </c15:ser>
            </c15:filteredBarSeries>
          </c:ext>
        </c:extLst>
      </c:barChart>
      <c:catAx>
        <c:axId val="1581806207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1817023"/>
        <c:crosses val="autoZero"/>
        <c:auto val="1"/>
        <c:lblAlgn val="ctr"/>
        <c:lblOffset val="100"/>
        <c:noMultiLvlLbl val="0"/>
      </c:catAx>
      <c:valAx>
        <c:axId val="158181702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E+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+mn-ea"/>
                <a:cs typeface="+mn-cs"/>
              </a:defRPr>
            </a:pPr>
            <a:endParaRPr lang="en-US"/>
          </a:p>
        </c:txPr>
        <c:crossAx val="1581806207"/>
        <c:crosses val="autoZero"/>
        <c:crossBetween val="between"/>
        <c:majorUnit val="1.0000000000000005E-4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'Separate collection (S3&amp;5&amp;11)'!$G$1</c:f>
              <c:strCache>
                <c:ptCount val="1"/>
                <c:pt idx="0">
                  <c:v>50/50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('Separate collection (S3&amp;5&amp;11)'!$F$4:$F$5,'Separate collection (S3&amp;5&amp;11)'!$F$16,'Separate collection (S3&amp;5&amp;11)'!$F$18)</c:f>
              <c:strCache>
                <c:ptCount val="4"/>
                <c:pt idx="0">
                  <c:v>Climate Change </c:v>
                </c:pt>
                <c:pt idx="1">
                  <c:v>Ecotoxicity, freshwater </c:v>
                </c:pt>
                <c:pt idx="2">
                  <c:v>Resource use, fossils</c:v>
                </c:pt>
                <c:pt idx="3">
                  <c:v>Water use</c:v>
                </c:pt>
              </c:strCache>
              <c:extLst/>
            </c:strRef>
          </c:cat>
          <c:val>
            <c:numRef>
              <c:f>('Separate collection (S3&amp;5&amp;11)'!$G$4:$G$5,'Separate collection (S3&amp;5&amp;11)'!$G$16,'Separate collection (S3&amp;5&amp;11)'!$G$18)</c:f>
              <c:numCache>
                <c:formatCode>0%</c:formatCode>
                <c:ptCount val="4"/>
                <c:pt idx="0">
                  <c:v>1.2294654498044328</c:v>
                </c:pt>
                <c:pt idx="1">
                  <c:v>-2.4117647058823528</c:v>
                </c:pt>
                <c:pt idx="2">
                  <c:v>0.84684684684684686</c:v>
                </c:pt>
                <c:pt idx="3">
                  <c:v>-1.1555834378920955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98C-4A22-AF69-36DA8770A0BB}"/>
            </c:ext>
          </c:extLst>
        </c:ser>
        <c:ser>
          <c:idx val="1"/>
          <c:order val="1"/>
          <c:tx>
            <c:strRef>
              <c:f>'Separate collection (S3&amp;5&amp;11)'!$H$1</c:f>
              <c:strCache>
                <c:ptCount val="1"/>
                <c:pt idx="0">
                  <c:v>Community composting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('Separate collection (S3&amp;5&amp;11)'!$F$4:$F$5,'Separate collection (S3&amp;5&amp;11)'!$F$16,'Separate collection (S3&amp;5&amp;11)'!$F$18)</c:f>
              <c:strCache>
                <c:ptCount val="4"/>
                <c:pt idx="0">
                  <c:v>Climate Change </c:v>
                </c:pt>
                <c:pt idx="1">
                  <c:v>Ecotoxicity, freshwater </c:v>
                </c:pt>
                <c:pt idx="2">
                  <c:v>Resource use, fossils</c:v>
                </c:pt>
                <c:pt idx="3">
                  <c:v>Water use</c:v>
                </c:pt>
              </c:strCache>
              <c:extLst/>
            </c:strRef>
          </c:cat>
          <c:val>
            <c:numRef>
              <c:f>('Separate collection (S3&amp;5&amp;11)'!$H$4:$H$5,'Separate collection (S3&amp;5&amp;11)'!$H$16,'Separate collection (S3&amp;5&amp;11)'!$H$18)</c:f>
              <c:numCache>
                <c:formatCode>0%</c:formatCode>
                <c:ptCount val="4"/>
                <c:pt idx="0">
                  <c:v>1.3142112125162972</c:v>
                </c:pt>
                <c:pt idx="1">
                  <c:v>-5.1617647058823524</c:v>
                </c:pt>
                <c:pt idx="2">
                  <c:v>0.94877734877734876</c:v>
                </c:pt>
                <c:pt idx="3">
                  <c:v>-1.2672521957340026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98C-4A22-AF69-36DA8770A0BB}"/>
            </c:ext>
          </c:extLst>
        </c:ser>
        <c:ser>
          <c:idx val="2"/>
          <c:order val="2"/>
          <c:tx>
            <c:strRef>
              <c:f>'Separate collection (S3&amp;5&amp;11)'!$I$1</c:f>
              <c:strCache>
                <c:ptCount val="1"/>
                <c:pt idx="0">
                  <c:v>Anaerobic digestion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Climate Change </c:v>
              </c:pt>
              <c:pt idx="1">
                <c:v>Ecotoxicity, freshwater </c:v>
              </c:pt>
              <c:pt idx="2">
                <c:v>Resource use, fossils</c:v>
              </c:pt>
              <c:pt idx="3">
                <c:v>Water use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('Separate collection (S3&amp;5&amp;11)'!$I$4:$I$5,'Separate collection (S3&amp;5&amp;11)'!$I$16,'Separate collection (S3&amp;5&amp;11)'!$I$18)</c:f>
              <c:numCache>
                <c:formatCode>0%</c:formatCode>
                <c:ptCount val="4"/>
                <c:pt idx="0">
                  <c:v>1.0966101694915253</c:v>
                </c:pt>
                <c:pt idx="1">
                  <c:v>0.29779411764705876</c:v>
                </c:pt>
                <c:pt idx="2">
                  <c:v>0.7142857142857143</c:v>
                </c:pt>
                <c:pt idx="3">
                  <c:v>-1.0431618569636134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98C-4A22-AF69-36DA8770A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2502287"/>
        <c:axId val="1812501455"/>
      </c:barChart>
      <c:catAx>
        <c:axId val="18125022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+mn-ea"/>
                <a:cs typeface="+mn-cs"/>
              </a:defRPr>
            </a:pPr>
            <a:endParaRPr lang="en-US"/>
          </a:p>
        </c:txPr>
        <c:crossAx val="1812501455"/>
        <c:crosses val="autoZero"/>
        <c:auto val="1"/>
        <c:lblAlgn val="ctr"/>
        <c:lblOffset val="100"/>
        <c:noMultiLvlLbl val="0"/>
      </c:catAx>
      <c:valAx>
        <c:axId val="1812501455"/>
        <c:scaling>
          <c:orientation val="minMax"/>
          <c:max val="2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+mn-ea"/>
                <a:cs typeface="+mn-cs"/>
              </a:defRPr>
            </a:pPr>
            <a:endParaRPr lang="en-US"/>
          </a:p>
        </c:txPr>
        <c:crossAx val="1812502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unito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Nunito" pitchFamily="2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+mn-ea"/>
                <a:cs typeface="+mn-cs"/>
              </a:defRPr>
            </a:pPr>
            <a:r>
              <a:rPr lang="en-GB">
                <a:latin typeface="Nunito" pitchFamily="2" charset="0"/>
              </a:rPr>
              <a:t>Climate change (kg CO</a:t>
            </a:r>
            <a:r>
              <a:rPr lang="en-GB" baseline="-25000">
                <a:latin typeface="Nunito" pitchFamily="2" charset="0"/>
              </a:rPr>
              <a:t>2</a:t>
            </a:r>
            <a:r>
              <a:rPr lang="en-GB" baseline="0">
                <a:latin typeface="Nunito" pitchFamily="2" charset="0"/>
              </a:rPr>
              <a:t> eq)</a:t>
            </a:r>
            <a:endParaRPr lang="en-GB">
              <a:latin typeface="Nuni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unito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854111986001753E-2"/>
          <c:y val="0.24507728200641588"/>
          <c:w val="0.66864588801399827"/>
          <c:h val="0.592181029454651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IPCC!$A$2</c:f>
              <c:strCache>
                <c:ptCount val="1"/>
                <c:pt idx="0">
                  <c:v>EF 3.0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(IPCC!$C$1,IPCC!$E$1,IPCC!$G$1:$H$1,IPCC!$L$1)</c:f>
              <c:strCache>
                <c:ptCount val="5"/>
                <c:pt idx="0">
                  <c:v>Anaerobic digestion</c:v>
                </c:pt>
                <c:pt idx="1">
                  <c:v>Compost</c:v>
                </c:pt>
                <c:pt idx="2">
                  <c:v>Incineration</c:v>
                </c:pt>
                <c:pt idx="3">
                  <c:v>Landfill</c:v>
                </c:pt>
                <c:pt idx="4">
                  <c:v>Transport</c:v>
                </c:pt>
              </c:strCache>
              <c:extLst/>
            </c:strRef>
          </c:cat>
          <c:val>
            <c:numRef>
              <c:f>(IPCC!$C$2,IPCC!$E$2,IPCC!$G$2:$H$2,IPCC!$L$2)</c:f>
              <c:numCache>
                <c:formatCode>General</c:formatCode>
                <c:ptCount val="5"/>
                <c:pt idx="0">
                  <c:v>5.0199999999999995E-4</c:v>
                </c:pt>
                <c:pt idx="1">
                  <c:v>1.1499999999999999</c:v>
                </c:pt>
                <c:pt idx="2">
                  <c:v>-35.5</c:v>
                </c:pt>
                <c:pt idx="3">
                  <c:v>4.05</c:v>
                </c:pt>
                <c:pt idx="4" formatCode="0.00E+00">
                  <c:v>0.78747900000000004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571-4B08-BBF4-40762BD3B0B9}"/>
            </c:ext>
          </c:extLst>
        </c:ser>
        <c:ser>
          <c:idx val="1"/>
          <c:order val="1"/>
          <c:tx>
            <c:strRef>
              <c:f>IPCC!$A$3</c:f>
              <c:strCache>
                <c:ptCount val="1"/>
                <c:pt idx="0">
                  <c:v>IPCC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(IPCC!$C$1,IPCC!$E$1,IPCC!$G$1:$H$1,IPCC!$L$1)</c:f>
              <c:strCache>
                <c:ptCount val="5"/>
                <c:pt idx="0">
                  <c:v>Anaerobic digestion</c:v>
                </c:pt>
                <c:pt idx="1">
                  <c:v>Compost</c:v>
                </c:pt>
                <c:pt idx="2">
                  <c:v>Incineration</c:v>
                </c:pt>
                <c:pt idx="3">
                  <c:v>Landfill</c:v>
                </c:pt>
                <c:pt idx="4">
                  <c:v>Transport</c:v>
                </c:pt>
              </c:strCache>
              <c:extLst/>
            </c:strRef>
          </c:cat>
          <c:val>
            <c:numRef>
              <c:f>(IPCC!$C$3,IPCC!$E$3,IPCC!$G$3:$H$3,IPCC!$L$3)</c:f>
              <c:numCache>
                <c:formatCode>General</c:formatCode>
                <c:ptCount val="5"/>
                <c:pt idx="0">
                  <c:v>4.4999999999999999E-4</c:v>
                </c:pt>
                <c:pt idx="1">
                  <c:v>3.68</c:v>
                </c:pt>
                <c:pt idx="2">
                  <c:v>40.700000000000003</c:v>
                </c:pt>
                <c:pt idx="3">
                  <c:v>4.34</c:v>
                </c:pt>
                <c:pt idx="4">
                  <c:v>0.77247099999999991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571-4B08-BBF4-40762BD3B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3166496"/>
        <c:axId val="603162336"/>
      </c:barChart>
      <c:catAx>
        <c:axId val="60316649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+mn-ea"/>
                <a:cs typeface="+mn-cs"/>
              </a:defRPr>
            </a:pPr>
            <a:endParaRPr lang="en-US"/>
          </a:p>
        </c:txPr>
        <c:crossAx val="603162336"/>
        <c:crosses val="autoZero"/>
        <c:auto val="1"/>
        <c:lblAlgn val="ctr"/>
        <c:lblOffset val="100"/>
        <c:noMultiLvlLbl val="0"/>
      </c:catAx>
      <c:valAx>
        <c:axId val="603162336"/>
        <c:scaling>
          <c:orientation val="minMax"/>
          <c:max val="50"/>
          <c:min val="-4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+mn-ea"/>
                <a:cs typeface="+mn-cs"/>
              </a:defRPr>
            </a:pPr>
            <a:endParaRPr lang="en-US"/>
          </a:p>
        </c:txPr>
        <c:crossAx val="60316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unito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Climate change </a:t>
            </a:r>
          </a:p>
        </c:rich>
      </c:tx>
      <c:layout>
        <c:manualLayout>
          <c:xMode val="edge"/>
          <c:yMode val="edge"/>
          <c:x val="0.26227077865266835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IPCC!$A$10</c:f>
              <c:strCache>
                <c:ptCount val="1"/>
                <c:pt idx="0">
                  <c:v>EF 3.0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IPCC!$B$9:$D$9</c:f>
              <c:strCache>
                <c:ptCount val="3"/>
                <c:pt idx="0">
                  <c:v>50/50</c:v>
                </c:pt>
                <c:pt idx="1">
                  <c:v>Community composting</c:v>
                </c:pt>
                <c:pt idx="2">
                  <c:v>Anaerobic digestion</c:v>
                </c:pt>
              </c:strCache>
            </c:strRef>
          </c:cat>
          <c:val>
            <c:numRef>
              <c:f>IPCC!$B$10:$D$10</c:f>
              <c:numCache>
                <c:formatCode>0%</c:formatCode>
                <c:ptCount val="3"/>
                <c:pt idx="0">
                  <c:v>1.2294008285290043</c:v>
                </c:pt>
                <c:pt idx="1">
                  <c:v>1.3141654489232684</c:v>
                </c:pt>
                <c:pt idx="2">
                  <c:v>1.0965645623165952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7-4DEA-A42F-DB1B66965788}"/>
            </c:ext>
          </c:extLst>
        </c:ser>
        <c:ser>
          <c:idx val="1"/>
          <c:order val="1"/>
          <c:tx>
            <c:strRef>
              <c:f>IPCC!$A$11</c:f>
              <c:strCache>
                <c:ptCount val="1"/>
                <c:pt idx="0">
                  <c:v>IPCC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IPCC!$B$9:$D$9</c:f>
              <c:strCache>
                <c:ptCount val="3"/>
                <c:pt idx="0">
                  <c:v>50/50</c:v>
                </c:pt>
                <c:pt idx="1">
                  <c:v>Community composting</c:v>
                </c:pt>
                <c:pt idx="2">
                  <c:v>Anaerobic digestion</c:v>
                </c:pt>
              </c:strCache>
            </c:strRef>
          </c:cat>
          <c:val>
            <c:numRef>
              <c:f>IPCC!$B$11:$D$11</c:f>
              <c:numCache>
                <c:formatCode>0%</c:formatCode>
                <c:ptCount val="3"/>
                <c:pt idx="0">
                  <c:v>-0.66060606060606064</c:v>
                </c:pt>
                <c:pt idx="1">
                  <c:v>-0.40404040404040403</c:v>
                </c:pt>
                <c:pt idx="2">
                  <c:v>-0.94606060606060605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47-4DEA-A42F-DB1B66965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43136047"/>
        <c:axId val="1643138127"/>
      </c:barChart>
      <c:catAx>
        <c:axId val="1643136047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138127"/>
        <c:crosses val="autoZero"/>
        <c:auto val="1"/>
        <c:lblAlgn val="ctr"/>
        <c:lblOffset val="100"/>
        <c:noMultiLvlLbl val="0"/>
      </c:catAx>
      <c:valAx>
        <c:axId val="164313812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136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'S1'!$B$6</c:f>
              <c:strCache>
                <c:ptCount val="1"/>
                <c:pt idx="0">
                  <c:v>Climate Change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('S1'!$D$3,'S1'!$F$3,'S1'!$H$3:$I$3)</c:f>
              <c:strCache>
                <c:ptCount val="4"/>
                <c:pt idx="0">
                  <c:v>Anaerobic digestion</c:v>
                </c:pt>
                <c:pt idx="1">
                  <c:v>Compost</c:v>
                </c:pt>
                <c:pt idx="2">
                  <c:v>Incineration</c:v>
                </c:pt>
                <c:pt idx="3">
                  <c:v>Landfill</c:v>
                </c:pt>
              </c:strCache>
              <c:extLst/>
            </c:strRef>
          </c:cat>
          <c:val>
            <c:numRef>
              <c:f>('S1'!$D$6,'S1'!$F$6,'S1'!$H$6:$I$6)</c:f>
              <c:numCache>
                <c:formatCode>0.00E+00</c:formatCode>
                <c:ptCount val="4"/>
                <c:pt idx="0">
                  <c:v>9.4800000000000007E-6</c:v>
                </c:pt>
                <c:pt idx="1">
                  <c:v>6.0300000000000002E-5</c:v>
                </c:pt>
                <c:pt idx="2" formatCode="General">
                  <c:v>-2.8400000000000002E-4</c:v>
                </c:pt>
                <c:pt idx="3" formatCode="General">
                  <c:v>4.2400000000000001E-4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FCF-4433-8E89-FAC4BD96FDB1}"/>
            </c:ext>
          </c:extLst>
        </c:ser>
        <c:ser>
          <c:idx val="1"/>
          <c:order val="1"/>
          <c:tx>
            <c:strRef>
              <c:f>'S1'!$B$7</c:f>
              <c:strCache>
                <c:ptCount val="1"/>
                <c:pt idx="0">
                  <c:v>Ecotoxicity, freshwater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('S1'!$D$3,'S1'!$F$3,'S1'!$H$3:$I$3)</c:f>
              <c:strCache>
                <c:ptCount val="4"/>
                <c:pt idx="0">
                  <c:v>Anaerobic digestion</c:v>
                </c:pt>
                <c:pt idx="1">
                  <c:v>Compost</c:v>
                </c:pt>
                <c:pt idx="2">
                  <c:v>Incineration</c:v>
                </c:pt>
                <c:pt idx="3">
                  <c:v>Landfill</c:v>
                </c:pt>
              </c:strCache>
              <c:extLst/>
            </c:strRef>
          </c:cat>
          <c:val>
            <c:numRef>
              <c:f>('S1'!$D$7,'S1'!$F$7,'S1'!$H$7:$I$7)</c:f>
              <c:numCache>
                <c:formatCode>General</c:formatCode>
                <c:ptCount val="4"/>
                <c:pt idx="0" formatCode="0.00E+00">
                  <c:v>-2.55E-5</c:v>
                </c:pt>
                <c:pt idx="1">
                  <c:v>-2.1000000000000001E-4</c:v>
                </c:pt>
                <c:pt idx="2" formatCode="0.00E+00">
                  <c:v>-1.19E-5</c:v>
                </c:pt>
                <c:pt idx="3" formatCode="0.00E+00">
                  <c:v>1.5E-5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FCF-4433-8E89-FAC4BD96FDB1}"/>
            </c:ext>
          </c:extLst>
        </c:ser>
        <c:ser>
          <c:idx val="2"/>
          <c:order val="2"/>
          <c:tx>
            <c:strRef>
              <c:f>'S1'!$B$18</c:f>
              <c:strCache>
                <c:ptCount val="1"/>
                <c:pt idx="0">
                  <c:v>Resource use, fossils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('S1'!$D$3,'S1'!$F$3,'S1'!$H$3:$I$3)</c:f>
              <c:strCache>
                <c:ptCount val="4"/>
                <c:pt idx="0">
                  <c:v>Anaerobic digestion</c:v>
                </c:pt>
                <c:pt idx="1">
                  <c:v>Compost</c:v>
                </c:pt>
                <c:pt idx="2">
                  <c:v>Incineration</c:v>
                </c:pt>
                <c:pt idx="3">
                  <c:v>Landfill</c:v>
                </c:pt>
              </c:strCache>
              <c:extLst/>
            </c:strRef>
          </c:cat>
          <c:val>
            <c:numRef>
              <c:f>('S1'!$D$18,'S1'!$F$18,'S1'!$H$18:$I$18)</c:f>
              <c:numCache>
                <c:formatCode>0.00E+00</c:formatCode>
                <c:ptCount val="4"/>
                <c:pt idx="0">
                  <c:v>-6.1299999999999999E-5</c:v>
                </c:pt>
                <c:pt idx="1">
                  <c:v>-9.9499999999999996E-6</c:v>
                </c:pt>
                <c:pt idx="2">
                  <c:v>-2.4399999999999999E-4</c:v>
                </c:pt>
                <c:pt idx="3">
                  <c:v>2.8399999999999999E-5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FCF-4433-8E89-FAC4BD96FDB1}"/>
            </c:ext>
          </c:extLst>
        </c:ser>
        <c:ser>
          <c:idx val="3"/>
          <c:order val="3"/>
          <c:tx>
            <c:strRef>
              <c:f>'S1'!$B$20</c:f>
              <c:strCache>
                <c:ptCount val="1"/>
                <c:pt idx="0">
                  <c:v>Water use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('S1'!$D$3,'S1'!$F$3,'S1'!$H$3:$I$3)</c:f>
              <c:strCache>
                <c:ptCount val="4"/>
                <c:pt idx="0">
                  <c:v>Anaerobic digestion</c:v>
                </c:pt>
                <c:pt idx="1">
                  <c:v>Compost</c:v>
                </c:pt>
                <c:pt idx="2">
                  <c:v>Incineration</c:v>
                </c:pt>
                <c:pt idx="3">
                  <c:v>Landfill</c:v>
                </c:pt>
              </c:strCache>
              <c:extLst/>
            </c:strRef>
          </c:cat>
          <c:val>
            <c:numRef>
              <c:f>('S1'!$D$20,'S1'!$F$20,'S1'!$H$20:$I$20)</c:f>
              <c:numCache>
                <c:formatCode>0.00E+00</c:formatCode>
                <c:ptCount val="4"/>
                <c:pt idx="0">
                  <c:v>-8.7000000000000003E-7</c:v>
                </c:pt>
                <c:pt idx="1">
                  <c:v>-5.3299999999999998E-6</c:v>
                </c:pt>
                <c:pt idx="2">
                  <c:v>2.5299999999999998E-5</c:v>
                </c:pt>
                <c:pt idx="3">
                  <c:v>4.63E-7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0FCF-4433-8E89-FAC4BD96F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6775680"/>
        <c:axId val="606762784"/>
      </c:barChart>
      <c:catAx>
        <c:axId val="606775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+mn-ea"/>
                <a:cs typeface="+mn-cs"/>
              </a:defRPr>
            </a:pPr>
            <a:endParaRPr lang="en-US"/>
          </a:p>
        </c:txPr>
        <c:crossAx val="606762784"/>
        <c:crosses val="autoZero"/>
        <c:auto val="1"/>
        <c:lblAlgn val="ctr"/>
        <c:lblOffset val="100"/>
        <c:noMultiLvlLbl val="0"/>
      </c:catAx>
      <c:valAx>
        <c:axId val="606762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E+00" sourceLinked="1"/>
        <c:majorTickMark val="none"/>
        <c:minorTickMark val="none"/>
        <c:tickLblPos val="nextTo"/>
        <c:crossAx val="60677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unito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55980861244018"/>
          <c:y val="0.25585743752379453"/>
          <c:w val="0.4161789297868867"/>
          <c:h val="0.56000975285366539"/>
        </c:manualLayout>
      </c:layout>
      <c:barChart>
        <c:barDir val="bar"/>
        <c:grouping val="stacked"/>
        <c:varyColors val="0"/>
        <c:ser>
          <c:idx val="1"/>
          <c:order val="1"/>
          <c:tx>
            <c:strRef>
              <c:f>Base!$D$3</c:f>
              <c:strCache>
                <c:ptCount val="1"/>
                <c:pt idx="0">
                  <c:v>Anaerobic digestion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(Base!$B$5:$B$7,Base!$B$11,Base!$B$14:$B$22)</c:f>
              <c:strCache>
                <c:ptCount val="13"/>
                <c:pt idx="0">
                  <c:v>Acidification</c:v>
                </c:pt>
                <c:pt idx="1">
                  <c:v>Climate Change - total</c:v>
                </c:pt>
                <c:pt idx="2">
                  <c:v>Ecotoxicity, freshwater - total</c:v>
                </c:pt>
                <c:pt idx="3">
                  <c:v>Eutrophication</c:v>
                </c:pt>
                <c:pt idx="4">
                  <c:v>Human toxicity - total</c:v>
                </c:pt>
                <c:pt idx="5">
                  <c:v>Ionising radiation, human health</c:v>
                </c:pt>
                <c:pt idx="6">
                  <c:v>Land Use</c:v>
                </c:pt>
                <c:pt idx="7">
                  <c:v>Ozone depletion</c:v>
                </c:pt>
                <c:pt idx="8">
                  <c:v>Particulate matter</c:v>
                </c:pt>
                <c:pt idx="9">
                  <c:v>Photochemical ozone formation, human health</c:v>
                </c:pt>
                <c:pt idx="10">
                  <c:v>Resource use, fossils</c:v>
                </c:pt>
                <c:pt idx="11">
                  <c:v>Resource use, mineral and metals</c:v>
                </c:pt>
                <c:pt idx="12">
                  <c:v>Water use</c:v>
                </c:pt>
              </c:strCache>
              <c:extLst/>
            </c:strRef>
          </c:cat>
          <c:val>
            <c:numRef>
              <c:f>(Base!$D$5:$D$7,Base!$D$11,Base!$D$14:$D$22)</c:f>
              <c:numCache>
                <c:formatCode>0.00E+00</c:formatCode>
                <c:ptCount val="13"/>
                <c:pt idx="0">
                  <c:v>-5.8900000000000001E-9</c:v>
                </c:pt>
                <c:pt idx="1">
                  <c:v>1.31E-8</c:v>
                </c:pt>
                <c:pt idx="2">
                  <c:v>-3.5199999999999998E-8</c:v>
                </c:pt>
                <c:pt idx="3">
                  <c:v>2.1529999999999999E-9</c:v>
                </c:pt>
                <c:pt idx="4">
                  <c:v>-3.4119999999999998E-9</c:v>
                </c:pt>
                <c:pt idx="5">
                  <c:v>-6.96E-9</c:v>
                </c:pt>
                <c:pt idx="6">
                  <c:v>-2.0700000000000001E-9</c:v>
                </c:pt>
                <c:pt idx="7">
                  <c:v>-1.7900000000000001E-11</c:v>
                </c:pt>
                <c:pt idx="8">
                  <c:v>-1.0099999999999999E-8</c:v>
                </c:pt>
                <c:pt idx="9">
                  <c:v>2.04E-9</c:v>
                </c:pt>
                <c:pt idx="10">
                  <c:v>-8.4499999999999996E-8</c:v>
                </c:pt>
                <c:pt idx="11">
                  <c:v>-5.2899999999999997E-9</c:v>
                </c:pt>
                <c:pt idx="12">
                  <c:v>-1.2E-9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B2A-4665-8FC6-58EAA0A9DDAC}"/>
            </c:ext>
          </c:extLst>
        </c:ser>
        <c:ser>
          <c:idx val="3"/>
          <c:order val="3"/>
          <c:tx>
            <c:strRef>
              <c:f>Base!$F$3</c:f>
              <c:strCache>
                <c:ptCount val="1"/>
                <c:pt idx="0">
                  <c:v>Compost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(Base!$B$5:$B$7,Base!$B$11,Base!$B$14:$B$22)</c:f>
              <c:strCache>
                <c:ptCount val="13"/>
                <c:pt idx="0">
                  <c:v>Acidification</c:v>
                </c:pt>
                <c:pt idx="1">
                  <c:v>Climate Change - total</c:v>
                </c:pt>
                <c:pt idx="2">
                  <c:v>Ecotoxicity, freshwater - total</c:v>
                </c:pt>
                <c:pt idx="3">
                  <c:v>Eutrophication</c:v>
                </c:pt>
                <c:pt idx="4">
                  <c:v>Human toxicity - total</c:v>
                </c:pt>
                <c:pt idx="5">
                  <c:v>Ionising radiation, human health</c:v>
                </c:pt>
                <c:pt idx="6">
                  <c:v>Land Use</c:v>
                </c:pt>
                <c:pt idx="7">
                  <c:v>Ozone depletion</c:v>
                </c:pt>
                <c:pt idx="8">
                  <c:v>Particulate matter</c:v>
                </c:pt>
                <c:pt idx="9">
                  <c:v>Photochemical ozone formation, human health</c:v>
                </c:pt>
                <c:pt idx="10">
                  <c:v>Resource use, fossils</c:v>
                </c:pt>
                <c:pt idx="11">
                  <c:v>Resource use, mineral and metals</c:v>
                </c:pt>
                <c:pt idx="12">
                  <c:v>Water use</c:v>
                </c:pt>
              </c:strCache>
              <c:extLst/>
            </c:strRef>
          </c:cat>
          <c:val>
            <c:numRef>
              <c:f>(Base!$F$5:$F$7,Base!$F$11,Base!$F$14:$F$22)</c:f>
              <c:numCache>
                <c:formatCode>0.00E+00</c:formatCode>
                <c:ptCount val="13"/>
                <c:pt idx="0">
                  <c:v>1.42E-5</c:v>
                </c:pt>
                <c:pt idx="1">
                  <c:v>3.0000000000000001E-5</c:v>
                </c:pt>
                <c:pt idx="2" formatCode="General">
                  <c:v>-1.0399999999999999E-4</c:v>
                </c:pt>
                <c:pt idx="3">
                  <c:v>1.3164999999999998E-5</c:v>
                </c:pt>
                <c:pt idx="4">
                  <c:v>-1.0270000000000001E-6</c:v>
                </c:pt>
                <c:pt idx="5">
                  <c:v>-1.2599999999999999E-7</c:v>
                </c:pt>
                <c:pt idx="6">
                  <c:v>-3.0100000000000001E-7</c:v>
                </c:pt>
                <c:pt idx="7">
                  <c:v>-6.4599999999999996E-8</c:v>
                </c:pt>
                <c:pt idx="8">
                  <c:v>1.3200000000000001E-5</c:v>
                </c:pt>
                <c:pt idx="9">
                  <c:v>4.16E-6</c:v>
                </c:pt>
                <c:pt idx="10">
                  <c:v>-4.95E-6</c:v>
                </c:pt>
                <c:pt idx="11">
                  <c:v>-2.19E-5</c:v>
                </c:pt>
                <c:pt idx="12">
                  <c:v>-2.65E-6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B2A-4665-8FC6-58EAA0A9DDAC}"/>
            </c:ext>
          </c:extLst>
        </c:ser>
        <c:ser>
          <c:idx val="5"/>
          <c:order val="5"/>
          <c:tx>
            <c:strRef>
              <c:f>Base!$H$3</c:f>
              <c:strCache>
                <c:ptCount val="1"/>
                <c:pt idx="0">
                  <c:v>Incineration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(Base!$B$5:$B$7,Base!$B$11,Base!$B$14:$B$22)</c:f>
              <c:strCache>
                <c:ptCount val="13"/>
                <c:pt idx="0">
                  <c:v>Acidification</c:v>
                </c:pt>
                <c:pt idx="1">
                  <c:v>Climate Change - total</c:v>
                </c:pt>
                <c:pt idx="2">
                  <c:v>Ecotoxicity, freshwater - total</c:v>
                </c:pt>
                <c:pt idx="3">
                  <c:v>Eutrophication</c:v>
                </c:pt>
                <c:pt idx="4">
                  <c:v>Human toxicity - total</c:v>
                </c:pt>
                <c:pt idx="5">
                  <c:v>Ionising radiation, human health</c:v>
                </c:pt>
                <c:pt idx="6">
                  <c:v>Land Use</c:v>
                </c:pt>
                <c:pt idx="7">
                  <c:v>Ozone depletion</c:v>
                </c:pt>
                <c:pt idx="8">
                  <c:v>Particulate matter</c:v>
                </c:pt>
                <c:pt idx="9">
                  <c:v>Photochemical ozone formation, human health</c:v>
                </c:pt>
                <c:pt idx="10">
                  <c:v>Resource use, fossils</c:v>
                </c:pt>
                <c:pt idx="11">
                  <c:v>Resource use, mineral and metals</c:v>
                </c:pt>
                <c:pt idx="12">
                  <c:v>Water use</c:v>
                </c:pt>
              </c:strCache>
              <c:extLst/>
            </c:strRef>
          </c:cat>
          <c:val>
            <c:numRef>
              <c:f>(Base!$H$5:$H$7,Base!$H$11,Base!$H$14:$H$22)</c:f>
              <c:numCache>
                <c:formatCode>0.00E+00</c:formatCode>
                <c:ptCount val="13"/>
                <c:pt idx="0">
                  <c:v>-2.7699999999999999E-5</c:v>
                </c:pt>
                <c:pt idx="1">
                  <c:v>-9.2299999999999999E-4</c:v>
                </c:pt>
                <c:pt idx="2">
                  <c:v>-3.8800000000000001E-5</c:v>
                </c:pt>
                <c:pt idx="3">
                  <c:v>-1.0046E-5</c:v>
                </c:pt>
                <c:pt idx="4">
                  <c:v>-3.2410000000000003E-5</c:v>
                </c:pt>
                <c:pt idx="5">
                  <c:v>-2.7500000000000001E-5</c:v>
                </c:pt>
                <c:pt idx="6">
                  <c:v>-7.4100000000000002E-6</c:v>
                </c:pt>
                <c:pt idx="7">
                  <c:v>-1.42E-10</c:v>
                </c:pt>
                <c:pt idx="8">
                  <c:v>-3.54E-5</c:v>
                </c:pt>
                <c:pt idx="9">
                  <c:v>-1.5500000000000001E-5</c:v>
                </c:pt>
                <c:pt idx="10">
                  <c:v>-7.9199999999999995E-4</c:v>
                </c:pt>
                <c:pt idx="11">
                  <c:v>-4.2899999999999996E-6</c:v>
                </c:pt>
                <c:pt idx="12">
                  <c:v>8.2200000000000006E-5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B2A-4665-8FC6-58EAA0A9DDAC}"/>
            </c:ext>
          </c:extLst>
        </c:ser>
        <c:ser>
          <c:idx val="6"/>
          <c:order val="6"/>
          <c:tx>
            <c:strRef>
              <c:f>Base!$I$3</c:f>
              <c:strCache>
                <c:ptCount val="1"/>
                <c:pt idx="0">
                  <c:v>Landfill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(Base!$B$5:$B$7,Base!$B$11,Base!$B$14:$B$22)</c:f>
              <c:strCache>
                <c:ptCount val="13"/>
                <c:pt idx="0">
                  <c:v>Acidification</c:v>
                </c:pt>
                <c:pt idx="1">
                  <c:v>Climate Change - total</c:v>
                </c:pt>
                <c:pt idx="2">
                  <c:v>Ecotoxicity, freshwater - total</c:v>
                </c:pt>
                <c:pt idx="3">
                  <c:v>Eutrophication</c:v>
                </c:pt>
                <c:pt idx="4">
                  <c:v>Human toxicity - total</c:v>
                </c:pt>
                <c:pt idx="5">
                  <c:v>Ionising radiation, human health</c:v>
                </c:pt>
                <c:pt idx="6">
                  <c:v>Land Use</c:v>
                </c:pt>
                <c:pt idx="7">
                  <c:v>Ozone depletion</c:v>
                </c:pt>
                <c:pt idx="8">
                  <c:v>Particulate matter</c:v>
                </c:pt>
                <c:pt idx="9">
                  <c:v>Photochemical ozone formation, human health</c:v>
                </c:pt>
                <c:pt idx="10">
                  <c:v>Resource use, fossils</c:v>
                </c:pt>
                <c:pt idx="11">
                  <c:v>Resource use, mineral and metals</c:v>
                </c:pt>
                <c:pt idx="12">
                  <c:v>Water use</c:v>
                </c:pt>
              </c:strCache>
              <c:extLst/>
            </c:strRef>
          </c:cat>
          <c:val>
            <c:numRef>
              <c:f>(Base!$I$5:$I$7,Base!$I$11,Base!$I$14:$I$22)</c:f>
              <c:numCache>
                <c:formatCode>General</c:formatCode>
                <c:ptCount val="13"/>
                <c:pt idx="0" formatCode="0.00E+00">
                  <c:v>1.8300000000000001E-6</c:v>
                </c:pt>
                <c:pt idx="1">
                  <c:v>1.05E-4</c:v>
                </c:pt>
                <c:pt idx="2" formatCode="0.00E+00">
                  <c:v>3.72E-6</c:v>
                </c:pt>
                <c:pt idx="3" formatCode="0.00E+00">
                  <c:v>8.1300000000000001E-6</c:v>
                </c:pt>
                <c:pt idx="4" formatCode="0.00E+00">
                  <c:v>2.7439999999999999E-6</c:v>
                </c:pt>
                <c:pt idx="5" formatCode="0.00E+00">
                  <c:v>1.1899999999999999E-7</c:v>
                </c:pt>
                <c:pt idx="6" formatCode="0.00E+00">
                  <c:v>3.8500000000000001E-8</c:v>
                </c:pt>
                <c:pt idx="7" formatCode="0.00E+00">
                  <c:v>6.15E-13</c:v>
                </c:pt>
                <c:pt idx="8" formatCode="0.00E+00">
                  <c:v>2.3599999999999999E-6</c:v>
                </c:pt>
                <c:pt idx="9" formatCode="0.00E+00">
                  <c:v>3.3299999999999999E-6</c:v>
                </c:pt>
                <c:pt idx="10" formatCode="0.00E+00">
                  <c:v>7.0700000000000001E-6</c:v>
                </c:pt>
                <c:pt idx="11" formatCode="0.00E+00">
                  <c:v>3.2000000000000002E-8</c:v>
                </c:pt>
                <c:pt idx="12" formatCode="0.00E+00">
                  <c:v>1.15E-7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8B2A-4665-8FC6-58EAA0A9DDAC}"/>
            </c:ext>
          </c:extLst>
        </c:ser>
        <c:ser>
          <c:idx val="10"/>
          <c:order val="10"/>
          <c:tx>
            <c:strRef>
              <c:f>Base!$M$3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(Base!$B$5:$B$7,Base!$B$11,Base!$B$14:$B$22)</c:f>
              <c:strCache>
                <c:ptCount val="13"/>
                <c:pt idx="0">
                  <c:v>Acidification</c:v>
                </c:pt>
                <c:pt idx="1">
                  <c:v>Climate Change - total</c:v>
                </c:pt>
                <c:pt idx="2">
                  <c:v>Ecotoxicity, freshwater - total</c:v>
                </c:pt>
                <c:pt idx="3">
                  <c:v>Eutrophication</c:v>
                </c:pt>
                <c:pt idx="4">
                  <c:v>Human toxicity - total</c:v>
                </c:pt>
                <c:pt idx="5">
                  <c:v>Ionising radiation, human health</c:v>
                </c:pt>
                <c:pt idx="6">
                  <c:v>Land Use</c:v>
                </c:pt>
                <c:pt idx="7">
                  <c:v>Ozone depletion</c:v>
                </c:pt>
                <c:pt idx="8">
                  <c:v>Particulate matter</c:v>
                </c:pt>
                <c:pt idx="9">
                  <c:v>Photochemical ozone formation, human health</c:v>
                </c:pt>
                <c:pt idx="10">
                  <c:v>Resource use, fossils</c:v>
                </c:pt>
                <c:pt idx="11">
                  <c:v>Resource use, mineral and metals</c:v>
                </c:pt>
                <c:pt idx="12">
                  <c:v>Water use</c:v>
                </c:pt>
              </c:strCache>
              <c:extLst/>
            </c:strRef>
          </c:cat>
          <c:val>
            <c:numRef>
              <c:f>(Base!$M$5:$M$7,Base!$M$11,Base!$M$14:$M$22)</c:f>
              <c:numCache>
                <c:formatCode>General</c:formatCode>
                <c:ptCount val="13"/>
                <c:pt idx="0">
                  <c:v>5.6016400000000001E-6</c:v>
                </c:pt>
                <c:pt idx="1">
                  <c:v>2.0472500000000001E-5</c:v>
                </c:pt>
                <c:pt idx="2">
                  <c:v>3.7182700000000001E-6</c:v>
                </c:pt>
                <c:pt idx="3" formatCode="0.00E+00">
                  <c:v>9.5938372000000006E-6</c:v>
                </c:pt>
                <c:pt idx="4" formatCode="0.00E+00">
                  <c:v>9.7352E-7</c:v>
                </c:pt>
                <c:pt idx="5">
                  <c:v>1.2107399999999999E-8</c:v>
                </c:pt>
                <c:pt idx="6">
                  <c:v>3.1769399999999999E-7</c:v>
                </c:pt>
                <c:pt idx="7">
                  <c:v>1.3128029999999999E-13</c:v>
                </c:pt>
                <c:pt idx="8">
                  <c:v>2.8456610000000001E-6</c:v>
                </c:pt>
                <c:pt idx="9">
                  <c:v>5.3516599999999997E-6</c:v>
                </c:pt>
                <c:pt idx="10">
                  <c:v>1.336815E-5</c:v>
                </c:pt>
                <c:pt idx="11">
                  <c:v>9.6358799999999999E-8</c:v>
                </c:pt>
                <c:pt idx="12">
                  <c:v>2.2914000000000003E-8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8B2A-4665-8FC6-58EAA0A9D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0861120"/>
        <c:axId val="7108515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Base!$C$3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(Base!$B$5:$B$7,Base!$B$11,Base!$B$14:$B$22)</c15:sqref>
                        </c15:formulaRef>
                      </c:ext>
                    </c:extLst>
                    <c:strCache>
                      <c:ptCount val="13"/>
                      <c:pt idx="0">
                        <c:v>Acidification</c:v>
                      </c:pt>
                      <c:pt idx="1">
                        <c:v>Climate Change - total</c:v>
                      </c:pt>
                      <c:pt idx="2">
                        <c:v>Ecotoxicity, freshwater - total</c:v>
                      </c:pt>
                      <c:pt idx="3">
                        <c:v>Eutrophication</c:v>
                      </c:pt>
                      <c:pt idx="4">
                        <c:v>Human toxicity - total</c:v>
                      </c:pt>
                      <c:pt idx="5">
                        <c:v>Ionising radiation, human health</c:v>
                      </c:pt>
                      <c:pt idx="6">
                        <c:v>Land Use</c:v>
                      </c:pt>
                      <c:pt idx="7">
                        <c:v>Ozone depletion</c:v>
                      </c:pt>
                      <c:pt idx="8">
                        <c:v>Particulate matter</c:v>
                      </c:pt>
                      <c:pt idx="9">
                        <c:v>Photochemical ozone formation, human health</c:v>
                      </c:pt>
                      <c:pt idx="10">
                        <c:v>Resource use, fossils</c:v>
                      </c:pt>
                      <c:pt idx="11">
                        <c:v>Resource use, mineral and metals</c:v>
                      </c:pt>
                      <c:pt idx="12">
                        <c:v>Water use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(Base!$C$5:$C$7,Base!$C$11,Base!$C$14:$C$22)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 formatCode="0.00E+00">
                        <c:v>-6.02E-6</c:v>
                      </c:pt>
                      <c:pt idx="1">
                        <c:v>-7.67E-4</c:v>
                      </c:pt>
                      <c:pt idx="2">
                        <c:v>-1.36E-4</c:v>
                      </c:pt>
                      <c:pt idx="3" formatCode="0.00E+00">
                        <c:v>2.086E-5</c:v>
                      </c:pt>
                      <c:pt idx="4" formatCode="0.00E+00">
                        <c:v>-2.9750000000000001E-5</c:v>
                      </c:pt>
                      <c:pt idx="5" formatCode="0.00E+00">
                        <c:v>-2.7500000000000001E-5</c:v>
                      </c:pt>
                      <c:pt idx="6" formatCode="0.00E+00">
                        <c:v>-7.3599999999999998E-6</c:v>
                      </c:pt>
                      <c:pt idx="7" formatCode="0.00E+00">
                        <c:v>-6.4700000000000004E-8</c:v>
                      </c:pt>
                      <c:pt idx="8" formatCode="0.00E+00">
                        <c:v>-1.7E-5</c:v>
                      </c:pt>
                      <c:pt idx="9" formatCode="0.00E+00">
                        <c:v>-2.6599999999999999E-6</c:v>
                      </c:pt>
                      <c:pt idx="10" formatCode="0.00E+00">
                        <c:v>-7.7700000000000002E-4</c:v>
                      </c:pt>
                      <c:pt idx="11" formatCode="0.00E+00">
                        <c:v>-2.5999999999999998E-5</c:v>
                      </c:pt>
                      <c:pt idx="12" formatCode="0.00E+00">
                        <c:v>7.9699999999999999E-5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8B2A-4665-8FC6-58EAA0A9DDA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Base!$E$3</c15:sqref>
                        </c15:formulaRef>
                      </c:ext>
                    </c:extLst>
                    <c:strCache>
                      <c:ptCount val="1"/>
                      <c:pt idx="0">
                        <c:v>Collection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(Base!$B$5:$B$7,Base!$B$11,Base!$B$14:$B$22)</c15:sqref>
                        </c15:formulaRef>
                      </c:ext>
                    </c:extLst>
                    <c:strCache>
                      <c:ptCount val="13"/>
                      <c:pt idx="0">
                        <c:v>Acidification</c:v>
                      </c:pt>
                      <c:pt idx="1">
                        <c:v>Climate Change - total</c:v>
                      </c:pt>
                      <c:pt idx="2">
                        <c:v>Ecotoxicity, freshwater - total</c:v>
                      </c:pt>
                      <c:pt idx="3">
                        <c:v>Eutrophication</c:v>
                      </c:pt>
                      <c:pt idx="4">
                        <c:v>Human toxicity - total</c:v>
                      </c:pt>
                      <c:pt idx="5">
                        <c:v>Ionising radiation, human health</c:v>
                      </c:pt>
                      <c:pt idx="6">
                        <c:v>Land Use</c:v>
                      </c:pt>
                      <c:pt idx="7">
                        <c:v>Ozone depletion</c:v>
                      </c:pt>
                      <c:pt idx="8">
                        <c:v>Particulate matter</c:v>
                      </c:pt>
                      <c:pt idx="9">
                        <c:v>Photochemical ozone formation, human health</c:v>
                      </c:pt>
                      <c:pt idx="10">
                        <c:v>Resource use, fossils</c:v>
                      </c:pt>
                      <c:pt idx="11">
                        <c:v>Resource use, mineral and metals</c:v>
                      </c:pt>
                      <c:pt idx="12">
                        <c:v>Water use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(Base!$E$5:$E$7,Base!$E$11,Base!$E$14:$E$22)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3" formatCode="0.00E+00">
                        <c:v>0</c:v>
                      </c:pt>
                      <c:pt idx="4" formatCode="0.00E+0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B2A-4665-8FC6-58EAA0A9DDA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Base!$G$3</c15:sqref>
                        </c15:formulaRef>
                      </c:ext>
                    </c:extLst>
                    <c:strCache>
                      <c:ptCount val="1"/>
                      <c:pt idx="0">
                        <c:v>Disposal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(Base!$B$5:$B$7,Base!$B$11,Base!$B$14:$B$22)</c15:sqref>
                        </c15:formulaRef>
                      </c:ext>
                    </c:extLst>
                    <c:strCache>
                      <c:ptCount val="13"/>
                      <c:pt idx="0">
                        <c:v>Acidification</c:v>
                      </c:pt>
                      <c:pt idx="1">
                        <c:v>Climate Change - total</c:v>
                      </c:pt>
                      <c:pt idx="2">
                        <c:v>Ecotoxicity, freshwater - total</c:v>
                      </c:pt>
                      <c:pt idx="3">
                        <c:v>Eutrophication</c:v>
                      </c:pt>
                      <c:pt idx="4">
                        <c:v>Human toxicity - total</c:v>
                      </c:pt>
                      <c:pt idx="5">
                        <c:v>Ionising radiation, human health</c:v>
                      </c:pt>
                      <c:pt idx="6">
                        <c:v>Land Use</c:v>
                      </c:pt>
                      <c:pt idx="7">
                        <c:v>Ozone depletion</c:v>
                      </c:pt>
                      <c:pt idx="8">
                        <c:v>Particulate matter</c:v>
                      </c:pt>
                      <c:pt idx="9">
                        <c:v>Photochemical ozone formation, human health</c:v>
                      </c:pt>
                      <c:pt idx="10">
                        <c:v>Resource use, fossils</c:v>
                      </c:pt>
                      <c:pt idx="11">
                        <c:v>Resource use, mineral and metals</c:v>
                      </c:pt>
                      <c:pt idx="12">
                        <c:v>Water use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(Base!$G$5:$G$7,Base!$G$11,Base!$G$14:$G$22)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3" formatCode="0.00E+00">
                        <c:v>0</c:v>
                      </c:pt>
                      <c:pt idx="4" formatCode="0.00E+0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B2A-4665-8FC6-58EAA0A9DDAC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Base!$J$3</c15:sqref>
                        </c15:formulaRef>
                      </c:ext>
                    </c:extLst>
                    <c:strCache>
                      <c:ptCount val="1"/>
                      <c:pt idx="0">
                        <c:v>Transport (AD)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(Base!$B$5:$B$7,Base!$B$11,Base!$B$14:$B$22)</c15:sqref>
                        </c15:formulaRef>
                      </c:ext>
                    </c:extLst>
                    <c:strCache>
                      <c:ptCount val="13"/>
                      <c:pt idx="0">
                        <c:v>Acidification</c:v>
                      </c:pt>
                      <c:pt idx="1">
                        <c:v>Climate Change - total</c:v>
                      </c:pt>
                      <c:pt idx="2">
                        <c:v>Ecotoxicity, freshwater - total</c:v>
                      </c:pt>
                      <c:pt idx="3">
                        <c:v>Eutrophication</c:v>
                      </c:pt>
                      <c:pt idx="4">
                        <c:v>Human toxicity - total</c:v>
                      </c:pt>
                      <c:pt idx="5">
                        <c:v>Ionising radiation, human health</c:v>
                      </c:pt>
                      <c:pt idx="6">
                        <c:v>Land Use</c:v>
                      </c:pt>
                      <c:pt idx="7">
                        <c:v>Ozone depletion</c:v>
                      </c:pt>
                      <c:pt idx="8">
                        <c:v>Particulate matter</c:v>
                      </c:pt>
                      <c:pt idx="9">
                        <c:v>Photochemical ozone formation, human health</c:v>
                      </c:pt>
                      <c:pt idx="10">
                        <c:v>Resource use, fossils</c:v>
                      </c:pt>
                      <c:pt idx="11">
                        <c:v>Resource use, mineral and metals</c:v>
                      </c:pt>
                      <c:pt idx="12">
                        <c:v>Water use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(Base!$J$5:$J$7,Base!$J$11,Base!$J$14:$J$22)</c15:sqref>
                        </c15:formulaRef>
                      </c:ext>
                    </c:extLst>
                    <c:numCache>
                      <c:formatCode>0.00E+00</c:formatCode>
                      <c:ptCount val="13"/>
                      <c:pt idx="0">
                        <c:v>1.6399999999999999E-9</c:v>
                      </c:pt>
                      <c:pt idx="1">
                        <c:v>1.2499999999999999E-8</c:v>
                      </c:pt>
                      <c:pt idx="2">
                        <c:v>2.2699999999999998E-9</c:v>
                      </c:pt>
                      <c:pt idx="3">
                        <c:v>2.6672000000000001E-9</c:v>
                      </c:pt>
                      <c:pt idx="4">
                        <c:v>5.1999999999999996E-10</c:v>
                      </c:pt>
                      <c:pt idx="5">
                        <c:v>7.4E-12</c:v>
                      </c:pt>
                      <c:pt idx="6">
                        <c:v>1.94E-10</c:v>
                      </c:pt>
                      <c:pt idx="7">
                        <c:v>8.0300000000000006E-17</c:v>
                      </c:pt>
                      <c:pt idx="8">
                        <c:v>6.6099999999999999E-10</c:v>
                      </c:pt>
                      <c:pt idx="9">
                        <c:v>1.6600000000000001E-9</c:v>
                      </c:pt>
                      <c:pt idx="10">
                        <c:v>8.1500000000000002E-9</c:v>
                      </c:pt>
                      <c:pt idx="11">
                        <c:v>5.8800000000000006E-11</c:v>
                      </c:pt>
                      <c:pt idx="12">
                        <c:v>1.4E-11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B2A-4665-8FC6-58EAA0A9DDAC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Base!$K$3</c15:sqref>
                        </c15:formulaRef>
                      </c:ext>
                    </c:extLst>
                    <c:strCache>
                      <c:ptCount val="1"/>
                      <c:pt idx="0">
                        <c:v>Transport (compost)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(Base!$B$5:$B$7,Base!$B$11,Base!$B$14:$B$22)</c15:sqref>
                        </c15:formulaRef>
                      </c:ext>
                    </c:extLst>
                    <c:strCache>
                      <c:ptCount val="13"/>
                      <c:pt idx="0">
                        <c:v>Acidification</c:v>
                      </c:pt>
                      <c:pt idx="1">
                        <c:v>Climate Change - total</c:v>
                      </c:pt>
                      <c:pt idx="2">
                        <c:v>Ecotoxicity, freshwater - total</c:v>
                      </c:pt>
                      <c:pt idx="3">
                        <c:v>Eutrophication</c:v>
                      </c:pt>
                      <c:pt idx="4">
                        <c:v>Human toxicity - total</c:v>
                      </c:pt>
                      <c:pt idx="5">
                        <c:v>Ionising radiation, human health</c:v>
                      </c:pt>
                      <c:pt idx="6">
                        <c:v>Land Use</c:v>
                      </c:pt>
                      <c:pt idx="7">
                        <c:v>Ozone depletion</c:v>
                      </c:pt>
                      <c:pt idx="8">
                        <c:v>Particulate matter</c:v>
                      </c:pt>
                      <c:pt idx="9">
                        <c:v>Photochemical ozone formation, human health</c:v>
                      </c:pt>
                      <c:pt idx="10">
                        <c:v>Resource use, fossils</c:v>
                      </c:pt>
                      <c:pt idx="11">
                        <c:v>Resource use, mineral and metals</c:v>
                      </c:pt>
                      <c:pt idx="12">
                        <c:v>Water use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(Base!$K$5:$K$7,Base!$K$11,Base!$K$14:$K$22)</c15:sqref>
                        </c15:formulaRef>
                      </c:ext>
                    </c:extLst>
                    <c:numCache>
                      <c:formatCode>0.00E+00</c:formatCode>
                      <c:ptCount val="13"/>
                      <c:pt idx="0">
                        <c:v>1.3200000000000001E-6</c:v>
                      </c:pt>
                      <c:pt idx="1">
                        <c:v>4.5600000000000004E-6</c:v>
                      </c:pt>
                      <c:pt idx="2">
                        <c:v>8.2600000000000001E-7</c:v>
                      </c:pt>
                      <c:pt idx="3">
                        <c:v>2.26927E-6</c:v>
                      </c:pt>
                      <c:pt idx="4">
                        <c:v>2.17E-7</c:v>
                      </c:pt>
                      <c:pt idx="5">
                        <c:v>2.69E-9</c:v>
                      </c:pt>
                      <c:pt idx="6">
                        <c:v>7.0500000000000003E-8</c:v>
                      </c:pt>
                      <c:pt idx="7">
                        <c:v>2.9199999999999998E-14</c:v>
                      </c:pt>
                      <c:pt idx="8">
                        <c:v>6.5499999999999998E-7</c:v>
                      </c:pt>
                      <c:pt idx="9">
                        <c:v>1.26E-6</c:v>
                      </c:pt>
                      <c:pt idx="10">
                        <c:v>2.96E-6</c:v>
                      </c:pt>
                      <c:pt idx="11">
                        <c:v>2.14E-8</c:v>
                      </c:pt>
                      <c:pt idx="12">
                        <c:v>5.1000000000000002E-9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B2A-4665-8FC6-58EAA0A9DDAC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Base!$L$3</c15:sqref>
                        </c15:formulaRef>
                      </c:ext>
                    </c:extLst>
                    <c:strCache>
                      <c:ptCount val="1"/>
                      <c:pt idx="0">
                        <c:v>Transport (mix)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(Base!$B$5:$B$7,Base!$B$11,Base!$B$14:$B$22)</c15:sqref>
                        </c15:formulaRef>
                      </c:ext>
                    </c:extLst>
                    <c:strCache>
                      <c:ptCount val="13"/>
                      <c:pt idx="0">
                        <c:v>Acidification</c:v>
                      </c:pt>
                      <c:pt idx="1">
                        <c:v>Climate Change - total</c:v>
                      </c:pt>
                      <c:pt idx="2">
                        <c:v>Ecotoxicity, freshwater - total</c:v>
                      </c:pt>
                      <c:pt idx="3">
                        <c:v>Eutrophication</c:v>
                      </c:pt>
                      <c:pt idx="4">
                        <c:v>Human toxicity - total</c:v>
                      </c:pt>
                      <c:pt idx="5">
                        <c:v>Ionising radiation, human health</c:v>
                      </c:pt>
                      <c:pt idx="6">
                        <c:v>Land Use</c:v>
                      </c:pt>
                      <c:pt idx="7">
                        <c:v>Ozone depletion</c:v>
                      </c:pt>
                      <c:pt idx="8">
                        <c:v>Particulate matter</c:v>
                      </c:pt>
                      <c:pt idx="9">
                        <c:v>Photochemical ozone formation, human health</c:v>
                      </c:pt>
                      <c:pt idx="10">
                        <c:v>Resource use, fossils</c:v>
                      </c:pt>
                      <c:pt idx="11">
                        <c:v>Resource use, mineral and metals</c:v>
                      </c:pt>
                      <c:pt idx="12">
                        <c:v>Water use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(Base!$L$5:$L$7,Base!$L$11,Base!$L$14:$L$22)</c15:sqref>
                        </c15:formulaRef>
                      </c:ext>
                    </c:extLst>
                    <c:numCache>
                      <c:formatCode>0.00E+00</c:formatCode>
                      <c:ptCount val="13"/>
                      <c:pt idx="0">
                        <c:v>4.2799999999999997E-6</c:v>
                      </c:pt>
                      <c:pt idx="1">
                        <c:v>1.59E-5</c:v>
                      </c:pt>
                      <c:pt idx="2">
                        <c:v>2.8899999999999999E-6</c:v>
                      </c:pt>
                      <c:pt idx="3">
                        <c:v>7.3219000000000002E-6</c:v>
                      </c:pt>
                      <c:pt idx="4">
                        <c:v>7.5600000000000005E-7</c:v>
                      </c:pt>
                      <c:pt idx="5">
                        <c:v>9.4099999999999996E-9</c:v>
                      </c:pt>
                      <c:pt idx="6">
                        <c:v>2.4699999999999998E-7</c:v>
                      </c:pt>
                      <c:pt idx="7">
                        <c:v>1.0199999999999999E-13</c:v>
                      </c:pt>
                      <c:pt idx="8">
                        <c:v>2.1900000000000002E-6</c:v>
                      </c:pt>
                      <c:pt idx="9">
                        <c:v>4.0899999999999998E-6</c:v>
                      </c:pt>
                      <c:pt idx="10">
                        <c:v>1.04E-5</c:v>
                      </c:pt>
                      <c:pt idx="11">
                        <c:v>7.4900000000000002E-8</c:v>
                      </c:pt>
                      <c:pt idx="12">
                        <c:v>1.7800000000000001E-8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B2A-4665-8FC6-58EAA0A9DDAC}"/>
                  </c:ext>
                </c:extLst>
              </c15:ser>
            </c15:filteredBarSeries>
          </c:ext>
        </c:extLst>
      </c:barChart>
      <c:catAx>
        <c:axId val="71086112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ea typeface="+mn-ea"/>
                <a:cs typeface="+mn-cs"/>
              </a:defRPr>
            </a:pPr>
            <a:endParaRPr lang="en-US"/>
          </a:p>
        </c:txPr>
        <c:crossAx val="710851552"/>
        <c:crosses val="autoZero"/>
        <c:auto val="1"/>
        <c:lblAlgn val="ctr"/>
        <c:lblOffset val="100"/>
        <c:noMultiLvlLbl val="0"/>
      </c:catAx>
      <c:valAx>
        <c:axId val="710851552"/>
        <c:scaling>
          <c:orientation val="minMax"/>
          <c:max val="2.0000000000000006E-4"/>
          <c:min val="-1.0000000000000002E-3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out"/>
        <c:minorTickMark val="none"/>
        <c:tickLblPos val="nextTo"/>
        <c:crossAx val="71086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27495008100063"/>
          <c:y val="0.85407309922237173"/>
          <c:w val="0.58593497343932488"/>
          <c:h val="4.85502358919823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unito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432978bac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5432978bac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432978bac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5432978bac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551adb56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551adb56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body" idx="1"/>
          </p:nvPr>
        </p:nvSpPr>
        <p:spPr>
          <a:xfrm>
            <a:off x="864450" y="333750"/>
            <a:ext cx="7415100" cy="122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fr" sz="2400" b="1" dirty="0">
                <a:latin typeface="Cambria"/>
                <a:ea typeface="Cambria"/>
                <a:cs typeface="Cambria"/>
                <a:sym typeface="Cambria"/>
              </a:rPr>
              <a:t>Life cycle assessment of biowaste management: comparison of various alternatives in Prague</a:t>
            </a:r>
            <a:endParaRPr sz="24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864450" y="3184550"/>
            <a:ext cx="43515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dirty="0">
                <a:latin typeface="Cambria"/>
                <a:ea typeface="Cambria"/>
                <a:cs typeface="Cambria"/>
                <a:sym typeface="Cambria"/>
              </a:rPr>
              <a:t>Aurore Guillaume</a:t>
            </a:r>
            <a:endParaRPr sz="15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latin typeface="Cambria"/>
                <a:ea typeface="Cambria"/>
                <a:cs typeface="Cambria"/>
                <a:sym typeface="Cambria"/>
              </a:rPr>
              <a:t>Supervisor: prof. Ing. Vladimír Kočí, Ph.D., MBA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4969975" y="4176775"/>
            <a:ext cx="420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25" y="4176775"/>
            <a:ext cx="2623850" cy="6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 txBox="1"/>
          <p:nvPr/>
        </p:nvSpPr>
        <p:spPr>
          <a:xfrm>
            <a:off x="864450" y="1865200"/>
            <a:ext cx="6992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 b="1" i="1" dirty="0">
                <a:latin typeface="Cambria"/>
                <a:ea typeface="Cambria"/>
                <a:cs typeface="Cambria"/>
                <a:sym typeface="Cambria"/>
              </a:rPr>
              <a:t>ODPADOVÉ FÓRUM</a:t>
            </a:r>
            <a:endParaRPr sz="1900" b="1" i="1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dirty="0">
                <a:latin typeface="Cambria"/>
                <a:ea typeface="Cambria"/>
                <a:cs typeface="Cambria"/>
                <a:sym typeface="Cambria"/>
              </a:rPr>
              <a:t>21</a:t>
            </a:r>
            <a:r>
              <a:rPr lang="fr" sz="1600" b="1" baseline="30000" dirty="0">
                <a:latin typeface="Cambria"/>
                <a:ea typeface="Cambria"/>
                <a:cs typeface="Cambria"/>
                <a:sym typeface="Cambria"/>
              </a:rPr>
              <a:t>st</a:t>
            </a:r>
            <a:r>
              <a:rPr lang="fr" sz="1600" b="1" dirty="0">
                <a:latin typeface="Cambria"/>
                <a:ea typeface="Cambria"/>
                <a:cs typeface="Cambria"/>
                <a:sym typeface="Cambria"/>
              </a:rPr>
              <a:t>, September 2022 - Hustopeče</a:t>
            </a:r>
            <a:endParaRPr sz="16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Google Shape;133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1F00D-B459-31EB-D694-FC8235CC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75" y="376369"/>
            <a:ext cx="7505700" cy="954600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– Climate change - biowaste separation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3A9D1-50E7-0EB9-4217-D6C3C721C5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10</a:t>
            </a:fld>
            <a:endParaRPr lang="fr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D2DEB8-9CCD-C6F1-08DF-5D78EC1DB2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604624"/>
              </p:ext>
            </p:extLst>
          </p:nvPr>
        </p:nvGraphicFramePr>
        <p:xfrm>
          <a:off x="1179095" y="1455820"/>
          <a:ext cx="6232357" cy="3087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195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Discussion</a:t>
            </a:r>
            <a:endParaRPr dirty="0"/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1"/>
          </p:nvPr>
        </p:nvSpPr>
        <p:spPr>
          <a:xfrm>
            <a:off x="819150" y="1525897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dirty="0" err="1">
                <a:latin typeface="+mn-lt"/>
              </a:rPr>
              <a:t>Difficult</a:t>
            </a:r>
            <a:r>
              <a:rPr lang="fr-FR" dirty="0">
                <a:latin typeface="+mn-lt"/>
              </a:rPr>
              <a:t> to </a:t>
            </a:r>
            <a:r>
              <a:rPr lang="fr-FR" dirty="0" err="1">
                <a:latin typeface="+mn-lt"/>
              </a:rPr>
              <a:t>draw</a:t>
            </a:r>
            <a:r>
              <a:rPr lang="fr-FR" dirty="0">
                <a:latin typeface="+mn-lt"/>
              </a:rPr>
              <a:t> conclusion:</a:t>
            </a:r>
          </a:p>
          <a:p>
            <a:pPr marL="285750" indent="-285750">
              <a:spcAft>
                <a:spcPts val="1200"/>
              </a:spcAft>
            </a:pPr>
            <a:r>
              <a:rPr lang="fr-FR" dirty="0" err="1">
                <a:latin typeface="+mn-lt"/>
              </a:rPr>
              <a:t>Biogenic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carbon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emissions</a:t>
            </a:r>
            <a:r>
              <a:rPr lang="fr-FR" dirty="0">
                <a:latin typeface="+mn-lt"/>
              </a:rPr>
              <a:t>?</a:t>
            </a:r>
          </a:p>
          <a:p>
            <a:pPr marL="285750" indent="-285750">
              <a:spcAft>
                <a:spcPts val="1200"/>
              </a:spcAft>
            </a:pPr>
            <a:r>
              <a:rPr lang="fr-FR" dirty="0" err="1">
                <a:latin typeface="+mn-lt"/>
              </a:rPr>
              <a:t>Avoided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burden</a:t>
            </a:r>
            <a:r>
              <a:rPr lang="fr-FR" dirty="0">
                <a:latin typeface="+mn-lt"/>
              </a:rPr>
              <a:t>: </a:t>
            </a:r>
            <a:r>
              <a:rPr lang="fr-FR" dirty="0" err="1">
                <a:latin typeface="+mn-lt"/>
              </a:rPr>
              <a:t>energy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grid</a:t>
            </a:r>
            <a:r>
              <a:rPr lang="fr-FR" dirty="0">
                <a:latin typeface="+mn-lt"/>
              </a:rPr>
              <a:t> mix ?</a:t>
            </a:r>
          </a:p>
          <a:p>
            <a:pPr marL="285750" indent="-285750">
              <a:spcAft>
                <a:spcPts val="1200"/>
              </a:spcAft>
            </a:pPr>
            <a:r>
              <a:rPr lang="fr-FR" dirty="0">
                <a:latin typeface="+mn-lt"/>
              </a:rPr>
              <a:t>Do </a:t>
            </a:r>
            <a:r>
              <a:rPr lang="fr-FR" dirty="0" err="1">
                <a:latin typeface="+mn-lt"/>
              </a:rPr>
              <a:t>we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want</a:t>
            </a:r>
            <a:r>
              <a:rPr lang="fr-FR" dirty="0">
                <a:latin typeface="+mn-lt"/>
              </a:rPr>
              <a:t> to focus on </a:t>
            </a:r>
            <a:r>
              <a:rPr lang="fr-FR" dirty="0" err="1">
                <a:latin typeface="+mn-lt"/>
              </a:rPr>
              <a:t>avoided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emissions</a:t>
            </a:r>
            <a:r>
              <a:rPr lang="fr-FR" dirty="0">
                <a:latin typeface="+mn-lt"/>
              </a:rPr>
              <a:t> or </a:t>
            </a:r>
            <a:r>
              <a:rPr lang="fr-FR" dirty="0" err="1">
                <a:latin typeface="+mn-lt"/>
              </a:rPr>
              <a:t>avoid</a:t>
            </a:r>
            <a:r>
              <a:rPr lang="fr-FR" dirty="0">
                <a:latin typeface="+mn-lt"/>
              </a:rPr>
              <a:t> direct </a:t>
            </a:r>
            <a:r>
              <a:rPr lang="fr-FR" dirty="0" err="1">
                <a:latin typeface="+mn-lt"/>
              </a:rPr>
              <a:t>emissions</a:t>
            </a:r>
            <a:r>
              <a:rPr lang="fr-FR" dirty="0">
                <a:latin typeface="+mn-lt"/>
              </a:rPr>
              <a:t>?</a:t>
            </a:r>
          </a:p>
          <a:p>
            <a:pPr marL="285750" indent="-285750">
              <a:spcAft>
                <a:spcPts val="1200"/>
              </a:spcAft>
            </a:pPr>
            <a:endParaRPr lang="fr-FR" dirty="0">
              <a:latin typeface="+mn-lt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r-FR" dirty="0">
                <a:latin typeface="+mn-lt"/>
              </a:rPr>
              <a:t>If </a:t>
            </a:r>
            <a:r>
              <a:rPr lang="fr-FR" dirty="0" err="1">
                <a:latin typeface="+mn-lt"/>
              </a:rPr>
              <a:t>we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include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biogenic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emissions</a:t>
            </a:r>
            <a:r>
              <a:rPr lang="fr-FR" dirty="0">
                <a:latin typeface="+mn-lt"/>
              </a:rPr>
              <a:t> and </a:t>
            </a:r>
            <a:r>
              <a:rPr lang="fr-FR" dirty="0" err="1">
                <a:latin typeface="+mn-lt"/>
              </a:rPr>
              <a:t>we</a:t>
            </a:r>
            <a:r>
              <a:rPr lang="fr-FR" dirty="0">
                <a:latin typeface="+mn-lt"/>
              </a:rPr>
              <a:t> have a </a:t>
            </a:r>
            <a:r>
              <a:rPr lang="fr-FR" dirty="0" err="1">
                <a:latin typeface="+mn-lt"/>
              </a:rPr>
              <a:t>grid</a:t>
            </a:r>
            <a:r>
              <a:rPr lang="fr-FR" dirty="0">
                <a:latin typeface="+mn-lt"/>
              </a:rPr>
              <a:t> mix </a:t>
            </a:r>
            <a:r>
              <a:rPr lang="fr-FR" dirty="0" err="1">
                <a:latin typeface="+mn-lt"/>
              </a:rPr>
              <a:t>with</a:t>
            </a:r>
            <a:r>
              <a:rPr lang="fr-FR" dirty="0">
                <a:latin typeface="+mn-lt"/>
              </a:rPr>
              <a:t> more </a:t>
            </a:r>
            <a:r>
              <a:rPr lang="fr-FR" dirty="0" err="1">
                <a:latin typeface="+mn-lt"/>
              </a:rPr>
              <a:t>renewable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energy</a:t>
            </a:r>
            <a:r>
              <a:rPr lang="fr-FR" dirty="0">
                <a:latin typeface="+mn-lt"/>
              </a:rPr>
              <a:t>, </a:t>
            </a:r>
            <a:r>
              <a:rPr lang="fr-FR" dirty="0" err="1">
                <a:latin typeface="+mn-lt"/>
              </a:rPr>
              <a:t>there</a:t>
            </a:r>
            <a:r>
              <a:rPr lang="fr-FR" dirty="0">
                <a:latin typeface="+mn-lt"/>
              </a:rPr>
              <a:t> are </a:t>
            </a:r>
            <a:r>
              <a:rPr lang="fr-FR" dirty="0" err="1">
                <a:latin typeface="+mn-lt"/>
              </a:rPr>
              <a:t>environmental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benefits</a:t>
            </a:r>
            <a:r>
              <a:rPr lang="fr-FR" dirty="0">
                <a:latin typeface="+mn-lt"/>
              </a:rPr>
              <a:t> to </a:t>
            </a:r>
            <a:r>
              <a:rPr lang="fr-FR" dirty="0" err="1">
                <a:latin typeface="+mn-lt"/>
              </a:rPr>
              <a:t>separate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biowaste</a:t>
            </a:r>
            <a:r>
              <a:rPr lang="fr-FR" dirty="0">
                <a:latin typeface="+mn-lt"/>
              </a:rPr>
              <a:t>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dirty="0">
                <a:latin typeface="+mn-lt"/>
              </a:rPr>
              <a:t>If </a:t>
            </a:r>
            <a:r>
              <a:rPr lang="fr-FR" dirty="0" err="1">
                <a:latin typeface="+mn-lt"/>
              </a:rPr>
              <a:t>we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don’t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consider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biogenic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emissions</a:t>
            </a:r>
            <a:r>
              <a:rPr lang="fr-FR" dirty="0">
                <a:latin typeface="+mn-lt"/>
              </a:rPr>
              <a:t> and </a:t>
            </a:r>
            <a:r>
              <a:rPr lang="fr-FR" dirty="0" err="1">
                <a:latin typeface="+mn-lt"/>
              </a:rPr>
              <a:t>with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current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energy</a:t>
            </a:r>
            <a:r>
              <a:rPr lang="fr-FR" dirty="0">
                <a:latin typeface="+mn-lt"/>
              </a:rPr>
              <a:t> sources, </a:t>
            </a:r>
            <a:r>
              <a:rPr lang="fr-FR" dirty="0" err="1">
                <a:latin typeface="+mn-lt"/>
              </a:rPr>
              <a:t>environmental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benefits</a:t>
            </a:r>
            <a:r>
              <a:rPr lang="fr-FR" dirty="0">
                <a:latin typeface="+mn-lt"/>
              </a:rPr>
              <a:t> due to </a:t>
            </a:r>
            <a:r>
              <a:rPr lang="fr-FR" dirty="0" err="1">
                <a:latin typeface="+mn-lt"/>
              </a:rPr>
              <a:t>avoided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burdens</a:t>
            </a:r>
            <a:endParaRPr lang="fr-FR" dirty="0">
              <a:latin typeface="+mn-lt"/>
            </a:endParaRPr>
          </a:p>
        </p:txBody>
      </p:sp>
      <p:sp>
        <p:nvSpPr>
          <p:cNvPr id="170" name="Google Shape;170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4964-94E1-20B3-9B8E-F4B85AD7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72DB2-CFAD-47D5-E35C-1D609F7A8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593683"/>
            <a:ext cx="6447924" cy="24480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Climate change and resource use most important impact categories</a:t>
            </a:r>
          </a:p>
          <a:p>
            <a:r>
              <a:rPr lang="en-US" dirty="0">
                <a:latin typeface="+mn-lt"/>
              </a:rPr>
              <a:t>Significant influence of energy grid mix</a:t>
            </a:r>
          </a:p>
          <a:p>
            <a:r>
              <a:rPr lang="en-US" dirty="0">
                <a:latin typeface="+mn-lt"/>
              </a:rPr>
              <a:t>Different point of view: biogenic emissions ? Avoided burden ?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>
                <a:latin typeface="+mn-lt"/>
              </a:rPr>
              <a:t>Locally dependent (improvement in technologies, transport, energy mix)</a:t>
            </a:r>
          </a:p>
          <a:p>
            <a:pPr marL="146050" indent="0">
              <a:buNone/>
            </a:pPr>
            <a:endParaRPr lang="en-US" dirty="0">
              <a:latin typeface="+mn-lt"/>
            </a:endParaRPr>
          </a:p>
          <a:p>
            <a:pPr>
              <a:buFont typeface="Wingdings" panose="05000000000000000000" pitchFamily="2" charset="2"/>
              <a:buChar char="è"/>
            </a:pPr>
            <a:endParaRPr lang="en-US" dirty="0">
              <a:latin typeface="+mn-lt"/>
            </a:endParaRPr>
          </a:p>
          <a:p>
            <a:pPr marL="146050" indent="0">
              <a:buNone/>
            </a:pPr>
            <a:r>
              <a:rPr lang="en-US" dirty="0">
                <a:latin typeface="+mn-lt"/>
              </a:rPr>
              <a:t>Future:</a:t>
            </a:r>
          </a:p>
          <a:p>
            <a:r>
              <a:rPr lang="en-GB" dirty="0">
                <a:latin typeface="+mn-lt"/>
              </a:rPr>
              <a:t>Production of biomethane from fermentation?</a:t>
            </a:r>
          </a:p>
          <a:p>
            <a:r>
              <a:rPr lang="en-GB" dirty="0">
                <a:latin typeface="+mn-lt"/>
              </a:rPr>
              <a:t>Anaerobic digestion more efficient and injection of steam to grid mix?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64940-9081-B2B2-73FF-D278748EBC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12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404237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BBAB5-A850-C4EE-DFD5-D50E5F19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8" y="1770038"/>
            <a:ext cx="7505700" cy="954600"/>
          </a:xfrm>
        </p:spPr>
        <p:txBody>
          <a:bodyPr>
            <a:normAutofit/>
          </a:bodyPr>
          <a:lstStyle/>
          <a:p>
            <a:r>
              <a:rPr lang="en-US" sz="2000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76169-14E9-0726-D101-F440B1A25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283" y="2247338"/>
            <a:ext cx="7791451" cy="2340411"/>
          </a:xfrm>
        </p:spPr>
        <p:txBody>
          <a:bodyPr>
            <a:normAutofit fontScale="77500" lnSpcReduction="20000"/>
          </a:bodyPr>
          <a:lstStyle/>
          <a:p>
            <a:pPr marL="146050" indent="0">
              <a:buNone/>
            </a:pPr>
            <a:r>
              <a:rPr lang="en-US" sz="1400" dirty="0" err="1">
                <a:solidFill>
                  <a:srgbClr val="21363F"/>
                </a:solidFill>
                <a:latin typeface="+mn-lt"/>
              </a:rPr>
              <a:t>Ekora</a:t>
            </a:r>
            <a:r>
              <a:rPr lang="en-US" sz="1400" dirty="0">
                <a:solidFill>
                  <a:srgbClr val="21363F"/>
                </a:solidFill>
                <a:latin typeface="+mn-lt"/>
              </a:rPr>
              <a:t>. </a:t>
            </a:r>
            <a:r>
              <a:rPr lang="en-US" sz="1400" i="1" dirty="0" err="1">
                <a:solidFill>
                  <a:srgbClr val="21363F"/>
                </a:solidFill>
                <a:latin typeface="+mn-lt"/>
              </a:rPr>
              <a:t>Oznámení</a:t>
            </a:r>
            <a:r>
              <a:rPr lang="en-US" sz="1400" i="1" dirty="0">
                <a:solidFill>
                  <a:srgbClr val="21363F"/>
                </a:solidFill>
                <a:latin typeface="+mn-lt"/>
              </a:rPr>
              <a:t> </a:t>
            </a:r>
            <a:r>
              <a:rPr lang="en-US" sz="1400" i="1" dirty="0" err="1">
                <a:solidFill>
                  <a:srgbClr val="21363F"/>
                </a:solidFill>
                <a:latin typeface="+mn-lt"/>
              </a:rPr>
              <a:t>záměru</a:t>
            </a:r>
            <a:r>
              <a:rPr lang="en-US" sz="1400" i="1" dirty="0">
                <a:solidFill>
                  <a:srgbClr val="21363F"/>
                </a:solidFill>
                <a:latin typeface="+mn-lt"/>
              </a:rPr>
              <a:t> </a:t>
            </a:r>
            <a:r>
              <a:rPr lang="en-US" sz="1400" i="1" dirty="0" err="1">
                <a:solidFill>
                  <a:srgbClr val="21363F"/>
                </a:solidFill>
                <a:latin typeface="+mn-lt"/>
              </a:rPr>
              <a:t>podle</a:t>
            </a:r>
            <a:r>
              <a:rPr lang="en-US" sz="1400" i="1" dirty="0">
                <a:solidFill>
                  <a:srgbClr val="21363F"/>
                </a:solidFill>
                <a:latin typeface="+mn-lt"/>
              </a:rPr>
              <a:t> </a:t>
            </a:r>
            <a:r>
              <a:rPr lang="en-US" sz="1400" i="1" dirty="0" err="1">
                <a:solidFill>
                  <a:srgbClr val="21363F"/>
                </a:solidFill>
                <a:latin typeface="+mn-lt"/>
              </a:rPr>
              <a:t>přílohy</a:t>
            </a:r>
            <a:r>
              <a:rPr lang="en-US" sz="1400" i="1" dirty="0">
                <a:solidFill>
                  <a:srgbClr val="21363F"/>
                </a:solidFill>
                <a:latin typeface="+mn-lt"/>
              </a:rPr>
              <a:t> č. 3 </a:t>
            </a:r>
            <a:r>
              <a:rPr lang="en-US" sz="1400" i="1" dirty="0" err="1">
                <a:solidFill>
                  <a:srgbClr val="21363F"/>
                </a:solidFill>
                <a:latin typeface="+mn-lt"/>
              </a:rPr>
              <a:t>zákona</a:t>
            </a:r>
            <a:r>
              <a:rPr lang="en-US" sz="1400" i="1" dirty="0">
                <a:solidFill>
                  <a:srgbClr val="21363F"/>
                </a:solidFill>
                <a:latin typeface="+mn-lt"/>
              </a:rPr>
              <a:t> 100/2001 Sb. - </a:t>
            </a:r>
            <a:r>
              <a:rPr lang="en-US" sz="1400" i="1" dirty="0" err="1">
                <a:solidFill>
                  <a:srgbClr val="21363F"/>
                </a:solidFill>
                <a:latin typeface="+mn-lt"/>
              </a:rPr>
              <a:t>Zpracování</a:t>
            </a:r>
            <a:r>
              <a:rPr lang="en-US" sz="1400" i="1" dirty="0">
                <a:solidFill>
                  <a:srgbClr val="21363F"/>
                </a:solidFill>
                <a:latin typeface="+mn-lt"/>
              </a:rPr>
              <a:t> </a:t>
            </a:r>
            <a:r>
              <a:rPr lang="en-US" sz="1400" i="1" dirty="0" err="1">
                <a:solidFill>
                  <a:srgbClr val="21363F"/>
                </a:solidFill>
                <a:latin typeface="+mn-lt"/>
              </a:rPr>
              <a:t>biologických</a:t>
            </a:r>
            <a:r>
              <a:rPr lang="en-US" sz="1400" i="1" dirty="0">
                <a:solidFill>
                  <a:srgbClr val="21363F"/>
                </a:solidFill>
                <a:latin typeface="+mn-lt"/>
              </a:rPr>
              <a:t> </a:t>
            </a:r>
            <a:r>
              <a:rPr lang="en-US" sz="1400" i="1" dirty="0" err="1">
                <a:solidFill>
                  <a:srgbClr val="21363F"/>
                </a:solidFill>
                <a:latin typeface="+mn-lt"/>
              </a:rPr>
              <a:t>odpadů</a:t>
            </a:r>
            <a:r>
              <a:rPr lang="en-US" sz="1400" i="1" dirty="0">
                <a:solidFill>
                  <a:srgbClr val="21363F"/>
                </a:solidFill>
                <a:latin typeface="+mn-lt"/>
              </a:rPr>
              <a:t> v </a:t>
            </a:r>
            <a:r>
              <a:rPr lang="en-US" sz="1400" i="1" dirty="0" err="1">
                <a:solidFill>
                  <a:srgbClr val="21363F"/>
                </a:solidFill>
                <a:latin typeface="+mn-lt"/>
              </a:rPr>
              <a:t>zařízení</a:t>
            </a:r>
            <a:r>
              <a:rPr lang="en-US" sz="1400" i="1" dirty="0">
                <a:solidFill>
                  <a:srgbClr val="21363F"/>
                </a:solidFill>
                <a:latin typeface="+mn-lt"/>
              </a:rPr>
              <a:t> </a:t>
            </a:r>
            <a:r>
              <a:rPr lang="en-US" sz="1400" i="1" dirty="0" err="1">
                <a:solidFill>
                  <a:srgbClr val="21363F"/>
                </a:solidFill>
                <a:latin typeface="+mn-lt"/>
              </a:rPr>
              <a:t>anaerobní</a:t>
            </a:r>
            <a:r>
              <a:rPr lang="en-US" sz="1400" i="1" dirty="0">
                <a:solidFill>
                  <a:srgbClr val="21363F"/>
                </a:solidFill>
                <a:latin typeface="+mn-lt"/>
              </a:rPr>
              <a:t> </a:t>
            </a:r>
            <a:r>
              <a:rPr lang="en-US" sz="1400" i="1" dirty="0" err="1">
                <a:solidFill>
                  <a:srgbClr val="21363F"/>
                </a:solidFill>
                <a:latin typeface="+mn-lt"/>
              </a:rPr>
              <a:t>digesce</a:t>
            </a:r>
            <a:r>
              <a:rPr lang="en-US" sz="1400" i="1" dirty="0">
                <a:solidFill>
                  <a:srgbClr val="21363F"/>
                </a:solidFill>
                <a:latin typeface="+mn-lt"/>
              </a:rPr>
              <a:t> - </a:t>
            </a:r>
            <a:r>
              <a:rPr lang="en-US" sz="1400" i="1" dirty="0" err="1">
                <a:solidFill>
                  <a:srgbClr val="21363F"/>
                </a:solidFill>
                <a:latin typeface="+mn-lt"/>
              </a:rPr>
              <a:t>Přibyšice</a:t>
            </a:r>
            <a:r>
              <a:rPr lang="en-US" sz="1400" i="1" dirty="0">
                <a:solidFill>
                  <a:srgbClr val="21363F"/>
                </a:solidFill>
                <a:latin typeface="+mn-lt"/>
              </a:rPr>
              <a:t>; Prague, 2006.</a:t>
            </a:r>
          </a:p>
          <a:p>
            <a:pPr marL="146050" indent="0">
              <a:buNone/>
            </a:pPr>
            <a:endParaRPr lang="en-US" sz="1400" i="1" dirty="0">
              <a:solidFill>
                <a:srgbClr val="21363F"/>
              </a:solidFill>
              <a:latin typeface="+mn-lt"/>
              <a:ea typeface="Cambria" panose="02040503050406030204" pitchFamily="18" charset="0"/>
            </a:endParaRPr>
          </a:p>
          <a:p>
            <a:pPr marL="146050" indent="0">
              <a:buNone/>
            </a:pPr>
            <a:r>
              <a:rPr lang="en-GB" sz="1400" dirty="0">
                <a:solidFill>
                  <a:srgbClr val="21363F"/>
                </a:solidFill>
                <a:latin typeface="+mn-lt"/>
              </a:rPr>
              <a:t>Forbes, H.; Quested, T.; O'Connor, C. </a:t>
            </a:r>
            <a:r>
              <a:rPr lang="en-GB" sz="1400" i="1" dirty="0">
                <a:solidFill>
                  <a:srgbClr val="21363F"/>
                </a:solidFill>
                <a:latin typeface="+mn-lt"/>
              </a:rPr>
              <a:t>Generation, recovery and disposal of waste for the period 2020; Czech Statistical Office, 2021. https://www.czso.cz/documents/10180/143330119/28002021.pdf/41f799e9-3ffb-4702-a517-0c2dc1525144?version=1.3.</a:t>
            </a:r>
          </a:p>
          <a:p>
            <a:pPr marL="146050" indent="0">
              <a:buNone/>
            </a:pPr>
            <a:endParaRPr lang="en-US" sz="1400" i="1" dirty="0">
              <a:solidFill>
                <a:srgbClr val="21363F"/>
              </a:solidFill>
              <a:latin typeface="+mn-lt"/>
              <a:ea typeface="Cambria" panose="02040503050406030204" pitchFamily="18" charset="0"/>
            </a:endParaRPr>
          </a:p>
          <a:p>
            <a:pPr marL="146050" indent="0">
              <a:buNone/>
            </a:pPr>
            <a:r>
              <a:rPr lang="en-US" sz="1400" dirty="0">
                <a:solidFill>
                  <a:srgbClr val="21363F"/>
                </a:solidFill>
                <a:latin typeface="+mn-lt"/>
                <a:ea typeface="Cambria" panose="02040503050406030204" pitchFamily="18" charset="0"/>
              </a:rPr>
              <a:t>Petra </a:t>
            </a:r>
            <a:r>
              <a:rPr lang="en-US" sz="1400" dirty="0" err="1">
                <a:solidFill>
                  <a:srgbClr val="21363F"/>
                </a:solidFill>
                <a:latin typeface="+mn-lt"/>
                <a:ea typeface="Cambria" panose="02040503050406030204" pitchFamily="18" charset="0"/>
              </a:rPr>
              <a:t>Strouhalová</a:t>
            </a:r>
            <a:r>
              <a:rPr lang="en-US" sz="1400" dirty="0">
                <a:solidFill>
                  <a:srgbClr val="21363F"/>
                </a:solidFill>
                <a:latin typeface="+mn-lt"/>
                <a:ea typeface="Cambria" panose="02040503050406030204" pitchFamily="18" charset="0"/>
              </a:rPr>
              <a:t>. </a:t>
            </a:r>
            <a:r>
              <a:rPr lang="en-US" sz="1400" i="1" dirty="0">
                <a:solidFill>
                  <a:srgbClr val="21363F"/>
                </a:solidFill>
                <a:latin typeface="+mn-lt"/>
                <a:ea typeface="Cambria" panose="02040503050406030204" pitchFamily="18" charset="0"/>
              </a:rPr>
              <a:t>PILOTNÍ PROJEKT SBĚRU GASTROODPADŮ ŽIVOČIŠNÉHO A ROSTLINNÉHO PŮVODU Z DOMÁCNOSTÍ NA ÚZEMÍ HL.M. PRAHY; </a:t>
            </a:r>
            <a:r>
              <a:rPr lang="en-US" sz="1400" i="1" dirty="0" err="1">
                <a:solidFill>
                  <a:srgbClr val="21363F"/>
                </a:solidFill>
                <a:latin typeface="+mn-lt"/>
                <a:ea typeface="Cambria" panose="02040503050406030204" pitchFamily="18" charset="0"/>
              </a:rPr>
              <a:t>oddělení</a:t>
            </a:r>
            <a:r>
              <a:rPr lang="en-US" sz="1400" i="1" dirty="0">
                <a:solidFill>
                  <a:srgbClr val="21363F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en-US" sz="1400" i="1" dirty="0" err="1">
                <a:solidFill>
                  <a:srgbClr val="21363F"/>
                </a:solidFill>
                <a:latin typeface="+mn-lt"/>
                <a:ea typeface="Cambria" panose="02040503050406030204" pitchFamily="18" charset="0"/>
              </a:rPr>
              <a:t>odpadů</a:t>
            </a:r>
            <a:r>
              <a:rPr lang="en-US" sz="1400" i="1" dirty="0">
                <a:solidFill>
                  <a:srgbClr val="21363F"/>
                </a:solidFill>
                <a:latin typeface="+mn-lt"/>
                <a:ea typeface="Cambria" panose="02040503050406030204" pitchFamily="18" charset="0"/>
              </a:rPr>
              <a:t> OCP MHMP,, 2021</a:t>
            </a:r>
            <a:r>
              <a:rPr lang="en-US" sz="1200" i="1" dirty="0">
                <a:solidFill>
                  <a:srgbClr val="21363F"/>
                </a:solidFill>
                <a:latin typeface="+mn-lt"/>
                <a:ea typeface="Cambria" panose="02040503050406030204" pitchFamily="18" charset="0"/>
              </a:rPr>
              <a:t>.</a:t>
            </a:r>
          </a:p>
          <a:p>
            <a:pPr marL="374650" indent="-228600">
              <a:buAutoNum type="arabicParenBoth"/>
            </a:pPr>
            <a:endParaRPr lang="en-US" sz="1200" i="1" dirty="0">
              <a:solidFill>
                <a:srgbClr val="21363F"/>
              </a:solidFill>
              <a:latin typeface="+mn-lt"/>
              <a:ea typeface="Cambria" panose="02040503050406030204" pitchFamily="18" charset="0"/>
            </a:endParaRPr>
          </a:p>
          <a:p>
            <a:pPr marL="146050" indent="0">
              <a:buNone/>
            </a:pPr>
            <a:endParaRPr lang="en-US" sz="1200" i="1" dirty="0">
              <a:solidFill>
                <a:srgbClr val="21363F"/>
              </a:solidFill>
              <a:latin typeface="+mn-lt"/>
              <a:ea typeface="Cambria" panose="02040503050406030204" pitchFamily="18" charset="0"/>
            </a:endParaRPr>
          </a:p>
          <a:p>
            <a:pPr marL="146050" indent="0">
              <a:buNone/>
            </a:pPr>
            <a:endParaRPr lang="en-US" sz="1200" i="1" dirty="0">
              <a:solidFill>
                <a:srgbClr val="21363F"/>
              </a:solidFill>
              <a:latin typeface="+mn-lt"/>
              <a:ea typeface="Cambria" panose="02040503050406030204" pitchFamily="18" charset="0"/>
            </a:endParaRPr>
          </a:p>
          <a:p>
            <a:pPr marL="146050" indent="0">
              <a:buNone/>
            </a:pPr>
            <a:endParaRPr lang="en-US" sz="1200" i="1" dirty="0">
              <a:solidFill>
                <a:srgbClr val="21363F"/>
              </a:solidFill>
              <a:latin typeface="+mn-lt"/>
              <a:ea typeface="Cambria" panose="02040503050406030204" pitchFamily="18" charset="0"/>
            </a:endParaRPr>
          </a:p>
          <a:p>
            <a:pPr marL="146050" indent="0">
              <a:buNone/>
            </a:pPr>
            <a:r>
              <a:rPr lang="en-US" sz="1200" i="1" dirty="0">
                <a:solidFill>
                  <a:srgbClr val="21363F"/>
                </a:solidFill>
                <a:latin typeface="+mn-lt"/>
                <a:ea typeface="Cambria" panose="02040503050406030204" pitchFamily="18" charset="0"/>
              </a:rPr>
              <a:t>This project is supported by specific university research grant A2_FTOP_2022_009.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E4D38-1808-F95C-3F0B-C5DA9B8752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13</a:t>
            </a:fld>
            <a:endParaRPr lang="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2AA321-63C2-7D24-836E-4BD19861B5E3}"/>
              </a:ext>
            </a:extLst>
          </p:cNvPr>
          <p:cNvSpPr txBox="1">
            <a:spLocks/>
          </p:cNvSpPr>
          <p:nvPr/>
        </p:nvSpPr>
        <p:spPr>
          <a:xfrm>
            <a:off x="676274" y="771357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dirty="0"/>
              <a:t>Thank you for your attention. Questions?</a:t>
            </a:r>
          </a:p>
        </p:txBody>
      </p:sp>
    </p:spTree>
    <p:extLst>
      <p:ext uri="{BB962C8B-B14F-4D97-AF65-F5344CB8AC3E}">
        <p14:creationId xmlns:p14="http://schemas.microsoft.com/office/powerpoint/2010/main" val="256595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4E97-8F40-1BE7-3DCC-9A6B1246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426948"/>
            <a:ext cx="7505700" cy="954600"/>
          </a:xfrm>
        </p:spPr>
        <p:txBody>
          <a:bodyPr/>
          <a:lstStyle/>
          <a:p>
            <a:r>
              <a:rPr lang="en-US" dirty="0"/>
              <a:t>Comparison between technologies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7C61BA-11EA-0767-8C70-8D8FEE63FB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14</a:t>
            </a:fld>
            <a:endParaRPr lang="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C3341-C202-35B8-9994-894A8AF2927F}"/>
              </a:ext>
            </a:extLst>
          </p:cNvPr>
          <p:cNvSpPr txBox="1"/>
          <p:nvPr/>
        </p:nvSpPr>
        <p:spPr>
          <a:xfrm>
            <a:off x="904774" y="1150716"/>
            <a:ext cx="18549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EF 3.0 normalized and weighted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C3BB0F3-1E80-CE76-12BB-1F2487EB11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822214"/>
              </p:ext>
            </p:extLst>
          </p:nvPr>
        </p:nvGraphicFramePr>
        <p:xfrm>
          <a:off x="1085247" y="1388002"/>
          <a:ext cx="5832911" cy="315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698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4C77B-B343-B873-E505-60959BA4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74210"/>
            <a:ext cx="7505700" cy="954600"/>
          </a:xfrm>
        </p:spPr>
        <p:txBody>
          <a:bodyPr/>
          <a:lstStyle/>
          <a:p>
            <a:r>
              <a:rPr lang="en-US" dirty="0"/>
              <a:t>Results - Current situation in Prague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39C71-F338-AA63-B8B5-468D848642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15</a:t>
            </a:fld>
            <a:endParaRPr lang="fr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4736EA2-78E5-0C22-FAD5-FC749D099FE2}"/>
              </a:ext>
            </a:extLst>
          </p:cNvPr>
          <p:cNvGraphicFramePr>
            <a:graphicFrameLocks/>
          </p:cNvGraphicFramePr>
          <p:nvPr/>
        </p:nvGraphicFramePr>
        <p:xfrm>
          <a:off x="-513096" y="-332016"/>
          <a:ext cx="9953625" cy="5807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0FD439E-9C8B-FE2E-0677-0E3C1A1FF50C}"/>
              </a:ext>
            </a:extLst>
          </p:cNvPr>
          <p:cNvSpPr txBox="1"/>
          <p:nvPr/>
        </p:nvSpPr>
        <p:spPr>
          <a:xfrm>
            <a:off x="2228248" y="950494"/>
            <a:ext cx="18549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EF 3.0 normalized and weighted</a:t>
            </a:r>
          </a:p>
        </p:txBody>
      </p:sp>
    </p:spTree>
    <p:extLst>
      <p:ext uri="{BB962C8B-B14F-4D97-AF65-F5344CB8AC3E}">
        <p14:creationId xmlns:p14="http://schemas.microsoft.com/office/powerpoint/2010/main" val="214360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Introduction</a:t>
            </a:r>
            <a:endParaRPr dirty="0"/>
          </a:p>
        </p:txBody>
      </p:sp>
      <p:sp>
        <p:nvSpPr>
          <p:cNvPr id="139" name="Google Shape;139;p14"/>
          <p:cNvSpPr txBox="1">
            <a:spLocks noGrp="1"/>
          </p:cNvSpPr>
          <p:nvPr>
            <p:ph type="body" idx="1"/>
          </p:nvPr>
        </p:nvSpPr>
        <p:spPr>
          <a:xfrm>
            <a:off x="5160464" y="4266468"/>
            <a:ext cx="2502568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 dirty="0" err="1">
                <a:solidFill>
                  <a:srgbClr val="000000"/>
                </a:solidFill>
                <a:latin typeface="+mn-lt"/>
              </a:rPr>
              <a:t>Autopsy</a:t>
            </a:r>
            <a:r>
              <a:rPr lang="fr-FR" sz="1400" i="1" dirty="0">
                <a:solidFill>
                  <a:srgbClr val="000000"/>
                </a:solidFill>
                <a:latin typeface="+mn-lt"/>
              </a:rPr>
              <a:t> of mixed </a:t>
            </a:r>
            <a:r>
              <a:rPr lang="fr-FR" sz="1400" i="1" dirty="0" err="1">
                <a:solidFill>
                  <a:srgbClr val="000000"/>
                </a:solidFill>
                <a:latin typeface="+mn-lt"/>
              </a:rPr>
              <a:t>waste</a:t>
            </a:r>
            <a:r>
              <a:rPr lang="fr-FR" sz="1400" i="1" dirty="0">
                <a:solidFill>
                  <a:srgbClr val="000000"/>
                </a:solidFill>
                <a:latin typeface="+mn-lt"/>
              </a:rPr>
              <a:t> in Prague</a:t>
            </a:r>
            <a:endParaRPr sz="14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0" name="Google Shape;140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</a:t>
            </a:fld>
            <a:endParaRPr/>
          </a:p>
        </p:txBody>
      </p:sp>
      <p:pic>
        <p:nvPicPr>
          <p:cNvPr id="3" name="Graphic 2" descr="Garbage outline">
            <a:extLst>
              <a:ext uri="{FF2B5EF4-FFF2-40B4-BE49-F238E27FC236}">
                <a16:creationId xmlns:a16="http://schemas.microsoft.com/office/drawing/2014/main" id="{4A19A5E8-E729-1A3A-844D-EE9E975FD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1706" y="1506574"/>
            <a:ext cx="2791326" cy="2791326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3168A12A-6632-1062-E4F1-A41F3B4A76BA}"/>
              </a:ext>
            </a:extLst>
          </p:cNvPr>
          <p:cNvSpPr/>
          <p:nvPr/>
        </p:nvSpPr>
        <p:spPr>
          <a:xfrm>
            <a:off x="5653759" y="2340836"/>
            <a:ext cx="1299410" cy="1581459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Top Corners Snipped 3">
            <a:extLst>
              <a:ext uri="{FF2B5EF4-FFF2-40B4-BE49-F238E27FC236}">
                <a16:creationId xmlns:a16="http://schemas.microsoft.com/office/drawing/2014/main" id="{D24DB587-DD3D-08B3-38A4-7930D4532567}"/>
              </a:ext>
            </a:extLst>
          </p:cNvPr>
          <p:cNvSpPr/>
          <p:nvPr/>
        </p:nvSpPr>
        <p:spPr>
          <a:xfrm rot="10800000">
            <a:off x="5549341" y="3335955"/>
            <a:ext cx="1419729" cy="659246"/>
          </a:xfrm>
          <a:prstGeom prst="snip2Same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8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11E138-F508-18A8-B25E-F924F0FEFE1D}"/>
              </a:ext>
            </a:extLst>
          </p:cNvPr>
          <p:cNvSpPr txBox="1"/>
          <p:nvPr/>
        </p:nvSpPr>
        <p:spPr>
          <a:xfrm>
            <a:off x="789826" y="2295018"/>
            <a:ext cx="3568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unito" pitchFamily="2" charset="0"/>
                <a:ea typeface="Cambria" panose="02040503050406030204" pitchFamily="18" charset="0"/>
              </a:rPr>
              <a:t>EU objectives: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unito" pitchFamily="2" charset="0"/>
                <a:ea typeface="Cambria" panose="02040503050406030204" pitchFamily="18" charset="0"/>
              </a:rPr>
              <a:t>2023: container for biowaste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unito" pitchFamily="2" charset="0"/>
                <a:ea typeface="Cambria" panose="02040503050406030204" pitchFamily="18" charset="0"/>
              </a:rPr>
              <a:t>2030: reduce part of biodegradable waste going to landfill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Nunito" pitchFamily="2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Nunito" pitchFamily="2" charset="0"/>
              <a:ea typeface="Cambria" panose="02040503050406030204" pitchFamily="18" charset="0"/>
            </a:endParaRPr>
          </a:p>
          <a:p>
            <a:r>
              <a:rPr lang="en-US" dirty="0">
                <a:latin typeface="Nunito" pitchFamily="2" charset="0"/>
                <a:ea typeface="Cambria" panose="02040503050406030204" pitchFamily="18" charset="0"/>
                <a:sym typeface="Wingdings" panose="05000000000000000000" pitchFamily="2" charset="2"/>
              </a:rPr>
              <a:t> evaluate environmental impacts of current biowaste management situation in Prague </a:t>
            </a:r>
            <a:endParaRPr lang="en-US" dirty="0">
              <a:latin typeface="Nunito" pitchFamily="2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63936-87D6-0CDD-8EB8-AE5A9E5B120E}"/>
              </a:ext>
            </a:extLst>
          </p:cNvPr>
          <p:cNvSpPr txBox="1"/>
          <p:nvPr/>
        </p:nvSpPr>
        <p:spPr>
          <a:xfrm>
            <a:off x="792369" y="1646311"/>
            <a:ext cx="341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unito" pitchFamily="2" charset="0"/>
                <a:ea typeface="Cambria" panose="02040503050406030204" pitchFamily="18" charset="0"/>
              </a:rPr>
              <a:t>Biowaste: garden waste + kitchen waste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4F129-BA18-60AC-46B9-7098A77A69D4}"/>
              </a:ext>
            </a:extLst>
          </p:cNvPr>
          <p:cNvSpPr txBox="1"/>
          <p:nvPr/>
        </p:nvSpPr>
        <p:spPr>
          <a:xfrm>
            <a:off x="5950358" y="3458336"/>
            <a:ext cx="595035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40%</a:t>
            </a: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7270B17E-0C65-88D9-8B04-6989338A29DA}"/>
              </a:ext>
            </a:extLst>
          </p:cNvPr>
          <p:cNvSpPr/>
          <p:nvPr/>
        </p:nvSpPr>
        <p:spPr>
          <a:xfrm>
            <a:off x="5485315" y="2320853"/>
            <a:ext cx="1564106" cy="380954"/>
          </a:xfrm>
          <a:prstGeom prst="round2Same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AE41D7-2596-296D-77A4-A71E8A53CB69}"/>
              </a:ext>
            </a:extLst>
          </p:cNvPr>
          <p:cNvCxnSpPr>
            <a:cxnSpLocks/>
          </p:cNvCxnSpPr>
          <p:nvPr/>
        </p:nvCxnSpPr>
        <p:spPr>
          <a:xfrm>
            <a:off x="5485316" y="2698264"/>
            <a:ext cx="1540043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9F76F3-6F6A-D8E8-16EB-2901DABB2431}"/>
              </a:ext>
            </a:extLst>
          </p:cNvPr>
          <p:cNvCxnSpPr>
            <a:cxnSpLocks/>
          </p:cNvCxnSpPr>
          <p:nvPr/>
        </p:nvCxnSpPr>
        <p:spPr>
          <a:xfrm>
            <a:off x="5509380" y="3320713"/>
            <a:ext cx="1515979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97CFED7-6F10-6DB3-E772-185C6419F969}"/>
              </a:ext>
            </a:extLst>
          </p:cNvPr>
          <p:cNvSpPr txBox="1"/>
          <p:nvPr/>
        </p:nvSpPr>
        <p:spPr>
          <a:xfrm>
            <a:off x="5890303" y="230564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25%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27660419-FE17-FD75-DE69-C5FA6C3CE9A3}"/>
              </a:ext>
            </a:extLst>
          </p:cNvPr>
          <p:cNvSpPr/>
          <p:nvPr/>
        </p:nvSpPr>
        <p:spPr>
          <a:xfrm>
            <a:off x="5485316" y="2698380"/>
            <a:ext cx="1564106" cy="346377"/>
          </a:xfrm>
          <a:prstGeom prst="round2Same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A1F02B-BA92-AC1A-51E9-926F5CEA8507}"/>
              </a:ext>
            </a:extLst>
          </p:cNvPr>
          <p:cNvSpPr txBox="1"/>
          <p:nvPr/>
        </p:nvSpPr>
        <p:spPr>
          <a:xfrm>
            <a:off x="5906205" y="269319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25%</a:t>
            </a:r>
          </a:p>
        </p:txBody>
      </p: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DBB7591F-DCB5-35F1-CBB2-28848B6F2078}"/>
              </a:ext>
            </a:extLst>
          </p:cNvPr>
          <p:cNvSpPr/>
          <p:nvPr/>
        </p:nvSpPr>
        <p:spPr>
          <a:xfrm>
            <a:off x="5517397" y="3030702"/>
            <a:ext cx="1491919" cy="298529"/>
          </a:xfrm>
          <a:prstGeom prst="round2Same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6E6EC4-EDC7-FCB4-5103-7FEBEE7C70C5}"/>
              </a:ext>
            </a:extLst>
          </p:cNvPr>
          <p:cNvSpPr txBox="1"/>
          <p:nvPr/>
        </p:nvSpPr>
        <p:spPr>
          <a:xfrm>
            <a:off x="5970324" y="3001711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6%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E7FD5A7-809A-2BAC-2504-81915734AA01}"/>
              </a:ext>
            </a:extLst>
          </p:cNvPr>
          <p:cNvCxnSpPr>
            <a:cxnSpLocks/>
          </p:cNvCxnSpPr>
          <p:nvPr/>
        </p:nvCxnSpPr>
        <p:spPr>
          <a:xfrm>
            <a:off x="5501288" y="3032725"/>
            <a:ext cx="1459832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2D7300F9-E76E-73F4-C2FF-60BFFB21A285}"/>
              </a:ext>
            </a:extLst>
          </p:cNvPr>
          <p:cNvSpPr/>
          <p:nvPr/>
        </p:nvSpPr>
        <p:spPr>
          <a:xfrm rot="2340790">
            <a:off x="7357182" y="3520744"/>
            <a:ext cx="808510" cy="792078"/>
          </a:xfrm>
          <a:prstGeom prst="wedgeEllipseCallout">
            <a:avLst>
              <a:gd name="adj1" fmla="val -117738"/>
              <a:gd name="adj2" fmla="val 71604"/>
            </a:avLst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 descr="Banana Peel outline">
            <a:extLst>
              <a:ext uri="{FF2B5EF4-FFF2-40B4-BE49-F238E27FC236}">
                <a16:creationId xmlns:a16="http://schemas.microsoft.com/office/drawing/2014/main" id="{1A904737-8CA5-7AED-E26E-22C386353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7497" y="3580406"/>
            <a:ext cx="653743" cy="653743"/>
          </a:xfrm>
          <a:prstGeom prst="rect">
            <a:avLst/>
          </a:prstGeom>
        </p:spPr>
      </p:pic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7C800B29-D38C-343C-BEFF-198CCB626580}"/>
              </a:ext>
            </a:extLst>
          </p:cNvPr>
          <p:cNvSpPr/>
          <p:nvPr/>
        </p:nvSpPr>
        <p:spPr>
          <a:xfrm rot="20594084">
            <a:off x="7063753" y="1341927"/>
            <a:ext cx="816940" cy="776870"/>
          </a:xfrm>
          <a:prstGeom prst="wedgeEllipseCallout">
            <a:avLst>
              <a:gd name="adj1" fmla="val -117738"/>
              <a:gd name="adj2" fmla="val 71604"/>
            </a:avLst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8F080EF3-4459-07A0-1FCE-EC69EA9E1FE2}"/>
              </a:ext>
            </a:extLst>
          </p:cNvPr>
          <p:cNvSpPr/>
          <p:nvPr/>
        </p:nvSpPr>
        <p:spPr>
          <a:xfrm>
            <a:off x="7395139" y="2389673"/>
            <a:ext cx="672881" cy="682082"/>
          </a:xfrm>
          <a:prstGeom prst="wedgeEllipseCallout">
            <a:avLst>
              <a:gd name="adj1" fmla="val -131875"/>
              <a:gd name="adj2" fmla="val 71604"/>
            </a:avLst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1EBB9906-F320-8E57-5552-EBFE99CC35D1}"/>
              </a:ext>
            </a:extLst>
          </p:cNvPr>
          <p:cNvSpPr/>
          <p:nvPr/>
        </p:nvSpPr>
        <p:spPr>
          <a:xfrm rot="14098565">
            <a:off x="4316790" y="2018182"/>
            <a:ext cx="816940" cy="776870"/>
          </a:xfrm>
          <a:prstGeom prst="wedgeEllipseCallout">
            <a:avLst>
              <a:gd name="adj1" fmla="val -117738"/>
              <a:gd name="adj2" fmla="val 71604"/>
            </a:avLst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Graphic 22" descr="Water Bottle outline">
            <a:extLst>
              <a:ext uri="{FF2B5EF4-FFF2-40B4-BE49-F238E27FC236}">
                <a16:creationId xmlns:a16="http://schemas.microsoft.com/office/drawing/2014/main" id="{61C33E69-4486-6A02-198B-4E3B19AE48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43385" y="2390775"/>
            <a:ext cx="624636" cy="687703"/>
          </a:xfrm>
          <a:prstGeom prst="rect">
            <a:avLst/>
          </a:prstGeom>
        </p:spPr>
      </p:pic>
      <p:pic>
        <p:nvPicPr>
          <p:cNvPr id="35" name="Graphic 34" descr="Recycle outline">
            <a:extLst>
              <a:ext uri="{FF2B5EF4-FFF2-40B4-BE49-F238E27FC236}">
                <a16:creationId xmlns:a16="http://schemas.microsoft.com/office/drawing/2014/main" id="{0505112D-1D5B-966F-0C00-7CE3E1F590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66003" y="2080484"/>
            <a:ext cx="674315" cy="67431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EAFBFAA-AFEA-A67A-CA10-D35EB847A3EA}"/>
              </a:ext>
            </a:extLst>
          </p:cNvPr>
          <p:cNvSpPr txBox="1"/>
          <p:nvPr/>
        </p:nvSpPr>
        <p:spPr>
          <a:xfrm>
            <a:off x="7091626" y="1419593"/>
            <a:ext cx="92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ea typeface="Cambria" panose="02040503050406030204" pitchFamily="18" charset="0"/>
              </a:rPr>
              <a:t>Non valuable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819150" y="909502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Introduction</a:t>
            </a:r>
            <a:endParaRPr dirty="0"/>
          </a:p>
        </p:txBody>
      </p:sp>
      <p:sp>
        <p:nvSpPr>
          <p:cNvPr id="155" name="Google Shape;155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</a:t>
            </a:fld>
            <a:endParaRPr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CBB02F-68EB-F9A9-2738-B0A771EC2464}"/>
              </a:ext>
            </a:extLst>
          </p:cNvPr>
          <p:cNvSpPr txBox="1"/>
          <p:nvPr/>
        </p:nvSpPr>
        <p:spPr>
          <a:xfrm>
            <a:off x="1255536" y="2109871"/>
            <a:ext cx="23294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Cambria" panose="02040503050406030204" pitchFamily="18" charset="0"/>
              </a:rPr>
              <a:t>81% incineration</a:t>
            </a:r>
          </a:p>
          <a:p>
            <a:r>
              <a:rPr lang="en-US" dirty="0">
                <a:latin typeface="+mn-lt"/>
                <a:ea typeface="Cambria" panose="02040503050406030204" pitchFamily="18" charset="0"/>
              </a:rPr>
              <a:t>7% landfill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Cambria" panose="02040503050406030204" pitchFamily="18" charset="0"/>
            </a:endParaRPr>
          </a:p>
          <a:p>
            <a:r>
              <a:rPr lang="en-US" dirty="0">
                <a:latin typeface="+mn-lt"/>
                <a:ea typeface="Cambria" panose="02040503050406030204" pitchFamily="18" charset="0"/>
              </a:rPr>
              <a:t>12% compost</a:t>
            </a:r>
          </a:p>
          <a:p>
            <a:r>
              <a:rPr lang="en-US" dirty="0">
                <a:latin typeface="+mn-lt"/>
                <a:ea typeface="Cambria" panose="02040503050406030204" pitchFamily="18" charset="0"/>
              </a:rPr>
              <a:t>0,03% anaerobic digestion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EEC238C-435B-552D-1706-D8A48CE5F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7" t="8869" r="14479" b="10166"/>
          <a:stretch/>
        </p:blipFill>
        <p:spPr>
          <a:xfrm>
            <a:off x="3546519" y="1306838"/>
            <a:ext cx="5229225" cy="2991062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EAEBB173-9DD9-287C-AC8C-E101F7E243EB}"/>
              </a:ext>
            </a:extLst>
          </p:cNvPr>
          <p:cNvSpPr/>
          <p:nvPr/>
        </p:nvSpPr>
        <p:spPr>
          <a:xfrm>
            <a:off x="1082843" y="2109870"/>
            <a:ext cx="172694" cy="461879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D43C6-0B0E-7E26-55D2-867E1E2B7C84}"/>
              </a:ext>
            </a:extLst>
          </p:cNvPr>
          <p:cNvSpPr txBox="1"/>
          <p:nvPr/>
        </p:nvSpPr>
        <p:spPr>
          <a:xfrm>
            <a:off x="408072" y="2040727"/>
            <a:ext cx="6747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Part of mixed waste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BE102-9B43-FB7D-A82E-CB321B90B933}"/>
              </a:ext>
            </a:extLst>
          </p:cNvPr>
          <p:cNvSpPr txBox="1"/>
          <p:nvPr/>
        </p:nvSpPr>
        <p:spPr>
          <a:xfrm>
            <a:off x="265819" y="3033342"/>
            <a:ext cx="847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Collected separately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2352581C-4125-20FE-A7A7-1CC8282C6011}"/>
              </a:ext>
            </a:extLst>
          </p:cNvPr>
          <p:cNvSpPr/>
          <p:nvPr/>
        </p:nvSpPr>
        <p:spPr>
          <a:xfrm>
            <a:off x="1077186" y="2971714"/>
            <a:ext cx="172694" cy="461879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F15DD-887F-2F6B-0E27-58188E8F5A8D}"/>
              </a:ext>
            </a:extLst>
          </p:cNvPr>
          <p:cNvSpPr txBox="1"/>
          <p:nvPr/>
        </p:nvSpPr>
        <p:spPr>
          <a:xfrm>
            <a:off x="408072" y="3864666"/>
            <a:ext cx="3006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  <a:ea typeface="Cambria" panose="02040503050406030204" pitchFamily="18" charset="0"/>
                <a:sym typeface="Wingdings" panose="05000000000000000000" pitchFamily="2" charset="2"/>
              </a:rPr>
              <a:t> 88.3 kg/capita/year biowaste in Prague</a:t>
            </a:r>
            <a:endParaRPr lang="en-US" b="1" dirty="0">
              <a:latin typeface="+mn-lt"/>
              <a:ea typeface="Cambria" panose="02040503050406030204" pitchFamily="18" charset="0"/>
            </a:endParaRPr>
          </a:p>
          <a:p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D63D-438A-20A4-D586-2C8D044D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90B9D-AF7D-31C1-C6AD-D0820E9496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4</a:t>
            </a:fld>
            <a:endParaRPr lang="fr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E5230FE-1D8A-A91E-9220-BE5DFE05BA89}"/>
              </a:ext>
            </a:extLst>
          </p:cNvPr>
          <p:cNvSpPr/>
          <p:nvPr/>
        </p:nvSpPr>
        <p:spPr>
          <a:xfrm>
            <a:off x="819150" y="2116080"/>
            <a:ext cx="1190124" cy="12272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Biowaste collection (88.3 kg/capita/</a:t>
            </a:r>
            <a:r>
              <a:rPr lang="en-US" sz="12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yr</a:t>
            </a:r>
            <a:r>
              <a:rPr lang="en-US" sz="1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sp>
        <p:nvSpPr>
          <p:cNvPr id="3073" name="Rectangle: Rounded Corners 3072">
            <a:extLst>
              <a:ext uri="{FF2B5EF4-FFF2-40B4-BE49-F238E27FC236}">
                <a16:creationId xmlns:a16="http://schemas.microsoft.com/office/drawing/2014/main" id="{CA3C030D-C581-A56A-688B-C71A863A1496}"/>
              </a:ext>
            </a:extLst>
          </p:cNvPr>
          <p:cNvSpPr/>
          <p:nvPr/>
        </p:nvSpPr>
        <p:spPr>
          <a:xfrm>
            <a:off x="2612607" y="2490562"/>
            <a:ext cx="1190124" cy="4782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Transport</a:t>
            </a:r>
          </a:p>
        </p:txBody>
      </p:sp>
      <p:sp>
        <p:nvSpPr>
          <p:cNvPr id="3075" name="Rectangle: Rounded Corners 3074">
            <a:extLst>
              <a:ext uri="{FF2B5EF4-FFF2-40B4-BE49-F238E27FC236}">
                <a16:creationId xmlns:a16="http://schemas.microsoft.com/office/drawing/2014/main" id="{4EB9B5C8-CA65-7AA2-1F13-0EEBE09EECB8}"/>
              </a:ext>
            </a:extLst>
          </p:cNvPr>
          <p:cNvSpPr/>
          <p:nvPr/>
        </p:nvSpPr>
        <p:spPr>
          <a:xfrm>
            <a:off x="4406065" y="2180594"/>
            <a:ext cx="1286376" cy="5490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Incineration</a:t>
            </a:r>
          </a:p>
        </p:txBody>
      </p:sp>
      <p:sp>
        <p:nvSpPr>
          <p:cNvPr id="3077" name="Rectangle: Rounded Corners 3076">
            <a:extLst>
              <a:ext uri="{FF2B5EF4-FFF2-40B4-BE49-F238E27FC236}">
                <a16:creationId xmlns:a16="http://schemas.microsoft.com/office/drawing/2014/main" id="{E93C39ED-9BF4-9B07-E48E-220EE73F6BFF}"/>
              </a:ext>
            </a:extLst>
          </p:cNvPr>
          <p:cNvSpPr/>
          <p:nvPr/>
        </p:nvSpPr>
        <p:spPr>
          <a:xfrm>
            <a:off x="4406065" y="3729788"/>
            <a:ext cx="1286376" cy="73805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Anaerobic digestion</a:t>
            </a:r>
          </a:p>
        </p:txBody>
      </p:sp>
      <p:sp>
        <p:nvSpPr>
          <p:cNvPr id="3079" name="Rectangle: Rounded Corners 3078">
            <a:extLst>
              <a:ext uri="{FF2B5EF4-FFF2-40B4-BE49-F238E27FC236}">
                <a16:creationId xmlns:a16="http://schemas.microsoft.com/office/drawing/2014/main" id="{A9C6345E-F1A1-218D-BF9B-3DF4B999C952}"/>
              </a:ext>
            </a:extLst>
          </p:cNvPr>
          <p:cNvSpPr/>
          <p:nvPr/>
        </p:nvSpPr>
        <p:spPr>
          <a:xfrm>
            <a:off x="4406065" y="1463681"/>
            <a:ext cx="1286376" cy="549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Landfill</a:t>
            </a:r>
          </a:p>
        </p:txBody>
      </p:sp>
      <p:sp>
        <p:nvSpPr>
          <p:cNvPr id="3081" name="Rectangle: Rounded Corners 3080">
            <a:extLst>
              <a:ext uri="{FF2B5EF4-FFF2-40B4-BE49-F238E27FC236}">
                <a16:creationId xmlns:a16="http://schemas.microsoft.com/office/drawing/2014/main" id="{54598355-F8A6-5ED3-38D4-7A31B666B971}"/>
              </a:ext>
            </a:extLst>
          </p:cNvPr>
          <p:cNvSpPr/>
          <p:nvPr/>
        </p:nvSpPr>
        <p:spPr>
          <a:xfrm>
            <a:off x="4406065" y="2968817"/>
            <a:ext cx="1286376" cy="54158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Compost</a:t>
            </a:r>
          </a:p>
        </p:txBody>
      </p:sp>
      <p:sp>
        <p:nvSpPr>
          <p:cNvPr id="3083" name="Rectangle: Rounded Corners 3082">
            <a:extLst>
              <a:ext uri="{FF2B5EF4-FFF2-40B4-BE49-F238E27FC236}">
                <a16:creationId xmlns:a16="http://schemas.microsoft.com/office/drawing/2014/main" id="{36FAF7D5-5467-FE67-59E4-A93F42223F03}"/>
              </a:ext>
            </a:extLst>
          </p:cNvPr>
          <p:cNvSpPr/>
          <p:nvPr/>
        </p:nvSpPr>
        <p:spPr>
          <a:xfrm>
            <a:off x="6506828" y="2722858"/>
            <a:ext cx="1500939" cy="954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Avoided burden (energy + mineral fertilizer)</a:t>
            </a:r>
          </a:p>
        </p:txBody>
      </p:sp>
      <p:cxnSp>
        <p:nvCxnSpPr>
          <p:cNvPr id="3085" name="Straight Arrow Connector 3084">
            <a:extLst>
              <a:ext uri="{FF2B5EF4-FFF2-40B4-BE49-F238E27FC236}">
                <a16:creationId xmlns:a16="http://schemas.microsoft.com/office/drawing/2014/main" id="{BB2B5B1D-5905-11C2-FAFD-54623230F069}"/>
              </a:ext>
            </a:extLst>
          </p:cNvPr>
          <p:cNvCxnSpPr>
            <a:cxnSpLocks/>
            <a:stCxn id="63" idx="3"/>
            <a:endCxn id="3073" idx="1"/>
          </p:cNvCxnSpPr>
          <p:nvPr/>
        </p:nvCxnSpPr>
        <p:spPr>
          <a:xfrm flipV="1">
            <a:off x="2009274" y="2729690"/>
            <a:ext cx="603333" cy="1"/>
          </a:xfrm>
          <a:prstGeom prst="straightConnector1">
            <a:avLst/>
          </a:prstGeom>
          <a:ln>
            <a:solidFill>
              <a:srgbClr val="2136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8" name="Straight Arrow Connector 3087">
            <a:extLst>
              <a:ext uri="{FF2B5EF4-FFF2-40B4-BE49-F238E27FC236}">
                <a16:creationId xmlns:a16="http://schemas.microsoft.com/office/drawing/2014/main" id="{B137B168-D8C1-AE09-970A-E7E691464DBE}"/>
              </a:ext>
            </a:extLst>
          </p:cNvPr>
          <p:cNvCxnSpPr>
            <a:cxnSpLocks/>
            <a:stCxn id="3073" idx="3"/>
            <a:endCxn id="3075" idx="1"/>
          </p:cNvCxnSpPr>
          <p:nvPr/>
        </p:nvCxnSpPr>
        <p:spPr>
          <a:xfrm flipV="1">
            <a:off x="3802731" y="2455142"/>
            <a:ext cx="603334" cy="274548"/>
          </a:xfrm>
          <a:prstGeom prst="straightConnector1">
            <a:avLst/>
          </a:prstGeom>
          <a:ln>
            <a:solidFill>
              <a:srgbClr val="2136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Arrow Connector 3090">
            <a:extLst>
              <a:ext uri="{FF2B5EF4-FFF2-40B4-BE49-F238E27FC236}">
                <a16:creationId xmlns:a16="http://schemas.microsoft.com/office/drawing/2014/main" id="{31A3EC3C-880A-3E31-867C-94FC562839BD}"/>
              </a:ext>
            </a:extLst>
          </p:cNvPr>
          <p:cNvCxnSpPr>
            <a:cxnSpLocks/>
            <a:stCxn id="3073" idx="3"/>
            <a:endCxn id="3081" idx="1"/>
          </p:cNvCxnSpPr>
          <p:nvPr/>
        </p:nvCxnSpPr>
        <p:spPr>
          <a:xfrm>
            <a:off x="3802731" y="2729690"/>
            <a:ext cx="603334" cy="509919"/>
          </a:xfrm>
          <a:prstGeom prst="straightConnector1">
            <a:avLst/>
          </a:prstGeom>
          <a:ln>
            <a:solidFill>
              <a:srgbClr val="2136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5" name="Straight Arrow Connector 3094">
            <a:extLst>
              <a:ext uri="{FF2B5EF4-FFF2-40B4-BE49-F238E27FC236}">
                <a16:creationId xmlns:a16="http://schemas.microsoft.com/office/drawing/2014/main" id="{F8D632BB-3772-7000-89D2-CC18B97A90F5}"/>
              </a:ext>
            </a:extLst>
          </p:cNvPr>
          <p:cNvCxnSpPr>
            <a:cxnSpLocks/>
            <a:stCxn id="3073" idx="3"/>
            <a:endCxn id="3077" idx="1"/>
          </p:cNvCxnSpPr>
          <p:nvPr/>
        </p:nvCxnSpPr>
        <p:spPr>
          <a:xfrm>
            <a:off x="3802731" y="2729690"/>
            <a:ext cx="603334" cy="1369128"/>
          </a:xfrm>
          <a:prstGeom prst="straightConnector1">
            <a:avLst/>
          </a:prstGeom>
          <a:ln>
            <a:solidFill>
              <a:srgbClr val="2136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8" name="Straight Arrow Connector 3097">
            <a:extLst>
              <a:ext uri="{FF2B5EF4-FFF2-40B4-BE49-F238E27FC236}">
                <a16:creationId xmlns:a16="http://schemas.microsoft.com/office/drawing/2014/main" id="{3217BC8D-092F-3393-9FF6-256EF56AAFE4}"/>
              </a:ext>
            </a:extLst>
          </p:cNvPr>
          <p:cNvCxnSpPr>
            <a:cxnSpLocks/>
            <a:stCxn id="3073" idx="3"/>
            <a:endCxn id="3079" idx="1"/>
          </p:cNvCxnSpPr>
          <p:nvPr/>
        </p:nvCxnSpPr>
        <p:spPr>
          <a:xfrm flipV="1">
            <a:off x="3802731" y="1738229"/>
            <a:ext cx="603334" cy="991461"/>
          </a:xfrm>
          <a:prstGeom prst="straightConnector1">
            <a:avLst/>
          </a:prstGeom>
          <a:ln>
            <a:solidFill>
              <a:srgbClr val="2136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2" name="Straight Arrow Connector 3101">
            <a:extLst>
              <a:ext uri="{FF2B5EF4-FFF2-40B4-BE49-F238E27FC236}">
                <a16:creationId xmlns:a16="http://schemas.microsoft.com/office/drawing/2014/main" id="{93814DD5-F18B-12AA-5A80-9575DD4081C6}"/>
              </a:ext>
            </a:extLst>
          </p:cNvPr>
          <p:cNvCxnSpPr>
            <a:stCxn id="3075" idx="3"/>
            <a:endCxn id="3083" idx="1"/>
          </p:cNvCxnSpPr>
          <p:nvPr/>
        </p:nvCxnSpPr>
        <p:spPr>
          <a:xfrm>
            <a:off x="5692441" y="2455142"/>
            <a:ext cx="814387" cy="745016"/>
          </a:xfrm>
          <a:prstGeom prst="straightConnector1">
            <a:avLst/>
          </a:prstGeom>
          <a:ln>
            <a:solidFill>
              <a:srgbClr val="2136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4" name="Straight Arrow Connector 3103">
            <a:extLst>
              <a:ext uri="{FF2B5EF4-FFF2-40B4-BE49-F238E27FC236}">
                <a16:creationId xmlns:a16="http://schemas.microsoft.com/office/drawing/2014/main" id="{F6826488-DE1B-21AA-5F92-F276CD519011}"/>
              </a:ext>
            </a:extLst>
          </p:cNvPr>
          <p:cNvCxnSpPr>
            <a:stCxn id="3081" idx="3"/>
            <a:endCxn id="3083" idx="1"/>
          </p:cNvCxnSpPr>
          <p:nvPr/>
        </p:nvCxnSpPr>
        <p:spPr>
          <a:xfrm flipV="1">
            <a:off x="5692441" y="3200158"/>
            <a:ext cx="814387" cy="39451"/>
          </a:xfrm>
          <a:prstGeom prst="straightConnector1">
            <a:avLst/>
          </a:prstGeom>
          <a:ln>
            <a:solidFill>
              <a:srgbClr val="2136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6" name="Straight Arrow Connector 3105">
            <a:extLst>
              <a:ext uri="{FF2B5EF4-FFF2-40B4-BE49-F238E27FC236}">
                <a16:creationId xmlns:a16="http://schemas.microsoft.com/office/drawing/2014/main" id="{72FF6A97-F8CD-986D-7D7B-65EB95200248}"/>
              </a:ext>
            </a:extLst>
          </p:cNvPr>
          <p:cNvCxnSpPr>
            <a:stCxn id="3077" idx="3"/>
            <a:endCxn id="3083" idx="1"/>
          </p:cNvCxnSpPr>
          <p:nvPr/>
        </p:nvCxnSpPr>
        <p:spPr>
          <a:xfrm flipV="1">
            <a:off x="5692441" y="3200158"/>
            <a:ext cx="814387" cy="898660"/>
          </a:xfrm>
          <a:prstGeom prst="straightConnector1">
            <a:avLst/>
          </a:prstGeom>
          <a:ln>
            <a:solidFill>
              <a:srgbClr val="2136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3" name="TextBox 3112">
            <a:extLst>
              <a:ext uri="{FF2B5EF4-FFF2-40B4-BE49-F238E27FC236}">
                <a16:creationId xmlns:a16="http://schemas.microsoft.com/office/drawing/2014/main" id="{52F2DEA8-465F-3EEC-CE22-10077DDA7C39}"/>
              </a:ext>
            </a:extLst>
          </p:cNvPr>
          <p:cNvSpPr txBox="1"/>
          <p:nvPr/>
        </p:nvSpPr>
        <p:spPr>
          <a:xfrm>
            <a:off x="819150" y="1584340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Life Cycle Assessment (LCA)</a:t>
            </a:r>
          </a:p>
        </p:txBody>
      </p:sp>
    </p:spTree>
    <p:extLst>
      <p:ext uri="{BB962C8B-B14F-4D97-AF65-F5344CB8AC3E}">
        <p14:creationId xmlns:p14="http://schemas.microsoft.com/office/powerpoint/2010/main" val="116335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D5EB-3241-7E40-C5EF-7DB18FF0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9117E-B02D-9A0B-886D-75F4F8E9C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49" y="1800200"/>
            <a:ext cx="7571585" cy="2448000"/>
          </a:xfrm>
        </p:spPr>
        <p:txBody>
          <a:bodyPr/>
          <a:lstStyle/>
          <a:p>
            <a:pPr marL="14605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Source: Prague municipality, CENIA (Czech Environmental Agency),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Pražské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služby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, literature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14605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Impact assessment method: Environmental Footprint 3.0 (EF 3.0) and IPCC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14605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Impact categories: 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Climate change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Resource use (fossils)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Ecotoxicity to freshwater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Water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EB32C-AC35-170F-1B54-D956A12B69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5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99397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4C77B-B343-B873-E505-60959BA4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74210"/>
            <a:ext cx="7505700" cy="954600"/>
          </a:xfrm>
        </p:spPr>
        <p:txBody>
          <a:bodyPr/>
          <a:lstStyle/>
          <a:p>
            <a:r>
              <a:rPr lang="en-US" dirty="0"/>
              <a:t>Results - Current situation in Prague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39C71-F338-AA63-B8B5-468D848642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6</a:t>
            </a:fld>
            <a:endParaRPr lang="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FD439E-9C8B-FE2E-0677-0E3C1A1FF50C}"/>
              </a:ext>
            </a:extLst>
          </p:cNvPr>
          <p:cNvSpPr txBox="1"/>
          <p:nvPr/>
        </p:nvSpPr>
        <p:spPr>
          <a:xfrm>
            <a:off x="880712" y="4428251"/>
            <a:ext cx="18549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EF 3.0 normalized and weighted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4736EA2-78E5-0C22-FAD5-FC749D099F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776120"/>
              </p:ext>
            </p:extLst>
          </p:nvPr>
        </p:nvGraphicFramePr>
        <p:xfrm>
          <a:off x="1119117" y="1030996"/>
          <a:ext cx="5977720" cy="351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413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7772-2F03-0F1F-8FCC-7F0BA55F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76" y="388400"/>
            <a:ext cx="7505700" cy="954600"/>
          </a:xfrm>
        </p:spPr>
        <p:txBody>
          <a:bodyPr>
            <a:normAutofit/>
          </a:bodyPr>
          <a:lstStyle/>
          <a:p>
            <a:r>
              <a:rPr lang="en-US" dirty="0"/>
              <a:t>Results – Different energy mix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2F9E6-511F-9B66-91A8-AFF97A8884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7</a:t>
            </a:fld>
            <a:endParaRPr lang="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3CC31-C430-04DC-1030-6E837D691A29}"/>
              </a:ext>
            </a:extLst>
          </p:cNvPr>
          <p:cNvSpPr txBox="1"/>
          <p:nvPr/>
        </p:nvSpPr>
        <p:spPr>
          <a:xfrm>
            <a:off x="794084" y="4509636"/>
            <a:ext cx="18549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EF 3.0 normalized and weighted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2B922-D415-A163-C729-5B5FF519DD0F}"/>
              </a:ext>
            </a:extLst>
          </p:cNvPr>
          <p:cNvSpPr txBox="1"/>
          <p:nvPr/>
        </p:nvSpPr>
        <p:spPr>
          <a:xfrm>
            <a:off x="734931" y="950596"/>
            <a:ext cx="4438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Electricity from power wind mix &amp; Steam from biomass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0783EF3-D3CB-C670-3D69-A766C7DF07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097330"/>
              </p:ext>
            </p:extLst>
          </p:nvPr>
        </p:nvGraphicFramePr>
        <p:xfrm>
          <a:off x="1419367" y="1212206"/>
          <a:ext cx="5445457" cy="329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286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FE35F-4BF5-C082-1B18-AF57EE78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436526"/>
            <a:ext cx="7505700" cy="954600"/>
          </a:xfrm>
        </p:spPr>
        <p:txBody>
          <a:bodyPr/>
          <a:lstStyle/>
          <a:p>
            <a:r>
              <a:rPr lang="en-US" dirty="0"/>
              <a:t>Results - Separate collection of biowaste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27EA2-E832-2CCF-0C60-BA3AF32C49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8</a:t>
            </a:fld>
            <a:endParaRPr lang="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A4B4A-0C59-6CB4-0FF7-F6122A82B0F7}"/>
              </a:ext>
            </a:extLst>
          </p:cNvPr>
          <p:cNvSpPr txBox="1"/>
          <p:nvPr/>
        </p:nvSpPr>
        <p:spPr>
          <a:xfrm>
            <a:off x="939465" y="4428252"/>
            <a:ext cx="18549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EF 3.0 normalized and weighted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D2F7A-E945-2FDF-3741-81339A34457B}"/>
              </a:ext>
            </a:extLst>
          </p:cNvPr>
          <p:cNvSpPr txBox="1"/>
          <p:nvPr/>
        </p:nvSpPr>
        <p:spPr>
          <a:xfrm>
            <a:off x="6311648" y="1552074"/>
            <a:ext cx="241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BUT doesn’t include biogenic carbon in EF 3.0!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6DECB9F-38FA-7051-3B07-C0AE8C310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262191"/>
              </p:ext>
            </p:extLst>
          </p:nvPr>
        </p:nvGraphicFramePr>
        <p:xfrm>
          <a:off x="939464" y="1200149"/>
          <a:ext cx="5220703" cy="2998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101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381C-EF9C-7CE1-7BC0-DEDE4030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340274"/>
            <a:ext cx="7505700" cy="954600"/>
          </a:xfrm>
        </p:spPr>
        <p:txBody>
          <a:bodyPr/>
          <a:lstStyle/>
          <a:p>
            <a:r>
              <a:rPr lang="en-US" dirty="0"/>
              <a:t>Results – Climate 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65C97-227C-4FD7-A860-A5151F78BC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9</a:t>
            </a:fld>
            <a:endParaRPr lang="fr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48577A9-415A-E94C-CE18-0F3F72D75C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590553"/>
              </p:ext>
            </p:extLst>
          </p:nvPr>
        </p:nvGraphicFramePr>
        <p:xfrm>
          <a:off x="1299410" y="1000431"/>
          <a:ext cx="5787189" cy="337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6354126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Custom 1">
      <a:majorFont>
        <a:latin typeface="Nunito"/>
        <a:ea typeface=""/>
        <a:cs typeface=""/>
      </a:majorFont>
      <a:minorFont>
        <a:latin typeface="Nuni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559</Words>
  <Application>Microsoft Office PowerPoint</Application>
  <PresentationFormat>On-screen Show (16:9)</PresentationFormat>
  <Paragraphs>110</Paragraphs>
  <Slides>15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Cambria</vt:lpstr>
      <vt:lpstr>Wingdings</vt:lpstr>
      <vt:lpstr>Nunito</vt:lpstr>
      <vt:lpstr>Calibri</vt:lpstr>
      <vt:lpstr>Arial</vt:lpstr>
      <vt:lpstr>Shift</vt:lpstr>
      <vt:lpstr>PowerPoint Presentation</vt:lpstr>
      <vt:lpstr>Introduction</vt:lpstr>
      <vt:lpstr>Introduction</vt:lpstr>
      <vt:lpstr>Method</vt:lpstr>
      <vt:lpstr>Method</vt:lpstr>
      <vt:lpstr>Results - Current situation in Prague</vt:lpstr>
      <vt:lpstr>Results – Different energy mix</vt:lpstr>
      <vt:lpstr>Results - Separate collection of biowaste</vt:lpstr>
      <vt:lpstr>Results – Climate change</vt:lpstr>
      <vt:lpstr>Results – Climate change - biowaste separation </vt:lpstr>
      <vt:lpstr>Discussion</vt:lpstr>
      <vt:lpstr>Conclusion</vt:lpstr>
      <vt:lpstr>References</vt:lpstr>
      <vt:lpstr>Comparison between technologies</vt:lpstr>
      <vt:lpstr>Results - Current situation in Prague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Guillaume Aurore</cp:lastModifiedBy>
  <cp:revision>53</cp:revision>
  <dcterms:modified xsi:type="dcterms:W3CDTF">2022-09-21T07:13:43Z</dcterms:modified>
</cp:coreProperties>
</file>