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9" r:id="rId1"/>
  </p:sldMasterIdLst>
  <p:notesMasterIdLst>
    <p:notesMasterId r:id="rId18"/>
  </p:notes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80" r:id="rId9"/>
    <p:sldId id="264" r:id="rId10"/>
    <p:sldId id="272" r:id="rId11"/>
    <p:sldId id="276" r:id="rId12"/>
    <p:sldId id="275" r:id="rId13"/>
    <p:sldId id="274" r:id="rId14"/>
    <p:sldId id="273" r:id="rId15"/>
    <p:sldId id="277" r:id="rId16"/>
    <p:sldId id="27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4C7"/>
    <a:srgbClr val="ECD570"/>
    <a:srgbClr val="BBB76D"/>
    <a:srgbClr val="C59B3D"/>
    <a:srgbClr val="F1D972"/>
    <a:srgbClr val="D8CD85"/>
    <a:srgbClr val="D7C73D"/>
    <a:srgbClr val="F6D497"/>
    <a:srgbClr val="F2E8B4"/>
    <a:srgbClr val="E8C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6534E-3156-6C48-9F44-5F9AE4621E2B}" v="239" dt="2022-09-21T04:41:14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795"/>
  </p:normalViewPr>
  <p:slideViewPr>
    <p:cSldViewPr snapToGrid="0" snapToObjects="1">
      <p:cViewPr>
        <p:scale>
          <a:sx n="110" d="100"/>
          <a:sy n="110" d="100"/>
        </p:scale>
        <p:origin x="3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artinahajkova\Downloads\OF%20Ha&#769;jkova&#769;%20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2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2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2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2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https://vscht-my.sharepoint.com/personal/hajkovba_vscht_cz/Documents/BAKAL&#193;&#344;KA%20FIN.DATA2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8633988026763"/>
          <c:y val="3.9279574614926122E-2"/>
          <c:w val="0.87811366011973235"/>
          <c:h val="0.70814333218307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Potenciál globálního oteplování [kg CO2 eq.]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84-A64E-9BA2-A1C1073AA73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84-A64E-9BA2-A1C1073AA73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84-A64E-9BA2-A1C1073AA73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84-A64E-9BA2-A1C1073AA73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A84-A64E-9BA2-A1C1073AA73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A84-A64E-9BA2-A1C1073AA736}"/>
              </c:ext>
            </c:extLst>
          </c:dPt>
          <c:dPt>
            <c:idx val="9"/>
            <c:invertIfNegative val="0"/>
            <c:bubble3D val="0"/>
            <c:spPr>
              <a:solidFill>
                <a:srgbClr val="00B6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A84-A64E-9BA2-A1C1073AA736}"/>
              </c:ext>
            </c:extLst>
          </c:dPt>
          <c:dPt>
            <c:idx val="10"/>
            <c:invertIfNegative val="0"/>
            <c:bubble3D val="0"/>
            <c:spPr>
              <a:solidFill>
                <a:srgbClr val="00B6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A84-A64E-9BA2-A1C1073AA736}"/>
              </c:ext>
            </c:extLst>
          </c:dPt>
          <c:dPt>
            <c:idx val="11"/>
            <c:invertIfNegative val="0"/>
            <c:bubble3D val="0"/>
            <c:spPr>
              <a:solidFill>
                <a:srgbClr val="C1743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A84-A64E-9BA2-A1C1073AA736}"/>
              </c:ext>
            </c:extLst>
          </c:dPt>
          <c:dPt>
            <c:idx val="12"/>
            <c:invertIfNegative val="0"/>
            <c:bubble3D val="0"/>
            <c:spPr>
              <a:solidFill>
                <a:srgbClr val="C1743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A84-A64E-9BA2-A1C1073AA736}"/>
              </c:ext>
            </c:extLst>
          </c:dPt>
          <c:dPt>
            <c:idx val="13"/>
            <c:invertIfNegative val="0"/>
            <c:bubble3D val="0"/>
            <c:spPr>
              <a:solidFill>
                <a:srgbClr val="8478C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A84-A64E-9BA2-A1C1073AA736}"/>
              </c:ext>
            </c:extLst>
          </c:dPt>
          <c:dPt>
            <c:idx val="14"/>
            <c:invertIfNegative val="0"/>
            <c:bubble3D val="0"/>
            <c:spPr>
              <a:solidFill>
                <a:srgbClr val="8478C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A84-A64E-9BA2-A1C1073AA736}"/>
              </c:ext>
            </c:extLst>
          </c:dPt>
          <c:cat>
            <c:strRef>
              <c:f>List1!$D$2:$R$2</c:f>
              <c:strCache>
                <c:ptCount val="15"/>
                <c:pt idx="0">
                  <c:v>Nivea recyklace, ZEVO</c:v>
                </c:pt>
                <c:pt idx="1">
                  <c:v> Nivea skládka </c:v>
                </c:pt>
                <c:pt idx="2">
                  <c:v>Nivea ZEVO</c:v>
                </c:pt>
                <c:pt idx="3">
                  <c:v> Almara recyklace, ZEVO</c:v>
                </c:pt>
                <c:pt idx="4">
                  <c:v> Almara skládka </c:v>
                </c:pt>
                <c:pt idx="5">
                  <c:v>Almara ZEVO</c:v>
                </c:pt>
                <c:pt idx="6">
                  <c:v> Palmolive recyklace,ZEVO </c:v>
                </c:pt>
                <c:pt idx="7">
                  <c:v>Palmolive skládka </c:v>
                </c:pt>
                <c:pt idx="8">
                  <c:v> Palmolive ZEVO</c:v>
                </c:pt>
                <c:pt idx="9">
                  <c:v> Today náplň skládka </c:v>
                </c:pt>
                <c:pt idx="10">
                  <c:v>Today náplň ZEVO</c:v>
                </c:pt>
                <c:pt idx="11">
                  <c:v> Toya skládka </c:v>
                </c:pt>
                <c:pt idx="12">
                  <c:v>Toya ZEVO</c:v>
                </c:pt>
                <c:pt idx="13">
                  <c:v> Today dávkovač skládka</c:v>
                </c:pt>
                <c:pt idx="14">
                  <c:v>Today dávkovač ZEVO</c:v>
                </c:pt>
              </c:strCache>
            </c:strRef>
          </c:cat>
          <c:val>
            <c:numRef>
              <c:f>List1!$D$3:$R$3</c:f>
              <c:numCache>
                <c:formatCode>General</c:formatCode>
                <c:ptCount val="15"/>
                <c:pt idx="0">
                  <c:v>5.4200000000000003E-3</c:v>
                </c:pt>
                <c:pt idx="1">
                  <c:v>1.17E-2</c:v>
                </c:pt>
                <c:pt idx="2">
                  <c:v>2.6900000000000001E-3</c:v>
                </c:pt>
                <c:pt idx="3">
                  <c:v>3.0699999999999998E-3</c:v>
                </c:pt>
                <c:pt idx="4">
                  <c:v>6.8599999999999998E-3</c:v>
                </c:pt>
                <c:pt idx="5">
                  <c:v>1.42E-3</c:v>
                </c:pt>
                <c:pt idx="6">
                  <c:v>1.15E-2</c:v>
                </c:pt>
                <c:pt idx="7">
                  <c:v>1.47E-2</c:v>
                </c:pt>
                <c:pt idx="8">
                  <c:v>1.01E-2</c:v>
                </c:pt>
                <c:pt idx="9">
                  <c:v>4.8500000000000001E-2</c:v>
                </c:pt>
                <c:pt idx="10">
                  <c:v>5.6000000000000001E-2</c:v>
                </c:pt>
                <c:pt idx="11">
                  <c:v>0.13800000000000001</c:v>
                </c:pt>
                <c:pt idx="12">
                  <c:v>0.16400000000000001</c:v>
                </c:pt>
                <c:pt idx="13">
                  <c:v>0.13400000000000001</c:v>
                </c:pt>
                <c:pt idx="1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A84-A64E-9BA2-A1C1073AA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0695328"/>
        <c:axId val="1870696976"/>
      </c:barChart>
      <c:catAx>
        <c:axId val="187069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1870696976"/>
        <c:crosses val="autoZero"/>
        <c:auto val="1"/>
        <c:lblAlgn val="ctr"/>
        <c:lblOffset val="100"/>
        <c:noMultiLvlLbl val="0"/>
      </c:catAx>
      <c:valAx>
        <c:axId val="1870696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7069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511694579404956"/>
          <c:y val="1.7799833838076397E-2"/>
          <c:w val="0.78728627330449064"/>
          <c:h val="0.6473039317472101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E1493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27-CD45-AACD-2ACA18020F18}"/>
              </c:ext>
            </c:extLst>
          </c:dPt>
          <c:dPt>
            <c:idx val="1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27-CD45-AACD-2ACA18020F18}"/>
              </c:ext>
            </c:extLst>
          </c:dPt>
          <c:dPt>
            <c:idx val="2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D27-CD45-AACD-2ACA18020F18}"/>
              </c:ext>
            </c:extLst>
          </c:dPt>
          <c:dPt>
            <c:idx val="3"/>
            <c:invertIfNegative val="0"/>
            <c:bubble3D val="0"/>
            <c:spPr>
              <a:solidFill>
                <a:srgbClr val="E1493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D27-CD45-AACD-2ACA18020F18}"/>
              </c:ext>
            </c:extLst>
          </c:dPt>
          <c:dPt>
            <c:idx val="4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D27-CD45-AACD-2ACA18020F18}"/>
              </c:ext>
            </c:extLst>
          </c:dPt>
          <c:dPt>
            <c:idx val="5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D27-CD45-AACD-2ACA18020F18}"/>
              </c:ext>
            </c:extLst>
          </c:dPt>
          <c:dPt>
            <c:idx val="6"/>
            <c:invertIfNegative val="0"/>
            <c:bubble3D val="0"/>
            <c:spPr>
              <a:solidFill>
                <a:srgbClr val="E1493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D27-CD45-AACD-2ACA18020F18}"/>
              </c:ext>
            </c:extLst>
          </c:dPt>
          <c:dPt>
            <c:idx val="7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D27-CD45-AACD-2ACA18020F18}"/>
              </c:ext>
            </c:extLst>
          </c:dPt>
          <c:dPt>
            <c:idx val="8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D27-CD45-AACD-2ACA18020F18}"/>
              </c:ext>
            </c:extLst>
          </c:dPt>
          <c:dPt>
            <c:idx val="9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D27-CD45-AACD-2ACA18020F18}"/>
              </c:ext>
            </c:extLst>
          </c:dPt>
          <c:dPt>
            <c:idx val="10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D27-CD45-AACD-2ACA18020F18}"/>
              </c:ext>
            </c:extLst>
          </c:dPt>
          <c:dPt>
            <c:idx val="11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D27-CD45-AACD-2ACA18020F18}"/>
              </c:ext>
            </c:extLst>
          </c:dPt>
          <c:dPt>
            <c:idx val="12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D27-CD45-AACD-2ACA18020F18}"/>
              </c:ext>
            </c:extLst>
          </c:dPt>
          <c:dPt>
            <c:idx val="13"/>
            <c:invertIfNegative val="0"/>
            <c:bubble3D val="0"/>
            <c:spPr>
              <a:solidFill>
                <a:srgbClr val="97B24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2D27-CD45-AACD-2ACA18020F18}"/>
              </c:ext>
            </c:extLst>
          </c:dPt>
          <c:dPt>
            <c:idx val="14"/>
            <c:invertIfNegative val="0"/>
            <c:bubble3D val="0"/>
            <c:spPr>
              <a:solidFill>
                <a:srgbClr val="160FC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D27-CD45-AACD-2ACA18020F18}"/>
              </c:ext>
            </c:extLst>
          </c:dPt>
          <c:cat>
            <c:strRef>
              <c:f>total!$D$1:$R$1</c:f>
              <c:strCache>
                <c:ptCount val="15"/>
                <c:pt idx="0">
                  <c:v> Almara recyklace, ZEVO</c:v>
                </c:pt>
                <c:pt idx="1">
                  <c:v> Almara skládka </c:v>
                </c:pt>
                <c:pt idx="2">
                  <c:v>Almara ZEVO</c:v>
                </c:pt>
                <c:pt idx="3">
                  <c:v>Nivea recyklace, ZEVO</c:v>
                </c:pt>
                <c:pt idx="4">
                  <c:v> Nivea skládka </c:v>
                </c:pt>
                <c:pt idx="5">
                  <c:v>Nivea ZEVO</c:v>
                </c:pt>
                <c:pt idx="6">
                  <c:v> Palmolive recyklace,ZEVO </c:v>
                </c:pt>
                <c:pt idx="7">
                  <c:v>Palmolive skládka </c:v>
                </c:pt>
                <c:pt idx="8">
                  <c:v> Palmolive ZEVO</c:v>
                </c:pt>
                <c:pt idx="9">
                  <c:v> Today dávkovač skládka</c:v>
                </c:pt>
                <c:pt idx="10">
                  <c:v>Today dávkovač ZEVO</c:v>
                </c:pt>
                <c:pt idx="11">
                  <c:v> Today náplň skládka </c:v>
                </c:pt>
                <c:pt idx="12">
                  <c:v>Today náplň ZEVO</c:v>
                </c:pt>
                <c:pt idx="13">
                  <c:v> Toya skládka </c:v>
                </c:pt>
                <c:pt idx="14">
                  <c:v>Toya ZEVO</c:v>
                </c:pt>
              </c:strCache>
            </c:strRef>
          </c:cat>
          <c:val>
            <c:numRef>
              <c:f>total!$D$2:$R$2</c:f>
              <c:numCache>
                <c:formatCode>0.00E+00</c:formatCode>
                <c:ptCount val="15"/>
                <c:pt idx="0">
                  <c:v>3.4499999999999998E-14</c:v>
                </c:pt>
                <c:pt idx="1">
                  <c:v>4.6599999999999998E-14</c:v>
                </c:pt>
                <c:pt idx="2">
                  <c:v>6.0199999999999998E-14</c:v>
                </c:pt>
                <c:pt idx="3">
                  <c:v>5.8199999999999994E-14</c:v>
                </c:pt>
                <c:pt idx="4">
                  <c:v>7.8100000000000003E-14</c:v>
                </c:pt>
                <c:pt idx="5">
                  <c:v>1.01E-13</c:v>
                </c:pt>
                <c:pt idx="6">
                  <c:v>5.9700000000000001E-14</c:v>
                </c:pt>
                <c:pt idx="7">
                  <c:v>7.0000000000000005E-14</c:v>
                </c:pt>
                <c:pt idx="8">
                  <c:v>8.1500000000000006E-14</c:v>
                </c:pt>
                <c:pt idx="9">
                  <c:v>2.1900000000000002E-12</c:v>
                </c:pt>
                <c:pt idx="10">
                  <c:v>1.9199999999999999E-12</c:v>
                </c:pt>
                <c:pt idx="11">
                  <c:v>7.4800000000000004E-13</c:v>
                </c:pt>
                <c:pt idx="12">
                  <c:v>5.2799999999999997E-13</c:v>
                </c:pt>
                <c:pt idx="13">
                  <c:v>2.36E-12</c:v>
                </c:pt>
                <c:pt idx="14">
                  <c:v>1.6299999999999999E-12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2D27-CD45-AACD-2ACA18020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0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baseline="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r>
                  <a:rPr lang="cs-CZ" sz="1600" b="1" i="0" baseline="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0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endParaRPr lang="cs-CZ" sz="11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05422269918058"/>
          <c:y val="4.2126309228508019E-2"/>
          <c:w val="0.55759971325203261"/>
          <c:h val="0.84175254475697936"/>
        </c:manualLayout>
      </c:layout>
      <c:barChart>
        <c:barDir val="col"/>
        <c:grouping val="stacked"/>
        <c:varyColors val="0"/>
        <c:ser>
          <c:idx val="11"/>
          <c:order val="0"/>
          <c:tx>
            <c:strRef>
              <c:f>' ALMARA recyklace-spalovna'!$B$5</c:f>
              <c:strCache>
                <c:ptCount val="1"/>
                <c:pt idx="0">
                  <c:v>Vyčerpání abiotických zdrojů (prvky) </c:v>
                </c:pt>
              </c:strCache>
            </c:strRef>
          </c:tx>
          <c:spPr>
            <a:solidFill>
              <a:srgbClr val="AC4F41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recyklace-spalovna'!$C$5:$F$5</c:f>
              <c:numCache>
                <c:formatCode>0.00E+00</c:formatCode>
                <c:ptCount val="4"/>
                <c:pt idx="0">
                  <c:v>3.9500000000000001E-17</c:v>
                </c:pt>
                <c:pt idx="1">
                  <c:v>6.7299999999999996E-18</c:v>
                </c:pt>
                <c:pt idx="2">
                  <c:v>4.3600000000000003E-20</c:v>
                </c:pt>
                <c:pt idx="3">
                  <c:v>6.1600000000000003E-19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4-4B48-BBDF-66B99ABB365D}"/>
            </c:ext>
          </c:extLst>
        </c:ser>
        <c:ser>
          <c:idx val="12"/>
          <c:order val="1"/>
          <c:tx>
            <c:strRef>
              <c:f>' ALMARA recyklace-spalovna'!$B$6</c:f>
              <c:strCache>
                <c:ptCount val="1"/>
                <c:pt idx="0">
                  <c:v>Vyčerpání abiotických zdrojů (fosílie)</c:v>
                </c:pt>
              </c:strCache>
            </c:strRef>
          </c:tx>
          <c:spPr>
            <a:solidFill>
              <a:srgbClr val="F0D300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recyklace-spalovna'!$C$6:$F$6</c:f>
              <c:numCache>
                <c:formatCode>0.00E+00</c:formatCode>
                <c:ptCount val="4"/>
                <c:pt idx="0">
                  <c:v>3.6499999999999998E-15</c:v>
                </c:pt>
                <c:pt idx="1">
                  <c:v>4.0400000000000002E-15</c:v>
                </c:pt>
                <c:pt idx="2">
                  <c:v>2.6199999999999999E-17</c:v>
                </c:pt>
                <c:pt idx="3">
                  <c:v>-4.2099999999999999E-16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F4-4B48-BBDF-66B99ABB365D}"/>
            </c:ext>
          </c:extLst>
        </c:ser>
        <c:ser>
          <c:idx val="13"/>
          <c:order val="2"/>
          <c:tx>
            <c:strRef>
              <c:f>' ALMARA recyklace-spalovna'!$B$7</c:f>
              <c:strCache>
                <c:ptCount val="1"/>
                <c:pt idx="0">
                  <c:v>Acidifikace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rgbClr val="FFFF99"/>
              </a:solidFill>
            </a:ln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recyklace-spalovna'!$C$7:$F$7</c:f>
              <c:numCache>
                <c:formatCode>0.00E+00</c:formatCode>
                <c:ptCount val="4"/>
                <c:pt idx="0">
                  <c:v>2.4600000000000001E-15</c:v>
                </c:pt>
                <c:pt idx="1">
                  <c:v>2.2299999999999999E-15</c:v>
                </c:pt>
                <c:pt idx="2">
                  <c:v>1.44E-17</c:v>
                </c:pt>
                <c:pt idx="3">
                  <c:v>-1.23E-16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F4-4B48-BBDF-66B99ABB365D}"/>
            </c:ext>
          </c:extLst>
        </c:ser>
        <c:ser>
          <c:idx val="14"/>
          <c:order val="3"/>
          <c:tx>
            <c:strRef>
              <c:f>' ALMARA recyklace-spalovna'!$B$8</c:f>
              <c:strCache>
                <c:ptCount val="1"/>
                <c:pt idx="0">
                  <c:v>Eutrofizace</c:v>
                </c:pt>
              </c:strCache>
            </c:strRef>
          </c:tx>
          <c:spPr>
            <a:solidFill>
              <a:srgbClr val="E1493E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recyklace-spalovna'!$C$8:$F$8</c:f>
              <c:numCache>
                <c:formatCode>0.00E+00</c:formatCode>
                <c:ptCount val="4"/>
                <c:pt idx="0">
                  <c:v>7.8500000000000004E-16</c:v>
                </c:pt>
                <c:pt idx="1">
                  <c:v>5.8599999999999996E-16</c:v>
                </c:pt>
                <c:pt idx="2">
                  <c:v>3.7999999999999998E-18</c:v>
                </c:pt>
                <c:pt idx="3">
                  <c:v>-2.8499999999999999E-18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F4-4B48-BBDF-66B99ABB365D}"/>
            </c:ext>
          </c:extLst>
        </c:ser>
        <c:ser>
          <c:idx val="15"/>
          <c:order val="4"/>
          <c:tx>
            <c:strRef>
              <c:f>' ALMARA recyklace-spalovna'!$B$9</c:f>
              <c:strCache>
                <c:ptCount val="1"/>
                <c:pt idx="0">
                  <c:v>Ekotoxicita (sladkovodní)</c:v>
                </c:pt>
              </c:strCache>
            </c:strRef>
          </c:tx>
          <c:spPr>
            <a:solidFill>
              <a:srgbClr val="E07728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recyklace-spalovna'!$C$9:$F$9</c:f>
              <c:numCache>
                <c:formatCode>0.00E+00</c:formatCode>
                <c:ptCount val="4"/>
                <c:pt idx="0">
                  <c:v>1.7999999999999999E-16</c:v>
                </c:pt>
                <c:pt idx="1">
                  <c:v>2.5999999999999998E-16</c:v>
                </c:pt>
                <c:pt idx="2">
                  <c:v>1.6900000000000001E-18</c:v>
                </c:pt>
                <c:pt idx="3">
                  <c:v>-2.75E-18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F4-4B48-BBDF-66B99ABB365D}"/>
            </c:ext>
          </c:extLst>
        </c:ser>
        <c:ser>
          <c:idx val="16"/>
          <c:order val="5"/>
          <c:tx>
            <c:strRef>
              <c:f>' ALMARA recyklace-spalovna'!$B$10</c:f>
              <c:strCache>
                <c:ptCount val="1"/>
                <c:pt idx="0">
                  <c:v>Potenciál globálního oteplování</c:v>
                </c:pt>
              </c:strCache>
            </c:strRef>
          </c:tx>
          <c:spPr>
            <a:solidFill>
              <a:srgbClr val="FB7783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recyklace-spalovna'!$C$10:$F$10</c:f>
              <c:numCache>
                <c:formatCode>0.00E+00</c:formatCode>
                <c:ptCount val="4"/>
                <c:pt idx="0">
                  <c:v>2.7500000000000001E-15</c:v>
                </c:pt>
                <c:pt idx="1">
                  <c:v>2.79E-15</c:v>
                </c:pt>
                <c:pt idx="2">
                  <c:v>1.8100000000000001E-17</c:v>
                </c:pt>
                <c:pt idx="3">
                  <c:v>-3.8000000000000001E-16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F4-4B48-BBDF-66B99ABB365D}"/>
            </c:ext>
          </c:extLst>
        </c:ser>
        <c:ser>
          <c:idx val="17"/>
          <c:order val="6"/>
          <c:tx>
            <c:strRef>
              <c:f>' ALMARA recyklace-spalovna'!$B$11</c:f>
              <c:strCache>
                <c:ptCount val="1"/>
                <c:pt idx="0">
                  <c:v>Humánní toxicita</c:v>
                </c:pt>
              </c:strCache>
            </c:strRef>
          </c:tx>
          <c:spPr>
            <a:solidFill>
              <a:srgbClr val="007FC0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recyklace-spalovna'!$C$11:$F$11</c:f>
              <c:numCache>
                <c:formatCode>0.00E+00</c:formatCode>
                <c:ptCount val="4"/>
                <c:pt idx="0">
                  <c:v>1.92E-15</c:v>
                </c:pt>
                <c:pt idx="1">
                  <c:v>4.8800000000000004E-16</c:v>
                </c:pt>
                <c:pt idx="2">
                  <c:v>3.1600000000000001E-18</c:v>
                </c:pt>
                <c:pt idx="3">
                  <c:v>-4.9000000000000001E-18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F4-4B48-BBDF-66B99ABB365D}"/>
            </c:ext>
          </c:extLst>
        </c:ser>
        <c:ser>
          <c:idx val="18"/>
          <c:order val="7"/>
          <c:tx>
            <c:strRef>
              <c:f>' ALMARA recyklace-spalovna'!$B$12</c:f>
              <c:strCache>
                <c:ptCount val="1"/>
                <c:pt idx="0">
                  <c:v>Ekotoxicita (mořská)</c:v>
                </c:pt>
              </c:strCache>
            </c:strRef>
          </c:tx>
          <c:spPr>
            <a:solidFill>
              <a:srgbClr val="00ACA4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recyklace-spalovna'!$C$12:$F$12</c:f>
              <c:numCache>
                <c:formatCode>0.00E+00</c:formatCode>
                <c:ptCount val="4"/>
                <c:pt idx="0">
                  <c:v>1.0299999999999999E-14</c:v>
                </c:pt>
                <c:pt idx="1">
                  <c:v>4.08E-15</c:v>
                </c:pt>
                <c:pt idx="2">
                  <c:v>2.6400000000000001E-17</c:v>
                </c:pt>
                <c:pt idx="3">
                  <c:v>4.5699999999999997E-15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DF4-4B48-BBDF-66B99ABB365D}"/>
            </c:ext>
          </c:extLst>
        </c:ser>
        <c:ser>
          <c:idx val="19"/>
          <c:order val="8"/>
          <c:tx>
            <c:strRef>
              <c:f>' ALMARA recyklace-spalovna'!$B$13</c:f>
              <c:strCache>
                <c:ptCount val="1"/>
                <c:pt idx="0">
                  <c:v>Úbytek stratosférického ozónu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recyklace-spalovna'!$C$13:$F$13</c:f>
              <c:numCache>
                <c:formatCode>0.00E+00</c:formatCode>
                <c:ptCount val="4"/>
                <c:pt idx="0">
                  <c:v>3.3800000000000003E-20</c:v>
                </c:pt>
                <c:pt idx="1">
                  <c:v>1.0299999999999999E-22</c:v>
                </c:pt>
                <c:pt idx="2">
                  <c:v>6.7000000000000003E-25</c:v>
                </c:pt>
                <c:pt idx="3">
                  <c:v>-9.5000000000000006E-23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DF4-4B48-BBDF-66B99ABB365D}"/>
            </c:ext>
          </c:extLst>
        </c:ser>
        <c:ser>
          <c:idx val="20"/>
          <c:order val="9"/>
          <c:tx>
            <c:strRef>
              <c:f>' ALMARA recyklace-spalovna'!$B$14</c:f>
              <c:strCache>
                <c:ptCount val="1"/>
                <c:pt idx="0">
                  <c:v>Tvorba troposférického ozónu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recyklace-spalovna'!$C$14:$F$14</c:f>
              <c:numCache>
                <c:formatCode>0.00E+00</c:formatCode>
                <c:ptCount val="4"/>
                <c:pt idx="0">
                  <c:v>3.0499999999999999E-15</c:v>
                </c:pt>
                <c:pt idx="1">
                  <c:v>-9.0300000000000004E-15</c:v>
                </c:pt>
                <c:pt idx="2">
                  <c:v>-5.8500000000000001E-17</c:v>
                </c:pt>
                <c:pt idx="3">
                  <c:v>-1.3400000000000001E-16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DF4-4B48-BBDF-66B99ABB365D}"/>
            </c:ext>
          </c:extLst>
        </c:ser>
        <c:ser>
          <c:idx val="21"/>
          <c:order val="10"/>
          <c:tx>
            <c:strRef>
              <c:f>' ALMARA recyklace-spalovna'!$B$15</c:f>
              <c:strCache>
                <c:ptCount val="1"/>
                <c:pt idx="0">
                  <c:v>Exotoxicita (terestrická)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 ALMARA recyklace-spalovna'!$C$4:$F$4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recyklace-spalovna'!$C$15:$F$15</c:f>
              <c:numCache>
                <c:formatCode>0.00E+00</c:formatCode>
                <c:ptCount val="4"/>
                <c:pt idx="0">
                  <c:v>1.96E-16</c:v>
                </c:pt>
                <c:pt idx="1">
                  <c:v>2.1600000000000001E-16</c:v>
                </c:pt>
                <c:pt idx="2">
                  <c:v>1.4000000000000001E-18</c:v>
                </c:pt>
                <c:pt idx="3">
                  <c:v>-7.0300000000000003E-18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F4-4B48-BBDF-66B99ABB3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u="none" strike="noStrike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r>
                  <a:rPr lang="cs-CZ" sz="16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  <c:majorUnit val="8.0000000000000069E-15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6063015801816625"/>
          <c:y val="3.7008614659728573E-3"/>
          <c:w val="0.2301964440570409"/>
          <c:h val="0.99415933843558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 ALMARA skládka'!$B$5</c:f>
              <c:strCache>
                <c:ptCount val="1"/>
                <c:pt idx="0">
                  <c:v>Vyčerpání abiotických zdrojů (prvky) </c:v>
                </c:pt>
              </c:strCache>
            </c:strRef>
          </c:tx>
          <c:spPr>
            <a:solidFill>
              <a:srgbClr val="AC4F41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skládka'!$C$5:$F$5</c:f>
              <c:numCache>
                <c:formatCode>0.00E+00</c:formatCode>
                <c:ptCount val="4"/>
                <c:pt idx="0">
                  <c:v>3.9500000000000001E-17</c:v>
                </c:pt>
                <c:pt idx="1">
                  <c:v>6.7299999999999996E-18</c:v>
                </c:pt>
                <c:pt idx="2">
                  <c:v>4.3600000000000003E-20</c:v>
                </c:pt>
                <c:pt idx="3">
                  <c:v>1.8299999999999999E-18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F-4A4C-8F6D-7268A1F0D907}"/>
            </c:ext>
          </c:extLst>
        </c:ser>
        <c:ser>
          <c:idx val="1"/>
          <c:order val="1"/>
          <c:tx>
            <c:strRef>
              <c:f>' ALMARA skládka'!$B$6</c:f>
              <c:strCache>
                <c:ptCount val="1"/>
                <c:pt idx="0">
                  <c:v>Vyčerpání abiotických zdrojů (fosílie)</c:v>
                </c:pt>
              </c:strCache>
            </c:strRef>
          </c:tx>
          <c:spPr>
            <a:solidFill>
              <a:srgbClr val="F0D300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skládka'!$C$6:$F$6</c:f>
              <c:numCache>
                <c:formatCode>0.00E+00</c:formatCode>
                <c:ptCount val="4"/>
                <c:pt idx="0">
                  <c:v>3.6499999999999998E-15</c:v>
                </c:pt>
                <c:pt idx="1">
                  <c:v>4.0400000000000002E-15</c:v>
                </c:pt>
                <c:pt idx="2">
                  <c:v>2.6199999999999999E-17</c:v>
                </c:pt>
                <c:pt idx="3">
                  <c:v>7.1100000000000002E-16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F-4A4C-8F6D-7268A1F0D907}"/>
            </c:ext>
          </c:extLst>
        </c:ser>
        <c:ser>
          <c:idx val="2"/>
          <c:order val="2"/>
          <c:tx>
            <c:strRef>
              <c:f>' ALMARA skládka'!$B$7</c:f>
              <c:strCache>
                <c:ptCount val="1"/>
                <c:pt idx="0">
                  <c:v>Acidifikace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rgbClr val="FFFF99"/>
              </a:solidFill>
            </a:ln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skládka'!$C$7:$F$7</c:f>
              <c:numCache>
                <c:formatCode>0.00E+00</c:formatCode>
                <c:ptCount val="4"/>
                <c:pt idx="0">
                  <c:v>2.4600000000000001E-15</c:v>
                </c:pt>
                <c:pt idx="1">
                  <c:v>2.2299999999999999E-15</c:v>
                </c:pt>
                <c:pt idx="2">
                  <c:v>1.44E-17</c:v>
                </c:pt>
                <c:pt idx="3">
                  <c:v>3.79E-16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F-4A4C-8F6D-7268A1F0D907}"/>
            </c:ext>
          </c:extLst>
        </c:ser>
        <c:ser>
          <c:idx val="3"/>
          <c:order val="3"/>
          <c:tx>
            <c:strRef>
              <c:f>' ALMARA skládka'!$B$8</c:f>
              <c:strCache>
                <c:ptCount val="1"/>
                <c:pt idx="0">
                  <c:v>Eutrofizace</c:v>
                </c:pt>
              </c:strCache>
            </c:strRef>
          </c:tx>
          <c:spPr>
            <a:solidFill>
              <a:srgbClr val="E1493E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skládka'!$C$8:$F$8</c:f>
              <c:numCache>
                <c:formatCode>0.00E+00</c:formatCode>
                <c:ptCount val="4"/>
                <c:pt idx="0">
                  <c:v>7.8500000000000004E-16</c:v>
                </c:pt>
                <c:pt idx="1">
                  <c:v>5.8599999999999996E-16</c:v>
                </c:pt>
                <c:pt idx="2">
                  <c:v>3.7999999999999998E-18</c:v>
                </c:pt>
                <c:pt idx="3">
                  <c:v>5.34E-16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F-4A4C-8F6D-7268A1F0D907}"/>
            </c:ext>
          </c:extLst>
        </c:ser>
        <c:ser>
          <c:idx val="4"/>
          <c:order val="4"/>
          <c:tx>
            <c:strRef>
              <c:f>' ALMARA skládka'!$B$9</c:f>
              <c:strCache>
                <c:ptCount val="1"/>
                <c:pt idx="0">
                  <c:v>Ekotoxicita (sladkovodní)</c:v>
                </c:pt>
              </c:strCache>
            </c:strRef>
          </c:tx>
          <c:spPr>
            <a:solidFill>
              <a:srgbClr val="E07728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skládka'!$C$9:$F$9</c:f>
              <c:numCache>
                <c:formatCode>0.00E+00</c:formatCode>
                <c:ptCount val="4"/>
                <c:pt idx="0">
                  <c:v>1.7999999999999999E-16</c:v>
                </c:pt>
                <c:pt idx="1">
                  <c:v>2.5999999999999998E-16</c:v>
                </c:pt>
                <c:pt idx="2">
                  <c:v>1.6900000000000001E-18</c:v>
                </c:pt>
                <c:pt idx="3">
                  <c:v>2.2499999999999999E-17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DF-4A4C-8F6D-7268A1F0D907}"/>
            </c:ext>
          </c:extLst>
        </c:ser>
        <c:ser>
          <c:idx val="5"/>
          <c:order val="5"/>
          <c:tx>
            <c:strRef>
              <c:f>' ALMARA skládka'!$B$10</c:f>
              <c:strCache>
                <c:ptCount val="1"/>
                <c:pt idx="0">
                  <c:v>Potenciál globálního oteplování</c:v>
                </c:pt>
              </c:strCache>
            </c:strRef>
          </c:tx>
          <c:spPr>
            <a:solidFill>
              <a:srgbClr val="FB7783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skládka'!$C$10:$F$10</c:f>
              <c:numCache>
                <c:formatCode>0.00E+00</c:formatCode>
                <c:ptCount val="4"/>
                <c:pt idx="0">
                  <c:v>2.7500000000000001E-15</c:v>
                </c:pt>
                <c:pt idx="1">
                  <c:v>2.79E-15</c:v>
                </c:pt>
                <c:pt idx="2">
                  <c:v>1.8100000000000001E-17</c:v>
                </c:pt>
                <c:pt idx="3">
                  <c:v>5.9999999999999997E-15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DF-4A4C-8F6D-7268A1F0D907}"/>
            </c:ext>
          </c:extLst>
        </c:ser>
        <c:ser>
          <c:idx val="6"/>
          <c:order val="6"/>
          <c:tx>
            <c:strRef>
              <c:f>' ALMARA skládka'!$B$11</c:f>
              <c:strCache>
                <c:ptCount val="1"/>
                <c:pt idx="0">
                  <c:v>Humánní toxicita</c:v>
                </c:pt>
              </c:strCache>
            </c:strRef>
          </c:tx>
          <c:spPr>
            <a:solidFill>
              <a:srgbClr val="007FC0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skládka'!$C$11:$F$11</c:f>
              <c:numCache>
                <c:formatCode>0.00E+00</c:formatCode>
                <c:ptCount val="4"/>
                <c:pt idx="0">
                  <c:v>1.92E-15</c:v>
                </c:pt>
                <c:pt idx="1">
                  <c:v>4.8800000000000004E-16</c:v>
                </c:pt>
                <c:pt idx="2">
                  <c:v>3.1600000000000001E-18</c:v>
                </c:pt>
                <c:pt idx="3">
                  <c:v>1.2099999999999999E-16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DF-4A4C-8F6D-7268A1F0D907}"/>
            </c:ext>
          </c:extLst>
        </c:ser>
        <c:ser>
          <c:idx val="7"/>
          <c:order val="7"/>
          <c:tx>
            <c:strRef>
              <c:f>' ALMARA skládka'!$B$12</c:f>
              <c:strCache>
                <c:ptCount val="1"/>
                <c:pt idx="0">
                  <c:v>Ekotoxicita (mořská)</c:v>
                </c:pt>
              </c:strCache>
            </c:strRef>
          </c:tx>
          <c:spPr>
            <a:solidFill>
              <a:srgbClr val="00ACA4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skládka'!$C$12:$F$12</c:f>
              <c:numCache>
                <c:formatCode>0.00E+00</c:formatCode>
                <c:ptCount val="4"/>
                <c:pt idx="0">
                  <c:v>1.0299999999999999E-14</c:v>
                </c:pt>
                <c:pt idx="1">
                  <c:v>4.08E-15</c:v>
                </c:pt>
                <c:pt idx="2">
                  <c:v>2.6400000000000001E-17</c:v>
                </c:pt>
                <c:pt idx="3">
                  <c:v>3.52E-15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DF-4A4C-8F6D-7268A1F0D907}"/>
            </c:ext>
          </c:extLst>
        </c:ser>
        <c:ser>
          <c:idx val="8"/>
          <c:order val="8"/>
          <c:tx>
            <c:strRef>
              <c:f>' ALMARA skládka'!$B$13</c:f>
              <c:strCache>
                <c:ptCount val="1"/>
                <c:pt idx="0">
                  <c:v>Úbytek stratosférického ozónu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skládka'!$C$13:$F$13</c:f>
              <c:numCache>
                <c:formatCode>0.00E+00</c:formatCode>
                <c:ptCount val="4"/>
                <c:pt idx="0">
                  <c:v>3.3800000000000003E-20</c:v>
                </c:pt>
                <c:pt idx="1">
                  <c:v>1.0299999999999999E-22</c:v>
                </c:pt>
                <c:pt idx="2">
                  <c:v>6.7000000000000003E-25</c:v>
                </c:pt>
                <c:pt idx="3">
                  <c:v>2.37E-22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DF-4A4C-8F6D-7268A1F0D907}"/>
            </c:ext>
          </c:extLst>
        </c:ser>
        <c:ser>
          <c:idx val="9"/>
          <c:order val="9"/>
          <c:tx>
            <c:strRef>
              <c:f>' ALMARA skládka'!$B$14</c:f>
              <c:strCache>
                <c:ptCount val="1"/>
                <c:pt idx="0">
                  <c:v>Tvorba troposférického ozónu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skládka'!$C$14:$F$14</c:f>
              <c:numCache>
                <c:formatCode>0.00E+00</c:formatCode>
                <c:ptCount val="4"/>
                <c:pt idx="0">
                  <c:v>3.0499999999999999E-15</c:v>
                </c:pt>
                <c:pt idx="1">
                  <c:v>-9.0300000000000004E-15</c:v>
                </c:pt>
                <c:pt idx="2">
                  <c:v>-5.8500000000000001E-17</c:v>
                </c:pt>
                <c:pt idx="3">
                  <c:v>4.08E-15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4DF-4A4C-8F6D-7268A1F0D907}"/>
            </c:ext>
          </c:extLst>
        </c:ser>
        <c:ser>
          <c:idx val="10"/>
          <c:order val="10"/>
          <c:tx>
            <c:strRef>
              <c:f>' ALMARA skládka'!$B$15</c:f>
              <c:strCache>
                <c:ptCount val="1"/>
                <c:pt idx="0">
                  <c:v>Exotoxicita (terestrická)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 ALMARA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ALMARA skládka'!$C$15:$F$15</c:f>
              <c:numCache>
                <c:formatCode>0.00E+00</c:formatCode>
                <c:ptCount val="4"/>
                <c:pt idx="0">
                  <c:v>1.96E-16</c:v>
                </c:pt>
                <c:pt idx="1">
                  <c:v>2.1600000000000001E-16</c:v>
                </c:pt>
                <c:pt idx="2">
                  <c:v>1.4000000000000001E-18</c:v>
                </c:pt>
                <c:pt idx="3">
                  <c:v>1.91E-16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DF-4A4C-8F6D-7268A1F0D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u="none" strike="noStrike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endParaRPr lang="cs-CZ" sz="16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  <c:majorUnit val="9.0000000000000184E-15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6063015801816625"/>
          <c:y val="3.7008614659728573E-3"/>
          <c:w val="0.2301964440570409"/>
          <c:h val="0.99415933843558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1"/>
          <c:order val="0"/>
          <c:tx>
            <c:strRef>
              <c:f>'ALMARA spalovna'!$B$5</c:f>
              <c:strCache>
                <c:ptCount val="1"/>
                <c:pt idx="0">
                  <c:v>Vyčerpání abiotických zdrojů (prvky) </c:v>
                </c:pt>
              </c:strCache>
            </c:strRef>
          </c:tx>
          <c:spPr>
            <a:solidFill>
              <a:srgbClr val="AC4F41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spalovna'!$C$5:$F$5</c:f>
              <c:numCache>
                <c:formatCode>0.00E+00</c:formatCode>
                <c:ptCount val="4"/>
                <c:pt idx="0">
                  <c:v>3.9500000000000001E-17</c:v>
                </c:pt>
                <c:pt idx="1">
                  <c:v>6.7299999999999996E-18</c:v>
                </c:pt>
                <c:pt idx="2">
                  <c:v>4.3600000000000003E-20</c:v>
                </c:pt>
                <c:pt idx="3">
                  <c:v>5.1299999999999997E-18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FA-449E-8026-DF334FC72994}"/>
            </c:ext>
          </c:extLst>
        </c:ser>
        <c:ser>
          <c:idx val="12"/>
          <c:order val="1"/>
          <c:tx>
            <c:strRef>
              <c:f>'ALMARA spalovna'!$B$6</c:f>
              <c:strCache>
                <c:ptCount val="1"/>
                <c:pt idx="0">
                  <c:v>Vyčerpání abiotických zdrojů (fosílie)</c:v>
                </c:pt>
              </c:strCache>
            </c:strRef>
          </c:tx>
          <c:spPr>
            <a:solidFill>
              <a:srgbClr val="F0D300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spalovna'!$C$6:$F$6</c:f>
              <c:numCache>
                <c:formatCode>0.00E+00</c:formatCode>
                <c:ptCount val="4"/>
                <c:pt idx="0">
                  <c:v>3.6499999999999998E-15</c:v>
                </c:pt>
                <c:pt idx="1">
                  <c:v>4.0400000000000002E-15</c:v>
                </c:pt>
                <c:pt idx="2">
                  <c:v>2.6199999999999999E-17</c:v>
                </c:pt>
                <c:pt idx="3">
                  <c:v>-3.5099999999999998E-15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FA-449E-8026-DF334FC72994}"/>
            </c:ext>
          </c:extLst>
        </c:ser>
        <c:ser>
          <c:idx val="13"/>
          <c:order val="2"/>
          <c:tx>
            <c:strRef>
              <c:f>'ALMARA spalovna'!$B$7</c:f>
              <c:strCache>
                <c:ptCount val="1"/>
                <c:pt idx="0">
                  <c:v>Acidifikace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rgbClr val="FFFF99"/>
              </a:solidFill>
            </a:ln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spalovna'!$C$7:$F$7</c:f>
              <c:numCache>
                <c:formatCode>0.00E+00</c:formatCode>
                <c:ptCount val="4"/>
                <c:pt idx="0">
                  <c:v>2.4600000000000001E-15</c:v>
                </c:pt>
                <c:pt idx="1">
                  <c:v>2.2299999999999999E-15</c:v>
                </c:pt>
                <c:pt idx="2">
                  <c:v>1.44E-17</c:v>
                </c:pt>
                <c:pt idx="3">
                  <c:v>-1.03E-15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FA-449E-8026-DF334FC72994}"/>
            </c:ext>
          </c:extLst>
        </c:ser>
        <c:ser>
          <c:idx val="14"/>
          <c:order val="3"/>
          <c:tx>
            <c:strRef>
              <c:f>'ALMARA spalovna'!$B$8</c:f>
              <c:strCache>
                <c:ptCount val="1"/>
                <c:pt idx="0">
                  <c:v>Eutrofizace</c:v>
                </c:pt>
              </c:strCache>
            </c:strRef>
          </c:tx>
          <c:spPr>
            <a:solidFill>
              <a:srgbClr val="E1493E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spalovna'!$C$8:$F$8</c:f>
              <c:numCache>
                <c:formatCode>0.00E+00</c:formatCode>
                <c:ptCount val="4"/>
                <c:pt idx="0">
                  <c:v>7.8500000000000004E-16</c:v>
                </c:pt>
                <c:pt idx="1">
                  <c:v>5.8599999999999996E-16</c:v>
                </c:pt>
                <c:pt idx="2">
                  <c:v>3.7999999999999998E-18</c:v>
                </c:pt>
                <c:pt idx="3">
                  <c:v>-2.3699999999999999E-17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FA-449E-8026-DF334FC72994}"/>
            </c:ext>
          </c:extLst>
        </c:ser>
        <c:ser>
          <c:idx val="15"/>
          <c:order val="4"/>
          <c:tx>
            <c:strRef>
              <c:f>'ALMARA spalovna'!$B$9</c:f>
              <c:strCache>
                <c:ptCount val="1"/>
                <c:pt idx="0">
                  <c:v>Ekotoxicita (sladkovodní)</c:v>
                </c:pt>
              </c:strCache>
            </c:strRef>
          </c:tx>
          <c:spPr>
            <a:solidFill>
              <a:srgbClr val="E07728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spalovna'!$C$9:$F$9</c:f>
              <c:numCache>
                <c:formatCode>0.00E+00</c:formatCode>
                <c:ptCount val="4"/>
                <c:pt idx="0">
                  <c:v>1.7999999999999999E-16</c:v>
                </c:pt>
                <c:pt idx="1">
                  <c:v>2.5999999999999998E-16</c:v>
                </c:pt>
                <c:pt idx="2">
                  <c:v>1.6900000000000001E-18</c:v>
                </c:pt>
                <c:pt idx="3">
                  <c:v>-2.29E-17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FA-449E-8026-DF334FC72994}"/>
            </c:ext>
          </c:extLst>
        </c:ser>
        <c:ser>
          <c:idx val="16"/>
          <c:order val="5"/>
          <c:tx>
            <c:strRef>
              <c:f>'ALMARA spalovna'!$B$10</c:f>
              <c:strCache>
                <c:ptCount val="1"/>
                <c:pt idx="0">
                  <c:v>Potenciál globálního oteplování</c:v>
                </c:pt>
              </c:strCache>
            </c:strRef>
          </c:tx>
          <c:spPr>
            <a:solidFill>
              <a:srgbClr val="FB7783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spalovna'!$C$10:$F$10</c:f>
              <c:numCache>
                <c:formatCode>0.00E+00</c:formatCode>
                <c:ptCount val="4"/>
                <c:pt idx="0">
                  <c:v>2.7500000000000001E-15</c:v>
                </c:pt>
                <c:pt idx="1">
                  <c:v>2.79E-15</c:v>
                </c:pt>
                <c:pt idx="2">
                  <c:v>1.8100000000000001E-17</c:v>
                </c:pt>
                <c:pt idx="3">
                  <c:v>-3.1699999999999998E-15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FA-449E-8026-DF334FC72994}"/>
            </c:ext>
          </c:extLst>
        </c:ser>
        <c:ser>
          <c:idx val="17"/>
          <c:order val="6"/>
          <c:tx>
            <c:strRef>
              <c:f>'ALMARA spalovna'!$B$11</c:f>
              <c:strCache>
                <c:ptCount val="1"/>
                <c:pt idx="0">
                  <c:v>Humánní toxicita</c:v>
                </c:pt>
              </c:strCache>
            </c:strRef>
          </c:tx>
          <c:spPr>
            <a:solidFill>
              <a:srgbClr val="007FC0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spalovna'!$C$11:$F$11</c:f>
              <c:numCache>
                <c:formatCode>0.00E+00</c:formatCode>
                <c:ptCount val="4"/>
                <c:pt idx="0">
                  <c:v>1.92E-15</c:v>
                </c:pt>
                <c:pt idx="1">
                  <c:v>4.8800000000000004E-16</c:v>
                </c:pt>
                <c:pt idx="2">
                  <c:v>3.1600000000000001E-18</c:v>
                </c:pt>
                <c:pt idx="3">
                  <c:v>-4.0799999999999999E-17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FA-449E-8026-DF334FC72994}"/>
            </c:ext>
          </c:extLst>
        </c:ser>
        <c:ser>
          <c:idx val="18"/>
          <c:order val="7"/>
          <c:tx>
            <c:strRef>
              <c:f>'ALMARA spalovna'!$B$12</c:f>
              <c:strCache>
                <c:ptCount val="1"/>
                <c:pt idx="0">
                  <c:v>Ekotoxicita (mořská)</c:v>
                </c:pt>
              </c:strCache>
            </c:strRef>
          </c:tx>
          <c:spPr>
            <a:solidFill>
              <a:srgbClr val="00ACA4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spalovna'!$C$12:$F$12</c:f>
              <c:numCache>
                <c:formatCode>0.00E+00</c:formatCode>
                <c:ptCount val="4"/>
                <c:pt idx="0">
                  <c:v>1.0299999999999999E-14</c:v>
                </c:pt>
                <c:pt idx="1">
                  <c:v>4.08E-15</c:v>
                </c:pt>
                <c:pt idx="2">
                  <c:v>2.6400000000000001E-17</c:v>
                </c:pt>
                <c:pt idx="3">
                  <c:v>3.8100000000000003E-14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FA-449E-8026-DF334FC72994}"/>
            </c:ext>
          </c:extLst>
        </c:ser>
        <c:ser>
          <c:idx val="19"/>
          <c:order val="8"/>
          <c:tx>
            <c:strRef>
              <c:f>'ALMARA spalovna'!$B$13</c:f>
              <c:strCache>
                <c:ptCount val="1"/>
                <c:pt idx="0">
                  <c:v>Úbytek stratosférického ozónu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spalovna'!$C$13:$F$13</c:f>
              <c:numCache>
                <c:formatCode>0.00E+00</c:formatCode>
                <c:ptCount val="4"/>
                <c:pt idx="0">
                  <c:v>3.3800000000000003E-20</c:v>
                </c:pt>
                <c:pt idx="1">
                  <c:v>1.0299999999999999E-22</c:v>
                </c:pt>
                <c:pt idx="2">
                  <c:v>6.7000000000000003E-25</c:v>
                </c:pt>
                <c:pt idx="3">
                  <c:v>-7.9100000000000003E-22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FA-449E-8026-DF334FC72994}"/>
            </c:ext>
          </c:extLst>
        </c:ser>
        <c:ser>
          <c:idx val="20"/>
          <c:order val="9"/>
          <c:tx>
            <c:strRef>
              <c:f>'ALMARA spalovna'!$B$14</c:f>
              <c:strCache>
                <c:ptCount val="1"/>
                <c:pt idx="0">
                  <c:v>Tvorba troposférického ozónu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spalovna'!$C$14:$F$14</c:f>
              <c:numCache>
                <c:formatCode>0.00E+00</c:formatCode>
                <c:ptCount val="4"/>
                <c:pt idx="0">
                  <c:v>3.0499999999999999E-15</c:v>
                </c:pt>
                <c:pt idx="1">
                  <c:v>-9.0300000000000004E-15</c:v>
                </c:pt>
                <c:pt idx="2">
                  <c:v>-5.8500000000000001E-17</c:v>
                </c:pt>
                <c:pt idx="3">
                  <c:v>-1.1100000000000001E-15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FA-449E-8026-DF334FC72994}"/>
            </c:ext>
          </c:extLst>
        </c:ser>
        <c:ser>
          <c:idx val="21"/>
          <c:order val="10"/>
          <c:tx>
            <c:strRef>
              <c:f>'ALMARA spalovna'!$B$15</c:f>
              <c:strCache>
                <c:ptCount val="1"/>
                <c:pt idx="0">
                  <c:v>Exotoxicita (terestrická)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'ALMARA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'ALMARA spalovna'!$C$15:$F$15</c:f>
              <c:numCache>
                <c:formatCode>0.00E+00</c:formatCode>
                <c:ptCount val="4"/>
                <c:pt idx="0">
                  <c:v>1.96E-16</c:v>
                </c:pt>
                <c:pt idx="1">
                  <c:v>2.1600000000000001E-16</c:v>
                </c:pt>
                <c:pt idx="2">
                  <c:v>1.4000000000000001E-18</c:v>
                </c:pt>
                <c:pt idx="3">
                  <c:v>-5.8600000000000006E-17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FA-449E-8026-DF334FC72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u="none" strike="noStrike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endParaRPr lang="cs-CZ" sz="16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  <c:majorUnit val="1.5000000000000012E-14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6063015801816625"/>
          <c:y val="3.7008614659728573E-3"/>
          <c:w val="0.2301964440570409"/>
          <c:h val="0.99415933843558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28883753661227"/>
          <c:y val="2.6858411105563987E-2"/>
          <c:w val="0.5938590284910038"/>
          <c:h val="0.87266590233797048"/>
        </c:manualLayout>
      </c:layout>
      <c:barChart>
        <c:barDir val="col"/>
        <c:grouping val="stacked"/>
        <c:varyColors val="0"/>
        <c:ser>
          <c:idx val="11"/>
          <c:order val="0"/>
          <c:tx>
            <c:strRef>
              <c:f>'Today dávkovač spalovna'!$B$5</c:f>
              <c:strCache>
                <c:ptCount val="1"/>
                <c:pt idx="0">
                  <c:v>Vyčerpání abiotických zdrojů (prvky)</c:v>
                </c:pt>
              </c:strCache>
            </c:strRef>
          </c:tx>
          <c:spPr>
            <a:solidFill>
              <a:srgbClr val="AC4F41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spalovna'!$C$5:$F$5</c:f>
              <c:numCache>
                <c:formatCode>0.00E+00</c:formatCode>
                <c:ptCount val="4"/>
                <c:pt idx="0">
                  <c:v>2.0599999999999999E-14</c:v>
                </c:pt>
                <c:pt idx="1">
                  <c:v>5.6299999999999998E-17</c:v>
                </c:pt>
                <c:pt idx="2">
                  <c:v>4.0500000000000001E-19</c:v>
                </c:pt>
                <c:pt idx="3">
                  <c:v>-2.63E-17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E9-4CCF-A867-9D30AA7C5BF5}"/>
            </c:ext>
          </c:extLst>
        </c:ser>
        <c:ser>
          <c:idx val="12"/>
          <c:order val="1"/>
          <c:tx>
            <c:strRef>
              <c:f>'Today dávkovač spalovna'!$B$6</c:f>
              <c:strCache>
                <c:ptCount val="1"/>
                <c:pt idx="0">
                  <c:v>Vyčerpání abiotických zdrojů (fosílie)</c:v>
                </c:pt>
              </c:strCache>
            </c:strRef>
          </c:tx>
          <c:spPr>
            <a:solidFill>
              <a:srgbClr val="F0D300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spalovna'!$C$6:$F$6</c:f>
              <c:numCache>
                <c:formatCode>0.00E+00</c:formatCode>
                <c:ptCount val="4"/>
                <c:pt idx="0">
                  <c:v>5.2699999999999998E-13</c:v>
                </c:pt>
                <c:pt idx="1">
                  <c:v>3.3799999999999999E-14</c:v>
                </c:pt>
                <c:pt idx="2">
                  <c:v>2.43E-16</c:v>
                </c:pt>
                <c:pt idx="3">
                  <c:v>-1.0199999999999999E-13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E9-4CCF-A867-9D30AA7C5BF5}"/>
            </c:ext>
          </c:extLst>
        </c:ser>
        <c:ser>
          <c:idx val="13"/>
          <c:order val="2"/>
          <c:tx>
            <c:strRef>
              <c:f>'Today dávkovač spalovna'!$B$7</c:f>
              <c:strCache>
                <c:ptCount val="1"/>
                <c:pt idx="0">
                  <c:v>Acidifikace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rgbClr val="FFFF99"/>
              </a:solidFill>
            </a:ln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spalovna'!$C$7:$F$7</c:f>
              <c:numCache>
                <c:formatCode>0.00E+00</c:formatCode>
                <c:ptCount val="4"/>
                <c:pt idx="0">
                  <c:v>8.9999999999999995E-14</c:v>
                </c:pt>
                <c:pt idx="1">
                  <c:v>1.8600000000000001E-14</c:v>
                </c:pt>
                <c:pt idx="2">
                  <c:v>1.3400000000000001E-16</c:v>
                </c:pt>
                <c:pt idx="3">
                  <c:v>-3.5800000000000003E-14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E9-4CCF-A867-9D30AA7C5BF5}"/>
            </c:ext>
          </c:extLst>
        </c:ser>
        <c:ser>
          <c:idx val="14"/>
          <c:order val="3"/>
          <c:tx>
            <c:strRef>
              <c:f>'Today dávkovač spalovna'!$B$8</c:f>
              <c:strCache>
                <c:ptCount val="1"/>
                <c:pt idx="0">
                  <c:v>Eutrofizace</c:v>
                </c:pt>
              </c:strCache>
            </c:strRef>
          </c:tx>
          <c:spPr>
            <a:solidFill>
              <a:srgbClr val="E1493E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spalovna'!$C$8:$F$8</c:f>
              <c:numCache>
                <c:formatCode>0.00E+00</c:formatCode>
                <c:ptCount val="4"/>
                <c:pt idx="0">
                  <c:v>9.3100000000000002E-15</c:v>
                </c:pt>
                <c:pt idx="1">
                  <c:v>4.8999999999999999E-15</c:v>
                </c:pt>
                <c:pt idx="2">
                  <c:v>3.5199999999999998E-17</c:v>
                </c:pt>
                <c:pt idx="3">
                  <c:v>-2.26E-15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E9-4CCF-A867-9D30AA7C5BF5}"/>
            </c:ext>
          </c:extLst>
        </c:ser>
        <c:ser>
          <c:idx val="15"/>
          <c:order val="4"/>
          <c:tx>
            <c:strRef>
              <c:f>'Today dávkovač spalovna'!$B$9</c:f>
              <c:strCache>
                <c:ptCount val="1"/>
                <c:pt idx="0">
                  <c:v>Ekotoxicita (sladkovodní)</c:v>
                </c:pt>
              </c:strCache>
            </c:strRef>
          </c:tx>
          <c:spPr>
            <a:solidFill>
              <a:srgbClr val="E07728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spalovna'!$C$9:$F$9</c:f>
              <c:numCache>
                <c:formatCode>0.00E+00</c:formatCode>
                <c:ptCount val="4"/>
                <c:pt idx="0">
                  <c:v>1.89E-14</c:v>
                </c:pt>
                <c:pt idx="1">
                  <c:v>2.1799999999999999E-15</c:v>
                </c:pt>
                <c:pt idx="2">
                  <c:v>1.56E-17</c:v>
                </c:pt>
                <c:pt idx="3">
                  <c:v>-1.02E-15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E9-4CCF-A867-9D30AA7C5BF5}"/>
            </c:ext>
          </c:extLst>
        </c:ser>
        <c:ser>
          <c:idx val="16"/>
          <c:order val="5"/>
          <c:tx>
            <c:strRef>
              <c:f>'Today dávkovač spalovna'!$B$10</c:f>
              <c:strCache>
                <c:ptCount val="1"/>
                <c:pt idx="0">
                  <c:v>Potenciál globálního oteplování</c:v>
                </c:pt>
              </c:strCache>
            </c:strRef>
          </c:tx>
          <c:spPr>
            <a:solidFill>
              <a:srgbClr val="FB7783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spalovna'!$C$10:$F$10</c:f>
              <c:numCache>
                <c:formatCode>0.00E+00</c:formatCode>
                <c:ptCount val="4"/>
                <c:pt idx="0">
                  <c:v>2.0500000000000001E-13</c:v>
                </c:pt>
                <c:pt idx="1">
                  <c:v>2.3299999999999999E-14</c:v>
                </c:pt>
                <c:pt idx="2">
                  <c:v>1.6799999999999999E-16</c:v>
                </c:pt>
                <c:pt idx="3">
                  <c:v>5.66E-14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E9-4CCF-A867-9D30AA7C5BF5}"/>
            </c:ext>
          </c:extLst>
        </c:ser>
        <c:ser>
          <c:idx val="17"/>
          <c:order val="6"/>
          <c:tx>
            <c:strRef>
              <c:f>'Today dávkovač spalovna'!$B$11</c:f>
              <c:strCache>
                <c:ptCount val="1"/>
                <c:pt idx="0">
                  <c:v>Humánní toxicita</c:v>
                </c:pt>
              </c:strCache>
            </c:strRef>
          </c:tx>
          <c:spPr>
            <a:solidFill>
              <a:srgbClr val="007FC0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spalovna'!$C$11:$F$11</c:f>
              <c:numCache>
                <c:formatCode>0.00E+00</c:formatCode>
                <c:ptCount val="4"/>
                <c:pt idx="0">
                  <c:v>4.1399999999999999E-14</c:v>
                </c:pt>
                <c:pt idx="1">
                  <c:v>4.08E-15</c:v>
                </c:pt>
                <c:pt idx="2">
                  <c:v>2.9300000000000003E-17</c:v>
                </c:pt>
                <c:pt idx="3">
                  <c:v>-1.0499999999999999E-14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E9-4CCF-A867-9D30AA7C5BF5}"/>
            </c:ext>
          </c:extLst>
        </c:ser>
        <c:ser>
          <c:idx val="18"/>
          <c:order val="7"/>
          <c:tx>
            <c:strRef>
              <c:f>'Today dávkovač spalovna'!$B$12</c:f>
              <c:strCache>
                <c:ptCount val="1"/>
                <c:pt idx="0">
                  <c:v>Ekotoxicita (mořská)</c:v>
                </c:pt>
              </c:strCache>
            </c:strRef>
          </c:tx>
          <c:spPr>
            <a:solidFill>
              <a:srgbClr val="00ACA4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spalovna'!$C$12:$F$12</c:f>
              <c:numCache>
                <c:formatCode>0.00E+00</c:formatCode>
                <c:ptCount val="4"/>
                <c:pt idx="0">
                  <c:v>1.05E-12</c:v>
                </c:pt>
                <c:pt idx="1">
                  <c:v>3.4100000000000001E-14</c:v>
                </c:pt>
                <c:pt idx="2">
                  <c:v>2.4499999999999999E-16</c:v>
                </c:pt>
                <c:pt idx="3">
                  <c:v>-8.7899999999999997E-14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E9-4CCF-A867-9D30AA7C5BF5}"/>
            </c:ext>
          </c:extLst>
        </c:ser>
        <c:ser>
          <c:idx val="19"/>
          <c:order val="8"/>
          <c:tx>
            <c:strRef>
              <c:f>'Today dávkovač spalovna'!$B$13</c:f>
              <c:strCache>
                <c:ptCount val="1"/>
                <c:pt idx="0">
                  <c:v>Úbytek stratosférického ozónu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spalovna'!$C$13:$F$13</c:f>
              <c:numCache>
                <c:formatCode>0.00E+00</c:formatCode>
                <c:ptCount val="4"/>
                <c:pt idx="0">
                  <c:v>2.2999999999999998E-19</c:v>
                </c:pt>
                <c:pt idx="1">
                  <c:v>8.6500000000000001E-22</c:v>
                </c:pt>
                <c:pt idx="2">
                  <c:v>6.22E-24</c:v>
                </c:pt>
                <c:pt idx="3">
                  <c:v>-5.1099999999999999E-20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E9-4CCF-A867-9D30AA7C5BF5}"/>
            </c:ext>
          </c:extLst>
        </c:ser>
        <c:ser>
          <c:idx val="20"/>
          <c:order val="9"/>
          <c:tx>
            <c:strRef>
              <c:f>'Today dávkovač spalovna'!$B$14</c:f>
              <c:strCache>
                <c:ptCount val="1"/>
                <c:pt idx="0">
                  <c:v>Tvorba troposférického ozónu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spalovna'!$C$14:$F$14</c:f>
              <c:numCache>
                <c:formatCode>0.00E+00</c:formatCode>
                <c:ptCount val="4"/>
                <c:pt idx="0">
                  <c:v>1.13E-13</c:v>
                </c:pt>
                <c:pt idx="1">
                  <c:v>-7.5499999999999994E-14</c:v>
                </c:pt>
                <c:pt idx="2">
                  <c:v>-5.4200000000000003E-16</c:v>
                </c:pt>
                <c:pt idx="3">
                  <c:v>-3.5600000000000001E-14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E9-4CCF-A867-9D30AA7C5BF5}"/>
            </c:ext>
          </c:extLst>
        </c:ser>
        <c:ser>
          <c:idx val="21"/>
          <c:order val="10"/>
          <c:tx>
            <c:strRef>
              <c:f>'Today dávkovač spalovna'!$B$15</c:f>
              <c:strCache>
                <c:ptCount val="1"/>
                <c:pt idx="0">
                  <c:v>Exotoxicita (terestrická)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'Today dávkovač spalovna'!$C$4:$F$4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'Today dávkovač spalovna'!$C$15:$F$15</c:f>
              <c:numCache>
                <c:formatCode>0.00E+00</c:formatCode>
                <c:ptCount val="4"/>
                <c:pt idx="0">
                  <c:v>1.28E-14</c:v>
                </c:pt>
                <c:pt idx="1">
                  <c:v>1.8099999999999998E-15</c:v>
                </c:pt>
                <c:pt idx="2">
                  <c:v>1.3E-17</c:v>
                </c:pt>
                <c:pt idx="3">
                  <c:v>-2.0999999999999998E-15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E9-4CCF-A867-9D30AA7C5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u="none" strike="noStrike" baseline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endParaRPr lang="cs-CZ" sz="16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  <c:majorUnit val="6.0000000000000037E-13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4445212010772399"/>
          <c:y val="3.7008614659728573E-3"/>
          <c:w val="0.24637446309824462"/>
          <c:h val="0.99415933843558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97201211447806"/>
          <c:y val="2.5151277214890428E-2"/>
          <c:w val="0.59093398477822878"/>
          <c:h val="0.880759320548854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 Today dávkovač skládka'!$B$5</c:f>
              <c:strCache>
                <c:ptCount val="1"/>
                <c:pt idx="0">
                  <c:v>Vyčerpání abiotických zdrojů (prvky)</c:v>
                </c:pt>
              </c:strCache>
            </c:strRef>
          </c:tx>
          <c:spPr>
            <a:solidFill>
              <a:srgbClr val="AC4F41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skládka'!$C$5:$F$5</c:f>
              <c:numCache>
                <c:formatCode>0.00E+00</c:formatCode>
                <c:ptCount val="4"/>
                <c:pt idx="0">
                  <c:v>2.0599999999999999E-14</c:v>
                </c:pt>
                <c:pt idx="1">
                  <c:v>5.6299999999999998E-17</c:v>
                </c:pt>
                <c:pt idx="2">
                  <c:v>4.0500000000000001E-19</c:v>
                </c:pt>
                <c:pt idx="3">
                  <c:v>1.6900000000000001E-17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4D-41F6-A193-2E2BE833865C}"/>
            </c:ext>
          </c:extLst>
        </c:ser>
        <c:ser>
          <c:idx val="1"/>
          <c:order val="1"/>
          <c:tx>
            <c:strRef>
              <c:f>' Today dávkovač skládka'!$B$6</c:f>
              <c:strCache>
                <c:ptCount val="1"/>
                <c:pt idx="0">
                  <c:v>Vyčerpání abiotických zdrojů (fosílie)</c:v>
                </c:pt>
              </c:strCache>
            </c:strRef>
          </c:tx>
          <c:spPr>
            <a:solidFill>
              <a:srgbClr val="F0D300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skládka'!$C$6:$F$6</c:f>
              <c:numCache>
                <c:formatCode>0.00E+00</c:formatCode>
                <c:ptCount val="4"/>
                <c:pt idx="0">
                  <c:v>5.2699999999999998E-13</c:v>
                </c:pt>
                <c:pt idx="1">
                  <c:v>3.3799999999999999E-14</c:v>
                </c:pt>
                <c:pt idx="2">
                  <c:v>2.43E-16</c:v>
                </c:pt>
                <c:pt idx="3">
                  <c:v>6.5500000000000003E-15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4D-41F6-A193-2E2BE833865C}"/>
            </c:ext>
          </c:extLst>
        </c:ser>
        <c:ser>
          <c:idx val="2"/>
          <c:order val="2"/>
          <c:tx>
            <c:strRef>
              <c:f>' Today dávkovač skládka'!$B$7</c:f>
              <c:strCache>
                <c:ptCount val="1"/>
                <c:pt idx="0">
                  <c:v>Acidifikace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rgbClr val="FFFF99"/>
              </a:solidFill>
            </a:ln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skládka'!$C$7:$F$7</c:f>
              <c:numCache>
                <c:formatCode>0.00E+00</c:formatCode>
                <c:ptCount val="4"/>
                <c:pt idx="0">
                  <c:v>8.9999999999999995E-14</c:v>
                </c:pt>
                <c:pt idx="1">
                  <c:v>1.8600000000000001E-14</c:v>
                </c:pt>
                <c:pt idx="2">
                  <c:v>1.3400000000000001E-16</c:v>
                </c:pt>
                <c:pt idx="3">
                  <c:v>2.16E-15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4D-41F6-A193-2E2BE833865C}"/>
            </c:ext>
          </c:extLst>
        </c:ser>
        <c:ser>
          <c:idx val="3"/>
          <c:order val="3"/>
          <c:tx>
            <c:strRef>
              <c:f>' Today dávkovač skládka'!$B$8</c:f>
              <c:strCache>
                <c:ptCount val="1"/>
                <c:pt idx="0">
                  <c:v>Eutrofizace</c:v>
                </c:pt>
              </c:strCache>
            </c:strRef>
          </c:tx>
          <c:spPr>
            <a:solidFill>
              <a:srgbClr val="E1493E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skládka'!$C$8:$F$8</c:f>
              <c:numCache>
                <c:formatCode>0.00E+00</c:formatCode>
                <c:ptCount val="4"/>
                <c:pt idx="0">
                  <c:v>9.3100000000000002E-15</c:v>
                </c:pt>
                <c:pt idx="1">
                  <c:v>4.8999999999999999E-15</c:v>
                </c:pt>
                <c:pt idx="2">
                  <c:v>3.5199999999999998E-17</c:v>
                </c:pt>
                <c:pt idx="3">
                  <c:v>2.43E-15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4D-41F6-A193-2E2BE833865C}"/>
            </c:ext>
          </c:extLst>
        </c:ser>
        <c:ser>
          <c:idx val="4"/>
          <c:order val="4"/>
          <c:tx>
            <c:strRef>
              <c:f>' Today dávkovač skládka'!$B$9</c:f>
              <c:strCache>
                <c:ptCount val="1"/>
                <c:pt idx="0">
                  <c:v>Ekotoxicita (sladkovodní)</c:v>
                </c:pt>
              </c:strCache>
            </c:strRef>
          </c:tx>
          <c:spPr>
            <a:solidFill>
              <a:srgbClr val="E07728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skládka'!$C$9:$F$9</c:f>
              <c:numCache>
                <c:formatCode>0.00E+00</c:formatCode>
                <c:ptCount val="4"/>
                <c:pt idx="0">
                  <c:v>1.89E-14</c:v>
                </c:pt>
                <c:pt idx="1">
                  <c:v>2.1799999999999999E-15</c:v>
                </c:pt>
                <c:pt idx="2">
                  <c:v>1.56E-17</c:v>
                </c:pt>
                <c:pt idx="3">
                  <c:v>3.37E-16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4D-41F6-A193-2E2BE833865C}"/>
            </c:ext>
          </c:extLst>
        </c:ser>
        <c:ser>
          <c:idx val="5"/>
          <c:order val="5"/>
          <c:tx>
            <c:strRef>
              <c:f>' Today dávkovač skládka'!$B$10</c:f>
              <c:strCache>
                <c:ptCount val="1"/>
                <c:pt idx="0">
                  <c:v>Potenciál globálního oteplování</c:v>
                </c:pt>
              </c:strCache>
            </c:strRef>
          </c:tx>
          <c:spPr>
            <a:solidFill>
              <a:srgbClr val="FB7783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skládka'!$C$10:$F$10</c:f>
              <c:numCache>
                <c:formatCode>0.00E+00</c:formatCode>
                <c:ptCount val="4"/>
                <c:pt idx="0">
                  <c:v>2.0500000000000001E-13</c:v>
                </c:pt>
                <c:pt idx="1">
                  <c:v>2.3299999999999999E-14</c:v>
                </c:pt>
                <c:pt idx="2">
                  <c:v>1.6799999999999999E-16</c:v>
                </c:pt>
                <c:pt idx="3">
                  <c:v>4.2299999999999997E-15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4D-41F6-A193-2E2BE833865C}"/>
            </c:ext>
          </c:extLst>
        </c:ser>
        <c:ser>
          <c:idx val="6"/>
          <c:order val="6"/>
          <c:tx>
            <c:strRef>
              <c:f>' Today dávkovač skládka'!$B$11</c:f>
              <c:strCache>
                <c:ptCount val="1"/>
                <c:pt idx="0">
                  <c:v>Humánní toxicita</c:v>
                </c:pt>
              </c:strCache>
            </c:strRef>
          </c:tx>
          <c:spPr>
            <a:solidFill>
              <a:srgbClr val="007FC0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skládka'!$C$11:$F$11</c:f>
              <c:numCache>
                <c:formatCode>0.00E+00</c:formatCode>
                <c:ptCount val="4"/>
                <c:pt idx="0">
                  <c:v>4.1399999999999999E-14</c:v>
                </c:pt>
                <c:pt idx="1">
                  <c:v>4.08E-15</c:v>
                </c:pt>
                <c:pt idx="2">
                  <c:v>2.9300000000000003E-17</c:v>
                </c:pt>
                <c:pt idx="3">
                  <c:v>9.5499999999999994E-16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4D-41F6-A193-2E2BE833865C}"/>
            </c:ext>
          </c:extLst>
        </c:ser>
        <c:ser>
          <c:idx val="7"/>
          <c:order val="7"/>
          <c:tx>
            <c:strRef>
              <c:f>' Today dávkovač skládka'!$B$12</c:f>
              <c:strCache>
                <c:ptCount val="1"/>
                <c:pt idx="0">
                  <c:v>Ekotoxicita (mořská)</c:v>
                </c:pt>
              </c:strCache>
            </c:strRef>
          </c:tx>
          <c:spPr>
            <a:solidFill>
              <a:srgbClr val="00ACA4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skládka'!$C$12:$F$12</c:f>
              <c:numCache>
                <c:formatCode>0.00E+00</c:formatCode>
                <c:ptCount val="4"/>
                <c:pt idx="0">
                  <c:v>1.05E-12</c:v>
                </c:pt>
                <c:pt idx="1">
                  <c:v>3.4100000000000001E-14</c:v>
                </c:pt>
                <c:pt idx="2">
                  <c:v>2.4499999999999999E-16</c:v>
                </c:pt>
                <c:pt idx="3">
                  <c:v>3.2999999999999998E-14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4D-41F6-A193-2E2BE833865C}"/>
            </c:ext>
          </c:extLst>
        </c:ser>
        <c:ser>
          <c:idx val="8"/>
          <c:order val="8"/>
          <c:tx>
            <c:strRef>
              <c:f>' Today dávkovač skládka'!$B$13</c:f>
              <c:strCache>
                <c:ptCount val="1"/>
                <c:pt idx="0">
                  <c:v>Úbytek stratosférického ozónu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skládka'!$C$13:$F$13</c:f>
              <c:numCache>
                <c:formatCode>0.00E+00</c:formatCode>
                <c:ptCount val="4"/>
                <c:pt idx="0">
                  <c:v>2.2999999999999998E-19</c:v>
                </c:pt>
                <c:pt idx="1">
                  <c:v>8.6500000000000001E-22</c:v>
                </c:pt>
                <c:pt idx="2">
                  <c:v>6.22E-24</c:v>
                </c:pt>
                <c:pt idx="3">
                  <c:v>2.1900000000000002E-21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4D-41F6-A193-2E2BE833865C}"/>
            </c:ext>
          </c:extLst>
        </c:ser>
        <c:ser>
          <c:idx val="9"/>
          <c:order val="9"/>
          <c:tx>
            <c:strRef>
              <c:f>' Today dávkovač skládka'!$B$14</c:f>
              <c:strCache>
                <c:ptCount val="1"/>
                <c:pt idx="0">
                  <c:v>Tvorba troposférického ozónu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skládka'!$C$14:$F$14</c:f>
              <c:numCache>
                <c:formatCode>0.00E+00</c:formatCode>
                <c:ptCount val="4"/>
                <c:pt idx="0">
                  <c:v>1.13E-13</c:v>
                </c:pt>
                <c:pt idx="1">
                  <c:v>-7.5499999999999994E-14</c:v>
                </c:pt>
                <c:pt idx="2">
                  <c:v>-5.4200000000000003E-16</c:v>
                </c:pt>
                <c:pt idx="3">
                  <c:v>2.1499999999999998E-15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4D-41F6-A193-2E2BE833865C}"/>
            </c:ext>
          </c:extLst>
        </c:ser>
        <c:ser>
          <c:idx val="10"/>
          <c:order val="10"/>
          <c:tx>
            <c:strRef>
              <c:f>' Today dávkovač skládka'!$B$15</c:f>
              <c:strCache>
                <c:ptCount val="1"/>
                <c:pt idx="0">
                  <c:v>Exotoxicita (terestrická)</c:v>
                </c:pt>
              </c:strCache>
            </c:strRef>
          </c:tx>
          <c:spPr>
            <a:solidFill>
              <a:srgbClr val="339933"/>
            </a:solidFill>
          </c:spPr>
          <c:invertIfNegative val="0"/>
          <c:cat>
            <c:strRef>
              <c:f>' Today dávkovač skládka'!$C$4:$F$4</c:f>
              <c:strCache>
                <c:ptCount val="4"/>
                <c:pt idx="0">
                  <c:v>Výroba primárního obalu</c:v>
                </c:pt>
                <c:pt idx="1">
                  <c:v>Doprava primárního obalu</c:v>
                </c:pt>
                <c:pt idx="2">
                  <c:v>Doprava odpadu</c:v>
                </c:pt>
                <c:pt idx="3">
                  <c:v>Odstranění odpadu</c:v>
                </c:pt>
              </c:strCache>
            </c:strRef>
          </c:cat>
          <c:val>
            <c:numRef>
              <c:f>' Today dávkovač skládka'!$C$15:$F$15</c:f>
              <c:numCache>
                <c:formatCode>0.00E+00</c:formatCode>
                <c:ptCount val="4"/>
                <c:pt idx="0">
                  <c:v>1.28E-14</c:v>
                </c:pt>
                <c:pt idx="1">
                  <c:v>1.8099999999999998E-15</c:v>
                </c:pt>
                <c:pt idx="2">
                  <c:v>1.3E-17</c:v>
                </c:pt>
                <c:pt idx="3">
                  <c:v>2.79E-15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4D-41F6-A193-2E2BE8338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302552"/>
        <c:axId val="450304520"/>
        <c:extLst>
          <c:ext xmlns:c15="http://schemas.microsoft.com/office/drawing/2012/chart" uri="{02D57815-91ED-43cb-92C2-25804820EDAC}">
            <c15:filteredBarSeries>
              <c15:ser>
                <c:idx val="11"/>
                <c:order val="11"/>
                <c:tx>
                  <c:strRef>
                    <c:extLst>
                      <c:ext uri="{02D57815-91ED-43cb-92C2-25804820EDAC}">
                        <c15:formulaRef>
                          <c15:sqref>'Today dávkovač spalovna'!$B$5</c15:sqref>
                        </c15:formulaRef>
                      </c:ext>
                    </c:extLst>
                    <c:strCache>
                      <c:ptCount val="1"/>
                      <c:pt idx="0">
                        <c:v>Vyčerpání abiotických zdrojů (prvky)</c:v>
                      </c:pt>
                    </c:strCache>
                  </c:strRef>
                </c:tx>
                <c:spPr>
                  <a:solidFill>
                    <a:srgbClr val="AC4F41"/>
                  </a:solidFill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'Today dávkovač spalovna'!$C$5:$F$5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2.0599999999999999E-14</c:v>
                      </c:pt>
                      <c:pt idx="1">
                        <c:v>5.6299999999999998E-17</c:v>
                      </c:pt>
                      <c:pt idx="2">
                        <c:v>4.0500000000000001E-19</c:v>
                      </c:pt>
                      <c:pt idx="3">
                        <c:v>-2.63E-17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B4D-41F6-A193-2E2BE833865C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spalovna'!$B$6</c15:sqref>
                        </c15:formulaRef>
                      </c:ext>
                    </c:extLst>
                    <c:strCache>
                      <c:ptCount val="1"/>
                      <c:pt idx="0">
                        <c:v>Vyčerpání abiotických zdrojů (fosílie)</c:v>
                      </c:pt>
                    </c:strCache>
                  </c:strRef>
                </c:tx>
                <c:spPr>
                  <a:solidFill>
                    <a:srgbClr val="F0D300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spalovna'!$C$6:$F$6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5.2699999999999998E-13</c:v>
                      </c:pt>
                      <c:pt idx="1">
                        <c:v>3.3799999999999999E-14</c:v>
                      </c:pt>
                      <c:pt idx="2">
                        <c:v>2.43E-16</c:v>
                      </c:pt>
                      <c:pt idx="3">
                        <c:v>-1.0199999999999999E-13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B4D-41F6-A193-2E2BE833865C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spalovna'!$B$7</c15:sqref>
                        </c15:formulaRef>
                      </c:ext>
                    </c:extLst>
                    <c:strCache>
                      <c:ptCount val="1"/>
                      <c:pt idx="0">
                        <c:v>Acidifikace</c:v>
                      </c:pt>
                    </c:strCache>
                  </c:strRef>
                </c:tx>
                <c:spPr>
                  <a:solidFill>
                    <a:srgbClr val="FFFF99"/>
                  </a:solidFill>
                  <a:ln>
                    <a:solidFill>
                      <a:srgbClr val="FFFF99"/>
                    </a:solidFill>
                  </a:ln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spalovna'!$C$7:$F$7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8.9999999999999995E-14</c:v>
                      </c:pt>
                      <c:pt idx="1">
                        <c:v>1.8600000000000001E-14</c:v>
                      </c:pt>
                      <c:pt idx="2">
                        <c:v>1.3400000000000001E-16</c:v>
                      </c:pt>
                      <c:pt idx="3">
                        <c:v>-3.5800000000000003E-14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B4D-41F6-A193-2E2BE833865C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spalovna'!$B$8</c15:sqref>
                        </c15:formulaRef>
                      </c:ext>
                    </c:extLst>
                    <c:strCache>
                      <c:ptCount val="1"/>
                      <c:pt idx="0">
                        <c:v>Eutrofizace</c:v>
                      </c:pt>
                    </c:strCache>
                  </c:strRef>
                </c:tx>
                <c:spPr>
                  <a:solidFill>
                    <a:srgbClr val="E1493E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spalovna'!$C$8:$F$8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9.3100000000000002E-15</c:v>
                      </c:pt>
                      <c:pt idx="1">
                        <c:v>4.8999999999999999E-15</c:v>
                      </c:pt>
                      <c:pt idx="2">
                        <c:v>3.5199999999999998E-17</c:v>
                      </c:pt>
                      <c:pt idx="3">
                        <c:v>-2.26E-15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1B4D-41F6-A193-2E2BE833865C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spalovna'!$B$9</c15:sqref>
                        </c15:formulaRef>
                      </c:ext>
                    </c:extLst>
                    <c:strCache>
                      <c:ptCount val="1"/>
                      <c:pt idx="0">
                        <c:v>Ekotoxicita (sladkovodní)</c:v>
                      </c:pt>
                    </c:strCache>
                  </c:strRef>
                </c:tx>
                <c:spPr>
                  <a:solidFill>
                    <a:srgbClr val="E07728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spalovna'!$C$9:$F$9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1.89E-14</c:v>
                      </c:pt>
                      <c:pt idx="1">
                        <c:v>2.1799999999999999E-15</c:v>
                      </c:pt>
                      <c:pt idx="2">
                        <c:v>1.56E-17</c:v>
                      </c:pt>
                      <c:pt idx="3">
                        <c:v>-1.02E-15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1B4D-41F6-A193-2E2BE833865C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spalovna'!$B$10</c15:sqref>
                        </c15:formulaRef>
                      </c:ext>
                    </c:extLst>
                    <c:strCache>
                      <c:ptCount val="1"/>
                      <c:pt idx="0">
                        <c:v>Potenciál globálního oteplování</c:v>
                      </c:pt>
                    </c:strCache>
                  </c:strRef>
                </c:tx>
                <c:spPr>
                  <a:solidFill>
                    <a:srgbClr val="FB7783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spalovna'!$C$10:$F$10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2.0500000000000001E-13</c:v>
                      </c:pt>
                      <c:pt idx="1">
                        <c:v>2.3299999999999999E-14</c:v>
                      </c:pt>
                      <c:pt idx="2">
                        <c:v>1.6799999999999999E-16</c:v>
                      </c:pt>
                      <c:pt idx="3">
                        <c:v>5.66E-14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1B4D-41F6-A193-2E2BE833865C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spalovna'!$B$11</c15:sqref>
                        </c15:formulaRef>
                      </c:ext>
                    </c:extLst>
                    <c:strCache>
                      <c:ptCount val="1"/>
                      <c:pt idx="0">
                        <c:v>Humánní toxicita</c:v>
                      </c:pt>
                    </c:strCache>
                  </c:strRef>
                </c:tx>
                <c:spPr>
                  <a:solidFill>
                    <a:srgbClr val="007FC0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spalovna'!$C$11:$F$11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4.1399999999999999E-14</c:v>
                      </c:pt>
                      <c:pt idx="1">
                        <c:v>4.08E-15</c:v>
                      </c:pt>
                      <c:pt idx="2">
                        <c:v>2.9300000000000003E-17</c:v>
                      </c:pt>
                      <c:pt idx="3">
                        <c:v>-1.0499999999999999E-14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1B4D-41F6-A193-2E2BE833865C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spalovna'!$B$12</c15:sqref>
                        </c15:formulaRef>
                      </c:ext>
                    </c:extLst>
                    <c:strCache>
                      <c:ptCount val="1"/>
                      <c:pt idx="0">
                        <c:v>Ekotoxicita (mořská)</c:v>
                      </c:pt>
                    </c:strCache>
                  </c:strRef>
                </c:tx>
                <c:spPr>
                  <a:solidFill>
                    <a:srgbClr val="00ACA4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spalovna'!$C$12:$F$12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1.05E-12</c:v>
                      </c:pt>
                      <c:pt idx="1">
                        <c:v>3.4100000000000001E-14</c:v>
                      </c:pt>
                      <c:pt idx="2">
                        <c:v>2.4499999999999999E-16</c:v>
                      </c:pt>
                      <c:pt idx="3">
                        <c:v>-8.7899999999999997E-14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B4D-41F6-A193-2E2BE833865C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spalovna'!$B$13</c15:sqref>
                        </c15:formulaRef>
                      </c:ext>
                    </c:extLst>
                    <c:strCache>
                      <c:ptCount val="1"/>
                      <c:pt idx="0">
                        <c:v>Úbytek stratosférického ozónu</c:v>
                      </c:pt>
                    </c:strCache>
                  </c:strRef>
                </c:tx>
                <c:spPr>
                  <a:solidFill>
                    <a:schemeClr val="accent4">
                      <a:lumMod val="75000"/>
                    </a:schemeClr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spalovna'!$C$13:$F$13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2.2999999999999998E-19</c:v>
                      </c:pt>
                      <c:pt idx="1">
                        <c:v>8.6500000000000001E-22</c:v>
                      </c:pt>
                      <c:pt idx="2">
                        <c:v>6.22E-24</c:v>
                      </c:pt>
                      <c:pt idx="3">
                        <c:v>-5.1099999999999999E-20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1B4D-41F6-A193-2E2BE833865C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spalovna'!$B$14</c15:sqref>
                        </c15:formulaRef>
                      </c:ext>
                    </c:extLst>
                    <c:strCache>
                      <c:ptCount val="1"/>
                      <c:pt idx="0">
                        <c:v>Tvorba troposférického ozónu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spalovna'!$C$14:$F$14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1.13E-13</c:v>
                      </c:pt>
                      <c:pt idx="1">
                        <c:v>-7.5499999999999994E-14</c:v>
                      </c:pt>
                      <c:pt idx="2">
                        <c:v>-5.4200000000000003E-16</c:v>
                      </c:pt>
                      <c:pt idx="3">
                        <c:v>-3.5600000000000001E-14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1B4D-41F6-A193-2E2BE833865C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spalovna'!$B$15</c15:sqref>
                        </c15:formulaRef>
                      </c:ext>
                    </c:extLst>
                    <c:strCache>
                      <c:ptCount val="1"/>
                      <c:pt idx="0">
                        <c:v>Exotoxicita (terestrická)</c:v>
                      </c:pt>
                    </c:strCache>
                  </c:strRef>
                </c:tx>
                <c:spPr>
                  <a:solidFill>
                    <a:srgbClr val="339933"/>
                  </a:solidFill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spalovna'!$C$4:$F$4</c15:sqref>
                        </c15:formulaRef>
                      </c:ext>
                    </c:extLst>
                    <c:strCache>
                      <c:ptCount val="4"/>
                      <c:pt idx="0">
                        <c:v>Výroba primárního obalu</c:v>
                      </c:pt>
                      <c:pt idx="1">
                        <c:v>Doprava primárního obalu</c:v>
                      </c:pt>
                      <c:pt idx="2">
                        <c:v>Doprava odpadu</c:v>
                      </c:pt>
                      <c:pt idx="3">
                        <c:v>Odstranění odpadu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'Today dávkovač spalovna'!$C$15:$F$15</c15:sqref>
                        </c15:formulaRef>
                      </c:ext>
                    </c:extLst>
                    <c:numCache>
                      <c:formatCode>0.00E+00</c:formatCode>
                      <c:ptCount val="4"/>
                      <c:pt idx="0">
                        <c:v>1.28E-14</c:v>
                      </c:pt>
                      <c:pt idx="1">
                        <c:v>1.8099999999999998E-15</c:v>
                      </c:pt>
                      <c:pt idx="2">
                        <c:v>1.3E-17</c:v>
                      </c:pt>
                      <c:pt idx="3">
                        <c:v>-2.0999999999999998E-15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1B4D-41F6-A193-2E2BE833865C}"/>
                  </c:ext>
                </c:extLst>
              </c15:ser>
            </c15:filteredBarSeries>
          </c:ext>
        </c:extLst>
      </c:barChart>
      <c:catAx>
        <c:axId val="450302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4520"/>
        <c:crosses val="autoZero"/>
        <c:auto val="1"/>
        <c:lblAlgn val="ctr"/>
        <c:lblOffset val="100"/>
        <c:noMultiLvlLbl val="0"/>
      </c:catAx>
      <c:valAx>
        <c:axId val="450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3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0" i="0" baseline="0" dirty="0"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Součet normalizovaných a vážených výsledků [-]</a:t>
                </a:r>
                <a:r>
                  <a:rPr lang="cs-CZ" sz="1600" b="1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sz="1600" b="0" i="0" baseline="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3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c:rich>
          </c:tx>
          <c:layout>
            <c:manualLayout>
              <c:xMode val="edge"/>
              <c:yMode val="edge"/>
              <c:x val="0"/>
              <c:y val="8.6094489196706411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450302552"/>
        <c:crosses val="autoZero"/>
        <c:crossBetween val="between"/>
        <c:majorUnit val="6.0000000000000037E-13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73038818378188197"/>
          <c:y val="4.6318777966153281E-2"/>
          <c:w val="0.26114915661814053"/>
          <c:h val="0.92464106471676755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1625FD-6C0D-4E39-BA8A-D5ADA310CE1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51BD6792-B38D-423E-A7EF-36D261D44808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cs-CZ" sz="2200">
              <a:solidFill>
                <a:schemeClr val="tx1"/>
              </a:solidFill>
              <a:latin typeface="Avenir Book" panose="02000503020000020003" pitchFamily="2" charset="0"/>
              <a:ea typeface="Palatino" pitchFamily="2" charset="0"/>
            </a:rPr>
            <a:t>Kvantifikování dopadů obalů na životní prostředí</a:t>
          </a:r>
          <a:endParaRPr lang="en-US" sz="2200" dirty="0">
            <a:solidFill>
              <a:schemeClr val="tx1"/>
            </a:solidFill>
            <a:latin typeface="Avenir Book" panose="02000503020000020003" pitchFamily="2" charset="0"/>
            <a:ea typeface="Palatino" pitchFamily="2" charset="0"/>
          </a:endParaRPr>
        </a:p>
      </dgm:t>
    </dgm:pt>
    <dgm:pt modelId="{C2BB7B89-C7ED-4F6D-A462-CA06D1E7D0BE}" type="parTrans" cxnId="{7D51A4DE-E54D-4911-ACC4-A5AD01C642C2}">
      <dgm:prSet/>
      <dgm:spPr/>
      <dgm:t>
        <a:bodyPr/>
        <a:lstStyle/>
        <a:p>
          <a:endParaRPr lang="en-US"/>
        </a:p>
      </dgm:t>
    </dgm:pt>
    <dgm:pt modelId="{096AC7B1-4408-4246-933F-98A866EF9708}" type="sibTrans" cxnId="{7D51A4DE-E54D-4911-ACC4-A5AD01C642C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67C36D2-4217-4871-BCF7-531E0E0D4E84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cs-CZ" sz="2200" dirty="0">
              <a:latin typeface="Avenir Book" panose="02000503020000020003" pitchFamily="2" charset="0"/>
              <a:ea typeface="Palatino" pitchFamily="2" charset="0"/>
            </a:rPr>
            <a:t>Určení původu hlavních dopadů</a:t>
          </a:r>
          <a:endParaRPr lang="en-US" sz="2200" dirty="0">
            <a:latin typeface="Avenir Book" panose="02000503020000020003" pitchFamily="2" charset="0"/>
            <a:ea typeface="Palatino" pitchFamily="2" charset="0"/>
          </a:endParaRPr>
        </a:p>
      </dgm:t>
    </dgm:pt>
    <dgm:pt modelId="{B2CCE180-1A31-4420-A839-AEA38F855553}" type="parTrans" cxnId="{49B86002-80E3-450B-9C7A-8B23316BA946}">
      <dgm:prSet/>
      <dgm:spPr/>
      <dgm:t>
        <a:bodyPr/>
        <a:lstStyle/>
        <a:p>
          <a:endParaRPr lang="en-US"/>
        </a:p>
      </dgm:t>
    </dgm:pt>
    <dgm:pt modelId="{CA741B9D-9AC2-4D26-9CAA-828B07D61D81}" type="sibTrans" cxnId="{49B86002-80E3-450B-9C7A-8B23316BA94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62C661F-17C3-495B-9A81-7A7A150A1D6C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cs-CZ" sz="2200" dirty="0">
              <a:latin typeface="Avenir Book" panose="02000503020000020003" pitchFamily="2" charset="0"/>
              <a:ea typeface="Palatino" pitchFamily="2" charset="0"/>
            </a:rPr>
            <a:t>Porovnání obalů</a:t>
          </a:r>
          <a:endParaRPr lang="en-US" sz="2200" dirty="0">
            <a:latin typeface="Avenir Book" panose="02000503020000020003" pitchFamily="2" charset="0"/>
            <a:ea typeface="Palatino" pitchFamily="2" charset="0"/>
          </a:endParaRPr>
        </a:p>
      </dgm:t>
    </dgm:pt>
    <dgm:pt modelId="{ACB6C69D-0462-49BF-BFF9-D79AEB0A53DE}" type="parTrans" cxnId="{D3D4B08F-8349-484C-B9B2-0139A4C297B6}">
      <dgm:prSet/>
      <dgm:spPr/>
      <dgm:t>
        <a:bodyPr/>
        <a:lstStyle/>
        <a:p>
          <a:endParaRPr lang="en-US"/>
        </a:p>
      </dgm:t>
    </dgm:pt>
    <dgm:pt modelId="{BF7F9B8E-990B-4F92-B35C-059F6ED6CF15}" type="sibTrans" cxnId="{D3D4B08F-8349-484C-B9B2-0139A4C297B6}">
      <dgm:prSet/>
      <dgm:spPr/>
      <dgm:t>
        <a:bodyPr/>
        <a:lstStyle/>
        <a:p>
          <a:endParaRPr lang="en-US"/>
        </a:p>
      </dgm:t>
    </dgm:pt>
    <dgm:pt modelId="{41216284-3DEA-4DBD-A835-A89A8DA698A0}" type="pres">
      <dgm:prSet presAssocID="{DE1625FD-6C0D-4E39-BA8A-D5ADA310CE18}" presName="root" presStyleCnt="0">
        <dgm:presLayoutVars>
          <dgm:dir/>
          <dgm:resizeHandles val="exact"/>
        </dgm:presLayoutVars>
      </dgm:prSet>
      <dgm:spPr/>
    </dgm:pt>
    <dgm:pt modelId="{8BFDB251-C948-4506-9135-5494C569F58E}" type="pres">
      <dgm:prSet presAssocID="{DE1625FD-6C0D-4E39-BA8A-D5ADA310CE18}" presName="container" presStyleCnt="0">
        <dgm:presLayoutVars>
          <dgm:dir/>
          <dgm:resizeHandles val="exact"/>
        </dgm:presLayoutVars>
      </dgm:prSet>
      <dgm:spPr/>
    </dgm:pt>
    <dgm:pt modelId="{39F5FF00-2500-4F38-9279-7094E1603400}" type="pres">
      <dgm:prSet presAssocID="{51BD6792-B38D-423E-A7EF-36D261D44808}" presName="compNode" presStyleCnt="0"/>
      <dgm:spPr/>
    </dgm:pt>
    <dgm:pt modelId="{122F1C57-A80D-4066-A347-9BB023057EC0}" type="pres">
      <dgm:prSet presAssocID="{51BD6792-B38D-423E-A7EF-36D261D44808}" presName="iconBgRect" presStyleLbl="bgShp" presStyleIdx="0" presStyleCnt="3" custScaleX="154353" custScaleY="138883"/>
      <dgm:spPr/>
    </dgm:pt>
    <dgm:pt modelId="{3D6A8468-F8FE-400D-A812-616AE0D93E19}" type="pres">
      <dgm:prSet presAssocID="{51BD6792-B38D-423E-A7EF-36D261D44808}" presName="iconRect" presStyleLbl="node1" presStyleIdx="0" presStyleCnt="3" custScaleX="153773" custScaleY="15666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stlina s kořeny se souvislou výplní"/>
        </a:ext>
      </dgm:extLst>
    </dgm:pt>
    <dgm:pt modelId="{085AD090-B17E-4683-A49B-911477EFD358}" type="pres">
      <dgm:prSet presAssocID="{51BD6792-B38D-423E-A7EF-36D261D44808}" presName="spaceRect" presStyleCnt="0"/>
      <dgm:spPr/>
    </dgm:pt>
    <dgm:pt modelId="{3D1D7D3C-976C-4166-A54A-655DCE2AB20D}" type="pres">
      <dgm:prSet presAssocID="{51BD6792-B38D-423E-A7EF-36D261D44808}" presName="textRect" presStyleLbl="revTx" presStyleIdx="0" presStyleCnt="3" custScaleX="91374">
        <dgm:presLayoutVars>
          <dgm:chMax val="1"/>
          <dgm:chPref val="1"/>
        </dgm:presLayoutVars>
      </dgm:prSet>
      <dgm:spPr/>
    </dgm:pt>
    <dgm:pt modelId="{C57C5A2D-5555-4D4A-B59A-9EA132022B89}" type="pres">
      <dgm:prSet presAssocID="{096AC7B1-4408-4246-933F-98A866EF9708}" presName="sibTrans" presStyleLbl="sibTrans2D1" presStyleIdx="0" presStyleCnt="0"/>
      <dgm:spPr/>
    </dgm:pt>
    <dgm:pt modelId="{5344A8AE-26B6-4583-B2D4-8D15F6D8234A}" type="pres">
      <dgm:prSet presAssocID="{567C36D2-4217-4871-BCF7-531E0E0D4E84}" presName="compNode" presStyleCnt="0"/>
      <dgm:spPr/>
    </dgm:pt>
    <dgm:pt modelId="{40227AC4-B568-4F8C-996E-60E0D195225F}" type="pres">
      <dgm:prSet presAssocID="{567C36D2-4217-4871-BCF7-531E0E0D4E84}" presName="iconBgRect" presStyleLbl="bgShp" presStyleIdx="1" presStyleCnt="3" custScaleX="150620" custScaleY="145433" custLinFactNeighborX="12300" custLinFactNeighborY="-1538"/>
      <dgm:spPr/>
    </dgm:pt>
    <dgm:pt modelId="{90F69B76-F22B-4A10-8DC0-4013F5A54905}" type="pres">
      <dgm:prSet presAssocID="{567C36D2-4217-4871-BCF7-531E0E0D4E84}" presName="iconRect" presStyleLbl="node1" presStyleIdx="1" presStyleCnt="3" custScaleX="152398" custScaleY="151463" custLinFactNeighborX="19736" custLinFactNeighborY="-371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zkum se souvislou výplní"/>
        </a:ext>
      </dgm:extLst>
    </dgm:pt>
    <dgm:pt modelId="{597916AD-56CB-452B-83F4-D9AB5151024A}" type="pres">
      <dgm:prSet presAssocID="{567C36D2-4217-4871-BCF7-531E0E0D4E84}" presName="spaceRect" presStyleCnt="0"/>
      <dgm:spPr/>
    </dgm:pt>
    <dgm:pt modelId="{39FD8FFC-00CC-4073-9678-31FBE1894817}" type="pres">
      <dgm:prSet presAssocID="{567C36D2-4217-4871-BCF7-531E0E0D4E84}" presName="textRect" presStyleLbl="revTx" presStyleIdx="1" presStyleCnt="3" custScaleX="90563">
        <dgm:presLayoutVars>
          <dgm:chMax val="1"/>
          <dgm:chPref val="1"/>
        </dgm:presLayoutVars>
      </dgm:prSet>
      <dgm:spPr/>
    </dgm:pt>
    <dgm:pt modelId="{D1155395-2922-413F-BDED-7B3CD681BA25}" type="pres">
      <dgm:prSet presAssocID="{CA741B9D-9AC2-4D26-9CAA-828B07D61D81}" presName="sibTrans" presStyleLbl="sibTrans2D1" presStyleIdx="0" presStyleCnt="0"/>
      <dgm:spPr/>
    </dgm:pt>
    <dgm:pt modelId="{A6B37CA7-6D52-4D16-A350-DDEB025509ED}" type="pres">
      <dgm:prSet presAssocID="{D62C661F-17C3-495B-9A81-7A7A150A1D6C}" presName="compNode" presStyleCnt="0"/>
      <dgm:spPr/>
    </dgm:pt>
    <dgm:pt modelId="{9570C444-8B98-4096-A2AB-8CBEA6AF64E4}" type="pres">
      <dgm:prSet presAssocID="{D62C661F-17C3-495B-9A81-7A7A150A1D6C}" presName="iconBgRect" presStyleLbl="bgShp" presStyleIdx="2" presStyleCnt="3" custScaleX="148703" custScaleY="148900" custLinFactNeighborX="19987" custLinFactNeighborY="-1537"/>
      <dgm:spPr/>
    </dgm:pt>
    <dgm:pt modelId="{07EB6054-D2C5-42C1-A8A7-02A0ADDD6AA9}" type="pres">
      <dgm:prSet presAssocID="{D62C661F-17C3-495B-9A81-7A7A150A1D6C}" presName="iconRect" presStyleLbl="node1" presStyleIdx="2" presStyleCnt="3" custScaleX="134065" custScaleY="161428" custLinFactNeighborX="29038" custLinFactNeighborY="-869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akloněné váhy se souvislou výplní"/>
        </a:ext>
      </dgm:extLst>
    </dgm:pt>
    <dgm:pt modelId="{EC0DF00C-0D08-480D-BCA2-5512650C869B}" type="pres">
      <dgm:prSet presAssocID="{D62C661F-17C3-495B-9A81-7A7A150A1D6C}" presName="spaceRect" presStyleCnt="0"/>
      <dgm:spPr/>
    </dgm:pt>
    <dgm:pt modelId="{BA4BC26C-4E0F-40B5-8FFF-069B4F17BA14}" type="pres">
      <dgm:prSet presAssocID="{D62C661F-17C3-495B-9A81-7A7A150A1D6C}" presName="textRect" presStyleLbl="revTx" presStyleIdx="2" presStyleCnt="3" custScaleX="91266" custScaleY="168654">
        <dgm:presLayoutVars>
          <dgm:chMax val="1"/>
          <dgm:chPref val="1"/>
        </dgm:presLayoutVars>
      </dgm:prSet>
      <dgm:spPr/>
    </dgm:pt>
  </dgm:ptLst>
  <dgm:cxnLst>
    <dgm:cxn modelId="{49B86002-80E3-450B-9C7A-8B23316BA946}" srcId="{DE1625FD-6C0D-4E39-BA8A-D5ADA310CE18}" destId="{567C36D2-4217-4871-BCF7-531E0E0D4E84}" srcOrd="1" destOrd="0" parTransId="{B2CCE180-1A31-4420-A839-AEA38F855553}" sibTransId="{CA741B9D-9AC2-4D26-9CAA-828B07D61D81}"/>
    <dgm:cxn modelId="{F69DF02A-3218-4F8E-A9DD-1E85DBD6AF7A}" type="presOf" srcId="{DE1625FD-6C0D-4E39-BA8A-D5ADA310CE18}" destId="{41216284-3DEA-4DBD-A835-A89A8DA698A0}" srcOrd="0" destOrd="0" presId="urn:microsoft.com/office/officeart/2018/2/layout/IconCircleList"/>
    <dgm:cxn modelId="{DC9F6A3D-27C4-4561-AA94-FBC380518125}" type="presOf" srcId="{CA741B9D-9AC2-4D26-9CAA-828B07D61D81}" destId="{D1155395-2922-413F-BDED-7B3CD681BA25}" srcOrd="0" destOrd="0" presId="urn:microsoft.com/office/officeart/2018/2/layout/IconCircleList"/>
    <dgm:cxn modelId="{62A4156A-DDD5-4114-99E2-5BEACBC75C8F}" type="presOf" srcId="{096AC7B1-4408-4246-933F-98A866EF9708}" destId="{C57C5A2D-5555-4D4A-B59A-9EA132022B89}" srcOrd="0" destOrd="0" presId="urn:microsoft.com/office/officeart/2018/2/layout/IconCircleList"/>
    <dgm:cxn modelId="{8083EA6C-C294-4986-B000-858826720B06}" type="presOf" srcId="{567C36D2-4217-4871-BCF7-531E0E0D4E84}" destId="{39FD8FFC-00CC-4073-9678-31FBE1894817}" srcOrd="0" destOrd="0" presId="urn:microsoft.com/office/officeart/2018/2/layout/IconCircleList"/>
    <dgm:cxn modelId="{D3D4B08F-8349-484C-B9B2-0139A4C297B6}" srcId="{DE1625FD-6C0D-4E39-BA8A-D5ADA310CE18}" destId="{D62C661F-17C3-495B-9A81-7A7A150A1D6C}" srcOrd="2" destOrd="0" parTransId="{ACB6C69D-0462-49BF-BFF9-D79AEB0A53DE}" sibTransId="{BF7F9B8E-990B-4F92-B35C-059F6ED6CF15}"/>
    <dgm:cxn modelId="{42494D98-B7D6-4094-BC53-583A4A2359E4}" type="presOf" srcId="{D62C661F-17C3-495B-9A81-7A7A150A1D6C}" destId="{BA4BC26C-4E0F-40B5-8FFF-069B4F17BA14}" srcOrd="0" destOrd="0" presId="urn:microsoft.com/office/officeart/2018/2/layout/IconCircleList"/>
    <dgm:cxn modelId="{13B03EDC-5F7A-4A26-88E0-A61A8BDF8CD8}" type="presOf" srcId="{51BD6792-B38D-423E-A7EF-36D261D44808}" destId="{3D1D7D3C-976C-4166-A54A-655DCE2AB20D}" srcOrd="0" destOrd="0" presId="urn:microsoft.com/office/officeart/2018/2/layout/IconCircleList"/>
    <dgm:cxn modelId="{7D51A4DE-E54D-4911-ACC4-A5AD01C642C2}" srcId="{DE1625FD-6C0D-4E39-BA8A-D5ADA310CE18}" destId="{51BD6792-B38D-423E-A7EF-36D261D44808}" srcOrd="0" destOrd="0" parTransId="{C2BB7B89-C7ED-4F6D-A462-CA06D1E7D0BE}" sibTransId="{096AC7B1-4408-4246-933F-98A866EF9708}"/>
    <dgm:cxn modelId="{4F2CA6AD-4A69-4D75-BBF0-A146434B097E}" type="presParOf" srcId="{41216284-3DEA-4DBD-A835-A89A8DA698A0}" destId="{8BFDB251-C948-4506-9135-5494C569F58E}" srcOrd="0" destOrd="0" presId="urn:microsoft.com/office/officeart/2018/2/layout/IconCircleList"/>
    <dgm:cxn modelId="{00BC7BBD-EE37-4059-9DEE-67BAE0654AD6}" type="presParOf" srcId="{8BFDB251-C948-4506-9135-5494C569F58E}" destId="{39F5FF00-2500-4F38-9279-7094E1603400}" srcOrd="0" destOrd="0" presId="urn:microsoft.com/office/officeart/2018/2/layout/IconCircleList"/>
    <dgm:cxn modelId="{3AD0EF40-60A1-4E96-8C8D-03455E8EE45A}" type="presParOf" srcId="{39F5FF00-2500-4F38-9279-7094E1603400}" destId="{122F1C57-A80D-4066-A347-9BB023057EC0}" srcOrd="0" destOrd="0" presId="urn:microsoft.com/office/officeart/2018/2/layout/IconCircleList"/>
    <dgm:cxn modelId="{AEFC83B5-8F28-4E91-B490-8150CC95EA87}" type="presParOf" srcId="{39F5FF00-2500-4F38-9279-7094E1603400}" destId="{3D6A8468-F8FE-400D-A812-616AE0D93E19}" srcOrd="1" destOrd="0" presId="urn:microsoft.com/office/officeart/2018/2/layout/IconCircleList"/>
    <dgm:cxn modelId="{B93448D9-BB9E-42B6-B979-14EC20FFCA37}" type="presParOf" srcId="{39F5FF00-2500-4F38-9279-7094E1603400}" destId="{085AD090-B17E-4683-A49B-911477EFD358}" srcOrd="2" destOrd="0" presId="urn:microsoft.com/office/officeart/2018/2/layout/IconCircleList"/>
    <dgm:cxn modelId="{A64E14FD-15A2-43B5-8102-723B6AA06C4E}" type="presParOf" srcId="{39F5FF00-2500-4F38-9279-7094E1603400}" destId="{3D1D7D3C-976C-4166-A54A-655DCE2AB20D}" srcOrd="3" destOrd="0" presId="urn:microsoft.com/office/officeart/2018/2/layout/IconCircleList"/>
    <dgm:cxn modelId="{0B06F3F4-26C1-4348-9A1B-90D86F9E0D7D}" type="presParOf" srcId="{8BFDB251-C948-4506-9135-5494C569F58E}" destId="{C57C5A2D-5555-4D4A-B59A-9EA132022B89}" srcOrd="1" destOrd="0" presId="urn:microsoft.com/office/officeart/2018/2/layout/IconCircleList"/>
    <dgm:cxn modelId="{30F7D519-2AEC-4B01-847C-14F5D897B164}" type="presParOf" srcId="{8BFDB251-C948-4506-9135-5494C569F58E}" destId="{5344A8AE-26B6-4583-B2D4-8D15F6D8234A}" srcOrd="2" destOrd="0" presId="urn:microsoft.com/office/officeart/2018/2/layout/IconCircleList"/>
    <dgm:cxn modelId="{1D284326-51A7-48ED-9425-D4593BEC2F75}" type="presParOf" srcId="{5344A8AE-26B6-4583-B2D4-8D15F6D8234A}" destId="{40227AC4-B568-4F8C-996E-60E0D195225F}" srcOrd="0" destOrd="0" presId="urn:microsoft.com/office/officeart/2018/2/layout/IconCircleList"/>
    <dgm:cxn modelId="{2E6BCC52-E830-4D29-87D2-2419B1D8B57B}" type="presParOf" srcId="{5344A8AE-26B6-4583-B2D4-8D15F6D8234A}" destId="{90F69B76-F22B-4A10-8DC0-4013F5A54905}" srcOrd="1" destOrd="0" presId="urn:microsoft.com/office/officeart/2018/2/layout/IconCircleList"/>
    <dgm:cxn modelId="{46B4775A-3A2A-4461-8DFE-DAC960759B84}" type="presParOf" srcId="{5344A8AE-26B6-4583-B2D4-8D15F6D8234A}" destId="{597916AD-56CB-452B-83F4-D9AB5151024A}" srcOrd="2" destOrd="0" presId="urn:microsoft.com/office/officeart/2018/2/layout/IconCircleList"/>
    <dgm:cxn modelId="{E77CDE6A-D8CB-4064-8C2E-E5DE9194A705}" type="presParOf" srcId="{5344A8AE-26B6-4583-B2D4-8D15F6D8234A}" destId="{39FD8FFC-00CC-4073-9678-31FBE1894817}" srcOrd="3" destOrd="0" presId="urn:microsoft.com/office/officeart/2018/2/layout/IconCircleList"/>
    <dgm:cxn modelId="{39A8DF13-F082-45A1-976A-1136A78824EA}" type="presParOf" srcId="{8BFDB251-C948-4506-9135-5494C569F58E}" destId="{D1155395-2922-413F-BDED-7B3CD681BA25}" srcOrd="3" destOrd="0" presId="urn:microsoft.com/office/officeart/2018/2/layout/IconCircleList"/>
    <dgm:cxn modelId="{5699C3B7-5F3C-4342-8048-E54041031900}" type="presParOf" srcId="{8BFDB251-C948-4506-9135-5494C569F58E}" destId="{A6B37CA7-6D52-4D16-A350-DDEB025509ED}" srcOrd="4" destOrd="0" presId="urn:microsoft.com/office/officeart/2018/2/layout/IconCircleList"/>
    <dgm:cxn modelId="{459E0E27-50C6-4287-813A-B4BC7EF8E05F}" type="presParOf" srcId="{A6B37CA7-6D52-4D16-A350-DDEB025509ED}" destId="{9570C444-8B98-4096-A2AB-8CBEA6AF64E4}" srcOrd="0" destOrd="0" presId="urn:microsoft.com/office/officeart/2018/2/layout/IconCircleList"/>
    <dgm:cxn modelId="{D1293D9E-83FF-4943-912E-E9DE7FC9404D}" type="presParOf" srcId="{A6B37CA7-6D52-4D16-A350-DDEB025509ED}" destId="{07EB6054-D2C5-42C1-A8A7-02A0ADDD6AA9}" srcOrd="1" destOrd="0" presId="urn:microsoft.com/office/officeart/2018/2/layout/IconCircleList"/>
    <dgm:cxn modelId="{ED9B139E-E795-407E-86D5-E657BEC5FDC3}" type="presParOf" srcId="{A6B37CA7-6D52-4D16-A350-DDEB025509ED}" destId="{EC0DF00C-0D08-480D-BCA2-5512650C869B}" srcOrd="2" destOrd="0" presId="urn:microsoft.com/office/officeart/2018/2/layout/IconCircleList"/>
    <dgm:cxn modelId="{635D70F0-E801-4E7A-A801-4B1F117E13F9}" type="presParOf" srcId="{A6B37CA7-6D52-4D16-A350-DDEB025509ED}" destId="{BA4BC26C-4E0F-40B5-8FFF-069B4F17BA1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F1C57-A80D-4066-A347-9BB023057EC0}">
      <dsp:nvSpPr>
        <dsp:cNvPr id="0" name=""/>
        <dsp:cNvSpPr/>
      </dsp:nvSpPr>
      <dsp:spPr>
        <a:xfrm>
          <a:off x="85852" y="1787703"/>
          <a:ext cx="1423324" cy="128067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A8468-F8FE-400D-A812-616AE0D93E19}">
      <dsp:nvSpPr>
        <dsp:cNvPr id="0" name=""/>
        <dsp:cNvSpPr/>
      </dsp:nvSpPr>
      <dsp:spPr>
        <a:xfrm>
          <a:off x="386301" y="2009090"/>
          <a:ext cx="822425" cy="8378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1D7D3C-976C-4166-A54A-655DCE2AB20D}">
      <dsp:nvSpPr>
        <dsp:cNvPr id="0" name=""/>
        <dsp:cNvSpPr/>
      </dsp:nvSpPr>
      <dsp:spPr>
        <a:xfrm>
          <a:off x="1549919" y="1966978"/>
          <a:ext cx="1986082" cy="922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>
              <a:solidFill>
                <a:schemeClr val="tx1"/>
              </a:solidFill>
              <a:latin typeface="Avenir Book" panose="02000503020000020003" pitchFamily="2" charset="0"/>
              <a:ea typeface="Palatino" pitchFamily="2" charset="0"/>
            </a:rPr>
            <a:t>Kvantifikování dopadů obalů na životní prostředí</a:t>
          </a:r>
          <a:endParaRPr lang="en-US" sz="2200" kern="1200" dirty="0">
            <a:solidFill>
              <a:schemeClr val="tx1"/>
            </a:solidFill>
            <a:latin typeface="Avenir Book" panose="02000503020000020003" pitchFamily="2" charset="0"/>
            <a:ea typeface="Palatino" pitchFamily="2" charset="0"/>
          </a:endParaRPr>
        </a:p>
      </dsp:txBody>
      <dsp:txXfrm>
        <a:off x="1549919" y="1966978"/>
        <a:ext cx="1986082" cy="922122"/>
      </dsp:txXfrm>
    </dsp:sp>
    <dsp:sp modelId="{40227AC4-B568-4F8C-996E-60E0D195225F}">
      <dsp:nvSpPr>
        <dsp:cNvPr id="0" name=""/>
        <dsp:cNvSpPr/>
      </dsp:nvSpPr>
      <dsp:spPr>
        <a:xfrm>
          <a:off x="4028151" y="1743321"/>
          <a:ext cx="1388901" cy="13410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69B76-F22B-4A10-8DC0-4013F5A54905}">
      <dsp:nvSpPr>
        <dsp:cNvPr id="0" name=""/>
        <dsp:cNvSpPr/>
      </dsp:nvSpPr>
      <dsp:spPr>
        <a:xfrm>
          <a:off x="4307199" y="2003150"/>
          <a:ext cx="815071" cy="8100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D8FFC-00CC-4073-9678-31FBE1894817}">
      <dsp:nvSpPr>
        <dsp:cNvPr id="0" name=""/>
        <dsp:cNvSpPr/>
      </dsp:nvSpPr>
      <dsp:spPr>
        <a:xfrm>
          <a:off x="5370400" y="1966978"/>
          <a:ext cx="1968454" cy="922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venir Book" panose="02000503020000020003" pitchFamily="2" charset="0"/>
              <a:ea typeface="Palatino" pitchFamily="2" charset="0"/>
            </a:rPr>
            <a:t>Určení původu hlavních dopadů</a:t>
          </a:r>
          <a:endParaRPr lang="en-US" sz="2200" kern="1200" dirty="0">
            <a:latin typeface="Avenir Book" panose="02000503020000020003" pitchFamily="2" charset="0"/>
            <a:ea typeface="Palatino" pitchFamily="2" charset="0"/>
          </a:endParaRPr>
        </a:p>
      </dsp:txBody>
      <dsp:txXfrm>
        <a:off x="5370400" y="1966978"/>
        <a:ext cx="1968454" cy="922122"/>
      </dsp:txXfrm>
    </dsp:sp>
    <dsp:sp modelId="{9570C444-8B98-4096-A2AB-8CBEA6AF64E4}">
      <dsp:nvSpPr>
        <dsp:cNvPr id="0" name=""/>
        <dsp:cNvSpPr/>
      </dsp:nvSpPr>
      <dsp:spPr>
        <a:xfrm>
          <a:off x="7901888" y="1727346"/>
          <a:ext cx="1371224" cy="137304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B6054-D2C5-42C1-A8A7-02A0ADDD6AA9}">
      <dsp:nvSpPr>
        <dsp:cNvPr id="0" name=""/>
        <dsp:cNvSpPr/>
      </dsp:nvSpPr>
      <dsp:spPr>
        <a:xfrm>
          <a:off x="8199989" y="1949857"/>
          <a:ext cx="717021" cy="8633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C26C-4E0F-40B5-8FFF-069B4F17BA14}">
      <dsp:nvSpPr>
        <dsp:cNvPr id="0" name=""/>
        <dsp:cNvSpPr/>
      </dsp:nvSpPr>
      <dsp:spPr>
        <a:xfrm>
          <a:off x="9156775" y="1650441"/>
          <a:ext cx="1983734" cy="1555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latin typeface="Avenir Book" panose="02000503020000020003" pitchFamily="2" charset="0"/>
              <a:ea typeface="Palatino" pitchFamily="2" charset="0"/>
            </a:rPr>
            <a:t>Porovnání obalů</a:t>
          </a:r>
          <a:endParaRPr lang="en-US" sz="2200" kern="1200" dirty="0">
            <a:latin typeface="Avenir Book" panose="02000503020000020003" pitchFamily="2" charset="0"/>
            <a:ea typeface="Palatino" pitchFamily="2" charset="0"/>
          </a:endParaRPr>
        </a:p>
      </dsp:txBody>
      <dsp:txXfrm>
        <a:off x="9156775" y="1650441"/>
        <a:ext cx="1983734" cy="1555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9F9AD-89FB-5141-A57F-36EB57DA1263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0072F-EA3F-AD46-80A4-1421036FB3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667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304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772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49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568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Při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zpracováni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analýzy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bylo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nutne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 formulovat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určite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předpoklady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omezení studie. Ty vznikly na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základe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̌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nedostatečnému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množstvi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́, kvality nebo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úplne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 absenci dat.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Došlo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 k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nezbytne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̌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nutnému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zjednodušeni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́. 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86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0072F-EA3F-AD46-80A4-1421036FB3E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34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7D6FD5A-9376-E44F-81BE-12CFD20F4CE1}" type="datetime1">
              <a:rPr lang="cs-CZ" smtClean="0"/>
              <a:t>20.09.2022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04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F0FE-489B-A748-A55A-320A254692B2}" type="datetime1">
              <a:rPr lang="cs-CZ" smtClean="0"/>
              <a:t>20.09.2022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18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A4A0-0502-0245-B116-F34D5EF4156A}" type="datetime1">
              <a:rPr lang="cs-CZ" smtClean="0"/>
              <a:t>20.09.2022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5A83-26B8-6A49-80D8-85A51011C3CF}" type="datetime1">
              <a:rPr lang="cs-CZ" smtClean="0"/>
              <a:t>20.09.2022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0A9AC07-A2BE-FF43-BA4C-EDD33A20AB6A}" type="datetime1">
              <a:rPr lang="cs-CZ" smtClean="0"/>
              <a:t>20.09.2022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860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8BAF-52D1-4149-99BE-A71F6ACF332F}" type="datetime1">
              <a:rPr lang="cs-CZ" smtClean="0"/>
              <a:t>20.09.2022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32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9D66-8104-034B-A2C8-AE829C7ACE61}" type="datetime1">
              <a:rPr lang="cs-CZ" smtClean="0"/>
              <a:t>20.09.2022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95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61C8-E9D0-024D-944F-BCB40B8F269A}" type="datetime1">
              <a:rPr lang="cs-CZ" smtClean="0"/>
              <a:t>20.09.2022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7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9390-F174-9D42-B19C-2DDF2D047113}" type="datetime1">
              <a:rPr lang="cs-CZ" smtClean="0"/>
              <a:t>20.09.2022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100-5447-FC46-B419-BFD2CB751E4C}" type="datetime1">
              <a:rPr lang="cs-CZ" smtClean="0"/>
              <a:t>20.09.2022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74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C123263-5492-5946-B72E-5493E7A0B746}" type="datetime1">
              <a:rPr lang="cs-CZ" smtClean="0"/>
              <a:t>20.09.2022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170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54035-D4E8-6B4E-BE76-3A67839D031A}" type="datetime1">
              <a:rPr lang="cs-CZ" smtClean="0"/>
              <a:t>20.09.2022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4DDACF-60FF-F74A-94A3-68934F64DBA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01485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37B834F-478D-446B-BC31-14133DBE0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792336-4645-4C58-824A-97B858B59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288F29-6CFA-9C56-4EC6-DF6E4706FE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227607" y="3971317"/>
            <a:ext cx="9732773" cy="1465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cs-CZ" altLang="cs-CZ" sz="4200" b="1" cap="none" dirty="0">
                <a:latin typeface="Avenir Book" panose="02000503020000020003" pitchFamily="2" charset="0"/>
                <a:ea typeface="Palatino" pitchFamily="2" charset="0"/>
              </a:rPr>
              <a:t>Produkty osobní péče a jejich udržitelnost</a:t>
            </a:r>
            <a:br>
              <a:rPr lang="cs-CZ" altLang="cs-CZ" sz="4200" b="1" cap="none" dirty="0">
                <a:latin typeface="Avenir Book" panose="02000503020000020003" pitchFamily="2" charset="0"/>
                <a:ea typeface="Palatino" pitchFamily="2" charset="0"/>
              </a:rPr>
            </a:br>
            <a:endParaRPr kumimoji="0" lang="cs-CZ" altLang="cs-CZ" sz="4200" b="1" i="0" u="none" strike="noStrike" cap="none" normalizeH="0" baseline="0" dirty="0">
              <a:ln>
                <a:noFill/>
              </a:ln>
              <a:effectLst/>
              <a:latin typeface="Avenir Book" panose="02000503020000020003" pitchFamily="2" charset="0"/>
              <a:ea typeface="Palatino" pitchFamily="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3598C9-2149-56FC-6CB4-436DB442A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24222"/>
            <a:ext cx="9517450" cy="63890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Avenir Book" panose="02000503020000020003" pitchFamily="2" charset="0"/>
                <a:ea typeface="Palatino" pitchFamily="2" charset="0"/>
              </a:rPr>
              <a:t>Bc. Martina Hájková, </a:t>
            </a:r>
            <a:r>
              <a:rPr lang="cs-CZ" dirty="0">
                <a:latin typeface="Avenir Book" panose="02000503020000020003" pitchFamily="2" charset="0"/>
              </a:rPr>
              <a:t>Ing. Jan Pešta</a:t>
            </a:r>
            <a:r>
              <a:rPr lang="cs-CZ" dirty="0">
                <a:latin typeface="Avenir Book" panose="02000503020000020003" pitchFamily="2" charset="0"/>
                <a:ea typeface="Palatino" pitchFamily="2" charset="0"/>
              </a:rPr>
              <a:t>, </a:t>
            </a:r>
            <a:r>
              <a:rPr lang="cs-CZ" dirty="0">
                <a:latin typeface="Avenir Book" panose="02000503020000020003" pitchFamily="2" charset="0"/>
              </a:rPr>
              <a:t>Mgr. Ing. Marek Martinec, Ph.D, 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Avenir Book" panose="02000503020000020003" pitchFamily="2" charset="0"/>
              </a:rPr>
              <a:t>prof. Ing. Vladimír Kočí, Ph.D., MBA </a:t>
            </a:r>
            <a:endParaRPr lang="cs-CZ" dirty="0">
              <a:latin typeface="Avenir Book" panose="02000503020000020003" pitchFamily="2" charset="0"/>
              <a:ea typeface="Palatino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D8E77C-BF97-4C7B-8E3F-15CE740BD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5E6031-3522-4FAA-909A-8C7EB78C8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E2F9B4-5CBD-4C9A-ADC0-E903A69F1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5A528F-6F8B-41B9-9B7B-E4EB4D6C9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BA62DE17-81D0-41E0-384A-A497C89E5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66"/>
                    </a14:imgEffect>
                    <a14:imgEffect>
                      <a14:saturation sat="12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0429" y="772269"/>
            <a:ext cx="2791879" cy="279187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7F52894-DD41-0938-92F4-61C790F29E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1317" y="709820"/>
            <a:ext cx="3396343" cy="66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10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91B4F-1355-436F-8AB6-7439AEC5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8332"/>
            <a:ext cx="10058400" cy="1371600"/>
          </a:xfrm>
        </p:spPr>
        <p:txBody>
          <a:bodyPr/>
          <a:lstStyle/>
          <a:p>
            <a:pPr algn="ctr"/>
            <a:r>
              <a:rPr lang="cs-CZ" dirty="0">
                <a:latin typeface="Avenir Book" panose="02000503020000020003" pitchFamily="2" charset="0"/>
              </a:rPr>
              <a:t>Almara recyklace, ZEVO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8B5B79C-B018-064F-A9D2-12B6A88EE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077943"/>
              </p:ext>
            </p:extLst>
          </p:nvPr>
        </p:nvGraphicFramePr>
        <p:xfrm>
          <a:off x="648929" y="1690688"/>
          <a:ext cx="10704871" cy="474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38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0F885-0D97-4BC3-B74B-E7CAE1CB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1651"/>
            <a:ext cx="10058400" cy="1371600"/>
          </a:xfrm>
        </p:spPr>
        <p:txBody>
          <a:bodyPr/>
          <a:lstStyle/>
          <a:p>
            <a:pPr algn="ctr"/>
            <a:r>
              <a:rPr lang="cs-CZ" dirty="0">
                <a:latin typeface="Avenir Book" panose="02000503020000020003" pitchFamily="2" charset="0"/>
              </a:rPr>
              <a:t>Almara skládka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68B6A256-2D23-F645-992C-2EAF5C32F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090912"/>
              </p:ext>
            </p:extLst>
          </p:nvPr>
        </p:nvGraphicFramePr>
        <p:xfrm>
          <a:off x="589935" y="1612490"/>
          <a:ext cx="10763865" cy="4743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437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1838B-E546-449D-9A77-72161B28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7433"/>
            <a:ext cx="10058400" cy="1371600"/>
          </a:xfrm>
        </p:spPr>
        <p:txBody>
          <a:bodyPr/>
          <a:lstStyle/>
          <a:p>
            <a:pPr algn="ctr"/>
            <a:r>
              <a:rPr lang="cs-CZ" dirty="0">
                <a:latin typeface="Avenir Book" panose="02000503020000020003" pitchFamily="2" charset="0"/>
              </a:rPr>
              <a:t>Almara ZEVO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9A3465D-F34D-AB4F-A7AB-7F6B09A89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880657"/>
              </p:ext>
            </p:extLst>
          </p:nvPr>
        </p:nvGraphicFramePr>
        <p:xfrm>
          <a:off x="688258" y="1582994"/>
          <a:ext cx="10665542" cy="4773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56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69DB-0CE6-4F15-AD00-1DFE9161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0699"/>
            <a:ext cx="10058400" cy="1371600"/>
          </a:xfrm>
        </p:spPr>
        <p:txBody>
          <a:bodyPr/>
          <a:lstStyle/>
          <a:p>
            <a:pPr algn="ctr"/>
            <a:r>
              <a:rPr lang="cs-CZ" dirty="0" err="1">
                <a:latin typeface="Avenir Book" panose="02000503020000020003" pitchFamily="2" charset="0"/>
              </a:rPr>
              <a:t>Today</a:t>
            </a:r>
            <a:r>
              <a:rPr lang="cs-CZ" dirty="0">
                <a:latin typeface="Avenir Book" panose="02000503020000020003" pitchFamily="2" charset="0"/>
              </a:rPr>
              <a:t> dávkovač ZEVO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9177B1F-5781-4D0D-8D96-32CEA2144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671367"/>
              </p:ext>
            </p:extLst>
          </p:nvPr>
        </p:nvGraphicFramePr>
        <p:xfrm>
          <a:off x="737419" y="1825625"/>
          <a:ext cx="1112028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54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72660-91CF-42CE-A4FE-253518AC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34987"/>
            <a:ext cx="10058400" cy="1371600"/>
          </a:xfrm>
        </p:spPr>
        <p:txBody>
          <a:bodyPr/>
          <a:lstStyle/>
          <a:p>
            <a:pPr algn="ctr"/>
            <a:r>
              <a:rPr lang="cs-CZ" dirty="0" err="1">
                <a:latin typeface="Avenir Book" panose="02000503020000020003" pitchFamily="2" charset="0"/>
              </a:rPr>
              <a:t>Today</a:t>
            </a:r>
            <a:r>
              <a:rPr lang="cs-CZ" dirty="0">
                <a:latin typeface="Avenir Book" panose="02000503020000020003" pitchFamily="2" charset="0"/>
              </a:rPr>
              <a:t> dávkovač skládka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A2899D3-54E6-4CDA-84D7-3D5C264584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219596"/>
              </p:ext>
            </p:extLst>
          </p:nvPr>
        </p:nvGraphicFramePr>
        <p:xfrm>
          <a:off x="838199" y="1825625"/>
          <a:ext cx="1114732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598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00D9C7C-2C5D-4FFF-83DE-742A88A96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05E042-4B85-DAB4-F01A-B04A9BEE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784" y="736828"/>
            <a:ext cx="8198780" cy="108891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Udržitelnější kosmetický průmysl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5D70FF-874F-8F54-211F-161807583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1800225"/>
            <a:ext cx="7245103" cy="3958393"/>
          </a:xfrm>
        </p:spPr>
        <p:txBody>
          <a:bodyPr>
            <a:normAutofit/>
          </a:bodyPr>
          <a:lstStyle/>
          <a:p>
            <a:r>
              <a:rPr lang="cs-CZ" dirty="0">
                <a:latin typeface="Avenir Book" panose="02000503020000020003" pitchFamily="2" charset="0"/>
              </a:rPr>
              <a:t>Nejlepší balení je žádné balení </a:t>
            </a:r>
          </a:p>
          <a:p>
            <a:r>
              <a:rPr lang="cs-CZ" dirty="0">
                <a:latin typeface="Avenir Book" panose="02000503020000020003" pitchFamily="2" charset="0"/>
              </a:rPr>
              <a:t>Suchá forma produktů</a:t>
            </a:r>
          </a:p>
          <a:p>
            <a:r>
              <a:rPr lang="cs-CZ" dirty="0">
                <a:latin typeface="Avenir Book" panose="02000503020000020003" pitchFamily="2" charset="0"/>
              </a:rPr>
              <a:t>Nahrazení produktů s krátkým životním cyklem</a:t>
            </a:r>
          </a:p>
          <a:p>
            <a:r>
              <a:rPr lang="cs-CZ" dirty="0" err="1">
                <a:latin typeface="Avenir Book" panose="02000503020000020003" pitchFamily="2" charset="0"/>
              </a:rPr>
              <a:t>Bioplasty</a:t>
            </a:r>
            <a:endParaRPr lang="cs-CZ" dirty="0">
              <a:latin typeface="Avenir Book" panose="02000503020000020003" pitchFamily="2" charset="0"/>
            </a:endParaRPr>
          </a:p>
          <a:p>
            <a:r>
              <a:rPr lang="cs-CZ" dirty="0">
                <a:latin typeface="Avenir Book" panose="02000503020000020003" pitchFamily="2" charset="0"/>
              </a:rPr>
              <a:t>Opakovatelně použitelné nebo recyklovatelné obaly</a:t>
            </a:r>
          </a:p>
          <a:p>
            <a:r>
              <a:rPr lang="cs-CZ" dirty="0">
                <a:latin typeface="Avenir Book" panose="02000503020000020003" pitchFamily="2" charset="0"/>
              </a:rPr>
              <a:t>Jeden produkt pro více způsobů využití</a:t>
            </a:r>
          </a:p>
          <a:p>
            <a:r>
              <a:rPr lang="cs-CZ" dirty="0">
                <a:latin typeface="Avenir Book" panose="02000503020000020003" pitchFamily="2" charset="0"/>
              </a:rPr>
              <a:t>Spolupráce s potravinářskými podniky </a:t>
            </a:r>
          </a:p>
          <a:p>
            <a:r>
              <a:rPr lang="cs-CZ" dirty="0">
                <a:latin typeface="Avenir Book" panose="02000503020000020003" pitchFamily="2" charset="0"/>
              </a:rPr>
              <a:t>Nákup rozumného množství </a:t>
            </a:r>
          </a:p>
          <a:p>
            <a:r>
              <a:rPr lang="cs-CZ" dirty="0">
                <a:latin typeface="Avenir Book" panose="02000503020000020003" pitchFamily="2" charset="0"/>
              </a:rPr>
              <a:t>Výroba až po poptávce</a:t>
            </a:r>
          </a:p>
          <a:p>
            <a:r>
              <a:rPr lang="cs-CZ" dirty="0">
                <a:latin typeface="Avenir Book" panose="02000503020000020003" pitchFamily="2" charset="0"/>
              </a:rPr>
              <a:t>Účinné složení produktů- klinicky prokázaná kosmetika</a:t>
            </a:r>
          </a:p>
          <a:p>
            <a:endParaRPr lang="cs-CZ" dirty="0">
              <a:latin typeface="Avenir Book" panose="02000503020000020003" pitchFamily="2" charset="0"/>
            </a:endParaRPr>
          </a:p>
          <a:p>
            <a:endParaRPr lang="cs-CZ" dirty="0">
              <a:latin typeface="Avenir Book" panose="02000503020000020003" pitchFamily="2" charset="0"/>
            </a:endParaRPr>
          </a:p>
        </p:txBody>
      </p:sp>
      <p:pic>
        <p:nvPicPr>
          <p:cNvPr id="5" name="Grafický objekt 4" descr="Rostlina obrys">
            <a:extLst>
              <a:ext uri="{FF2B5EF4-FFF2-40B4-BE49-F238E27FC236}">
                <a16:creationId xmlns:a16="http://schemas.microsoft.com/office/drawing/2014/main" id="{5C27127C-A91C-30C7-026F-A83E2CB66C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00152" y="4830773"/>
            <a:ext cx="1290399" cy="129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76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84B5FFB-E400-49F0-8153-75622C96F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E734E7-3EBF-463F-9D80-2668EE36A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85F97-04E2-4F32-B20B-3CB5C4D1F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57F0196-A6E1-4D1C-B47F-8CF95D7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21404AE-4400-43A1-94EC-16F37AE01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6CF6F17-8CCC-492C-A2CB-97CCBF7CB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93A3195-94A6-4E0A-BE4A-12564DAEE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91373ED-58A8-4EEA-959E-7BD3C97B1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836677E-F83B-4FAB-8095-870076307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2EC586-E22A-21F5-0486-DEFC087B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205" y="1887795"/>
            <a:ext cx="9673306" cy="27331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 err="1">
                <a:latin typeface="Avenir Book" panose="02000503020000020003" pitchFamily="2" charset="0"/>
              </a:rPr>
              <a:t>Děkuji</a:t>
            </a:r>
            <a:r>
              <a:rPr lang="en-US" sz="4800" dirty="0">
                <a:latin typeface="Avenir Book" panose="02000503020000020003" pitchFamily="2" charset="0"/>
              </a:rPr>
              <a:t> za </a:t>
            </a:r>
            <a:r>
              <a:rPr lang="en-US" sz="4800" dirty="0" err="1">
                <a:latin typeface="Avenir Book" panose="02000503020000020003" pitchFamily="2" charset="0"/>
              </a:rPr>
              <a:t>pozornost</a:t>
            </a:r>
            <a:r>
              <a:rPr lang="en-US" sz="4800" dirty="0">
                <a:latin typeface="Avenir Book" panose="02000503020000020003" pitchFamily="2" charset="0"/>
              </a:rPr>
              <a:t>!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A527DA-0D7D-2840-AD49-62D16B2BB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204" y="4718994"/>
            <a:ext cx="9673306" cy="9133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0"/>
              </a:spcBef>
            </a:pPr>
            <a:endParaRPr lang="en-US" sz="2000" spc="8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51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D9C7C-2C5D-4FFF-83DE-742A88A96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656652-8AC6-E805-FCB2-C857F3B86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621791"/>
            <a:ext cx="7417925" cy="15170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Avenir Book" panose="02000503020000020003" pitchFamily="2" charset="0"/>
                <a:ea typeface="Palatino" pitchFamily="2" charset="0"/>
              </a:rPr>
              <a:t>Představení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42362-B124-8F9B-16A1-DCE461161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5" y="1883958"/>
            <a:ext cx="7245103" cy="3672642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Palatino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120 miliard jednotek plastových obalů z kosmetického průmyslu</a:t>
            </a: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Rostoucí tendence nákupů v souvislosti s pandemií </a:t>
            </a: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15 % obalů se sbírá k recyklaci, 9 % se recykluje</a:t>
            </a: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20-40 % kosmetických výrobků končí jako odpad</a:t>
            </a:r>
          </a:p>
          <a:p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Palatino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Syntetické </a:t>
            </a:r>
            <a:r>
              <a:rPr lang="cs-CZ" sz="2000" dirty="0" err="1">
                <a:latin typeface="Avenir Book" panose="02000503020000020003" pitchFamily="2" charset="0"/>
                <a:ea typeface="Palatino" pitchFamily="2" charset="0"/>
              </a:rPr>
              <a:t>x</a:t>
            </a:r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 přírodní složení </a:t>
            </a: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0"/>
              <a:ea typeface="Palatino" pitchFamily="2" charset="0"/>
            </a:endParaRP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0"/>
              <a:ea typeface="Palatino" pitchFamily="2" charset="0"/>
            </a:endParaRPr>
          </a:p>
        </p:txBody>
      </p:sp>
      <p:pic>
        <p:nvPicPr>
          <p:cNvPr id="5" name="Grafický objekt 4" descr="Lupa obrys">
            <a:extLst>
              <a:ext uri="{FF2B5EF4-FFF2-40B4-BE49-F238E27FC236}">
                <a16:creationId xmlns:a16="http://schemas.microsoft.com/office/drawing/2014/main" id="{33086F73-1D88-CB26-92DB-4090219CBC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75318" y="49820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A7140-0CE9-B17C-80AA-4BBA5E8D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Avenir Book" panose="02000503020000020003" pitchFamily="2" charset="0"/>
                <a:ea typeface="Palatino" pitchFamily="2" charset="0"/>
              </a:rPr>
              <a:t>Cíl studie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783BC5C-C8C8-8A95-5472-34DD3B36D6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920559"/>
              </p:ext>
            </p:extLst>
          </p:nvPr>
        </p:nvGraphicFramePr>
        <p:xfrm>
          <a:off x="760852" y="1298148"/>
          <a:ext cx="11226362" cy="4856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424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455D0-620C-3448-28EC-2B280BCC0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34987"/>
            <a:ext cx="5976939" cy="1371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Avenir Book" panose="02000503020000020003" pitchFamily="2" charset="0"/>
                <a:ea typeface="Palatino" pitchFamily="2" charset="0"/>
              </a:rPr>
              <a:t>Posuzované obaly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8FA03E-8389-540F-929D-FEBF2B401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825625"/>
            <a:ext cx="5033962" cy="4351338"/>
          </a:xfrm>
        </p:spPr>
        <p:txBody>
          <a:bodyPr/>
          <a:lstStyle/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Pokrytí trhové nabídky</a:t>
            </a:r>
          </a:p>
          <a:p>
            <a:endParaRPr lang="cs-CZ" sz="2000" dirty="0">
              <a:latin typeface="Avenir Book" panose="02000503020000020003" pitchFamily="2" charset="0"/>
              <a:ea typeface="Palatino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Povrchová analýza NIR a FTIR</a:t>
            </a:r>
          </a:p>
          <a:p>
            <a:endParaRPr lang="cs-CZ" sz="2000" dirty="0">
              <a:latin typeface="Avenir Book" panose="02000503020000020003" pitchFamily="2" charset="0"/>
              <a:ea typeface="Palatino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Rozmanité materiálové složení, použití různých druhů plastů, neoddělitelné materiály</a:t>
            </a:r>
          </a:p>
          <a:p>
            <a:endParaRPr lang="cs-CZ" dirty="0">
              <a:latin typeface="Avenir Book" panose="02000503020000020003" pitchFamily="2" charset="0"/>
              <a:ea typeface="Palatino" pitchFamily="2" charset="0"/>
            </a:endParaRPr>
          </a:p>
        </p:txBody>
      </p:sp>
      <p:pic>
        <p:nvPicPr>
          <p:cNvPr id="10" name="Zástupný obsah 3">
            <a:extLst>
              <a:ext uri="{FF2B5EF4-FFF2-40B4-BE49-F238E27FC236}">
                <a16:creationId xmlns:a16="http://schemas.microsoft.com/office/drawing/2014/main" id="{3FF736DC-2328-32F1-E1BA-EF2BB5F48D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3" t="6877" r="37931" b="2380"/>
          <a:stretch/>
        </p:blipFill>
        <p:spPr bwMode="auto">
          <a:xfrm>
            <a:off x="6524368" y="387433"/>
            <a:ext cx="5287206" cy="5599191"/>
          </a:xfrm>
          <a:prstGeom prst="rect">
            <a:avLst/>
          </a:prstGeom>
          <a:noFill/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4305295-0483-9D4F-D4E6-459FA0B20D4B}"/>
              </a:ext>
            </a:extLst>
          </p:cNvPr>
          <p:cNvSpPr/>
          <p:nvPr/>
        </p:nvSpPr>
        <p:spPr>
          <a:xfrm>
            <a:off x="6524368" y="5986624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latin typeface="Avenir Book" panose="02000503020000020003" pitchFamily="2" charset="0"/>
                <a:ea typeface="Palatino" pitchFamily="2" charset="0"/>
              </a:rPr>
              <a:t>Obr. 1 </a:t>
            </a:r>
            <a:r>
              <a:rPr lang="cs-CZ" sz="1400" dirty="0">
                <a:latin typeface="Avenir Book" panose="02000503020000020003" pitchFamily="2" charset="0"/>
                <a:ea typeface="Palatino" pitchFamily="2" charset="0"/>
              </a:rPr>
              <a:t>: Grafické znázornění uvažovaného materiálového složení profilových obalů</a:t>
            </a:r>
          </a:p>
        </p:txBody>
      </p:sp>
    </p:spTree>
    <p:extLst>
      <p:ext uri="{BB962C8B-B14F-4D97-AF65-F5344CB8AC3E}">
        <p14:creationId xmlns:p14="http://schemas.microsoft.com/office/powerpoint/2010/main" val="186374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97870-B405-6886-EEF1-027AEC5E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93429"/>
            <a:ext cx="10058400" cy="13716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Avenir Book" panose="02000503020000020003" pitchFamily="2" charset="0"/>
                <a:ea typeface="Palatino" pitchFamily="2" charset="0"/>
              </a:rPr>
              <a:t>Funkční jednotka a referenční toky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516003-33AC-8C2D-956D-E99FCBFC1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005138" cy="4351338"/>
          </a:xfrm>
        </p:spPr>
        <p:txBody>
          <a:bodyPr/>
          <a:lstStyle/>
          <a:p>
            <a:endParaRPr lang="cs-CZ" dirty="0">
              <a:latin typeface="Avenir Book" panose="02000503020000020003" pitchFamily="2" charset="0"/>
              <a:ea typeface="Palatino" pitchFamily="2" charset="0"/>
            </a:endParaRPr>
          </a:p>
          <a:p>
            <a:endParaRPr lang="cs-CZ" dirty="0">
              <a:latin typeface="Avenir Book" panose="02000503020000020003" pitchFamily="2" charset="0"/>
              <a:ea typeface="Palatino" pitchFamily="2" charset="0"/>
            </a:endParaRPr>
          </a:p>
          <a:p>
            <a:endParaRPr lang="cs-CZ" dirty="0">
              <a:latin typeface="Avenir Book" panose="02000503020000020003" pitchFamily="2" charset="0"/>
              <a:ea typeface="Palatino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Funkční jednotka: </a:t>
            </a:r>
          </a:p>
          <a:p>
            <a:pPr marL="0" indent="0">
              <a:buNone/>
            </a:pPr>
            <a:r>
              <a:rPr lang="cs-CZ" sz="2000" dirty="0">
                <a:latin typeface="Avenir Book" panose="02000503020000020003" pitchFamily="2" charset="0"/>
                <a:ea typeface="Palatino" pitchFamily="2" charset="0"/>
              </a:rPr>
              <a:t>umytí rukou mýdlem stokrát za definovaných podmínek </a:t>
            </a:r>
          </a:p>
          <a:p>
            <a:endParaRPr lang="cs-CZ" dirty="0">
              <a:latin typeface="Palatino" pitchFamily="2" charset="0"/>
              <a:ea typeface="Palatino" pitchFamily="2" charset="0"/>
            </a:endParaRPr>
          </a:p>
          <a:p>
            <a:endParaRPr lang="cs-CZ" dirty="0">
              <a:latin typeface="Palatino" pitchFamily="2" charset="0"/>
              <a:ea typeface="Palatino" pitchFamily="2" charset="0"/>
            </a:endParaRPr>
          </a:p>
          <a:p>
            <a:pPr marL="0" indent="0">
              <a:buNone/>
            </a:pPr>
            <a:endParaRPr lang="cs-CZ" dirty="0">
              <a:latin typeface="Palatino" pitchFamily="2" charset="0"/>
              <a:ea typeface="Palatino" pitchFamily="2" charset="0"/>
            </a:endParaRPr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5A6D1D09-DAA8-75F8-A750-2A81766E5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192764"/>
              </p:ext>
            </p:extLst>
          </p:nvPr>
        </p:nvGraphicFramePr>
        <p:xfrm>
          <a:off x="4014787" y="2165940"/>
          <a:ext cx="7796788" cy="4066394"/>
        </p:xfrm>
        <a:graphic>
          <a:graphicData uri="http://schemas.openxmlformats.org/drawingml/2006/table">
            <a:tbl>
              <a:tblPr firstRow="1" firstCol="1" bandRow="1"/>
              <a:tblGrid>
                <a:gridCol w="3776809">
                  <a:extLst>
                    <a:ext uri="{9D8B030D-6E8A-4147-A177-3AD203B41FA5}">
                      <a16:colId xmlns:a16="http://schemas.microsoft.com/office/drawing/2014/main" val="1191695231"/>
                    </a:ext>
                  </a:extLst>
                </a:gridCol>
                <a:gridCol w="1821338">
                  <a:extLst>
                    <a:ext uri="{9D8B030D-6E8A-4147-A177-3AD203B41FA5}">
                      <a16:colId xmlns:a16="http://schemas.microsoft.com/office/drawing/2014/main" val="1155990564"/>
                    </a:ext>
                  </a:extLst>
                </a:gridCol>
                <a:gridCol w="2198641">
                  <a:extLst>
                    <a:ext uri="{9D8B030D-6E8A-4147-A177-3AD203B41FA5}">
                      <a16:colId xmlns:a16="http://schemas.microsoft.com/office/drawing/2014/main" val="3819287516"/>
                    </a:ext>
                  </a:extLst>
                </a:gridCol>
              </a:tblGrid>
              <a:tr h="753398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Název produktu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Hmotnost mýdla, počátek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Hmotnost mýdla, 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na 100 použití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953443"/>
                  </a:ext>
                </a:extLst>
              </a:tr>
              <a:tr h="328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4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g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g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336085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Nivea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99,8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53,5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238790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Palmolive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88,9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48,1</a:t>
                      </a:r>
                      <a:endParaRPr lang="cs-CZ" sz="1700" b="0" i="0" u="none" strike="noStrike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884876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Almara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107,8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50,8</a:t>
                      </a:r>
                      <a:endParaRPr lang="cs-CZ" sz="1700" b="0" i="0" u="none" strike="noStrike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276151"/>
                  </a:ext>
                </a:extLst>
              </a:tr>
              <a:tr h="480317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Today</a:t>
                      </a: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 náhradní náplň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775,8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185,1</a:t>
                      </a:r>
                      <a:endParaRPr lang="cs-CZ" sz="1700" b="0" i="0" u="none" strike="noStrike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199322"/>
                  </a:ext>
                </a:extLst>
              </a:tr>
              <a:tr h="471821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Authentic</a:t>
                      </a: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 </a:t>
                      </a:r>
                      <a:r>
                        <a:rPr lang="cs-CZ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Toya</a:t>
                      </a: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 Aroma náhradní náplň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629,5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185,8</a:t>
                      </a:r>
                      <a:endParaRPr lang="cs-CZ" sz="1700" b="0" i="0" u="none" strike="noStrike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213965"/>
                  </a:ext>
                </a:extLst>
              </a:tr>
              <a:tr h="506242">
                <a:tc>
                  <a:txBody>
                    <a:bodyPr/>
                    <a:lstStyle/>
                    <a:p>
                      <a:pPr algn="just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Today</a:t>
                      </a: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 dávkovač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514,2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Book" panose="02000503020000020003" pitchFamily="2" charset="0"/>
                          <a:ea typeface="Palatino" pitchFamily="2" charset="0"/>
                        </a:rPr>
                        <a:t>245,9</a:t>
                      </a:r>
                      <a:endParaRPr lang="cs-CZ" sz="1700" b="0" i="0" u="none" strike="noStrike" dirty="0">
                        <a:effectLst/>
                        <a:latin typeface="Avenir Book" panose="02000503020000020003" pitchFamily="2" charset="0"/>
                        <a:ea typeface="Palatino" pitchFamily="2" charset="0"/>
                      </a:endParaRPr>
                    </a:p>
                  </a:txBody>
                  <a:tcPr marL="57965" marR="57965" marT="124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457504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DCA57349-B3DE-2D0D-C498-709299A84F68}"/>
              </a:ext>
            </a:extLst>
          </p:cNvPr>
          <p:cNvSpPr txBox="1"/>
          <p:nvPr/>
        </p:nvSpPr>
        <p:spPr>
          <a:xfrm>
            <a:off x="3985602" y="1875234"/>
            <a:ext cx="6062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latin typeface="Avenir Book" panose="02000503020000020003" pitchFamily="2" charset="0"/>
                <a:ea typeface="Palatino" pitchFamily="2" charset="0"/>
              </a:rPr>
              <a:t>Tabulka 1</a:t>
            </a:r>
            <a:r>
              <a:rPr lang="cs-CZ" sz="1400" dirty="0">
                <a:latin typeface="Avenir Book" panose="02000503020000020003" pitchFamily="2" charset="0"/>
                <a:ea typeface="Palatino" pitchFamily="2" charset="0"/>
              </a:rPr>
              <a:t>: </a:t>
            </a:r>
            <a:r>
              <a:rPr lang="cs-CZ" sz="14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Hmotnosti mýdel před začátkem experimentu a referenční toky</a:t>
            </a:r>
          </a:p>
          <a:p>
            <a:r>
              <a:rPr lang="cs-CZ" sz="1400" dirty="0">
                <a:latin typeface="Palatino" pitchFamily="2" charset="0"/>
                <a:ea typeface="Palatino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656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>
            <a:extLst>
              <a:ext uri="{FF2B5EF4-FFF2-40B4-BE49-F238E27FC236}">
                <a16:creationId xmlns:a16="http://schemas.microsoft.com/office/drawing/2014/main" id="{4E9EDDFA-8F05-462B-8D3E-5B9C4FBC7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D07E178-21ED-2384-A353-0F46A458D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6" t="48048" r="14523" b="17937"/>
          <a:stretch/>
        </p:blipFill>
        <p:spPr bwMode="auto">
          <a:xfrm>
            <a:off x="789140" y="20709"/>
            <a:ext cx="5185775" cy="6595991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Rectangle 12">
            <a:extLst>
              <a:ext uri="{FF2B5EF4-FFF2-40B4-BE49-F238E27FC236}">
                <a16:creationId xmlns:a16="http://schemas.microsoft.com/office/drawing/2014/main" id="{143F9A23-3237-4ED6-A1E9-C0E6530E0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3C5C2A-90FE-CA10-3C2E-4DB8EBB90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2518" y="543732"/>
            <a:ext cx="4734793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Avenir Book" panose="02000503020000020003" pitchFamily="2" charset="0"/>
              </a:rPr>
              <a:t>Posuzovaný</a:t>
            </a:r>
            <a:r>
              <a:rPr lang="en-US" sz="4400" dirty="0">
                <a:solidFill>
                  <a:schemeClr val="tx1"/>
                </a:solidFill>
                <a:latin typeface="Avenir Book" panose="02000503020000020003" pitchFamily="2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venir Book" panose="02000503020000020003" pitchFamily="2" charset="0"/>
              </a:rPr>
              <a:t>systém</a:t>
            </a:r>
            <a:r>
              <a:rPr lang="en-US" sz="4400" dirty="0">
                <a:solidFill>
                  <a:schemeClr val="tx1"/>
                </a:solidFill>
                <a:latin typeface="Avenir Book" panose="02000503020000020003" pitchFamily="2" charset="0"/>
              </a:rPr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912C501-8092-BBB8-16B0-5EBBB95A50AC}"/>
              </a:ext>
            </a:extLst>
          </p:cNvPr>
          <p:cNvSpPr txBox="1"/>
          <p:nvPr/>
        </p:nvSpPr>
        <p:spPr>
          <a:xfrm>
            <a:off x="7064082" y="2103120"/>
            <a:ext cx="4472922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900" dirty="0">
                <a:latin typeface="Avenir Book" panose="02000503020000020003" pitchFamily="2" charset="0"/>
              </a:rPr>
              <a:t>15 </a:t>
            </a:r>
            <a:r>
              <a:rPr lang="en-US" sz="2900" dirty="0" err="1">
                <a:latin typeface="Avenir Book" panose="02000503020000020003" pitchFamily="2" charset="0"/>
              </a:rPr>
              <a:t>scénařů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sz="2900" dirty="0">
              <a:latin typeface="Avenir Book" panose="02000503020000020003" pitchFamily="2" charset="0"/>
            </a:endParaRP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900" dirty="0" err="1">
                <a:latin typeface="Avenir Book" panose="02000503020000020003" pitchFamily="2" charset="0"/>
              </a:rPr>
              <a:t>Předpoklady</a:t>
            </a:r>
            <a:r>
              <a:rPr lang="en-US" sz="2900" dirty="0">
                <a:latin typeface="Avenir Book" panose="02000503020000020003" pitchFamily="2" charset="0"/>
              </a:rPr>
              <a:t>: </a:t>
            </a: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900" dirty="0" err="1">
                <a:latin typeface="Avenir Book" panose="02000503020000020003" pitchFamily="2" charset="0"/>
              </a:rPr>
              <a:t>Materiálové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složení</a:t>
            </a:r>
            <a:endParaRPr lang="en-US" sz="2900" dirty="0">
              <a:latin typeface="Avenir Book" panose="02000503020000020003" pitchFamily="2" charset="0"/>
            </a:endParaRP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900" dirty="0" err="1">
                <a:latin typeface="Avenir Book" panose="02000503020000020003" pitchFamily="2" charset="0"/>
              </a:rPr>
              <a:t>Elektřina</a:t>
            </a:r>
            <a:r>
              <a:rPr lang="en-US" sz="2900" dirty="0">
                <a:latin typeface="Avenir Book" panose="02000503020000020003" pitchFamily="2" charset="0"/>
              </a:rPr>
              <a:t>: ČR</a:t>
            </a: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900" dirty="0" err="1">
                <a:latin typeface="Avenir Book" panose="02000503020000020003" pitchFamily="2" charset="0"/>
              </a:rPr>
              <a:t>Doprava</a:t>
            </a:r>
            <a:r>
              <a:rPr lang="en-US" sz="2900" dirty="0">
                <a:latin typeface="Avenir Book" panose="02000503020000020003" pitchFamily="2" charset="0"/>
              </a:rPr>
              <a:t>: 100 km, x km, 35 km </a:t>
            </a: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900" dirty="0" err="1">
                <a:latin typeface="Avenir Book" panose="02000503020000020003" pitchFamily="2" charset="0"/>
              </a:rPr>
              <a:t>Odpadové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hospodářství</a:t>
            </a:r>
            <a:r>
              <a:rPr lang="en-US" sz="2900" dirty="0">
                <a:latin typeface="Avenir Book" panose="02000503020000020003" pitchFamily="2" charset="0"/>
              </a:rPr>
              <a:t>: 88% </a:t>
            </a:r>
            <a:r>
              <a:rPr lang="en-US" sz="2900" dirty="0" err="1">
                <a:latin typeface="Avenir Book" panose="02000503020000020003" pitchFamily="2" charset="0"/>
              </a:rPr>
              <a:t>recyklace</a:t>
            </a:r>
            <a:r>
              <a:rPr lang="en-US" sz="2900" dirty="0">
                <a:latin typeface="Avenir Book" panose="02000503020000020003" pitchFamily="2" charset="0"/>
              </a:rPr>
              <a:t>, 12% ZEVO (</a:t>
            </a:r>
            <a:r>
              <a:rPr lang="en-US" sz="2900" dirty="0" err="1">
                <a:latin typeface="Avenir Book" panose="02000503020000020003" pitchFamily="2" charset="0"/>
              </a:rPr>
              <a:t>papír</a:t>
            </a:r>
            <a:r>
              <a:rPr lang="en-US" sz="2900" dirty="0">
                <a:latin typeface="Avenir Book" panose="02000503020000020003" pitchFamily="2" charset="0"/>
              </a:rPr>
              <a:t>)</a:t>
            </a: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900" dirty="0" err="1">
                <a:latin typeface="Avenir Book" panose="02000503020000020003" pitchFamily="2" charset="0"/>
              </a:rPr>
              <a:t>Procesy</a:t>
            </a:r>
            <a:r>
              <a:rPr lang="en-US" sz="2900" dirty="0">
                <a:latin typeface="Avenir Book" panose="02000503020000020003" pitchFamily="2" charset="0"/>
              </a:rPr>
              <a:t>: </a:t>
            </a:r>
            <a:r>
              <a:rPr lang="en-US" sz="2900" dirty="0" err="1">
                <a:latin typeface="Avenir Book" panose="02000503020000020003" pitchFamily="2" charset="0"/>
              </a:rPr>
              <a:t>balení</a:t>
            </a:r>
            <a:r>
              <a:rPr lang="en-US" sz="2900" dirty="0">
                <a:latin typeface="Avenir Book" panose="02000503020000020003" pitchFamily="2" charset="0"/>
              </a:rPr>
              <a:t>, </a:t>
            </a:r>
            <a:r>
              <a:rPr lang="en-US" sz="2900" dirty="0" err="1">
                <a:latin typeface="Avenir Book" panose="02000503020000020003" pitchFamily="2" charset="0"/>
              </a:rPr>
              <a:t>lepení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etiket</a:t>
            </a:r>
            <a:r>
              <a:rPr lang="en-US" sz="2900" dirty="0">
                <a:latin typeface="Avenir Book" panose="02000503020000020003" pitchFamily="2" charset="0"/>
              </a:rPr>
              <a:t>, </a:t>
            </a:r>
            <a:r>
              <a:rPr lang="en-US" sz="2900" dirty="0" err="1">
                <a:latin typeface="Avenir Book" panose="02000503020000020003" pitchFamily="2" charset="0"/>
              </a:rPr>
              <a:t>barevný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potisk</a:t>
            </a:r>
            <a:r>
              <a:rPr lang="en-US" sz="2900" dirty="0">
                <a:latin typeface="Avenir Book" panose="02000503020000020003" pitchFamily="2" charset="0"/>
              </a:rPr>
              <a:t>, bez 2. a 3. </a:t>
            </a:r>
            <a:r>
              <a:rPr lang="en-US" sz="2900" dirty="0" err="1">
                <a:latin typeface="Avenir Book" panose="02000503020000020003" pitchFamily="2" charset="0"/>
              </a:rPr>
              <a:t>obalů</a:t>
            </a:r>
            <a:endParaRPr lang="en-US" sz="2900" dirty="0">
              <a:latin typeface="Avenir Book" panose="02000503020000020003" pitchFamily="2" charset="0"/>
            </a:endParaRPr>
          </a:p>
          <a:p>
            <a:pPr marL="445770" indent="-34290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endParaRPr lang="en-US" sz="2900" dirty="0">
              <a:latin typeface="Avenir Book" panose="02000503020000020003" pitchFamily="2" charset="0"/>
            </a:endParaRP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sz="2900" dirty="0">
              <a:latin typeface="Avenir Book" panose="02000503020000020003" pitchFamily="2" charset="0"/>
            </a:endParaRP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900" dirty="0">
                <a:latin typeface="Avenir Book" panose="02000503020000020003" pitchFamily="2" charset="0"/>
              </a:rPr>
              <a:t>Software: </a:t>
            </a:r>
            <a:r>
              <a:rPr lang="en-US" sz="2900" dirty="0" err="1">
                <a:latin typeface="Avenir Book" panose="02000503020000020003" pitchFamily="2" charset="0"/>
              </a:rPr>
              <a:t>GaBi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</a:p>
          <a:p>
            <a:pPr marL="10287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endParaRPr lang="en-US" sz="2900" dirty="0">
              <a:latin typeface="Avenir Book" panose="02000503020000020003" pitchFamily="2" charset="0"/>
            </a:endParaRP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en-US" sz="2900" dirty="0" err="1">
                <a:latin typeface="Avenir Book" panose="02000503020000020003" pitchFamily="2" charset="0"/>
              </a:rPr>
              <a:t>Metodika</a:t>
            </a:r>
            <a:r>
              <a:rPr lang="en-US" sz="2900" dirty="0">
                <a:latin typeface="Avenir Book" panose="02000503020000020003" pitchFamily="2" charset="0"/>
              </a:rPr>
              <a:t>: CML 2001- </a:t>
            </a:r>
            <a:r>
              <a:rPr lang="en-US" sz="2900" dirty="0" err="1">
                <a:latin typeface="Avenir Book" panose="02000503020000020003" pitchFamily="2" charset="0"/>
              </a:rPr>
              <a:t>verze</a:t>
            </a:r>
            <a:r>
              <a:rPr lang="en-US" sz="2900" dirty="0">
                <a:latin typeface="Avenir Book" panose="02000503020000020003" pitchFamily="2" charset="0"/>
              </a:rPr>
              <a:t> Jan. 2016, Evropa, bez </a:t>
            </a:r>
            <a:r>
              <a:rPr lang="en-US" sz="2900" dirty="0" err="1">
                <a:latin typeface="Avenir Book" panose="02000503020000020003" pitchFamily="2" charset="0"/>
              </a:rPr>
              <a:t>biogenního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uhlíku</a:t>
            </a:r>
            <a:r>
              <a:rPr lang="en-US" sz="2900" dirty="0">
                <a:latin typeface="Avenir Book" panose="02000503020000020003" pitchFamily="2" charset="0"/>
              </a:rPr>
              <a:t>, </a:t>
            </a:r>
            <a:r>
              <a:rPr lang="en-US" sz="2900" dirty="0" err="1">
                <a:latin typeface="Avenir Book" panose="02000503020000020003" pitchFamily="2" charset="0"/>
              </a:rPr>
              <a:t>regionální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  <a:r>
              <a:rPr lang="en-US" sz="2900" dirty="0" err="1">
                <a:latin typeface="Avenir Book" panose="02000503020000020003" pitchFamily="2" charset="0"/>
              </a:rPr>
              <a:t>ekvivalenty</a:t>
            </a:r>
            <a:r>
              <a:rPr lang="en-US" sz="2900" dirty="0">
                <a:latin typeface="Avenir Book" panose="02000503020000020003" pitchFamily="2" charset="0"/>
              </a:rPr>
              <a:t> </a:t>
            </a:r>
          </a:p>
          <a:p>
            <a:pPr marL="285750"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dirty="0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C63CD46D-4335-4BA4-842A-BF835A99C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BE65C32-A9F4-9259-E6D6-20AF4FF1F464}"/>
              </a:ext>
            </a:extLst>
          </p:cNvPr>
          <p:cNvSpPr txBox="1"/>
          <p:nvPr/>
        </p:nvSpPr>
        <p:spPr>
          <a:xfrm>
            <a:off x="454068" y="6483520"/>
            <a:ext cx="6010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287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cs-CZ" sz="1400" b="1" dirty="0">
                <a:latin typeface="Avenir Book" panose="02000503020000020003" pitchFamily="2" charset="0"/>
              </a:rPr>
              <a:t>Obr. 2 </a:t>
            </a:r>
            <a:r>
              <a:rPr lang="cs-CZ" sz="1400" dirty="0">
                <a:latin typeface="Avenir Book" panose="02000503020000020003" pitchFamily="2" charset="0"/>
              </a:rPr>
              <a:t>: Grafické znázornění systémových hranic posuzovaného systému</a:t>
            </a:r>
          </a:p>
        </p:txBody>
      </p:sp>
    </p:spTree>
    <p:extLst>
      <p:ext uri="{BB962C8B-B14F-4D97-AF65-F5344CB8AC3E}">
        <p14:creationId xmlns:p14="http://schemas.microsoft.com/office/powerpoint/2010/main" val="63116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E9EDDFA-8F05-462B-8D3E-5B9C4FBC7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3F9A23-3237-4ED6-A1E9-C0E6530E0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497C1C-E6D2-5E34-C4E0-C8595142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00" y="642594"/>
            <a:ext cx="5018210" cy="1371600"/>
          </a:xfrm>
        </p:spPr>
        <p:txBody>
          <a:bodyPr>
            <a:normAutofit/>
          </a:bodyPr>
          <a:lstStyle/>
          <a:p>
            <a:pPr algn="ctr"/>
            <a:r>
              <a:rPr lang="cs-CZ" sz="4100" dirty="0">
                <a:solidFill>
                  <a:schemeClr val="tx1"/>
                </a:solidFill>
                <a:latin typeface="Avenir Book" panose="02000503020000020003" pitchFamily="2" charset="0"/>
                <a:ea typeface="Palatino" pitchFamily="2" charset="0"/>
              </a:rPr>
              <a:t>Potenciál globálního oteplování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D0F4FEF-1B81-CC9C-0A51-BC0FA7079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>
              <a:latin typeface="Avenir Book" panose="02000503020000020003" pitchFamily="2" charset="0"/>
            </a:endParaRPr>
          </a:p>
          <a:p>
            <a:r>
              <a:rPr lang="cs-CZ" sz="2000" dirty="0">
                <a:latin typeface="Avenir Book" panose="02000503020000020003" pitchFamily="2" charset="0"/>
              </a:rPr>
              <a:t>GWP</a:t>
            </a:r>
            <a:r>
              <a:rPr lang="cs-CZ" sz="2000" baseline="-25000" dirty="0">
                <a:latin typeface="Avenir Book" panose="02000503020000020003" pitchFamily="2" charset="0"/>
              </a:rPr>
              <a:t>100</a:t>
            </a:r>
            <a:r>
              <a:rPr lang="cs-CZ" sz="2000" dirty="0">
                <a:latin typeface="Avenir Book" panose="02000503020000020003" pitchFamily="2" charset="0"/>
              </a:rPr>
              <a:t> let, [kg CO</a:t>
            </a:r>
            <a:r>
              <a:rPr lang="cs-CZ" sz="2000" baseline="-25000" dirty="0">
                <a:latin typeface="Avenir Book" panose="02000503020000020003" pitchFamily="2" charset="0"/>
              </a:rPr>
              <a:t>2</a:t>
            </a:r>
            <a:r>
              <a:rPr lang="cs-CZ" sz="2000" dirty="0">
                <a:latin typeface="Avenir Book" panose="02000503020000020003" pitchFamily="2" charset="0"/>
              </a:rPr>
              <a:t> </a:t>
            </a:r>
            <a:r>
              <a:rPr lang="cs-CZ" sz="2000" dirty="0" err="1">
                <a:latin typeface="Avenir Book" panose="02000503020000020003" pitchFamily="2" charset="0"/>
              </a:rPr>
              <a:t>eq</a:t>
            </a:r>
            <a:r>
              <a:rPr lang="cs-CZ" sz="2000" dirty="0">
                <a:latin typeface="Avenir Book" panose="02000503020000020003" pitchFamily="2" charset="0"/>
              </a:rPr>
              <a:t>.]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Stanovení uhlíkové stopy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Nižší uhlíkové stopy u skládkování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0,001 kg CO</a:t>
            </a:r>
            <a:r>
              <a:rPr lang="cs-CZ" sz="2000" baseline="-25000" dirty="0">
                <a:latin typeface="Avenir Book" panose="02000503020000020003" pitchFamily="2" charset="0"/>
              </a:rPr>
              <a:t>2</a:t>
            </a:r>
            <a:r>
              <a:rPr lang="cs-CZ" sz="2000" dirty="0">
                <a:latin typeface="Avenir Book" panose="02000503020000020003" pitchFamily="2" charset="0"/>
              </a:rPr>
              <a:t> </a:t>
            </a:r>
            <a:r>
              <a:rPr lang="cs-CZ" sz="2000" dirty="0" err="1">
                <a:latin typeface="Avenir Book" panose="02000503020000020003" pitchFamily="2" charset="0"/>
              </a:rPr>
              <a:t>eq</a:t>
            </a:r>
            <a:r>
              <a:rPr lang="cs-CZ" sz="2000" dirty="0">
                <a:latin typeface="Avenir Book" panose="02000503020000020003" pitchFamily="2" charset="0"/>
              </a:rPr>
              <a:t>.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0,169 kg CO</a:t>
            </a:r>
            <a:r>
              <a:rPr lang="cs-CZ" sz="2000" baseline="-25000" dirty="0">
                <a:latin typeface="Avenir Book" panose="02000503020000020003" pitchFamily="2" charset="0"/>
              </a:rPr>
              <a:t>2</a:t>
            </a:r>
            <a:r>
              <a:rPr lang="cs-CZ" sz="2000" dirty="0">
                <a:latin typeface="Avenir Book" panose="02000503020000020003" pitchFamily="2" charset="0"/>
              </a:rPr>
              <a:t> </a:t>
            </a:r>
            <a:r>
              <a:rPr lang="cs-CZ" sz="2000" dirty="0" err="1">
                <a:latin typeface="Avenir Book" panose="02000503020000020003" pitchFamily="2" charset="0"/>
              </a:rPr>
              <a:t>eq</a:t>
            </a:r>
            <a:r>
              <a:rPr lang="cs-CZ" sz="2000" dirty="0">
                <a:latin typeface="Avenir Book" panose="02000503020000020003" pitchFamily="2" charset="0"/>
              </a:rPr>
              <a:t>.</a:t>
            </a:r>
          </a:p>
          <a:p>
            <a:endParaRPr lang="cs-CZ" dirty="0">
              <a:latin typeface="Avenir Book" panose="02000503020000020003" pitchFamily="2" charset="0"/>
            </a:endParaRPr>
          </a:p>
          <a:p>
            <a:endParaRPr lang="cs-CZ" dirty="0">
              <a:latin typeface="Avenir Book" panose="02000503020000020003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3CD46D-4335-4BA4-842A-BF835A99C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79653DD2-6594-BA84-D34D-1330B2651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192625"/>
              </p:ext>
            </p:extLst>
          </p:nvPr>
        </p:nvGraphicFramePr>
        <p:xfrm>
          <a:off x="97783" y="255102"/>
          <a:ext cx="6621267" cy="637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7000C567-FCD9-5146-9754-F7FD982FA728}"/>
              </a:ext>
            </a:extLst>
          </p:cNvPr>
          <p:cNvSpPr txBox="1"/>
          <p:nvPr/>
        </p:nvSpPr>
        <p:spPr>
          <a:xfrm>
            <a:off x="147607" y="630892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87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cs-CZ" sz="1400" b="1" dirty="0">
                <a:latin typeface="Avenir Book" panose="02000503020000020003" pitchFamily="2" charset="0"/>
              </a:rPr>
              <a:t>Obr. 3</a:t>
            </a:r>
            <a:r>
              <a:rPr lang="cs-CZ" sz="1400" dirty="0">
                <a:latin typeface="Avenir Book" panose="02000503020000020003" pitchFamily="2" charset="0"/>
              </a:rPr>
              <a:t>: Uhlíkové stopy všech scénářů, vztaženo k funkční jednotce</a:t>
            </a:r>
          </a:p>
        </p:txBody>
      </p:sp>
    </p:spTree>
    <p:extLst>
      <p:ext uri="{BB962C8B-B14F-4D97-AF65-F5344CB8AC3E}">
        <p14:creationId xmlns:p14="http://schemas.microsoft.com/office/powerpoint/2010/main" val="105080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0D9C7C-2C5D-4FFF-83DE-742A88A96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84BBE1-BF29-D2DC-1F65-4D2288B5A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1"/>
            <a:ext cx="7417925" cy="84757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Významná zjištění </a:t>
            </a:r>
          </a:p>
        </p:txBody>
      </p:sp>
      <p:sp>
        <p:nvSpPr>
          <p:cNvPr id="20" name="Zástupný obsah 19">
            <a:extLst>
              <a:ext uri="{FF2B5EF4-FFF2-40B4-BE49-F238E27FC236}">
                <a16:creationId xmlns:a16="http://schemas.microsoft.com/office/drawing/2014/main" id="{C831E986-C345-6474-153B-89FAFC3DC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909" y="1728788"/>
            <a:ext cx="8035337" cy="43062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venir Book" panose="02000503020000020003" pitchFamily="2" charset="0"/>
              </a:rPr>
              <a:t>Obaly od tuhých mýdel je spojeny s výrazně nižšími dopady na životní prostředí. 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Jaká náplň je na doplnění dávkovače nejvhodnější? 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Odpadové hospodářství: nejlepší výsledky, rozdílná vhodnost ZEVO a skládkování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Porovnání výsledků fází životního cyklu </a:t>
            </a:r>
          </a:p>
          <a:p>
            <a:r>
              <a:rPr lang="cs-CZ" sz="2000" dirty="0">
                <a:latin typeface="Avenir Book" panose="02000503020000020003" pitchFamily="2" charset="0"/>
              </a:rPr>
              <a:t>Porovnání obalů </a:t>
            </a:r>
          </a:p>
          <a:p>
            <a:endParaRPr lang="cs-CZ" sz="2000" dirty="0">
              <a:latin typeface="Avenir Book" panose="02000503020000020003" pitchFamily="2" charset="0"/>
            </a:endParaRPr>
          </a:p>
          <a:p>
            <a:endParaRPr lang="cs-CZ" dirty="0">
              <a:latin typeface="Avenir Book" panose="02000503020000020003" pitchFamily="2" charset="0"/>
            </a:endParaRPr>
          </a:p>
        </p:txBody>
      </p:sp>
      <p:pic>
        <p:nvPicPr>
          <p:cNvPr id="4" name="Grafický objekt 3" descr="Šipky ve tvaru V obrys">
            <a:extLst>
              <a:ext uri="{FF2B5EF4-FFF2-40B4-BE49-F238E27FC236}">
                <a16:creationId xmlns:a16="http://schemas.microsoft.com/office/drawing/2014/main" id="{9FDE3124-7D45-EF6E-A967-C96D56ED1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72716" y="7320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A19AA-0945-99E3-D6CD-ED26BF24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706" y="38743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venir Book" panose="02000503020000020003" pitchFamily="2" charset="0"/>
                <a:ea typeface="Palatino" pitchFamily="2" charset="0"/>
              </a:rPr>
              <a:t>Vyhodnocení všech scénářů</a:t>
            </a:r>
            <a:br>
              <a:rPr lang="cs-CZ" sz="4400" dirty="0">
                <a:latin typeface="Palatino" pitchFamily="2" charset="0"/>
                <a:ea typeface="Palatino" pitchFamily="2" charset="0"/>
              </a:rPr>
            </a:br>
            <a:endParaRPr lang="cs-CZ" dirty="0">
              <a:latin typeface="Palatino" pitchFamily="2" charset="0"/>
              <a:ea typeface="Palatino" pitchFamily="2" charset="0"/>
            </a:endParaRP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A99C8296-F363-494A-95B1-F232410E9B5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9890189" y="642594"/>
            <a:ext cx="1606485" cy="4001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5EA9D6FB-6EA9-44C8-ABE1-F00D73D5A5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4953201"/>
              </p:ext>
            </p:extLst>
          </p:nvPr>
        </p:nvGraphicFramePr>
        <p:xfrm>
          <a:off x="557213" y="1042705"/>
          <a:ext cx="11129387" cy="552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6032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{D7BC2840-3F00-F842-81A9-9CB63126DFC8}tf10001067</Template>
  <TotalTime>11517</TotalTime>
  <Words>516</Words>
  <Application>Microsoft Macintosh PowerPoint</Application>
  <PresentationFormat>Širokoúhlá obrazovka</PresentationFormat>
  <Paragraphs>116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Avenir Book</vt:lpstr>
      <vt:lpstr>Calibri</vt:lpstr>
      <vt:lpstr>Garamond</vt:lpstr>
      <vt:lpstr>Palatino</vt:lpstr>
      <vt:lpstr>Times New Roman</vt:lpstr>
      <vt:lpstr>Savon</vt:lpstr>
      <vt:lpstr>Produkty osobní péče a jejich udržitelnost </vt:lpstr>
      <vt:lpstr>Představení problematiky</vt:lpstr>
      <vt:lpstr>Cíl studie</vt:lpstr>
      <vt:lpstr>Posuzované obaly</vt:lpstr>
      <vt:lpstr>Funkční jednotka a referenční toky</vt:lpstr>
      <vt:lpstr>Posuzovaný systém </vt:lpstr>
      <vt:lpstr>Potenciál globálního oteplování </vt:lpstr>
      <vt:lpstr>Významná zjištění </vt:lpstr>
      <vt:lpstr>Vyhodnocení všech scénářů </vt:lpstr>
      <vt:lpstr>Almara recyklace, ZEVO</vt:lpstr>
      <vt:lpstr>Almara skládka</vt:lpstr>
      <vt:lpstr>Almara ZEVO</vt:lpstr>
      <vt:lpstr>Today dávkovač ZEVO</vt:lpstr>
      <vt:lpstr>Today dávkovač skládka</vt:lpstr>
      <vt:lpstr>Udržitelnější kosmetický průmysl </vt:lpstr>
      <vt:lpstr>Děkuji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ENVIRONMENTÁLNÍ PROFIL OBALŮ NA VÝROBKY OSOBNÍ HYGIENY</dc:title>
  <dc:creator>Hajkova Martina</dc:creator>
  <cp:lastModifiedBy>Hajkova Martina</cp:lastModifiedBy>
  <cp:revision>10</cp:revision>
  <dcterms:created xsi:type="dcterms:W3CDTF">2022-05-12T12:19:34Z</dcterms:created>
  <dcterms:modified xsi:type="dcterms:W3CDTF">2022-09-21T06:47:41Z</dcterms:modified>
</cp:coreProperties>
</file>