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74" r:id="rId5"/>
    <p:sldId id="270" r:id="rId6"/>
    <p:sldId id="257" r:id="rId7"/>
    <p:sldId id="259" r:id="rId8"/>
    <p:sldId id="276" r:id="rId9"/>
    <p:sldId id="260" r:id="rId10"/>
    <p:sldId id="264" r:id="rId11"/>
    <p:sldId id="268" r:id="rId12"/>
    <p:sldId id="261" r:id="rId13"/>
    <p:sldId id="262" r:id="rId14"/>
    <p:sldId id="265" r:id="rId15"/>
    <p:sldId id="263" r:id="rId16"/>
    <p:sldId id="266" r:id="rId17"/>
    <p:sldId id="267" r:id="rId18"/>
    <p:sldId id="269" r:id="rId19"/>
    <p:sldId id="272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68" autoAdjust="0"/>
  </p:normalViewPr>
  <p:slideViewPr>
    <p:cSldViewPr snapToGrid="0">
      <p:cViewPr varScale="1">
        <p:scale>
          <a:sx n="78" d="100"/>
          <a:sy n="78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6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koadmin\Documents\&#352;koda%20-%20&#345;&#237;zky\v&#253;sledky\ABS%20beet%20pulp%20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13195795675652E-2"/>
          <c:y val="2.9907558455682437E-2"/>
          <c:w val="0.88942414061694941"/>
          <c:h val="0.706801025891339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EF 3.0 Acidification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List1!$B$2:$D$2</c:f>
              <c:numCache>
                <c:formatCode>0%</c:formatCode>
                <c:ptCount val="3"/>
                <c:pt idx="0">
                  <c:v>0.13</c:v>
                </c:pt>
                <c:pt idx="1">
                  <c:v>0.05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F-4675-8CF3-4B50A091FD0E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EF 3.0 Climate Change -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List1!$B$3:$D$3</c:f>
              <c:numCache>
                <c:formatCode>0%</c:formatCode>
                <c:ptCount val="3"/>
                <c:pt idx="0">
                  <c:v>0.17</c:v>
                </c:pt>
                <c:pt idx="1">
                  <c:v>0.28000000000000003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8F-4675-8CF3-4B50A091FD0E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EF 3.0 Ecotoxicity, freshwater -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List1!$B$4:$D$4</c:f>
              <c:numCache>
                <c:formatCode>0%</c:formatCode>
                <c:ptCount val="3"/>
                <c:pt idx="0">
                  <c:v>0.1</c:v>
                </c:pt>
                <c:pt idx="1">
                  <c:v>0.12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8F-4675-8CF3-4B50A091FD0E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EF 3.0 Eutrophication, freshwater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List1!$B$5:$D$5</c:f>
              <c:numCache>
                <c:formatCode>0%</c:formatCode>
                <c:ptCount val="3"/>
                <c:pt idx="0">
                  <c:v>0.02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8F-4675-8CF3-4B50A091FD0E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EF 3.0 Eutrophication, marine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List1!$B$6:$D$6</c:f>
              <c:numCache>
                <c:formatCode>0%</c:formatCode>
                <c:ptCount val="3"/>
                <c:pt idx="0">
                  <c:v>0.06</c:v>
                </c:pt>
                <c:pt idx="1">
                  <c:v>0.02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8F-4675-8CF3-4B50A091FD0E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EF 3.0 Eutrophication, terrestrial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List1!$B$7:$D$7</c:f>
              <c:numCache>
                <c:formatCode>0%</c:formatCode>
                <c:ptCount val="3"/>
                <c:pt idx="0">
                  <c:v>0.1</c:v>
                </c:pt>
                <c:pt idx="1">
                  <c:v>0.03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8F-4675-8CF3-4B50A091FD0E}"/>
            </c:ext>
          </c:extLst>
        </c:ser>
        <c:ser>
          <c:idx val="6"/>
          <c:order val="6"/>
          <c:tx>
            <c:strRef>
              <c:f>List1!$A$8</c:f>
              <c:strCache>
                <c:ptCount val="1"/>
                <c:pt idx="0">
                  <c:v>EF 3.0 Human toxicity, cancer - total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List1!$B$8:$D$8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8F-4675-8CF3-4B50A091FD0E}"/>
            </c:ext>
          </c:extLst>
        </c:ser>
        <c:ser>
          <c:idx val="7"/>
          <c:order val="7"/>
          <c:tx>
            <c:strRef>
              <c:f>List1!$A$9</c:f>
              <c:strCache>
                <c:ptCount val="1"/>
                <c:pt idx="0">
                  <c:v>EF 3.0 Human toxicity, non-cancer - total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List1!$B$9:$D$9</c:f>
              <c:numCache>
                <c:formatCode>0%</c:formatCode>
                <c:ptCount val="3"/>
                <c:pt idx="0">
                  <c:v>-0.01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8F-4675-8CF3-4B50A091FD0E}"/>
            </c:ext>
          </c:extLst>
        </c:ser>
        <c:ser>
          <c:idx val="8"/>
          <c:order val="8"/>
          <c:tx>
            <c:strRef>
              <c:f>List1!$A$10</c:f>
              <c:strCache>
                <c:ptCount val="1"/>
                <c:pt idx="0">
                  <c:v>EF 3.0 Ionising radiation, human health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List1!$B$10:$D$10</c:f>
              <c:numCache>
                <c:formatCode>0%</c:formatCode>
                <c:ptCount val="3"/>
                <c:pt idx="0">
                  <c:v>0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8F-4675-8CF3-4B50A091FD0E}"/>
            </c:ext>
          </c:extLst>
        </c:ser>
        <c:ser>
          <c:idx val="9"/>
          <c:order val="9"/>
          <c:tx>
            <c:strRef>
              <c:f>List1!$A$11</c:f>
              <c:strCache>
                <c:ptCount val="1"/>
                <c:pt idx="0">
                  <c:v>EF 3.0 Land Use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List1!$B$11:$D$11</c:f>
              <c:numCache>
                <c:formatCode>0%</c:formatCode>
                <c:ptCount val="3"/>
                <c:pt idx="0">
                  <c:v>0.02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28F-4675-8CF3-4B50A091FD0E}"/>
            </c:ext>
          </c:extLst>
        </c:ser>
        <c:ser>
          <c:idx val="10"/>
          <c:order val="10"/>
          <c:tx>
            <c:strRef>
              <c:f>List1!$A$12</c:f>
              <c:strCache>
                <c:ptCount val="1"/>
                <c:pt idx="0">
                  <c:v>EF 3.0 Ozone depletion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List1!$B$12:$D$12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8F-4675-8CF3-4B50A091FD0E}"/>
            </c:ext>
          </c:extLst>
        </c:ser>
        <c:ser>
          <c:idx val="11"/>
          <c:order val="11"/>
          <c:tx>
            <c:strRef>
              <c:f>List1!$A$13</c:f>
              <c:strCache>
                <c:ptCount val="1"/>
                <c:pt idx="0">
                  <c:v>EF 3.0 Particulate matter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List1!$B$13:$D$13</c:f>
              <c:numCache>
                <c:formatCode>0%</c:formatCode>
                <c:ptCount val="3"/>
                <c:pt idx="0">
                  <c:v>0.12</c:v>
                </c:pt>
                <c:pt idx="1">
                  <c:v>0.04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28F-4675-8CF3-4B50A091FD0E}"/>
            </c:ext>
          </c:extLst>
        </c:ser>
        <c:ser>
          <c:idx val="12"/>
          <c:order val="12"/>
          <c:tx>
            <c:strRef>
              <c:f>List1!$A$14</c:f>
              <c:strCache>
                <c:ptCount val="1"/>
                <c:pt idx="0">
                  <c:v>EF 3.0 Photochemical ozone formation, human health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List1!$B$14:$D$14</c:f>
              <c:numCache>
                <c:formatCode>0%</c:formatCode>
                <c:ptCount val="3"/>
                <c:pt idx="0">
                  <c:v>0.02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28F-4675-8CF3-4B50A091FD0E}"/>
            </c:ext>
          </c:extLst>
        </c:ser>
        <c:ser>
          <c:idx val="13"/>
          <c:order val="13"/>
          <c:tx>
            <c:strRef>
              <c:f>List1!$A$15</c:f>
              <c:strCache>
                <c:ptCount val="1"/>
                <c:pt idx="0">
                  <c:v>EF 3.0 Resource use, fossils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List1!$B$15:$D$15</c:f>
              <c:numCache>
                <c:formatCode>0%</c:formatCode>
                <c:ptCount val="3"/>
                <c:pt idx="0">
                  <c:v>0.12</c:v>
                </c:pt>
                <c:pt idx="1">
                  <c:v>0.35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28F-4675-8CF3-4B50A091FD0E}"/>
            </c:ext>
          </c:extLst>
        </c:ser>
        <c:ser>
          <c:idx val="14"/>
          <c:order val="14"/>
          <c:tx>
            <c:strRef>
              <c:f>List1!$A$16</c:f>
              <c:strCache>
                <c:ptCount val="1"/>
                <c:pt idx="0">
                  <c:v>EF 3.0 Resource use, mineral and metals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List1!$B$16:$D$16</c:f>
              <c:numCache>
                <c:formatCode>0%</c:formatCode>
                <c:ptCount val="3"/>
                <c:pt idx="0">
                  <c:v>0.03</c:v>
                </c:pt>
                <c:pt idx="1">
                  <c:v>0.01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28F-4675-8CF3-4B50A091FD0E}"/>
            </c:ext>
          </c:extLst>
        </c:ser>
        <c:ser>
          <c:idx val="15"/>
          <c:order val="15"/>
          <c:tx>
            <c:strRef>
              <c:f>List1!$A$17</c:f>
              <c:strCache>
                <c:ptCount val="1"/>
                <c:pt idx="0">
                  <c:v>EF 3.0 Water use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List1!$B$1:$D$1</c:f>
              <c:strCache>
                <c:ptCount val="3"/>
                <c:pt idx="0">
                  <c:v>Pelety z loužených řepných řízků</c:v>
                </c:pt>
                <c:pt idx="1">
                  <c:v>Směs ABS / pelety v hmotnostním poměru 80/20 %</c:v>
                </c:pt>
                <c:pt idx="2">
                  <c:v>Směs ABS / pelety v hmotnostním poměru 95/5 %</c:v>
                </c:pt>
              </c:strCache>
            </c:strRef>
          </c:cat>
          <c:val>
            <c:numRef>
              <c:f>List1!$B$17:$D$17</c:f>
              <c:numCache>
                <c:formatCode>0%</c:formatCode>
                <c:ptCount val="3"/>
                <c:pt idx="0">
                  <c:v>0.11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28F-4675-8CF3-4B50A091F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3186480"/>
        <c:axId val="1083187792"/>
      </c:barChart>
      <c:catAx>
        <c:axId val="108318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3187792"/>
        <c:crosses val="autoZero"/>
        <c:auto val="1"/>
        <c:lblAlgn val="ctr"/>
        <c:lblOffset val="100"/>
        <c:noMultiLvlLbl val="0"/>
      </c:catAx>
      <c:valAx>
        <c:axId val="108318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318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481919025927358E-3"/>
          <c:y val="0.74170359618587656"/>
          <c:w val="0.97999022216036724"/>
          <c:h val="0.24198319011102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'obrázek 2 a 3'!$A$3</c:f>
              <c:strCache>
                <c:ptCount val="1"/>
                <c:pt idx="0">
                  <c:v>EF 3.0 Climate Change, biogenic [kg CO2 eq.]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'obrázek 2 a 3'!$B$2:$G$2</c:f>
              <c:strCache>
                <c:ptCount val="6"/>
                <c:pt idx="0">
                  <c:v>100% ABS</c:v>
                </c:pt>
                <c:pt idx="1">
                  <c:v>95% ABS - 5% pelety</c:v>
                </c:pt>
                <c:pt idx="2">
                  <c:v>90% ABS - 10% pelety</c:v>
                </c:pt>
                <c:pt idx="3">
                  <c:v>85% ABS - 15% pelety</c:v>
                </c:pt>
                <c:pt idx="4">
                  <c:v>80% ABS -  20% pelety</c:v>
                </c:pt>
                <c:pt idx="5">
                  <c:v>Pelety</c:v>
                </c:pt>
              </c:strCache>
            </c:strRef>
          </c:cat>
          <c:val>
            <c:numRef>
              <c:f>'obrázek 2 a 3'!$B$3:$G$3</c:f>
              <c:numCache>
                <c:formatCode>0.00E+00</c:formatCode>
                <c:ptCount val="6"/>
                <c:pt idx="0">
                  <c:v>1.8199999999999999E-9</c:v>
                </c:pt>
                <c:pt idx="1">
                  <c:v>2.2472418073728054E-4</c:v>
                </c:pt>
                <c:pt idx="2">
                  <c:v>4.0380163999999996E-4</c:v>
                </c:pt>
                <c:pt idx="3">
                  <c:v>5.8225058206411433E-4</c:v>
                </c:pt>
                <c:pt idx="4">
                  <c:v>7.6101378272753128E-4</c:v>
                </c:pt>
                <c:pt idx="5">
                  <c:v>3.6166290779999998E-3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D-400D-AABF-B9F1F94E719B}"/>
            </c:ext>
          </c:extLst>
        </c:ser>
        <c:ser>
          <c:idx val="1"/>
          <c:order val="1"/>
          <c:tx>
            <c:strRef>
              <c:f>'obrázek 2 a 3'!$A$4</c:f>
              <c:strCache>
                <c:ptCount val="1"/>
                <c:pt idx="0">
                  <c:v>EF 3.0 Climate Change, fossil [kg CO2 eq.]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6811305565319E-3"/>
                  <c:y val="-0.37003732455187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CD-400D-AABF-B9F1F94E719B}"/>
                </c:ext>
              </c:extLst>
            </c:dLbl>
            <c:dLbl>
              <c:idx val="1"/>
              <c:layout>
                <c:manualLayout>
                  <c:x val="-5.5868113812429654E-17"/>
                  <c:y val="-0.361104887546529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CD-400D-AABF-B9F1F94E719B}"/>
                </c:ext>
              </c:extLst>
            </c:dLbl>
            <c:dLbl>
              <c:idx val="2"/>
              <c:layout>
                <c:manualLayout>
                  <c:x val="-5.5868113812429654E-17"/>
                  <c:y val="-0.341453485729293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CD-400D-AABF-B9F1F94E719B}"/>
                </c:ext>
              </c:extLst>
            </c:dLbl>
            <c:dLbl>
              <c:idx val="3"/>
              <c:layout>
                <c:manualLayout>
                  <c:x val="2.7707225306268378E-3"/>
                  <c:y val="-0.328377467890278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CD-400D-AABF-B9F1F94E719B}"/>
                </c:ext>
              </c:extLst>
            </c:dLbl>
            <c:dLbl>
              <c:idx val="4"/>
              <c:layout>
                <c:manualLayout>
                  <c:x val="0"/>
                  <c:y val="-0.317344350557847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CD-400D-AABF-B9F1F94E719B}"/>
                </c:ext>
              </c:extLst>
            </c:dLbl>
            <c:dLbl>
              <c:idx val="5"/>
              <c:layout>
                <c:manualLayout>
                  <c:x val="-2.0319017524492812E-16"/>
                  <c:y val="-0.119678450230847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CD-400D-AABF-B9F1F94E719B}"/>
                </c:ext>
              </c:extLst>
            </c:dLbl>
            <c:numFmt formatCode="#,##0.0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'obrázek 2 a 3'!$B$2:$G$2</c:f>
              <c:strCache>
                <c:ptCount val="6"/>
                <c:pt idx="0">
                  <c:v>100% ABS</c:v>
                </c:pt>
                <c:pt idx="1">
                  <c:v>95% ABS - 5% pelety</c:v>
                </c:pt>
                <c:pt idx="2">
                  <c:v>90% ABS - 10% pelety</c:v>
                </c:pt>
                <c:pt idx="3">
                  <c:v>85% ABS - 15% pelety</c:v>
                </c:pt>
                <c:pt idx="4">
                  <c:v>80% ABS -  20% pelety</c:v>
                </c:pt>
                <c:pt idx="5">
                  <c:v>Pelety</c:v>
                </c:pt>
              </c:strCache>
            </c:strRef>
          </c:cat>
          <c:val>
            <c:numRef>
              <c:f>'obrázek 2 a 3'!$B$4:$G$4</c:f>
              <c:numCache>
                <c:formatCode>0.00E+00</c:formatCode>
                <c:ptCount val="6"/>
                <c:pt idx="0">
                  <c:v>3.213366985</c:v>
                </c:pt>
                <c:pt idx="1">
                  <c:v>3.1128473923692215</c:v>
                </c:pt>
                <c:pt idx="2">
                  <c:v>2.9940000000000002</c:v>
                </c:pt>
                <c:pt idx="3">
                  <c:v>2.8791681946799432</c:v>
                </c:pt>
                <c:pt idx="4">
                  <c:v>2.7623285958353105</c:v>
                </c:pt>
                <c:pt idx="5">
                  <c:v>0.89126301370000005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CD-400D-AABF-B9F1F94E719B}"/>
            </c:ext>
          </c:extLst>
        </c:ser>
        <c:ser>
          <c:idx val="2"/>
          <c:order val="2"/>
          <c:tx>
            <c:strRef>
              <c:f>'obrázek 2 a 3'!$A$5</c:f>
              <c:strCache>
                <c:ptCount val="1"/>
                <c:pt idx="0">
                  <c:v>EF 3.0 Climate Change, land use and land use change [kg CO2 eq.]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'obrázek 2 a 3'!$B$2:$G$2</c:f>
              <c:strCache>
                <c:ptCount val="6"/>
                <c:pt idx="0">
                  <c:v>100% ABS</c:v>
                </c:pt>
                <c:pt idx="1">
                  <c:v>95% ABS - 5% pelety</c:v>
                </c:pt>
                <c:pt idx="2">
                  <c:v>90% ABS - 10% pelety</c:v>
                </c:pt>
                <c:pt idx="3">
                  <c:v>85% ABS - 15% pelety</c:v>
                </c:pt>
                <c:pt idx="4">
                  <c:v>80% ABS -  20% pelety</c:v>
                </c:pt>
                <c:pt idx="5">
                  <c:v>Pelety</c:v>
                </c:pt>
              </c:strCache>
            </c:strRef>
          </c:cat>
          <c:val>
            <c:numRef>
              <c:f>'obrázek 2 a 3'!$B$5:$G$5</c:f>
              <c:numCache>
                <c:formatCode>0.00E+00</c:formatCode>
                <c:ptCount val="6"/>
                <c:pt idx="0">
                  <c:v>0</c:v>
                </c:pt>
                <c:pt idx="1">
                  <c:v>1.0745742984685386E-4</c:v>
                </c:pt>
                <c:pt idx="2">
                  <c:v>1.2453E-4</c:v>
                </c:pt>
                <c:pt idx="3">
                  <c:v>1.4168974804830615E-4</c:v>
                </c:pt>
                <c:pt idx="4">
                  <c:v>1.5880590714903231E-4</c:v>
                </c:pt>
                <c:pt idx="5">
                  <c:v>4.2363032569999999E-4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CD-400D-AABF-B9F1F94E7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2485640"/>
        <c:axId val="877268840"/>
      </c:barChart>
      <c:catAx>
        <c:axId val="96248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877268840"/>
        <c:crosses val="autoZero"/>
        <c:auto val="1"/>
        <c:lblAlgn val="ctr"/>
        <c:lblOffset val="100"/>
        <c:noMultiLvlLbl val="0"/>
      </c:catAx>
      <c:valAx>
        <c:axId val="87726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962485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'obrázek 2 a 3'!$A$7</c:f>
              <c:strCache>
                <c:ptCount val="1"/>
                <c:pt idx="0">
                  <c:v>ISO14067 GWP100, Air craft emissions [kg CO2 eq.]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'obrázek 2 a 3'!$B$6:$G$6</c:f>
              <c:strCache>
                <c:ptCount val="6"/>
                <c:pt idx="0">
                  <c:v>100% ABS</c:v>
                </c:pt>
                <c:pt idx="1">
                  <c:v>95% ABS - 5% pelety</c:v>
                </c:pt>
                <c:pt idx="2">
                  <c:v>90% ABS - 10% pelety</c:v>
                </c:pt>
                <c:pt idx="3">
                  <c:v>85% ABS - 15% pelety</c:v>
                </c:pt>
                <c:pt idx="4">
                  <c:v>80% ABS -  20% pelety</c:v>
                </c:pt>
                <c:pt idx="5">
                  <c:v>Pelety</c:v>
                </c:pt>
              </c:strCache>
            </c:strRef>
          </c:cat>
          <c:val>
            <c:numRef>
              <c:f>'obrázek 2 a 3'!$B$7:$G$7</c:f>
              <c:numCache>
                <c:formatCode>0.00E+00</c:formatCode>
                <c:ptCount val="6"/>
                <c:pt idx="0">
                  <c:v>0</c:v>
                </c:pt>
                <c:pt idx="1">
                  <c:v>8.0953290249931908E-10</c:v>
                </c:pt>
                <c:pt idx="2">
                  <c:v>1.1389999999999999E-9</c:v>
                </c:pt>
                <c:pt idx="3">
                  <c:v>1.4660000000000001E-9</c:v>
                </c:pt>
                <c:pt idx="4">
                  <c:v>1.7939999999999998E-9</c:v>
                </c:pt>
                <c:pt idx="5">
                  <c:v>7.0200000000000002E-9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0-4B48-A977-0C15A20536B9}"/>
            </c:ext>
          </c:extLst>
        </c:ser>
        <c:ser>
          <c:idx val="1"/>
          <c:order val="1"/>
          <c:tx>
            <c:strRef>
              <c:f>'obrázek 2 a 3'!$A$8</c:f>
              <c:strCache>
                <c:ptCount val="1"/>
                <c:pt idx="0">
                  <c:v>ISO14067 GWP100, Biogenic GHG emissions [kg CO2 eq.]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'obrázek 2 a 3'!$B$6:$G$6</c:f>
              <c:strCache>
                <c:ptCount val="6"/>
                <c:pt idx="0">
                  <c:v>100% ABS</c:v>
                </c:pt>
                <c:pt idx="1">
                  <c:v>95% ABS - 5% pelety</c:v>
                </c:pt>
                <c:pt idx="2">
                  <c:v>90% ABS - 10% pelety</c:v>
                </c:pt>
                <c:pt idx="3">
                  <c:v>85% ABS - 15% pelety</c:v>
                </c:pt>
                <c:pt idx="4">
                  <c:v>80% ABS -  20% pelety</c:v>
                </c:pt>
                <c:pt idx="5">
                  <c:v>Pelety</c:v>
                </c:pt>
              </c:strCache>
            </c:strRef>
          </c:cat>
          <c:val>
            <c:numRef>
              <c:f>'obrázek 2 a 3'!$B$8:$G$8</c:f>
              <c:numCache>
                <c:formatCode>0.00E+00</c:formatCode>
                <c:ptCount val="6"/>
                <c:pt idx="0">
                  <c:v>7.4800000000000005E-2</c:v>
                </c:pt>
                <c:pt idx="1">
                  <c:v>8.7859028586448312E-2</c:v>
                </c:pt>
                <c:pt idx="2">
                  <c:v>0.100094</c:v>
                </c:pt>
                <c:pt idx="3">
                  <c:v>0.11225299999999999</c:v>
                </c:pt>
                <c:pt idx="4">
                  <c:v>0.12451100000000001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30-4B48-A977-0C15A20536B9}"/>
            </c:ext>
          </c:extLst>
        </c:ser>
        <c:ser>
          <c:idx val="2"/>
          <c:order val="2"/>
          <c:tx>
            <c:strRef>
              <c:f>'obrázek 2 a 3'!$A$9</c:f>
              <c:strCache>
                <c:ptCount val="1"/>
                <c:pt idx="0">
                  <c:v>ISO14067 GWP100, Biogenic GHG removal [kg CO2 eq.]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'obrázek 2 a 3'!$B$6:$G$6</c:f>
              <c:strCache>
                <c:ptCount val="6"/>
                <c:pt idx="0">
                  <c:v>100% ABS</c:v>
                </c:pt>
                <c:pt idx="1">
                  <c:v>95% ABS - 5% pelety</c:v>
                </c:pt>
                <c:pt idx="2">
                  <c:v>90% ABS - 10% pelety</c:v>
                </c:pt>
                <c:pt idx="3">
                  <c:v>85% ABS - 15% pelety</c:v>
                </c:pt>
                <c:pt idx="4">
                  <c:v>80% ABS -  20% pelety</c:v>
                </c:pt>
                <c:pt idx="5">
                  <c:v>Pelety</c:v>
                </c:pt>
              </c:strCache>
            </c:strRef>
          </c:cat>
          <c:val>
            <c:numRef>
              <c:f>'obrázek 2 a 3'!$B$9:$G$9</c:f>
              <c:numCache>
                <c:formatCode>0.00E+00</c:formatCode>
                <c:ptCount val="6"/>
                <c:pt idx="0">
                  <c:v>-8.7999999999999995E-2</c:v>
                </c:pt>
                <c:pt idx="1">
                  <c:v>-0.17648010933622529</c:v>
                </c:pt>
                <c:pt idx="2">
                  <c:v>-0.26405000000000001</c:v>
                </c:pt>
                <c:pt idx="3">
                  <c:v>-0.35162460000000001</c:v>
                </c:pt>
                <c:pt idx="4">
                  <c:v>-0.43920010000000004</c:v>
                </c:pt>
                <c:pt idx="5">
                  <c:v>-1.84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30-4B48-A977-0C15A20536B9}"/>
            </c:ext>
          </c:extLst>
        </c:ser>
        <c:ser>
          <c:idx val="3"/>
          <c:order val="3"/>
          <c:tx>
            <c:strRef>
              <c:f>'obrázek 2 a 3'!$A$10</c:f>
              <c:strCache>
                <c:ptCount val="1"/>
                <c:pt idx="0">
                  <c:v>ISO14067 GWP100, Emissions from land use change (dLUC) [kg CO2 eq.]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'obrázek 2 a 3'!$B$6:$G$6</c:f>
              <c:strCache>
                <c:ptCount val="6"/>
                <c:pt idx="0">
                  <c:v>100% ABS</c:v>
                </c:pt>
                <c:pt idx="1">
                  <c:v>95% ABS - 5% pelety</c:v>
                </c:pt>
                <c:pt idx="2">
                  <c:v>90% ABS - 10% pelety</c:v>
                </c:pt>
                <c:pt idx="3">
                  <c:v>85% ABS - 15% pelety</c:v>
                </c:pt>
                <c:pt idx="4">
                  <c:v>80% ABS -  20% pelety</c:v>
                </c:pt>
                <c:pt idx="5">
                  <c:v>Pelety</c:v>
                </c:pt>
              </c:strCache>
            </c:strRef>
          </c:cat>
          <c:val>
            <c:numRef>
              <c:f>'obrázek 2 a 3'!$B$10:$G$10</c:f>
              <c:numCache>
                <c:formatCode>0.00E+00</c:formatCode>
                <c:ptCount val="6"/>
                <c:pt idx="0">
                  <c:v>0</c:v>
                </c:pt>
                <c:pt idx="1">
                  <c:v>1.0599356155743285E-4</c:v>
                </c:pt>
                <c:pt idx="2">
                  <c:v>1.2163000000000001E-4</c:v>
                </c:pt>
                <c:pt idx="3">
                  <c:v>1.3729000000000001E-4</c:v>
                </c:pt>
                <c:pt idx="4">
                  <c:v>1.5296E-4</c:v>
                </c:pt>
                <c:pt idx="5">
                  <c:v>3.9399999999999998E-4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30-4B48-A977-0C15A20536B9}"/>
            </c:ext>
          </c:extLst>
        </c:ser>
        <c:ser>
          <c:idx val="4"/>
          <c:order val="4"/>
          <c:tx>
            <c:strRef>
              <c:f>'obrázek 2 a 3'!$A$11</c:f>
              <c:strCache>
                <c:ptCount val="1"/>
                <c:pt idx="0">
                  <c:v>ISO14067 GWP100, Fossil GHG emissions [kg CO2 eq.]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398771905616015E-17"/>
                  <c:y val="-0.2086368501286074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30-4B48-A977-0C15A20536B9}"/>
                </c:ext>
              </c:extLst>
            </c:dLbl>
            <c:dLbl>
              <c:idx val="1"/>
              <c:layout>
                <c:manualLayout>
                  <c:x val="0"/>
                  <c:y val="-0.2027872188165904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30-4B48-A977-0C15A20536B9}"/>
                </c:ext>
              </c:extLst>
            </c:dLbl>
            <c:dLbl>
              <c:idx val="2"/>
              <c:layout>
                <c:manualLayout>
                  <c:x val="5.079754381123203E-17"/>
                  <c:y val="-0.1969375875045734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30-4B48-A977-0C15A20536B9}"/>
                </c:ext>
              </c:extLst>
            </c:dLbl>
            <c:dLbl>
              <c:idx val="3"/>
              <c:layout>
                <c:manualLayout>
                  <c:x val="-1.0159508762246406E-16"/>
                  <c:y val="-0.1891380790885506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30-4B48-A977-0C15A20536B9}"/>
                </c:ext>
              </c:extLst>
            </c:dLbl>
            <c:dLbl>
              <c:idx val="4"/>
              <c:layout>
                <c:manualLayout>
                  <c:x val="1.0159508762246406E-16"/>
                  <c:y val="-0.1813385706725279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30-4B48-A977-0C15A20536B9}"/>
                </c:ext>
              </c:extLst>
            </c:dLbl>
            <c:dLbl>
              <c:idx val="5"/>
              <c:layout>
                <c:manualLayout>
                  <c:x val="0"/>
                  <c:y val="-6.62958215361930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-0,63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30-4B48-A977-0C15A2053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'obrázek 2 a 3'!$B$6:$G$6</c:f>
              <c:strCache>
                <c:ptCount val="6"/>
                <c:pt idx="0">
                  <c:v>100% ABS</c:v>
                </c:pt>
                <c:pt idx="1">
                  <c:v>95% ABS - 5% pelety</c:v>
                </c:pt>
                <c:pt idx="2">
                  <c:v>90% ABS - 10% pelety</c:v>
                </c:pt>
                <c:pt idx="3">
                  <c:v>85% ABS - 15% pelety</c:v>
                </c:pt>
                <c:pt idx="4">
                  <c:v>80% ABS -  20% pelety</c:v>
                </c:pt>
                <c:pt idx="5">
                  <c:v>Pelety</c:v>
                </c:pt>
              </c:strCache>
            </c:strRef>
          </c:cat>
          <c:val>
            <c:numRef>
              <c:f>'obrázek 2 a 3'!$B$11:$G$11</c:f>
              <c:numCache>
                <c:formatCode>0.00E+00</c:formatCode>
                <c:ptCount val="6"/>
                <c:pt idx="0">
                  <c:v>3.2</c:v>
                </c:pt>
                <c:pt idx="1">
                  <c:v>3.1035559521935379</c:v>
                </c:pt>
                <c:pt idx="2">
                  <c:v>2.9836</c:v>
                </c:pt>
                <c:pt idx="3">
                  <c:v>2.8674000000000004</c:v>
                </c:pt>
                <c:pt idx="4">
                  <c:v>2.7510000000000003</c:v>
                </c:pt>
                <c:pt idx="5">
                  <c:v>0.88800000000000001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30-4B48-A977-0C15A2053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1765192"/>
        <c:axId val="881766832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'obrázek 2 a 3'!$A$12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'obrázek 2 a 3'!$B$6:$G$6</c15:sqref>
                        </c15:formulaRef>
                      </c:ext>
                    </c:extLst>
                    <c:strCache>
                      <c:ptCount val="6"/>
                      <c:pt idx="0">
                        <c:v>100% ABS</c:v>
                      </c:pt>
                      <c:pt idx="1">
                        <c:v>95% ABS - 5% pelety</c:v>
                      </c:pt>
                      <c:pt idx="2">
                        <c:v>90% ABS - 10% pelety</c:v>
                      </c:pt>
                      <c:pt idx="3">
                        <c:v>85% ABS - 15% pelety</c:v>
                      </c:pt>
                      <c:pt idx="4">
                        <c:v>80% ABS -  20% pelety</c:v>
                      </c:pt>
                      <c:pt idx="5">
                        <c:v>Pelety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'obrázek 2 a 3'!$B$12:$G$12</c15:sqref>
                        </c15:formulaRef>
                      </c:ext>
                    </c:extLst>
                    <c:numCache>
                      <c:formatCode>0.00E+00</c:formatCode>
                      <c:ptCount val="6"/>
                      <c:pt idx="0">
                        <c:v>3.1868000000000003</c:v>
                      </c:pt>
                      <c:pt idx="1">
                        <c:v>3.0150408658148513</c:v>
                      </c:pt>
                      <c:pt idx="2">
                        <c:v>2.819765631139</c:v>
                      </c:pt>
                      <c:pt idx="3">
                        <c:v>2.6281656914660005</c:v>
                      </c:pt>
                      <c:pt idx="4">
                        <c:v>2.4364638617940004</c:v>
                      </c:pt>
                      <c:pt idx="5">
                        <c:v>-0.63160599298000009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B330-4B48-A977-0C15A20536B9}"/>
                  </c:ext>
                </c:extLst>
              </c15:ser>
            </c15:filteredBarSeries>
          </c:ext>
        </c:extLst>
      </c:barChart>
      <c:catAx>
        <c:axId val="88176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881766832"/>
        <c:crosses val="autoZero"/>
        <c:auto val="1"/>
        <c:lblAlgn val="ctr"/>
        <c:lblOffset val="100"/>
        <c:noMultiLvlLbl val="0"/>
      </c:catAx>
      <c:valAx>
        <c:axId val="881766832"/>
        <c:scaling>
          <c:orientation val="minMax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88176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803353802786041E-2"/>
          <c:y val="0.81423225888122708"/>
          <c:w val="0.81425515596129239"/>
          <c:h val="0.17011838317289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'tab 5 obr 5 6'!$N$27</c:f>
              <c:strCache>
                <c:ptCount val="1"/>
                <c:pt idx="0">
                  <c:v>ABS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 5 obr 5 6'!$M$28:$M$35</c:f>
              <c:strCache>
                <c:ptCount val="4"/>
                <c:pt idx="0">
                  <c:v>95 % ABS / 5 % pelety</c:v>
                </c:pt>
                <c:pt idx="1">
                  <c:v>90 % ABS / 10 % pelety</c:v>
                </c:pt>
                <c:pt idx="2">
                  <c:v>85 % ABS / 15 % pelety</c:v>
                </c:pt>
                <c:pt idx="3">
                  <c:v>80 % ABS / 20 % pelety</c:v>
                </c:pt>
              </c:strCache>
              <c:extLst/>
            </c:strRef>
          </c:cat>
          <c:val>
            <c:numRef>
              <c:f>'tab 5 obr 5 6'!$N$28:$N$35</c:f>
              <c:numCache>
                <c:formatCode>0.00%</c:formatCode>
                <c:ptCount val="4"/>
                <c:pt idx="0">
                  <c:v>1.0052969080042553</c:v>
                </c:pt>
                <c:pt idx="1">
                  <c:v>1.0171412717167831</c:v>
                </c:pt>
                <c:pt idx="2">
                  <c:v>1.0306427820724946</c:v>
                </c:pt>
                <c:pt idx="3">
                  <c:v>1.0463524782685856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A1E-43BD-9065-4369A3C9057F}"/>
            </c:ext>
          </c:extLst>
        </c:ser>
        <c:ser>
          <c:idx val="1"/>
          <c:order val="1"/>
          <c:tx>
            <c:strRef>
              <c:f>'tab 5 obr 5 6'!$O$27</c:f>
              <c:strCache>
                <c:ptCount val="1"/>
                <c:pt idx="0">
                  <c:v>Pelety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 5 obr 5 6'!$M$28:$M$35</c:f>
              <c:strCache>
                <c:ptCount val="4"/>
                <c:pt idx="0">
                  <c:v>95 % ABS / 5 % pelety</c:v>
                </c:pt>
                <c:pt idx="1">
                  <c:v>90 % ABS / 10 % pelety</c:v>
                </c:pt>
                <c:pt idx="2">
                  <c:v>85 % ABS / 15 % pelety</c:v>
                </c:pt>
                <c:pt idx="3">
                  <c:v>80 % ABS / 20 % pelety</c:v>
                </c:pt>
              </c:strCache>
              <c:extLst/>
            </c:strRef>
          </c:cat>
          <c:val>
            <c:numRef>
              <c:f>'tab 5 obr 5 6'!$O$28:$O$35</c:f>
              <c:numCache>
                <c:formatCode>0.00%</c:formatCode>
                <c:ptCount val="4"/>
                <c:pt idx="0">
                  <c:v>-1.7147277424030955E-2</c:v>
                </c:pt>
                <c:pt idx="1">
                  <c:v>-3.6691666448253071E-2</c:v>
                </c:pt>
                <c:pt idx="2">
                  <c:v>-5.9030829183932008E-2</c:v>
                </c:pt>
                <c:pt idx="3">
                  <c:v>-8.4886873654556466E-2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A1E-43BD-9065-4369A3C9057F}"/>
            </c:ext>
          </c:extLst>
        </c:ser>
        <c:ser>
          <c:idx val="2"/>
          <c:order val="2"/>
          <c:tx>
            <c:strRef>
              <c:f>'tab 5 obr 5 6'!$P$27</c:f>
              <c:strCache>
                <c:ptCount val="1"/>
                <c:pt idx="0">
                  <c:v>Sušení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'tab 5 obr 5 6'!$M$28:$M$35</c:f>
              <c:strCache>
                <c:ptCount val="4"/>
                <c:pt idx="0">
                  <c:v>95 % ABS / 5 % pelety</c:v>
                </c:pt>
                <c:pt idx="1">
                  <c:v>90 % ABS / 10 % pelety</c:v>
                </c:pt>
                <c:pt idx="2">
                  <c:v>85 % ABS / 15 % pelety</c:v>
                </c:pt>
                <c:pt idx="3">
                  <c:v>80 % ABS / 20 % pelety</c:v>
                </c:pt>
              </c:strCache>
              <c:extLst/>
            </c:strRef>
          </c:cat>
          <c:val>
            <c:numRef>
              <c:f>'tab 5 obr 5 6'!$P$28:$P$35</c:f>
              <c:numCache>
                <c:formatCode>0.00%</c:formatCode>
                <c:ptCount val="4"/>
                <c:pt idx="0">
                  <c:v>6.6781674230177376E-3</c:v>
                </c:pt>
                <c:pt idx="1">
                  <c:v>1.4280382120174521E-2</c:v>
                </c:pt>
                <c:pt idx="2">
                  <c:v>2.3000981728926135E-2</c:v>
                </c:pt>
                <c:pt idx="3">
                  <c:v>3.3053460247385778E-2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A1E-43BD-9065-4369A3C9057F}"/>
            </c:ext>
          </c:extLst>
        </c:ser>
        <c:ser>
          <c:idx val="3"/>
          <c:order val="3"/>
          <c:tx>
            <c:strRef>
              <c:f>'tab 5 obr 5 6'!$Q$27</c:f>
              <c:strCache>
                <c:ptCount val="1"/>
                <c:pt idx="0">
                  <c:v>Doprava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'tab 5 obr 5 6'!$M$28:$M$35</c:f>
              <c:strCache>
                <c:ptCount val="4"/>
                <c:pt idx="0">
                  <c:v>95 % ABS / 5 % pelety</c:v>
                </c:pt>
                <c:pt idx="1">
                  <c:v>90 % ABS / 10 % pelety</c:v>
                </c:pt>
                <c:pt idx="2">
                  <c:v>85 % ABS / 15 % pelety</c:v>
                </c:pt>
                <c:pt idx="3">
                  <c:v>80 % ABS / 20 % pelety</c:v>
                </c:pt>
              </c:strCache>
              <c:extLst/>
            </c:strRef>
          </c:cat>
          <c:val>
            <c:numRef>
              <c:f>'tab 5 obr 5 6'!$Q$28:$Q$35</c:f>
              <c:numCache>
                <c:formatCode>0.00%</c:formatCode>
                <c:ptCount val="4"/>
                <c:pt idx="0">
                  <c:v>5.1722019967579127E-3</c:v>
                </c:pt>
                <c:pt idx="1">
                  <c:v>5.2700126112954484E-3</c:v>
                </c:pt>
                <c:pt idx="2">
                  <c:v>5.3870653825111607E-3</c:v>
                </c:pt>
                <c:pt idx="3">
                  <c:v>5.4809351385853126E-3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A1E-43BD-9065-4369A3C90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2887616"/>
        <c:axId val="762886960"/>
      </c:barChart>
      <c:catAx>
        <c:axId val="76288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762886960"/>
        <c:crossesAt val="-0.1"/>
        <c:auto val="1"/>
        <c:lblAlgn val="ctr"/>
        <c:lblOffset val="100"/>
        <c:noMultiLvlLbl val="0"/>
      </c:catAx>
      <c:valAx>
        <c:axId val="762886960"/>
        <c:scaling>
          <c:orientation val="minMax"/>
          <c:max val="1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25000"/>
                <a:lumOff val="75000"/>
                <a:alpha val="97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7628876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'tab 5 obr 5 6'!$N$27</c:f>
              <c:strCache>
                <c:ptCount val="1"/>
                <c:pt idx="0">
                  <c:v>ABS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 5 obr 5 6'!$M$28:$M$31</c:f>
              <c:strCache>
                <c:ptCount val="4"/>
                <c:pt idx="0">
                  <c:v>95 % ABS / 5 % pelety</c:v>
                </c:pt>
                <c:pt idx="1">
                  <c:v>90 % ABS / 10 % pelety</c:v>
                </c:pt>
                <c:pt idx="2">
                  <c:v>85 % ABS / 15 % pelety</c:v>
                </c:pt>
                <c:pt idx="3">
                  <c:v>80 % ABS / 20 % pelety</c:v>
                </c:pt>
              </c:strCache>
            </c:strRef>
          </c:cat>
          <c:val>
            <c:numRef>
              <c:f>'tab 5 obr 5 6'!$N$28:$N$31</c:f>
              <c:numCache>
                <c:formatCode>0.00%</c:formatCode>
                <c:ptCount val="4"/>
                <c:pt idx="0">
                  <c:v>0.98057261546557195</c:v>
                </c:pt>
                <c:pt idx="1">
                  <c:v>0.96510268826181334</c:v>
                </c:pt>
                <c:pt idx="2">
                  <c:v>0.94842508349768184</c:v>
                </c:pt>
                <c:pt idx="3">
                  <c:v>0.93031577430311274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A-471A-A07A-E03F12EEF2E6}"/>
            </c:ext>
          </c:extLst>
        </c:ser>
        <c:ser>
          <c:idx val="1"/>
          <c:order val="1"/>
          <c:tx>
            <c:strRef>
              <c:f>'tab 5 obr 5 6'!$O$27</c:f>
              <c:strCache>
                <c:ptCount val="1"/>
                <c:pt idx="0">
                  <c:v>Pelety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 5 obr 5 6'!$M$28:$M$31</c:f>
              <c:strCache>
                <c:ptCount val="4"/>
                <c:pt idx="0">
                  <c:v>95 % ABS / 5 % pelety</c:v>
                </c:pt>
                <c:pt idx="1">
                  <c:v>90 % ABS / 10 % pelety</c:v>
                </c:pt>
                <c:pt idx="2">
                  <c:v>85 % ABS / 15 % pelety</c:v>
                </c:pt>
                <c:pt idx="3">
                  <c:v>80 % ABS / 20 % pelety</c:v>
                </c:pt>
              </c:strCache>
            </c:strRef>
          </c:cat>
          <c:val>
            <c:numRef>
              <c:f>'tab 5 obr 5 6'!$O$28:$O$31</c:f>
              <c:numCache>
                <c:formatCode>0.00%</c:formatCode>
                <c:ptCount val="4"/>
                <c:pt idx="0">
                  <c:v>7.9020674563214655E-3</c:v>
                </c:pt>
                <c:pt idx="1">
                  <c:v>1.6430121890131908E-2</c:v>
                </c:pt>
                <c:pt idx="2">
                  <c:v>2.5626537915953609E-2</c:v>
                </c:pt>
                <c:pt idx="3">
                  <c:v>3.5611065380895215E-2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9A-471A-A07A-E03F12EEF2E6}"/>
            </c:ext>
          </c:extLst>
        </c:ser>
        <c:ser>
          <c:idx val="2"/>
          <c:order val="2"/>
          <c:tx>
            <c:strRef>
              <c:f>'tab 5 obr 5 6'!$P$27</c:f>
              <c:strCache>
                <c:ptCount val="1"/>
                <c:pt idx="0">
                  <c:v>Sušení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'tab 5 obr 5 6'!$M$28:$M$31</c:f>
              <c:strCache>
                <c:ptCount val="4"/>
                <c:pt idx="0">
                  <c:v>95 % ABS / 5 % pelety</c:v>
                </c:pt>
                <c:pt idx="1">
                  <c:v>90 % ABS / 10 % pelety</c:v>
                </c:pt>
                <c:pt idx="2">
                  <c:v>85 % ABS / 15 % pelety</c:v>
                </c:pt>
                <c:pt idx="3">
                  <c:v>80 % ABS / 20 % pelety</c:v>
                </c:pt>
              </c:strCache>
            </c:strRef>
          </c:cat>
          <c:val>
            <c:numRef>
              <c:f>'tab 5 obr 5 6'!$P$28:$P$31</c:f>
              <c:numCache>
                <c:formatCode>0.00%</c:formatCode>
                <c:ptCount val="4"/>
                <c:pt idx="0">
                  <c:v>6.4771749196060211E-3</c:v>
                </c:pt>
                <c:pt idx="1">
                  <c:v>1.3458006344965771E-2</c:v>
                </c:pt>
                <c:pt idx="2">
                  <c:v>2.100558740899661E-2</c:v>
                </c:pt>
                <c:pt idx="3">
                  <c:v>2.9189715327102593E-2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9A-471A-A07A-E03F12EEF2E6}"/>
            </c:ext>
          </c:extLst>
        </c:ser>
        <c:ser>
          <c:idx val="3"/>
          <c:order val="3"/>
          <c:tx>
            <c:strRef>
              <c:f>'tab 5 obr 5 6'!$Q$27</c:f>
              <c:strCache>
                <c:ptCount val="1"/>
                <c:pt idx="0">
                  <c:v>Doprava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'tab 5 obr 5 6'!$M$28:$M$31</c:f>
              <c:strCache>
                <c:ptCount val="4"/>
                <c:pt idx="0">
                  <c:v>95 % ABS / 5 % pelety</c:v>
                </c:pt>
                <c:pt idx="1">
                  <c:v>90 % ABS / 10 % pelety</c:v>
                </c:pt>
                <c:pt idx="2">
                  <c:v>85 % ABS / 15 % pelety</c:v>
                </c:pt>
                <c:pt idx="3">
                  <c:v>80 % ABS / 20 % pelety</c:v>
                </c:pt>
              </c:strCache>
            </c:strRef>
          </c:cat>
          <c:val>
            <c:numRef>
              <c:f>'tab 5 obr 5 6'!$Q$28:$Q$31</c:f>
              <c:numCache>
                <c:formatCode>0.00%</c:formatCode>
                <c:ptCount val="4"/>
                <c:pt idx="0">
                  <c:v>5.0481421585004613E-3</c:v>
                </c:pt>
                <c:pt idx="1">
                  <c:v>5.0091835030889962E-3</c:v>
                </c:pt>
                <c:pt idx="2">
                  <c:v>4.942791177367861E-3</c:v>
                </c:pt>
                <c:pt idx="3">
                  <c:v>4.8834449888894614E-3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9A-471A-A07A-E03F12EEF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2887616"/>
        <c:axId val="762886960"/>
      </c:barChart>
      <c:catAx>
        <c:axId val="76288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762886960"/>
        <c:crosses val="autoZero"/>
        <c:auto val="1"/>
        <c:lblAlgn val="ctr"/>
        <c:lblOffset val="100"/>
        <c:noMultiLvlLbl val="0"/>
      </c:catAx>
      <c:valAx>
        <c:axId val="7628869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76288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DD6AD-E1FC-4ECD-8864-D0C2F19FF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E94158-6B7C-40A4-8F51-C872E8993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7197D3-E98C-4C14-B8A4-17106AF5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7306-59E5-4A77-B1AD-C41B445BED10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D343-70A0-4D58-8338-7AB75C02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7F167D-7B6D-4903-BE25-8294DEB9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05B5-EB03-4135-80FC-DB4097BD4C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03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AA9D9-89DA-427E-BAF5-2C470C4E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B4DA93-CF40-49DF-BCB3-43084E74B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60E7D2-6466-4038-8BA5-38703AAE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7306-59E5-4A77-B1AD-C41B445BED10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900B03-9EF9-4718-8BC8-BE28ED3B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004C5B-BE6D-4D8F-ABF7-18F6F4E6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05B5-EB03-4135-80FC-DB4097BD4C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66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EF77206-649E-4444-AC3B-CBA7AA610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5B2C47-CBF4-4E0A-94D1-2B690D4B3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DD93F-11EB-40EB-B124-7543C432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7306-59E5-4A77-B1AD-C41B445BED10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F370E3-D29A-4D18-9CBC-52E6C107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EA74C2-DC19-4D41-AD88-3142DFA3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05B5-EB03-4135-80FC-DB4097BD4C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41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3CC38-7E79-41AE-AD36-A0868690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BEC7D2-6C93-4367-A984-38E475A37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4C0225-AEC9-490A-A6DD-21FA8A32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7306-59E5-4A77-B1AD-C41B445BED10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657F24-7B87-406F-93AF-F9F31C59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583CC0-03F7-4698-BC07-D3CCDAF0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05B5-EB03-4135-80FC-DB4097BD4C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86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B196B-A452-4924-AB01-DA16AD80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476EEA5-55C7-4641-848A-F72EA4CD4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188185-5B9B-4BB3-ABDC-21611419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7306-59E5-4A77-B1AD-C41B445BED10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C0AC13-4EAA-4104-B528-A52C6ED5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630F22-20CE-459C-A9F4-BBC88947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05B5-EB03-4135-80FC-DB4097BD4C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98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75457-DFCA-4526-AD21-E958EFBF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3CA45B-187C-4CD8-B348-6D7FBD1E8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D75BCE3-73B5-429B-8B3F-2C4D1C7A6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E57F13-5243-494E-9B91-315E01EB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7306-59E5-4A77-B1AD-C41B445BED10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69543F-9B68-4FA3-AD45-7A43F7E9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29079F-7D93-4E02-B09A-8A0D8874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05B5-EB03-4135-80FC-DB4097BD4C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64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86ED0-B28F-4946-ACF3-012FC7AF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A6037A-0219-432F-8DE5-870FB8534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CABCBBF-9FC2-4CC3-ABE1-4F1BEAD1D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2E73CE0-1173-4A88-B627-61161E468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96CEB3A-ACD2-4826-97D0-76C53434C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C5BC20E-7EFB-484E-A56B-206FE198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7306-59E5-4A77-B1AD-C41B445BED10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EF24084-A1E6-461D-A078-F8549753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62E2F9-BC5E-4740-8F35-E9F9D053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05B5-EB03-4135-80FC-DB4097BD4C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9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F9CC1-78D6-47FF-B26A-95CF42CC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23B406-13BA-4AD5-BBB3-0798C728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7306-59E5-4A77-B1AD-C41B445BED10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414AFA-48F8-4744-B73D-03587AD6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F85A09-45DF-4280-B92D-79657E3D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05B5-EB03-4135-80FC-DB4097BD4C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76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226BC1-456C-45C1-AFB4-B524C0EC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7306-59E5-4A77-B1AD-C41B445BED10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44EE77-DDD1-4351-A192-7A5EB80D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998A57-9F54-427C-84E0-CD926487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05B5-EB03-4135-80FC-DB4097BD4C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74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43D69-1547-4DEC-ADC8-DB230B3C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2F6311-E3CF-4B33-AF35-19639BE9B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670441D-ECBC-457A-8CCC-D124326CC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39828E-8F28-47C9-8EC6-F25CCAC0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7306-59E5-4A77-B1AD-C41B445BED10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BFAB71-AB15-49FC-8BBB-67760710B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F359B5-42A5-463B-8CD1-21D66C70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05B5-EB03-4135-80FC-DB4097BD4C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95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1BD6B-7AF2-4CBC-BD77-CE1ADBC9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C1895C9-3001-43AA-B5D4-B29EA740C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3CEDF45-FF32-40CE-9896-1C4D0FB15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5559D8-5E33-4418-8338-71302390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7306-59E5-4A77-B1AD-C41B445BED10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CA802C-3C8B-4DCD-8897-5ECE4E8F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86064A-7941-4FB4-BD0F-23077F16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05B5-EB03-4135-80FC-DB4097BD4C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72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7C30E6C-B197-4276-A999-CBAE6A26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71A9E1B-FC72-436A-A4A2-B81FF79E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7166A3-3C3E-4AF4-B0E3-2029A9015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7306-59E5-4A77-B1AD-C41B445BED10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B832EF-6ADE-4283-ACC6-0EDFBC349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E29717-73B9-4B28-A8A9-0652A8994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705B5-EB03-4135-80FC-DB4097BD4C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91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80BDD1-8D09-4D53-836D-24D3F514D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Snižování uhlíkové stopy plastů přídavkem biosložky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F3BF97-6D10-41C1-9C1B-BED223DA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3158"/>
            <a:ext cx="9144000" cy="1655762"/>
          </a:xfrm>
        </p:spPr>
        <p:txBody>
          <a:bodyPr/>
          <a:lstStyle/>
          <a:p>
            <a:r>
              <a:rPr lang="cs-CZ" dirty="0"/>
              <a:t>Ing. Kamila Sirotná, prof. Ing. Vladimír Kočí, Ph.D., MBA,</a:t>
            </a:r>
            <a:br>
              <a:rPr lang="cs-CZ" dirty="0"/>
            </a:br>
            <a:r>
              <a:rPr lang="cs-CZ" dirty="0"/>
              <a:t>Ing. Lukáš Zuzánek, PhD.</a:t>
            </a:r>
          </a:p>
        </p:txBody>
      </p:sp>
      <p:pic>
        <p:nvPicPr>
          <p:cNvPr id="2052" name="Picture 4" descr="http://supre.vscht.cz/files/uzel/0062651/0002~~y8lPz48vLy8HAA.jpg">
            <a:extLst>
              <a:ext uri="{FF2B5EF4-FFF2-40B4-BE49-F238E27FC236}">
                <a16:creationId xmlns:a16="http://schemas.microsoft.com/office/drawing/2014/main" id="{96615F45-89C0-4C8E-B510-06EEF08A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7" y="433759"/>
            <a:ext cx="4216636" cy="109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74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8103D-2BE5-43CB-851B-9628C7F1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315937"/>
            <a:ext cx="10527989" cy="646929"/>
          </a:xfrm>
        </p:spPr>
        <p:txBody>
          <a:bodyPr>
            <a:normAutofit/>
          </a:bodyPr>
          <a:lstStyle/>
          <a:p>
            <a:r>
              <a:rPr lang="cs-CZ" sz="2800" b="1" dirty="0"/>
              <a:t>Kategorie dopadu podle EF 3.0 – výsledky a kontribuční analýza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12F5B7F8-F722-4AAC-A0C2-01F3446E4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721197"/>
              </p:ext>
            </p:extLst>
          </p:nvPr>
        </p:nvGraphicFramePr>
        <p:xfrm>
          <a:off x="121091" y="1201582"/>
          <a:ext cx="6634700" cy="4432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3" imgW="6480123" imgH="4329155" progId="Word.Document.12">
                  <p:embed/>
                </p:oleObj>
              </mc:Choice>
              <mc:Fallback>
                <p:oleObj name="Document" r:id="rId3" imgW="6480123" imgH="43291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091" y="1201582"/>
                        <a:ext cx="6634700" cy="4432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4A5B1365-0316-41C2-8285-A730A7490A46}"/>
              </a:ext>
            </a:extLst>
          </p:cNvPr>
          <p:cNvSpPr txBox="1"/>
          <p:nvPr/>
        </p:nvSpPr>
        <p:spPr>
          <a:xfrm>
            <a:off x="432619" y="5656418"/>
            <a:ext cx="10920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vážené a normalizované výsledky podle EF 3.0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největší vliv: kategorie Celková změna klimatu (</a:t>
            </a:r>
            <a:r>
              <a:rPr lang="cs-CZ" dirty="0" err="1"/>
              <a:t>Cimate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total</a:t>
            </a:r>
            <a:r>
              <a:rPr lang="cs-CZ" dirty="0"/>
              <a:t>) a kategorie Spotřeba fosilních surovin (</a:t>
            </a:r>
            <a:r>
              <a:rPr lang="cs-CZ" dirty="0" err="1"/>
              <a:t>Resource</a:t>
            </a:r>
            <a:r>
              <a:rPr lang="cs-CZ" dirty="0"/>
              <a:t> use, </a:t>
            </a:r>
            <a:r>
              <a:rPr lang="cs-CZ" dirty="0" err="1"/>
              <a:t>fossils</a:t>
            </a:r>
            <a:r>
              <a:rPr lang="cs-CZ" dirty="0"/>
              <a:t>)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71185E7-5E2B-4294-98BE-259C886441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022620"/>
              </p:ext>
            </p:extLst>
          </p:nvPr>
        </p:nvGraphicFramePr>
        <p:xfrm>
          <a:off x="6912864" y="962866"/>
          <a:ext cx="4983480" cy="467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036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CF27C-0750-4908-9C7D-4826E6D5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Porovnávané metodiky - ISO14067 a EF 3.0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0AE853-3091-4DD5-A63A-05F0019A9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Obě založeny na GWP 100 – časový horizont záchytu tepla v atmosféře stanoven na  100let</a:t>
            </a:r>
          </a:p>
          <a:p>
            <a:r>
              <a:rPr lang="cs-CZ" dirty="0"/>
              <a:t>Liší  se především v přístupu k biogennímu uhlíku, tj. k zohlednění skutečnosti, že během výroby biomasy (růstu plodiny) dochází k pohlcování vzdušného uhlíku:</a:t>
            </a:r>
          </a:p>
          <a:p>
            <a:r>
              <a:rPr lang="cs-CZ" dirty="0"/>
              <a:t>ISO14067 GWP100, </a:t>
            </a:r>
            <a:r>
              <a:rPr lang="cs-CZ" dirty="0" err="1"/>
              <a:t>Biogenic</a:t>
            </a:r>
            <a:r>
              <a:rPr lang="cs-CZ" dirty="0"/>
              <a:t> GHG </a:t>
            </a:r>
            <a:r>
              <a:rPr lang="cs-CZ" dirty="0" err="1"/>
              <a:t>removal</a:t>
            </a:r>
            <a:r>
              <a:rPr lang="cs-CZ" dirty="0"/>
              <a:t>  - je započítán jako přínos</a:t>
            </a:r>
          </a:p>
          <a:p>
            <a:r>
              <a:rPr lang="cs-CZ" dirty="0"/>
              <a:t>EF 3.0 - vliv pohlcování vzdušného uhlíku není zohledněno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BD526-3AFE-456E-8DE1-97D4C8C5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26" y="365125"/>
            <a:ext cx="9497961" cy="1325563"/>
          </a:xfrm>
        </p:spPr>
        <p:txBody>
          <a:bodyPr>
            <a:normAutofit/>
          </a:bodyPr>
          <a:lstStyle/>
          <a:p>
            <a:r>
              <a:rPr lang="cs-CZ" sz="2800" b="1" dirty="0"/>
              <a:t>Uhlíková stopa všech porovnávaných materiálů a směsí dle vybraných metodik [kg CO2 </a:t>
            </a:r>
            <a:r>
              <a:rPr lang="cs-CZ" sz="2800" b="1" dirty="0" err="1"/>
              <a:t>eq</a:t>
            </a:r>
            <a:r>
              <a:rPr lang="cs-CZ" sz="2800" b="1" dirty="0"/>
              <a:t>.]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E9DAE18-7430-4258-9040-E9D3784E7C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180702"/>
              </p:ext>
            </p:extLst>
          </p:nvPr>
        </p:nvGraphicFramePr>
        <p:xfrm>
          <a:off x="-314398" y="2069484"/>
          <a:ext cx="12820796" cy="3514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3" imgW="6479481" imgH="1777000" progId="Word.Document.12">
                  <p:embed/>
                </p:oleObj>
              </mc:Choice>
              <mc:Fallback>
                <p:oleObj name="Document" r:id="rId3" imgW="6479481" imgH="177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14398" y="2069484"/>
                        <a:ext cx="12820796" cy="3514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74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0BFE5F4-6ACA-4C4A-9F87-72271296B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131924"/>
              </p:ext>
            </p:extLst>
          </p:nvPr>
        </p:nvGraphicFramePr>
        <p:xfrm>
          <a:off x="719535" y="1140438"/>
          <a:ext cx="5376465" cy="562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5BC4D72D-29EB-4B75-BF1C-C3FA06ED4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073315"/>
              </p:ext>
            </p:extLst>
          </p:nvPr>
        </p:nvGraphicFramePr>
        <p:xfrm>
          <a:off x="6400141" y="1140438"/>
          <a:ext cx="5260057" cy="562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B0771CA4-21E6-4820-BEC1-1BAE2FC1E81A}"/>
              </a:ext>
            </a:extLst>
          </p:cNvPr>
          <p:cNvSpPr txBox="1"/>
          <p:nvPr/>
        </p:nvSpPr>
        <p:spPr>
          <a:xfrm>
            <a:off x="719535" y="346230"/>
            <a:ext cx="10752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Porovnání uhlíkové stopy směsi ABS a pelet z řepných řízků dle metodiky EF 3.0 a ISO 140 67 na funkční jednotku 1kg směsi</a:t>
            </a:r>
          </a:p>
        </p:txBody>
      </p:sp>
    </p:spTree>
    <p:extLst>
      <p:ext uri="{BB962C8B-B14F-4D97-AF65-F5344CB8AC3E}">
        <p14:creationId xmlns:p14="http://schemas.microsoft.com/office/powerpoint/2010/main" val="2998241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47D56-42EC-4716-A2FA-302ECAF9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Trend poklesu uhlíkové stopy s rostoucím podílem obnovitelné složky s ohledem na zvolenou metodiku [kg CO2 </a:t>
            </a:r>
            <a:r>
              <a:rPr lang="cs-CZ" sz="2800" b="1" dirty="0" err="1"/>
              <a:t>eq</a:t>
            </a:r>
            <a:r>
              <a:rPr lang="cs-CZ" sz="2800" b="1" dirty="0"/>
              <a:t>.]</a:t>
            </a:r>
          </a:p>
        </p:txBody>
      </p:sp>
      <p:pic>
        <p:nvPicPr>
          <p:cNvPr id="6146" name="Graf 12">
            <a:extLst>
              <a:ext uri="{FF2B5EF4-FFF2-40B4-BE49-F238E27FC236}">
                <a16:creationId xmlns:a16="http://schemas.microsoft.com/office/drawing/2014/main" id="{8FCAECB2-2164-477E-A432-97F8A8C2E77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13461"/>
            <a:ext cx="10515599" cy="44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5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7DA95-D2AD-4D91-8B38-4F48EB82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7284" cy="1630823"/>
          </a:xfrm>
        </p:spPr>
        <p:txBody>
          <a:bodyPr>
            <a:normAutofit/>
          </a:bodyPr>
          <a:lstStyle/>
          <a:p>
            <a:r>
              <a:rPr lang="cs-CZ" sz="2800" b="1" dirty="0"/>
              <a:t>Příspěvky jednotlivých skupin procesů podle obou zvolených metodik a kontribuční analýza těchto příspěvků [kg CO</a:t>
            </a:r>
            <a:r>
              <a:rPr lang="cs-CZ" sz="2800" b="1" baseline="-25000" dirty="0"/>
              <a:t>2</a:t>
            </a:r>
            <a:r>
              <a:rPr lang="cs-CZ" sz="2800" b="1" dirty="0"/>
              <a:t> </a:t>
            </a:r>
            <a:r>
              <a:rPr lang="cs-CZ" sz="2800" b="1" dirty="0" err="1"/>
              <a:t>eq</a:t>
            </a:r>
            <a:r>
              <a:rPr lang="cs-CZ" sz="2800" b="1" dirty="0"/>
              <a:t>.</a:t>
            </a:r>
            <a:r>
              <a:rPr lang="en-US" sz="2800" b="1" dirty="0"/>
              <a:t>]</a:t>
            </a:r>
            <a:endParaRPr lang="cs-CZ" sz="2800" b="1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C379B68-EBED-426F-960B-B4A33BB6F8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871697"/>
              </p:ext>
            </p:extLst>
          </p:nvPr>
        </p:nvGraphicFramePr>
        <p:xfrm>
          <a:off x="838200" y="2415697"/>
          <a:ext cx="10528811" cy="267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cument" r:id="rId3" imgW="8891599" imgH="2256288" progId="Word.Document.12">
                  <p:embed/>
                </p:oleObj>
              </mc:Choice>
              <mc:Fallback>
                <p:oleObj name="Document" r:id="rId3" imgW="8891599" imgH="22562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415697"/>
                        <a:ext cx="10528811" cy="2671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91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9C363DEC-8CFA-4550-8336-2E4FA43AD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300414"/>
              </p:ext>
            </p:extLst>
          </p:nvPr>
        </p:nvGraphicFramePr>
        <p:xfrm>
          <a:off x="6387701" y="1970921"/>
          <a:ext cx="4948893" cy="460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60CE44B3-36FD-41BB-999A-3363F2A04E49}"/>
              </a:ext>
            </a:extLst>
          </p:cNvPr>
          <p:cNvSpPr txBox="1"/>
          <p:nvPr/>
        </p:nvSpPr>
        <p:spPr>
          <a:xfrm>
            <a:off x="582604" y="585926"/>
            <a:ext cx="10753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+mj-lt"/>
              </a:rPr>
              <a:t>Kontribuční analýza příspěvku jednotlivých procesů k celkové uhlíkové stopě dle metodiky EF 3.0 a ISO 14067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126F6B6-4E56-4355-AEE1-9614C3F0D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652103"/>
              </p:ext>
            </p:extLst>
          </p:nvPr>
        </p:nvGraphicFramePr>
        <p:xfrm>
          <a:off x="1091381" y="1970921"/>
          <a:ext cx="4601496" cy="460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553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BD718-4354-42B7-8B77-E82533564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BE48BB-FECB-4A43-8284-E6D8ACE4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013"/>
            <a:ext cx="10515600" cy="5171768"/>
          </a:xfrm>
        </p:spPr>
        <p:txBody>
          <a:bodyPr>
            <a:noAutofit/>
          </a:bodyPr>
          <a:lstStyle/>
          <a:p>
            <a:r>
              <a:rPr lang="cs-CZ" dirty="0"/>
              <a:t>Posuzované materiály: </a:t>
            </a:r>
          </a:p>
          <a:p>
            <a:pPr lvl="1"/>
            <a:r>
              <a:rPr lang="cs-CZ" dirty="0"/>
              <a:t>Nejvyšší uhlíková stopa: čistý ABS</a:t>
            </a:r>
          </a:p>
          <a:p>
            <a:pPr lvl="1"/>
            <a:r>
              <a:rPr lang="cs-CZ" dirty="0"/>
              <a:t>Nejnižší uhlíková stopa: pelety z řepných řízků</a:t>
            </a:r>
          </a:p>
          <a:p>
            <a:pPr lvl="1"/>
            <a:r>
              <a:rPr lang="cs-CZ" dirty="0"/>
              <a:t>bez ohledu na zvolenou metodiku </a:t>
            </a:r>
          </a:p>
          <a:p>
            <a:r>
              <a:rPr lang="cs-CZ" dirty="0"/>
              <a:t>Posuzované směsi: </a:t>
            </a:r>
          </a:p>
          <a:p>
            <a:pPr lvl="1"/>
            <a:r>
              <a:rPr lang="cs-CZ" dirty="0"/>
              <a:t>Nejvyšší uhlíková stopa: složení 95 % ABS a 5 % pelet z řepných řízků</a:t>
            </a:r>
          </a:p>
          <a:p>
            <a:pPr lvl="1"/>
            <a:r>
              <a:rPr lang="cs-CZ" dirty="0"/>
              <a:t>Nejnižší uhlíková stopa: složení 80 % ABS a 20 % pelet z řepných řízků</a:t>
            </a:r>
          </a:p>
          <a:p>
            <a:pPr lvl="1"/>
            <a:r>
              <a:rPr lang="cs-CZ" dirty="0"/>
              <a:t>bez ohledu na zvolenou metodiku</a:t>
            </a:r>
          </a:p>
          <a:p>
            <a:pPr marL="228600" lvl="1">
              <a:spcBef>
                <a:spcPts val="1000"/>
              </a:spcBef>
            </a:pPr>
            <a:r>
              <a:rPr lang="cs-CZ" sz="2800" dirty="0"/>
              <a:t>Celkový trend výsledků není zvolenou metodikou ovlivněn</a:t>
            </a:r>
          </a:p>
          <a:p>
            <a:r>
              <a:rPr lang="cs-CZ" dirty="0"/>
              <a:t>ISO 140 67 – pohlcování vzdušného uhlíku jako přínos  =  rychlejší pokles uhlíkové stopy s rostoucím podílem pelet v porovnání s metodikou EF 3.0.</a:t>
            </a:r>
          </a:p>
          <a:p>
            <a:endParaRPr lang="cs-CZ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4C08333-2B61-4267-A90E-9B1B5501C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296716"/>
              </p:ext>
            </p:extLst>
          </p:nvPr>
        </p:nvGraphicFramePr>
        <p:xfrm>
          <a:off x="6096000" y="537163"/>
          <a:ext cx="10026850" cy="173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3" imgW="8891599" imgH="1365582" progId="Word.Document.12">
                  <p:embed/>
                </p:oleObj>
              </mc:Choice>
              <mc:Fallback>
                <p:oleObj name="Document" r:id="rId3" imgW="8891599" imgH="13655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537163"/>
                        <a:ext cx="10026850" cy="1737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596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A9C5A-A0C1-4A61-9641-80F41FA9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A9EABA-6CEC-48AA-8898-5C2E9522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75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Výhody pelet jako plniva: </a:t>
            </a:r>
          </a:p>
          <a:p>
            <a:pPr lvl="1"/>
            <a:r>
              <a:rPr lang="cs-CZ" sz="2200" dirty="0"/>
              <a:t>malá vzdálenost zdroje bio plniva od zpracovatelského závodu</a:t>
            </a:r>
          </a:p>
          <a:p>
            <a:pPr lvl="1"/>
            <a:r>
              <a:rPr lang="cs-CZ" sz="2200" dirty="0"/>
              <a:t>vedlejší / odpadní produkt</a:t>
            </a:r>
          </a:p>
          <a:p>
            <a:pPr marL="0" indent="0">
              <a:buNone/>
            </a:pPr>
            <a:r>
              <a:rPr lang="cs-CZ" dirty="0"/>
              <a:t>Bio plniva jako náhrada fosilních surovin: </a:t>
            </a:r>
          </a:p>
          <a:p>
            <a:pPr lvl="1"/>
            <a:r>
              <a:rPr lang="cs-CZ" sz="2200" dirty="0"/>
              <a:t>Finanční – nižší náklady</a:t>
            </a:r>
          </a:p>
          <a:p>
            <a:pPr lvl="1"/>
            <a:r>
              <a:rPr lang="cs-CZ" sz="2200" dirty="0"/>
              <a:t>Environmentální - nižší uhlíková stopa finálního výrobku</a:t>
            </a:r>
          </a:p>
          <a:p>
            <a:pPr lvl="1"/>
            <a:r>
              <a:rPr lang="cs-CZ" sz="2200" dirty="0"/>
              <a:t>Technologické - zlepšení vlastností výsledného materiálu, jeho vzhledu, rozložitelnosti </a:t>
            </a:r>
            <a:r>
              <a:rPr lang="cs-CZ" sz="2200" dirty="0" err="1"/>
              <a:t>atp</a:t>
            </a:r>
            <a:endParaRPr lang="cs-CZ" sz="2200" dirty="0"/>
          </a:p>
          <a:p>
            <a:pPr marL="0" lvl="1" indent="0">
              <a:spcBef>
                <a:spcPts val="1000"/>
              </a:spcBef>
              <a:buNone/>
            </a:pPr>
            <a:r>
              <a:rPr lang="cs-CZ" sz="2800" dirty="0"/>
              <a:t>Je to opravdu odpad, když má tradiční využití jako krmivo? </a:t>
            </a:r>
            <a:br>
              <a:rPr lang="cs-CZ" sz="2800" dirty="0"/>
            </a:br>
            <a:r>
              <a:rPr lang="cs-CZ" sz="2800" dirty="0"/>
              <a:t>Vyplatí se investice spojené se zaváděním takových technologií? </a:t>
            </a:r>
            <a:br>
              <a:rPr lang="cs-CZ" sz="2800" dirty="0"/>
            </a:br>
            <a:r>
              <a:rPr lang="cs-CZ" sz="2800" dirty="0"/>
              <a:t>Je heterogenní složení zásadní nevýhodou pro </a:t>
            </a:r>
            <a:r>
              <a:rPr lang="cs-CZ" sz="2800" dirty="0" err="1"/>
              <a:t>EoL</a:t>
            </a:r>
            <a:r>
              <a:rPr lang="cs-CZ" sz="2800" dirty="0"/>
              <a:t>? </a:t>
            </a:r>
          </a:p>
          <a:p>
            <a:pPr marL="457200" lvl="1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04656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A8900A-B444-455F-8517-28136C81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cs-CZ" sz="4000" dirty="0"/>
              <a:t>Děkuji vám za pozornost!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2400" dirty="0" err="1"/>
              <a:t>sirotnak</a:t>
            </a:r>
            <a:r>
              <a:rPr lang="en-US" sz="2400" dirty="0"/>
              <a:t>@vscht.cz</a:t>
            </a:r>
            <a:endParaRPr lang="cs-CZ" sz="2400" dirty="0"/>
          </a:p>
        </p:txBody>
      </p:sp>
      <p:pic>
        <p:nvPicPr>
          <p:cNvPr id="4" name="Picture 4" descr="http://supre.vscht.cz/files/uzel/0062651/0002~~y8lPz48vLy8HAA.jpg">
            <a:extLst>
              <a:ext uri="{FF2B5EF4-FFF2-40B4-BE49-F238E27FC236}">
                <a16:creationId xmlns:a16="http://schemas.microsoft.com/office/drawing/2014/main" id="{B0F9EA5E-FCAE-40B9-BB5C-F9A6BF926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7" y="433759"/>
            <a:ext cx="4216636" cy="109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2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C2143-35FD-4FFB-93D5-D94EB4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Cíle studie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7075EB-0D7B-46BE-8B49-E9B9352A2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konkrétní materiál určit,  zda uhlíková stopa je vhodná kategorie dopadu pro porovnání směsí</a:t>
            </a:r>
          </a:p>
          <a:p>
            <a:r>
              <a:rPr lang="cs-CZ" dirty="0"/>
              <a:t>pro zadaná složení prokázat vliv změny podílu biosložky na celkovou uhlíkovou stopu směsi </a:t>
            </a:r>
          </a:p>
          <a:p>
            <a:r>
              <a:rPr lang="cs-CZ" dirty="0"/>
              <a:t>srovnat výsledky získané dvěma různými metodikami pro výpočet uhlíkové stopy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60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2343D0-F85C-492F-A288-43A067A34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27" y="2743200"/>
            <a:ext cx="4866967" cy="3796858"/>
          </a:xfrm>
        </p:spPr>
        <p:txBody>
          <a:bodyPr>
            <a:normAutofit/>
          </a:bodyPr>
          <a:lstStyle/>
          <a:p>
            <a:pPr lvl="1"/>
            <a:r>
              <a:rPr lang="cs-CZ" sz="2200" dirty="0"/>
              <a:t>vyvinutý ŠKODA AUTO ve spolupráci s TU Liberec</a:t>
            </a:r>
          </a:p>
          <a:p>
            <a:pPr lvl="1"/>
            <a:r>
              <a:rPr lang="cs-CZ" sz="2200" dirty="0"/>
              <a:t>pro části palubní desky s vzhledem dřevěné dýhy</a:t>
            </a:r>
          </a:p>
          <a:p>
            <a:pPr lvl="1"/>
            <a:r>
              <a:rPr lang="cs-CZ" sz="2200" dirty="0"/>
              <a:t>představený na podzim 2021 se značnou šancí na zavedení do výroby</a:t>
            </a:r>
          </a:p>
        </p:txBody>
      </p:sp>
      <p:pic>
        <p:nvPicPr>
          <p:cNvPr id="7170" name="Picture 2" descr="https://cdn.autosalon.tv/img/original/71d4f82166894d5626be8eafb8de6d49.oddeleni-technickeho-vyvoje-spolecnosti-skoda-auto-spolecne-s-technickou-univerzitou-v-liberci.20210923181444.jpg">
            <a:extLst>
              <a:ext uri="{FF2B5EF4-FFF2-40B4-BE49-F238E27FC236}">
                <a16:creationId xmlns:a16="http://schemas.microsoft.com/office/drawing/2014/main" id="{995ACC63-4DAA-4CD7-882B-98888116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69" y="2315942"/>
            <a:ext cx="6054571" cy="418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5961418-C41C-4FEF-BCA6-DAEAE25E5E1D}"/>
              </a:ext>
            </a:extLst>
          </p:cNvPr>
          <p:cNvSpPr txBox="1"/>
          <p:nvPr/>
        </p:nvSpPr>
        <p:spPr>
          <a:xfrm>
            <a:off x="678427" y="1526262"/>
            <a:ext cx="11258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Kompozitní plast ABS (</a:t>
            </a:r>
            <a:r>
              <a:rPr lang="cs-CZ" sz="2800" dirty="0" err="1"/>
              <a:t>akrylonitrilbutadienstyren</a:t>
            </a:r>
            <a:r>
              <a:rPr lang="cs-CZ" sz="2800" dirty="0"/>
              <a:t>)</a:t>
            </a:r>
            <a:br>
              <a:rPr lang="cs-CZ" sz="2800" dirty="0"/>
            </a:br>
            <a:r>
              <a:rPr lang="cs-CZ" sz="2800" dirty="0"/>
              <a:t>s peletami z cukrových řízků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6AACEF5-EC05-4B66-82E2-2E1A669E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365125"/>
            <a:ext cx="10675374" cy="1325563"/>
          </a:xfrm>
        </p:spPr>
        <p:txBody>
          <a:bodyPr/>
          <a:lstStyle/>
          <a:p>
            <a:r>
              <a:rPr lang="cs-CZ" b="1" dirty="0"/>
              <a:t>Posuzovaný kompozitní materiál</a:t>
            </a:r>
          </a:p>
        </p:txBody>
      </p:sp>
    </p:spTree>
    <p:extLst>
      <p:ext uri="{BB962C8B-B14F-4D97-AF65-F5344CB8AC3E}">
        <p14:creationId xmlns:p14="http://schemas.microsoft.com/office/powerpoint/2010/main" val="126848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3C7E7-C3D4-411B-B81F-087B2F203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365125"/>
            <a:ext cx="10675374" cy="1325563"/>
          </a:xfrm>
        </p:spPr>
        <p:txBody>
          <a:bodyPr/>
          <a:lstStyle/>
          <a:p>
            <a:r>
              <a:rPr lang="cs-CZ" b="1" dirty="0" err="1"/>
              <a:t>Peletizované</a:t>
            </a:r>
            <a:r>
              <a:rPr lang="cs-CZ" b="1" dirty="0"/>
              <a:t> vysušené řízky z cukrové řepy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A7FBD0-917F-4EAA-ABB7-EFF118E5A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940" y="1587064"/>
            <a:ext cx="5436931" cy="4390949"/>
          </a:xfrm>
        </p:spPr>
        <p:txBody>
          <a:bodyPr>
            <a:normAutofit/>
          </a:bodyPr>
          <a:lstStyle/>
          <a:p>
            <a:r>
              <a:rPr lang="cs-CZ" dirty="0"/>
              <a:t>vznikají jako odpadní materiál při výrobě cukru</a:t>
            </a:r>
          </a:p>
          <a:p>
            <a:r>
              <a:rPr lang="cs-CZ" dirty="0"/>
              <a:t>řepa se nařeže, vymývá, lisuje, produktem je cukrová šťáva a </a:t>
            </a:r>
            <a:r>
              <a:rPr lang="cs-CZ" dirty="0" err="1"/>
              <a:t>vyloužené</a:t>
            </a:r>
            <a:r>
              <a:rPr lang="cs-CZ" dirty="0"/>
              <a:t> řízky</a:t>
            </a:r>
          </a:p>
          <a:p>
            <a:r>
              <a:rPr lang="cs-CZ" dirty="0"/>
              <a:t>obvykle využívány jako krmivo pro hospodářská zvířata</a:t>
            </a:r>
          </a:p>
          <a:p>
            <a:r>
              <a:rPr lang="cs-CZ" dirty="0"/>
              <a:t>dodavatel: cukrovar společnosti </a:t>
            </a:r>
            <a:r>
              <a:rPr lang="cs-CZ" dirty="0" err="1"/>
              <a:t>Tereos</a:t>
            </a:r>
            <a:r>
              <a:rPr lang="cs-CZ" dirty="0"/>
              <a:t> TTD, a.s. v Dobrovicích blízko Mladé Boleslavi</a:t>
            </a:r>
          </a:p>
        </p:txBody>
      </p:sp>
      <p:pic>
        <p:nvPicPr>
          <p:cNvPr id="9218" name="Picture 2" descr="Řepné pelety 20 kg – Prodej a rozvoz krmiv pro koně">
            <a:extLst>
              <a:ext uri="{FF2B5EF4-FFF2-40B4-BE49-F238E27FC236}">
                <a16:creationId xmlns:a16="http://schemas.microsoft.com/office/drawing/2014/main" id="{4314C806-A033-4915-AA46-3D7AFA27B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064"/>
            <a:ext cx="5354698" cy="36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94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8F0C6-9D44-4DDA-BB92-1C090142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737"/>
            <a:ext cx="10515600" cy="1325563"/>
          </a:xfrm>
        </p:spPr>
        <p:txBody>
          <a:bodyPr/>
          <a:lstStyle/>
          <a:p>
            <a:r>
              <a:rPr lang="cs-CZ" b="1" dirty="0"/>
              <a:t>Metoda posuzování životního cyklu (LCA)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1E9CB4-FCE0-4BEB-8804-E975EF156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Nástroj na měření technologických, provozních a environmentálních parametrů jednotlivých organizací nebo průmyslových podniků</a:t>
            </a:r>
          </a:p>
          <a:p>
            <a:r>
              <a:rPr lang="cs-CZ" dirty="0"/>
              <a:t>Etapy: </a:t>
            </a:r>
          </a:p>
          <a:p>
            <a:pPr lvl="1"/>
            <a:r>
              <a:rPr lang="cs-CZ" dirty="0"/>
              <a:t>Definice cílů a rozsahu</a:t>
            </a:r>
          </a:p>
          <a:p>
            <a:pPr lvl="1"/>
            <a:r>
              <a:rPr lang="cs-CZ" dirty="0"/>
              <a:t>Inventarizační analýza</a:t>
            </a:r>
          </a:p>
          <a:p>
            <a:pPr lvl="1"/>
            <a:r>
              <a:rPr lang="cs-CZ" dirty="0"/>
              <a:t>Posuzování dopadů</a:t>
            </a:r>
          </a:p>
          <a:p>
            <a:pPr lvl="1"/>
            <a:r>
              <a:rPr lang="cs-CZ" dirty="0"/>
              <a:t>Interpretace</a:t>
            </a:r>
          </a:p>
          <a:p>
            <a:pPr marL="228600" lvl="1">
              <a:spcBef>
                <a:spcPts val="1000"/>
              </a:spcBef>
            </a:pPr>
            <a:r>
              <a:rPr lang="es-ES" sz="2800" dirty="0"/>
              <a:t>ČSN EN ISO 14040 a 14044</a:t>
            </a:r>
            <a:endParaRPr lang="cs-CZ" sz="2800" dirty="0"/>
          </a:p>
        </p:txBody>
      </p:sp>
      <p:pic>
        <p:nvPicPr>
          <p:cNvPr id="11268" name="Picture 4" descr="Life Cycle Analysis. Life cycle analysis (LCA, also known as… | by  Syedaridazahra | Medium">
            <a:extLst>
              <a:ext uri="{FF2B5EF4-FFF2-40B4-BE49-F238E27FC236}">
                <a16:creationId xmlns:a16="http://schemas.microsoft.com/office/drawing/2014/main" id="{823D350D-1146-4A25-B333-3A0E6EA0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143" y="3053672"/>
            <a:ext cx="3195484" cy="3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69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EFD32-9191-4C5D-9619-56133ECC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Posuzované materiálové směsi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8E680C-E5AE-4C9A-83BB-31CE9C673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Akrylonitrilbutadienstyren</a:t>
            </a:r>
            <a:r>
              <a:rPr lang="cs-CZ" dirty="0"/>
              <a:t> (ABS)</a:t>
            </a:r>
          </a:p>
          <a:p>
            <a:pPr lvl="0"/>
            <a:r>
              <a:rPr lang="cs-CZ" dirty="0"/>
              <a:t>Směs ABS / pelety v hmotnostním poměru 95/5 %</a:t>
            </a:r>
          </a:p>
          <a:p>
            <a:pPr lvl="0"/>
            <a:r>
              <a:rPr lang="cs-CZ" dirty="0"/>
              <a:t>Směs ABS / pelety v hmotnostním poměru 90/10 %</a:t>
            </a:r>
          </a:p>
          <a:p>
            <a:pPr lvl="0"/>
            <a:r>
              <a:rPr lang="cs-CZ" dirty="0"/>
              <a:t>Směs ABS / pelety v hmotnostním poměru 85/15 %</a:t>
            </a:r>
          </a:p>
          <a:p>
            <a:pPr lvl="0"/>
            <a:r>
              <a:rPr lang="cs-CZ" dirty="0"/>
              <a:t>Směs ABS / pelety v hmotnostním poměru 80/20 %</a:t>
            </a:r>
          </a:p>
          <a:p>
            <a:pPr lvl="0"/>
            <a:r>
              <a:rPr lang="cs-CZ" dirty="0"/>
              <a:t>Pelety z </a:t>
            </a:r>
            <a:r>
              <a:rPr lang="cs-CZ" dirty="0" err="1"/>
              <a:t>vyloužených</a:t>
            </a:r>
            <a:r>
              <a:rPr lang="cs-CZ" dirty="0"/>
              <a:t> řepných řízků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82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304087-2242-4FF1-B2A1-EE228AD5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Parametry studie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6A8D9D-DC0C-4DFE-9DE8-F3A8D4E8B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107994" cy="4995247"/>
          </a:xfrm>
        </p:spPr>
        <p:txBody>
          <a:bodyPr>
            <a:normAutofit/>
          </a:bodyPr>
          <a:lstStyle/>
          <a:p>
            <a:r>
              <a:rPr lang="cs-CZ" dirty="0"/>
              <a:t>Údaje za rok 2021 poskytla ŠKODA AUTO </a:t>
            </a:r>
            <a:r>
              <a:rPr lang="cs-CZ" dirty="0" err="1"/>
              <a:t>a.s</a:t>
            </a:r>
            <a:r>
              <a:rPr lang="cs-CZ" dirty="0"/>
              <a:t> a její dodavatelé</a:t>
            </a:r>
          </a:p>
          <a:p>
            <a:r>
              <a:rPr lang="cs-CZ" dirty="0"/>
              <a:t>Databáze </a:t>
            </a:r>
            <a:r>
              <a:rPr lang="cs-CZ" dirty="0" err="1"/>
              <a:t>GaBi</a:t>
            </a:r>
            <a:r>
              <a:rPr lang="cs-CZ" dirty="0"/>
              <a:t> Professional a </a:t>
            </a:r>
            <a:r>
              <a:rPr lang="cs-CZ" dirty="0" err="1"/>
              <a:t>Ecoinvent</a:t>
            </a:r>
            <a:r>
              <a:rPr lang="cs-CZ" dirty="0"/>
              <a:t> 3.7.</a:t>
            </a:r>
          </a:p>
          <a:p>
            <a:r>
              <a:rPr lang="cs-CZ" dirty="0"/>
              <a:t>Funkční jednotka: 1 kg materiálové směsi</a:t>
            </a:r>
          </a:p>
          <a:p>
            <a:r>
              <a:rPr lang="cs-CZ" dirty="0"/>
              <a:t>Referenčním tok: hmotnost jednotlivých složek směsi v kg potřebná pro přípravu 1 kg materiálové směsi</a:t>
            </a:r>
          </a:p>
          <a:p>
            <a:r>
              <a:rPr lang="cs-CZ" dirty="0"/>
              <a:t>Model: </a:t>
            </a:r>
            <a:r>
              <a:rPr lang="cs-CZ" dirty="0" err="1"/>
              <a:t>cradle</a:t>
            </a:r>
            <a:r>
              <a:rPr lang="cs-CZ" dirty="0"/>
              <a:t>-to-</a:t>
            </a:r>
            <a:r>
              <a:rPr lang="cs-CZ" dirty="0" err="1"/>
              <a:t>entry</a:t>
            </a:r>
            <a:r>
              <a:rPr lang="cs-CZ" dirty="0"/>
              <a:t>-</a:t>
            </a:r>
            <a:r>
              <a:rPr lang="cs-CZ" dirty="0" err="1"/>
              <a:t>gate</a:t>
            </a:r>
            <a:r>
              <a:rPr lang="cs-CZ" dirty="0"/>
              <a:t>. Zahrnuty jsou tyto procesy: </a:t>
            </a:r>
          </a:p>
          <a:p>
            <a:pPr lvl="1"/>
            <a:r>
              <a:rPr lang="cs-CZ" sz="2200" dirty="0"/>
              <a:t>těžba potřebných surovin,</a:t>
            </a:r>
          </a:p>
          <a:p>
            <a:pPr lvl="1"/>
            <a:r>
              <a:rPr lang="cs-CZ" sz="2200" dirty="0"/>
              <a:t>doprava surovin</a:t>
            </a:r>
          </a:p>
          <a:p>
            <a:pPr lvl="1"/>
            <a:r>
              <a:rPr lang="cs-CZ" sz="2200" dirty="0"/>
              <a:t>výroba energie, paliva</a:t>
            </a:r>
          </a:p>
          <a:p>
            <a:pPr lvl="1"/>
            <a:r>
              <a:rPr lang="cs-CZ" sz="2200" dirty="0"/>
              <a:t>výrobní procesy</a:t>
            </a:r>
          </a:p>
          <a:p>
            <a:pPr lvl="1"/>
            <a:r>
              <a:rPr lang="cs-CZ" sz="2200" dirty="0"/>
              <a:t>přeprava ke zpracování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65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1EB4F-3D57-4800-AD6C-75E2E3C0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Předpoklady studie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241057-CBAC-46E7-A5A0-61B09703C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dirty="0"/>
              <a:t>Příprava směsi: </a:t>
            </a:r>
          </a:p>
          <a:p>
            <a:r>
              <a:rPr lang="cs-CZ" sz="2200" dirty="0"/>
              <a:t>Uvedeny jsou reálné dopravní vzdálenosti a spotřeby energií pro sušení.</a:t>
            </a:r>
          </a:p>
          <a:p>
            <a:r>
              <a:rPr lang="cs-CZ" sz="2200" dirty="0"/>
              <a:t>Uvažuje se pouze mísení granulátu ABS a pelet cukrovarských řízků.</a:t>
            </a:r>
          </a:p>
          <a:p>
            <a:r>
              <a:rPr lang="cs-CZ" sz="2200" dirty="0"/>
              <a:t>Proces nespotřebovává žádné další vstupy, neprodukuje další emise, jediným výstupem je vlastní směs. </a:t>
            </a:r>
          </a:p>
          <a:p>
            <a:pPr marL="0" indent="0">
              <a:buNone/>
            </a:pPr>
            <a:r>
              <a:rPr lang="cs-CZ" dirty="0"/>
              <a:t>Alokace dopadů výroby cukru: </a:t>
            </a:r>
          </a:p>
          <a:p>
            <a:r>
              <a:rPr lang="cs-CZ" sz="2200" dirty="0" err="1"/>
              <a:t>Vyloužené</a:t>
            </a:r>
            <a:r>
              <a:rPr lang="cs-CZ" sz="2200" dirty="0"/>
              <a:t> a vylisované řízky jsou vedlejší produkt z výroby cukru.</a:t>
            </a:r>
          </a:p>
          <a:p>
            <a:pPr lvl="0"/>
            <a:r>
              <a:rPr lang="cs-CZ" sz="2200" dirty="0"/>
              <a:t>Procesy spojené s pěstováním a sklízením řepy, úpravou, řezáním a dalším zpracováním nejsou zahrnuty.</a:t>
            </a:r>
          </a:p>
          <a:p>
            <a:pPr lvl="0"/>
            <a:r>
              <a:rPr lang="cs-CZ" sz="2200" dirty="0"/>
              <a:t>Veškeré dopady těchto procesů jsou alokovány ze 100 % na výrobu cukru.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47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E7D49-86F3-4FFB-B738-C02C73FF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73413" cy="1325563"/>
          </a:xfrm>
        </p:spPr>
        <p:txBody>
          <a:bodyPr>
            <a:normAutofit/>
          </a:bodyPr>
          <a:lstStyle/>
          <a:p>
            <a:r>
              <a:rPr lang="cs-CZ" sz="2800" b="1" dirty="0"/>
              <a:t>Schéma produktového systému výroby směsi ABS a pelet z </a:t>
            </a:r>
            <a:r>
              <a:rPr lang="cs-CZ" sz="2800" b="1" dirty="0" err="1"/>
              <a:t>loužených</a:t>
            </a:r>
            <a:r>
              <a:rPr lang="cs-CZ" sz="2800" b="1" dirty="0"/>
              <a:t> řepných řízků</a:t>
            </a:r>
          </a:p>
        </p:txBody>
      </p:sp>
      <p:pic>
        <p:nvPicPr>
          <p:cNvPr id="1027" name="Obrázek 24">
            <a:extLst>
              <a:ext uri="{FF2B5EF4-FFF2-40B4-BE49-F238E27FC236}">
                <a16:creationId xmlns:a16="http://schemas.microsoft.com/office/drawing/2014/main" id="{0FF50E73-AC16-487F-8393-9541930A3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4" y="1814975"/>
            <a:ext cx="10438012" cy="40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055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6595</TotalTime>
  <Words>828</Words>
  <Application>Microsoft Office PowerPoint</Application>
  <PresentationFormat>Širokoúhlá obrazovka</PresentationFormat>
  <Paragraphs>103</Paragraphs>
  <Slides>19</Slides>
  <Notes>0</Notes>
  <HiddenSlides>1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Motiv Office</vt:lpstr>
      <vt:lpstr>Dokument Microsoft Wordu</vt:lpstr>
      <vt:lpstr>Snižování uhlíkové stopy plastů přídavkem biosložky </vt:lpstr>
      <vt:lpstr>Cíle studie</vt:lpstr>
      <vt:lpstr>Posuzovaný kompozitní materiál</vt:lpstr>
      <vt:lpstr>Peletizované vysušené řízky z cukrové řepy</vt:lpstr>
      <vt:lpstr>Metoda posuzování životního cyklu (LCA)</vt:lpstr>
      <vt:lpstr>Posuzované materiálové směsi</vt:lpstr>
      <vt:lpstr>Parametry studie</vt:lpstr>
      <vt:lpstr>Předpoklady studie</vt:lpstr>
      <vt:lpstr>Schéma produktového systému výroby směsi ABS a pelet z loužených řepných řízků</vt:lpstr>
      <vt:lpstr>Kategorie dopadu podle EF 3.0 – výsledky a kontribuční analýza</vt:lpstr>
      <vt:lpstr>Porovnávané metodiky - ISO14067 a EF 3.0 </vt:lpstr>
      <vt:lpstr>Uhlíková stopa všech porovnávaných materiálů a směsí dle vybraných metodik [kg CO2 eq.]</vt:lpstr>
      <vt:lpstr>Prezentace aplikace PowerPoint</vt:lpstr>
      <vt:lpstr>Trend poklesu uhlíkové stopy s rostoucím podílem obnovitelné složky s ohledem na zvolenou metodiku [kg CO2 eq.]</vt:lpstr>
      <vt:lpstr>Příspěvky jednotlivých skupin procesů podle obou zvolených metodik a kontribuční analýza těchto příspěvků [kg CO2 eq.]</vt:lpstr>
      <vt:lpstr>Prezentace aplikace PowerPoint</vt:lpstr>
      <vt:lpstr>Shrnutí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Snižování uhlíkové stopy plastů přídavkem biosložky</dc:title>
  <dc:creator>Sirotna Kamila</dc:creator>
  <cp:lastModifiedBy>Sirotna Kamila</cp:lastModifiedBy>
  <cp:revision>24</cp:revision>
  <dcterms:created xsi:type="dcterms:W3CDTF">2022-09-16T18:20:29Z</dcterms:created>
  <dcterms:modified xsi:type="dcterms:W3CDTF">2022-09-21T08:15:54Z</dcterms:modified>
</cp:coreProperties>
</file>