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92" r:id="rId2"/>
    <p:sldId id="448" r:id="rId3"/>
    <p:sldId id="450" r:id="rId4"/>
    <p:sldId id="455" r:id="rId5"/>
    <p:sldId id="449" r:id="rId6"/>
    <p:sldId id="454" r:id="rId7"/>
    <p:sldId id="453" r:id="rId8"/>
    <p:sldId id="456" r:id="rId9"/>
    <p:sldId id="457" r:id="rId10"/>
    <p:sldId id="458" r:id="rId11"/>
    <p:sldId id="451" r:id="rId12"/>
    <p:sldId id="452" r:id="rId1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jnaiova Lucia" initials="TL" lastIdx="2" clrIdx="0">
    <p:extLst>
      <p:ext uri="{19B8F6BF-5375-455C-9EA6-DF929625EA0E}">
        <p15:presenceInfo xmlns:p15="http://schemas.microsoft.com/office/powerpoint/2012/main" userId="S-1-5-21-299502267-1214440339-1801674531-851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4011"/>
    <a:srgbClr val="E73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70516" autoAdjust="0"/>
  </p:normalViewPr>
  <p:slideViewPr>
    <p:cSldViewPr>
      <p:cViewPr>
        <p:scale>
          <a:sx n="56" d="100"/>
          <a:sy n="56" d="100"/>
        </p:scale>
        <p:origin x="2184" y="17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lasta%20Krisp&#237;nov&#225;\Desktop\diplomka%20110.10\pokusn&#253;%20-m&#283;&#345;en&#237;%20na%20diplomku%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Vlasta%20Krisp&#237;nov&#225;\Desktop\diplomka%20110.10\pokusn&#253;%20-m&#283;&#345;en&#237;%20na%20diplomku%20(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Intel\Desktop\diplomka%20posledn&#237;\pokusn&#253;%20-m&#283;&#345;en&#237;%20na%20diplomku%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842825639918417E-2"/>
          <c:y val="8.5235282499475373E-2"/>
          <c:w val="0.8892076718938986"/>
          <c:h val="0.6579512770186029"/>
        </c:manualLayout>
      </c:layout>
      <c:barChart>
        <c:barDir val="col"/>
        <c:grouping val="clustered"/>
        <c:varyColors val="0"/>
        <c:ser>
          <c:idx val="0"/>
          <c:order val="0"/>
          <c:tx>
            <c:v>Petrovice</c:v>
          </c:tx>
          <c:invertIfNegative val="0"/>
          <c:val>
            <c:numRef>
              <c:f>'červi hmotnost '!$D$4:$D$11</c:f>
              <c:numCache>
                <c:formatCode>General</c:formatCode>
                <c:ptCount val="8"/>
                <c:pt idx="0">
                  <c:v>180</c:v>
                </c:pt>
                <c:pt idx="1">
                  <c:v>190</c:v>
                </c:pt>
                <c:pt idx="2">
                  <c:v>210</c:v>
                </c:pt>
                <c:pt idx="3">
                  <c:v>200</c:v>
                </c:pt>
                <c:pt idx="4">
                  <c:v>230</c:v>
                </c:pt>
                <c:pt idx="5">
                  <c:v>240</c:v>
                </c:pt>
                <c:pt idx="6">
                  <c:v>210</c:v>
                </c:pt>
                <c:pt idx="7">
                  <c:v>220</c:v>
                </c:pt>
              </c:numCache>
            </c:numRef>
          </c:val>
          <c:extLst>
            <c:ext xmlns:c16="http://schemas.microsoft.com/office/drawing/2014/chart" uri="{C3380CC4-5D6E-409C-BE32-E72D297353CC}">
              <c16:uniqueId val="{00000000-F42B-4262-9A40-BEB7674FBDEA}"/>
            </c:ext>
          </c:extLst>
        </c:ser>
        <c:ser>
          <c:idx val="1"/>
          <c:order val="1"/>
          <c:tx>
            <c:v>Krásná Hora</c:v>
          </c:tx>
          <c:invertIfNegative val="0"/>
          <c:val>
            <c:numRef>
              <c:f>'červi hmotnost '!$D$17:$D$24</c:f>
              <c:numCache>
                <c:formatCode>General</c:formatCode>
                <c:ptCount val="8"/>
                <c:pt idx="0">
                  <c:v>150</c:v>
                </c:pt>
                <c:pt idx="1">
                  <c:v>150</c:v>
                </c:pt>
                <c:pt idx="2">
                  <c:v>270</c:v>
                </c:pt>
                <c:pt idx="3">
                  <c:v>260</c:v>
                </c:pt>
                <c:pt idx="4">
                  <c:v>290</c:v>
                </c:pt>
                <c:pt idx="5">
                  <c:v>260</c:v>
                </c:pt>
                <c:pt idx="6">
                  <c:v>300</c:v>
                </c:pt>
                <c:pt idx="7">
                  <c:v>280</c:v>
                </c:pt>
              </c:numCache>
            </c:numRef>
          </c:val>
          <c:extLst>
            <c:ext xmlns:c16="http://schemas.microsoft.com/office/drawing/2014/chart" uri="{C3380CC4-5D6E-409C-BE32-E72D297353CC}">
              <c16:uniqueId val="{00000001-F42B-4262-9A40-BEB7674FBDEA}"/>
            </c:ext>
          </c:extLst>
        </c:ser>
        <c:ser>
          <c:idx val="2"/>
          <c:order val="2"/>
          <c:tx>
            <c:v>Rybitví</c:v>
          </c:tx>
          <c:invertIfNegative val="0"/>
          <c:val>
            <c:numRef>
              <c:f>'červi hmotnost '!$L$4:$L$11</c:f>
              <c:numCache>
                <c:formatCode>General</c:formatCode>
                <c:ptCount val="8"/>
                <c:pt idx="0">
                  <c:v>270</c:v>
                </c:pt>
                <c:pt idx="1">
                  <c:v>170</c:v>
                </c:pt>
                <c:pt idx="2">
                  <c:v>210</c:v>
                </c:pt>
                <c:pt idx="3">
                  <c:v>220</c:v>
                </c:pt>
                <c:pt idx="4">
                  <c:v>160</c:v>
                </c:pt>
                <c:pt idx="5">
                  <c:v>260</c:v>
                </c:pt>
                <c:pt idx="6">
                  <c:v>240</c:v>
                </c:pt>
                <c:pt idx="7">
                  <c:v>230</c:v>
                </c:pt>
              </c:numCache>
            </c:numRef>
          </c:val>
          <c:extLst>
            <c:ext xmlns:c16="http://schemas.microsoft.com/office/drawing/2014/chart" uri="{C3380CC4-5D6E-409C-BE32-E72D297353CC}">
              <c16:uniqueId val="{00000002-F42B-4262-9A40-BEB7674FBDEA}"/>
            </c:ext>
          </c:extLst>
        </c:ser>
        <c:ser>
          <c:idx val="3"/>
          <c:order val="3"/>
          <c:tx>
            <c:v>Jídelní odpad</c:v>
          </c:tx>
          <c:invertIfNegative val="0"/>
          <c:val>
            <c:numRef>
              <c:f>'červi hmotnost '!$L$17:$L$29</c:f>
              <c:numCache>
                <c:formatCode>General</c:formatCode>
                <c:ptCount val="13"/>
                <c:pt idx="0">
                  <c:v>90</c:v>
                </c:pt>
                <c:pt idx="1">
                  <c:v>110</c:v>
                </c:pt>
                <c:pt idx="2">
                  <c:v>90</c:v>
                </c:pt>
                <c:pt idx="3">
                  <c:v>110</c:v>
                </c:pt>
                <c:pt idx="4">
                  <c:v>130</c:v>
                </c:pt>
                <c:pt idx="5">
                  <c:v>110</c:v>
                </c:pt>
                <c:pt idx="6">
                  <c:v>110</c:v>
                </c:pt>
                <c:pt idx="7">
                  <c:v>80</c:v>
                </c:pt>
                <c:pt idx="8">
                  <c:v>100</c:v>
                </c:pt>
                <c:pt idx="9">
                  <c:v>90</c:v>
                </c:pt>
                <c:pt idx="10">
                  <c:v>90</c:v>
                </c:pt>
                <c:pt idx="11">
                  <c:v>90</c:v>
                </c:pt>
                <c:pt idx="12">
                  <c:v>140</c:v>
                </c:pt>
              </c:numCache>
            </c:numRef>
          </c:val>
          <c:extLst>
            <c:ext xmlns:c16="http://schemas.microsoft.com/office/drawing/2014/chart" uri="{C3380CC4-5D6E-409C-BE32-E72D297353CC}">
              <c16:uniqueId val="{00000003-F42B-4262-9A40-BEB7674FBDEA}"/>
            </c:ext>
          </c:extLst>
        </c:ser>
        <c:ser>
          <c:idx val="4"/>
          <c:order val="4"/>
          <c:tx>
            <c:v>červi v čase 0</c:v>
          </c:tx>
          <c:invertIfNegative val="0"/>
          <c:val>
            <c:numLit>
              <c:formatCode>General</c:formatCode>
              <c:ptCount val="1"/>
              <c:pt idx="0">
                <c:v>700</c:v>
              </c:pt>
            </c:numLit>
          </c:val>
          <c:extLst>
            <c:ext xmlns:c16="http://schemas.microsoft.com/office/drawing/2014/chart" uri="{C3380CC4-5D6E-409C-BE32-E72D297353CC}">
              <c16:uniqueId val="{00000004-F42B-4262-9A40-BEB7674FBDEA}"/>
            </c:ext>
          </c:extLst>
        </c:ser>
        <c:ser>
          <c:idx val="5"/>
          <c:order val="5"/>
          <c:tx>
            <c:v>kontroly</c:v>
          </c:tx>
          <c:invertIfNegative val="0"/>
          <c:val>
            <c:numRef>
              <c:f>'červi hmotnost '!$D$25:$D$27</c:f>
              <c:numCache>
                <c:formatCode>General</c:formatCode>
                <c:ptCount val="3"/>
                <c:pt idx="0">
                  <c:v>100</c:v>
                </c:pt>
                <c:pt idx="1">
                  <c:v>100</c:v>
                </c:pt>
                <c:pt idx="2">
                  <c:v>140</c:v>
                </c:pt>
              </c:numCache>
            </c:numRef>
          </c:val>
          <c:extLst>
            <c:ext xmlns:c16="http://schemas.microsoft.com/office/drawing/2014/chart" uri="{C3380CC4-5D6E-409C-BE32-E72D297353CC}">
              <c16:uniqueId val="{00000005-F42B-4262-9A40-BEB7674FBDEA}"/>
            </c:ext>
          </c:extLst>
        </c:ser>
        <c:dLbls>
          <c:showLegendKey val="0"/>
          <c:showVal val="0"/>
          <c:showCatName val="0"/>
          <c:showSerName val="0"/>
          <c:showPercent val="0"/>
          <c:showBubbleSize val="0"/>
        </c:dLbls>
        <c:gapWidth val="150"/>
        <c:axId val="191133568"/>
        <c:axId val="191141376"/>
      </c:barChart>
      <c:catAx>
        <c:axId val="191133568"/>
        <c:scaling>
          <c:orientation val="minMax"/>
        </c:scaling>
        <c:delete val="0"/>
        <c:axPos val="b"/>
        <c:title>
          <c:tx>
            <c:rich>
              <a:bodyPr/>
              <a:lstStyle/>
              <a:p>
                <a:pPr>
                  <a:defRPr sz="1050"/>
                </a:pPr>
                <a:r>
                  <a:rPr lang="cs-CZ" sz="1050"/>
                  <a:t>číslo</a:t>
                </a:r>
                <a:r>
                  <a:rPr lang="cs-CZ" sz="1050" baseline="0"/>
                  <a:t> vzorku</a:t>
                </a:r>
                <a:endParaRPr lang="cs-CZ" sz="1050"/>
              </a:p>
            </c:rich>
          </c:tx>
          <c:layout>
            <c:manualLayout>
              <c:xMode val="edge"/>
              <c:yMode val="edge"/>
              <c:x val="0.45249792174554698"/>
              <c:y val="0.81456133557075849"/>
            </c:manualLayout>
          </c:layout>
          <c:overlay val="0"/>
        </c:title>
        <c:majorTickMark val="out"/>
        <c:minorTickMark val="none"/>
        <c:tickLblPos val="nextTo"/>
        <c:crossAx val="191141376"/>
        <c:crosses val="autoZero"/>
        <c:auto val="1"/>
        <c:lblAlgn val="ctr"/>
        <c:lblOffset val="100"/>
        <c:noMultiLvlLbl val="0"/>
      </c:catAx>
      <c:valAx>
        <c:axId val="191141376"/>
        <c:scaling>
          <c:orientation val="minMax"/>
        </c:scaling>
        <c:delete val="0"/>
        <c:axPos val="l"/>
        <c:majorGridlines/>
        <c:title>
          <c:tx>
            <c:rich>
              <a:bodyPr rot="-5400000" vert="horz"/>
              <a:lstStyle/>
              <a:p>
                <a:pPr>
                  <a:defRPr sz="1100"/>
                </a:pPr>
                <a:r>
                  <a:rPr lang="cs-CZ" sz="1100"/>
                  <a:t>množství</a:t>
                </a:r>
                <a:r>
                  <a:rPr lang="cs-CZ" sz="1100" baseline="0"/>
                  <a:t> larev (ks)</a:t>
                </a:r>
                <a:endParaRPr lang="cs-CZ" sz="1100"/>
              </a:p>
            </c:rich>
          </c:tx>
          <c:layout/>
          <c:overlay val="0"/>
        </c:title>
        <c:numFmt formatCode="General" sourceLinked="1"/>
        <c:majorTickMark val="out"/>
        <c:minorTickMark val="none"/>
        <c:tickLblPos val="nextTo"/>
        <c:crossAx val="19113356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Petrovice</c:v>
          </c:tx>
          <c:invertIfNegative val="0"/>
          <c:val>
            <c:numRef>
              <c:f>'červi hmotnost '!$E$32:$E$39</c:f>
              <c:numCache>
                <c:formatCode>General</c:formatCode>
                <c:ptCount val="8"/>
                <c:pt idx="0">
                  <c:v>14.96</c:v>
                </c:pt>
                <c:pt idx="1">
                  <c:v>15.7</c:v>
                </c:pt>
                <c:pt idx="2">
                  <c:v>16.37</c:v>
                </c:pt>
                <c:pt idx="3">
                  <c:v>17.190000000000001</c:v>
                </c:pt>
                <c:pt idx="4">
                  <c:v>16.77</c:v>
                </c:pt>
                <c:pt idx="5">
                  <c:v>18.2</c:v>
                </c:pt>
                <c:pt idx="6">
                  <c:v>20.53</c:v>
                </c:pt>
                <c:pt idx="7">
                  <c:v>16.54</c:v>
                </c:pt>
              </c:numCache>
            </c:numRef>
          </c:val>
          <c:extLst>
            <c:ext xmlns:c16="http://schemas.microsoft.com/office/drawing/2014/chart" uri="{C3380CC4-5D6E-409C-BE32-E72D297353CC}">
              <c16:uniqueId val="{00000000-A2A2-4CC3-BBDC-0E51562E2910}"/>
            </c:ext>
          </c:extLst>
        </c:ser>
        <c:ser>
          <c:idx val="1"/>
          <c:order val="1"/>
          <c:tx>
            <c:v>Krásná Hora</c:v>
          </c:tx>
          <c:invertIfNegative val="0"/>
          <c:val>
            <c:numRef>
              <c:f>'červi hmotnost '!$G$32:$G$39</c:f>
              <c:numCache>
                <c:formatCode>General</c:formatCode>
                <c:ptCount val="8"/>
                <c:pt idx="0">
                  <c:v>17.760000000000002</c:v>
                </c:pt>
                <c:pt idx="1">
                  <c:v>15.31</c:v>
                </c:pt>
                <c:pt idx="2">
                  <c:v>17.130000000000031</c:v>
                </c:pt>
                <c:pt idx="3">
                  <c:v>18.149999999999999</c:v>
                </c:pt>
                <c:pt idx="4">
                  <c:v>17.39</c:v>
                </c:pt>
                <c:pt idx="5">
                  <c:v>16.57</c:v>
                </c:pt>
                <c:pt idx="6">
                  <c:v>18.43</c:v>
                </c:pt>
                <c:pt idx="7">
                  <c:v>19.399999999999999</c:v>
                </c:pt>
              </c:numCache>
            </c:numRef>
          </c:val>
          <c:extLst>
            <c:ext xmlns:c16="http://schemas.microsoft.com/office/drawing/2014/chart" uri="{C3380CC4-5D6E-409C-BE32-E72D297353CC}">
              <c16:uniqueId val="{00000001-A2A2-4CC3-BBDC-0E51562E2910}"/>
            </c:ext>
          </c:extLst>
        </c:ser>
        <c:ser>
          <c:idx val="3"/>
          <c:order val="2"/>
          <c:tx>
            <c:v>Jídelní odpad</c:v>
          </c:tx>
          <c:invertIfNegative val="0"/>
          <c:val>
            <c:numRef>
              <c:f>'červi hmotnost '!$K$32:$K$43</c:f>
              <c:numCache>
                <c:formatCode>General</c:formatCode>
                <c:ptCount val="12"/>
                <c:pt idx="0">
                  <c:v>34.49</c:v>
                </c:pt>
                <c:pt idx="1">
                  <c:v>36.44</c:v>
                </c:pt>
                <c:pt idx="2">
                  <c:v>31.77</c:v>
                </c:pt>
                <c:pt idx="3">
                  <c:v>36.04</c:v>
                </c:pt>
                <c:pt idx="4">
                  <c:v>36.47</c:v>
                </c:pt>
                <c:pt idx="5">
                  <c:v>36.57</c:v>
                </c:pt>
                <c:pt idx="6">
                  <c:v>36.700000000000003</c:v>
                </c:pt>
                <c:pt idx="7">
                  <c:v>34.58</c:v>
                </c:pt>
                <c:pt idx="8">
                  <c:v>35.620000000000012</c:v>
                </c:pt>
                <c:pt idx="9">
                  <c:v>33.949999999999996</c:v>
                </c:pt>
                <c:pt idx="10">
                  <c:v>33.03</c:v>
                </c:pt>
                <c:pt idx="11">
                  <c:v>32.790000000000013</c:v>
                </c:pt>
              </c:numCache>
            </c:numRef>
          </c:val>
          <c:extLst>
            <c:ext xmlns:c16="http://schemas.microsoft.com/office/drawing/2014/chart" uri="{C3380CC4-5D6E-409C-BE32-E72D297353CC}">
              <c16:uniqueId val="{00000002-A2A2-4CC3-BBDC-0E51562E2910}"/>
            </c:ext>
          </c:extLst>
        </c:ser>
        <c:ser>
          <c:idx val="4"/>
          <c:order val="3"/>
          <c:tx>
            <c:v>červi 0</c:v>
          </c:tx>
          <c:invertIfNegative val="0"/>
          <c:val>
            <c:numRef>
              <c:f>'červi hmotnost '!$I$40</c:f>
              <c:numCache>
                <c:formatCode>General</c:formatCode>
                <c:ptCount val="1"/>
                <c:pt idx="0">
                  <c:v>30.779999999999987</c:v>
                </c:pt>
              </c:numCache>
            </c:numRef>
          </c:val>
          <c:extLst>
            <c:ext xmlns:c16="http://schemas.microsoft.com/office/drawing/2014/chart" uri="{C3380CC4-5D6E-409C-BE32-E72D297353CC}">
              <c16:uniqueId val="{00000003-A2A2-4CC3-BBDC-0E51562E2910}"/>
            </c:ext>
          </c:extLst>
        </c:ser>
        <c:ser>
          <c:idx val="5"/>
          <c:order val="4"/>
          <c:tx>
            <c:v>kontroly</c:v>
          </c:tx>
          <c:invertIfNegative val="0"/>
          <c:val>
            <c:numRef>
              <c:f>'[pokusný -měření na diplomku (1)(1).xlsx]červi hmotnost '!$E$40:$E$41,'[pokusný -měření na diplomku (1)(1).xlsx]červi hmotnost '!$I$39</c:f>
              <c:numCache>
                <c:formatCode>General</c:formatCode>
                <c:ptCount val="3"/>
                <c:pt idx="0">
                  <c:v>32.020000000000003</c:v>
                </c:pt>
                <c:pt idx="1">
                  <c:v>31.6</c:v>
                </c:pt>
                <c:pt idx="2">
                  <c:v>29.150000000000031</c:v>
                </c:pt>
              </c:numCache>
            </c:numRef>
          </c:val>
          <c:extLst>
            <c:ext xmlns:c16="http://schemas.microsoft.com/office/drawing/2014/chart" uri="{C3380CC4-5D6E-409C-BE32-E72D297353CC}">
              <c16:uniqueId val="{00000004-A2A2-4CC3-BBDC-0E51562E2910}"/>
            </c:ext>
          </c:extLst>
        </c:ser>
        <c:ser>
          <c:idx val="2"/>
          <c:order val="5"/>
          <c:tx>
            <c:v>Rybitví</c:v>
          </c:tx>
          <c:invertIfNegative val="0"/>
          <c:val>
            <c:numRef>
              <c:f>'červi hmotnost '!$I$32:$I$38</c:f>
              <c:numCache>
                <c:formatCode>General</c:formatCode>
                <c:ptCount val="7"/>
                <c:pt idx="0">
                  <c:v>18.88</c:v>
                </c:pt>
                <c:pt idx="1">
                  <c:v>15.870000000000006</c:v>
                </c:pt>
                <c:pt idx="2">
                  <c:v>16.309999999999999</c:v>
                </c:pt>
                <c:pt idx="3">
                  <c:v>16.5</c:v>
                </c:pt>
                <c:pt idx="4">
                  <c:v>23.86</c:v>
                </c:pt>
                <c:pt idx="5">
                  <c:v>18.64</c:v>
                </c:pt>
                <c:pt idx="6">
                  <c:v>20.57</c:v>
                </c:pt>
              </c:numCache>
            </c:numRef>
          </c:val>
          <c:extLst>
            <c:ext xmlns:c16="http://schemas.microsoft.com/office/drawing/2014/chart" uri="{C3380CC4-5D6E-409C-BE32-E72D297353CC}">
              <c16:uniqueId val="{00000005-A2A2-4CC3-BBDC-0E51562E2910}"/>
            </c:ext>
          </c:extLst>
        </c:ser>
        <c:dLbls>
          <c:showLegendKey val="0"/>
          <c:showVal val="0"/>
          <c:showCatName val="0"/>
          <c:showSerName val="0"/>
          <c:showPercent val="0"/>
          <c:showBubbleSize val="0"/>
        </c:dLbls>
        <c:gapWidth val="150"/>
        <c:axId val="191965824"/>
        <c:axId val="192111744"/>
      </c:barChart>
      <c:catAx>
        <c:axId val="191965824"/>
        <c:scaling>
          <c:orientation val="minMax"/>
        </c:scaling>
        <c:delete val="0"/>
        <c:axPos val="b"/>
        <c:title>
          <c:tx>
            <c:rich>
              <a:bodyPr/>
              <a:lstStyle/>
              <a:p>
                <a:pPr>
                  <a:defRPr/>
                </a:pPr>
                <a:r>
                  <a:rPr lang="cs-CZ"/>
                  <a:t>číslo vzorku</a:t>
                </a:r>
              </a:p>
            </c:rich>
          </c:tx>
          <c:layout/>
          <c:overlay val="0"/>
        </c:title>
        <c:majorTickMark val="out"/>
        <c:minorTickMark val="none"/>
        <c:tickLblPos val="nextTo"/>
        <c:crossAx val="192111744"/>
        <c:crosses val="autoZero"/>
        <c:auto val="1"/>
        <c:lblAlgn val="ctr"/>
        <c:lblOffset val="100"/>
        <c:noMultiLvlLbl val="0"/>
      </c:catAx>
      <c:valAx>
        <c:axId val="192111744"/>
        <c:scaling>
          <c:orientation val="minMax"/>
        </c:scaling>
        <c:delete val="0"/>
        <c:axPos val="l"/>
        <c:majorGridlines/>
        <c:title>
          <c:tx>
            <c:rich>
              <a:bodyPr rot="-5400000" vert="horz"/>
              <a:lstStyle/>
              <a:p>
                <a:pPr>
                  <a:defRPr sz="1100"/>
                </a:pPr>
                <a:r>
                  <a:rPr lang="cs-CZ" sz="1100"/>
                  <a:t>sušina</a:t>
                </a:r>
                <a:r>
                  <a:rPr lang="cs-CZ" sz="1100" baseline="0"/>
                  <a:t> (%)</a:t>
                </a:r>
                <a:endParaRPr lang="cs-CZ" sz="1100"/>
              </a:p>
            </c:rich>
          </c:tx>
          <c:layout/>
          <c:overlay val="0"/>
        </c:title>
        <c:numFmt formatCode="General" sourceLinked="1"/>
        <c:majorTickMark val="out"/>
        <c:minorTickMark val="none"/>
        <c:tickLblPos val="nextTo"/>
        <c:crossAx val="191965824"/>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2855059784194"/>
          <c:y val="4.2908288637833393E-2"/>
          <c:w val="0.86920431242391094"/>
          <c:h val="0.60404153828597629"/>
        </c:manualLayout>
      </c:layout>
      <c:lineChart>
        <c:grouping val="standard"/>
        <c:varyColors val="0"/>
        <c:ser>
          <c:idx val="0"/>
          <c:order val="0"/>
          <c:tx>
            <c:strRef>
              <c:f>'JZ grafy'!$L$12</c:f>
              <c:strCache>
                <c:ptCount val="1"/>
                <c:pt idx="0">
                  <c:v>vápník g/kg matrice</c:v>
                </c:pt>
              </c:strCache>
            </c:strRef>
          </c:tx>
          <c:marker>
            <c:symbol val="none"/>
          </c:marker>
          <c:cat>
            <c:strRef>
              <c:f>'JZ grafy'!$K$13:$K$25</c:f>
              <c:strCache>
                <c:ptCount val="13"/>
                <c:pt idx="0">
                  <c:v>JZ1</c:v>
                </c:pt>
                <c:pt idx="1">
                  <c:v>JZ2</c:v>
                </c:pt>
                <c:pt idx="2">
                  <c:v>JZ3</c:v>
                </c:pt>
                <c:pt idx="3">
                  <c:v>JZ4</c:v>
                </c:pt>
                <c:pt idx="4">
                  <c:v>JZ5</c:v>
                </c:pt>
                <c:pt idx="5">
                  <c:v>JZ6</c:v>
                </c:pt>
                <c:pt idx="6">
                  <c:v>JZ7</c:v>
                </c:pt>
                <c:pt idx="7">
                  <c:v>JZ8</c:v>
                </c:pt>
                <c:pt idx="8">
                  <c:v>JZ9</c:v>
                </c:pt>
                <c:pt idx="9">
                  <c:v>JZ10</c:v>
                </c:pt>
                <c:pt idx="10">
                  <c:v>JZ11</c:v>
                </c:pt>
                <c:pt idx="11">
                  <c:v>JZ12</c:v>
                </c:pt>
                <c:pt idx="12">
                  <c:v>kont. </c:v>
                </c:pt>
              </c:strCache>
            </c:strRef>
          </c:cat>
          <c:val>
            <c:numRef>
              <c:f>'JZ grafy'!$L$13:$L$25</c:f>
              <c:numCache>
                <c:formatCode>0.0</c:formatCode>
                <c:ptCount val="13"/>
                <c:pt idx="0">
                  <c:v>22.834645669291337</c:v>
                </c:pt>
                <c:pt idx="1">
                  <c:v>22.834645669291337</c:v>
                </c:pt>
                <c:pt idx="2">
                  <c:v>22.688757271214989</c:v>
                </c:pt>
                <c:pt idx="3">
                  <c:v>22.688757271214989</c:v>
                </c:pt>
                <c:pt idx="4">
                  <c:v>22.450075070359127</c:v>
                </c:pt>
                <c:pt idx="5">
                  <c:v>22.450075070359127</c:v>
                </c:pt>
                <c:pt idx="6">
                  <c:v>22.183917426630391</c:v>
                </c:pt>
                <c:pt idx="7">
                  <c:v>22.183917426630391</c:v>
                </c:pt>
                <c:pt idx="8">
                  <c:v>21.988778577720776</c:v>
                </c:pt>
                <c:pt idx="9">
                  <c:v>21.988778577720776</c:v>
                </c:pt>
                <c:pt idx="10">
                  <c:v>21.425250417329149</c:v>
                </c:pt>
                <c:pt idx="11">
                  <c:v>21.425250417329149</c:v>
                </c:pt>
                <c:pt idx="12">
                  <c:v>1.8929643214404799</c:v>
                </c:pt>
              </c:numCache>
            </c:numRef>
          </c:val>
          <c:smooth val="0"/>
          <c:extLst>
            <c:ext xmlns:c16="http://schemas.microsoft.com/office/drawing/2014/chart" uri="{C3380CC4-5D6E-409C-BE32-E72D297353CC}">
              <c16:uniqueId val="{00000000-ADCC-4419-8B89-F67E7B0757D4}"/>
            </c:ext>
          </c:extLst>
        </c:ser>
        <c:ser>
          <c:idx val="1"/>
          <c:order val="1"/>
          <c:tx>
            <c:strRef>
              <c:f>'JZ grafy'!$M$12</c:f>
              <c:strCache>
                <c:ptCount val="1"/>
                <c:pt idx="0">
                  <c:v>vápník g/kg larev</c:v>
                </c:pt>
              </c:strCache>
            </c:strRef>
          </c:tx>
          <c:marker>
            <c:symbol val="none"/>
          </c:marker>
          <c:cat>
            <c:strRef>
              <c:f>'JZ grafy'!$K$13:$K$25</c:f>
              <c:strCache>
                <c:ptCount val="13"/>
                <c:pt idx="0">
                  <c:v>JZ1</c:v>
                </c:pt>
                <c:pt idx="1">
                  <c:v>JZ2</c:v>
                </c:pt>
                <c:pt idx="2">
                  <c:v>JZ3</c:v>
                </c:pt>
                <c:pt idx="3">
                  <c:v>JZ4</c:v>
                </c:pt>
                <c:pt idx="4">
                  <c:v>JZ5</c:v>
                </c:pt>
                <c:pt idx="5">
                  <c:v>JZ6</c:v>
                </c:pt>
                <c:pt idx="6">
                  <c:v>JZ7</c:v>
                </c:pt>
                <c:pt idx="7">
                  <c:v>JZ8</c:v>
                </c:pt>
                <c:pt idx="8">
                  <c:v>JZ9</c:v>
                </c:pt>
                <c:pt idx="9">
                  <c:v>JZ10</c:v>
                </c:pt>
                <c:pt idx="10">
                  <c:v>JZ11</c:v>
                </c:pt>
                <c:pt idx="11">
                  <c:v>JZ12</c:v>
                </c:pt>
                <c:pt idx="12">
                  <c:v>kont. </c:v>
                </c:pt>
              </c:strCache>
            </c:strRef>
          </c:cat>
          <c:val>
            <c:numRef>
              <c:f>'JZ grafy'!$M$13:$M$25</c:f>
              <c:numCache>
                <c:formatCode>General</c:formatCode>
                <c:ptCount val="13"/>
                <c:pt idx="0">
                  <c:v>7.8707349081364635</c:v>
                </c:pt>
                <c:pt idx="1">
                  <c:v>6.4251655629139055</c:v>
                </c:pt>
                <c:pt idx="2">
                  <c:v>7.6291913214990146</c:v>
                </c:pt>
                <c:pt idx="3">
                  <c:v>6.9215425531914887</c:v>
                </c:pt>
                <c:pt idx="4">
                  <c:v>5.9779999999999998</c:v>
                </c:pt>
                <c:pt idx="5">
                  <c:v>7.8793671720501255</c:v>
                </c:pt>
                <c:pt idx="6">
                  <c:v>6.5666887856668934</c:v>
                </c:pt>
                <c:pt idx="7">
                  <c:v>6.9751308900523554</c:v>
                </c:pt>
                <c:pt idx="8">
                  <c:v>5.8993377483443714</c:v>
                </c:pt>
                <c:pt idx="9">
                  <c:v>6.4973649538866916</c:v>
                </c:pt>
                <c:pt idx="10">
                  <c:v>7.8422796554009304</c:v>
                </c:pt>
                <c:pt idx="11">
                  <c:v>9.0357615894039753</c:v>
                </c:pt>
                <c:pt idx="12">
                  <c:v>2.9345670852611003</c:v>
                </c:pt>
              </c:numCache>
            </c:numRef>
          </c:val>
          <c:smooth val="0"/>
          <c:extLst>
            <c:ext xmlns:c16="http://schemas.microsoft.com/office/drawing/2014/chart" uri="{C3380CC4-5D6E-409C-BE32-E72D297353CC}">
              <c16:uniqueId val="{00000001-ADCC-4419-8B89-F67E7B0757D4}"/>
            </c:ext>
          </c:extLst>
        </c:ser>
        <c:ser>
          <c:idx val="2"/>
          <c:order val="2"/>
          <c:tx>
            <c:strRef>
              <c:f>'JZ grafy'!$N$12</c:f>
              <c:strCache>
                <c:ptCount val="1"/>
                <c:pt idx="0">
                  <c:v>přírůstek vápníku v larvách g/kg</c:v>
                </c:pt>
              </c:strCache>
            </c:strRef>
          </c:tx>
          <c:marker>
            <c:symbol val="none"/>
          </c:marker>
          <c:cat>
            <c:strRef>
              <c:f>'JZ grafy'!$K$13:$K$25</c:f>
              <c:strCache>
                <c:ptCount val="13"/>
                <c:pt idx="0">
                  <c:v>JZ1</c:v>
                </c:pt>
                <c:pt idx="1">
                  <c:v>JZ2</c:v>
                </c:pt>
                <c:pt idx="2">
                  <c:v>JZ3</c:v>
                </c:pt>
                <c:pt idx="3">
                  <c:v>JZ4</c:v>
                </c:pt>
                <c:pt idx="4">
                  <c:v>JZ5</c:v>
                </c:pt>
                <c:pt idx="5">
                  <c:v>JZ6</c:v>
                </c:pt>
                <c:pt idx="6">
                  <c:v>JZ7</c:v>
                </c:pt>
                <c:pt idx="7">
                  <c:v>JZ8</c:v>
                </c:pt>
                <c:pt idx="8">
                  <c:v>JZ9</c:v>
                </c:pt>
                <c:pt idx="9">
                  <c:v>JZ10</c:v>
                </c:pt>
                <c:pt idx="10">
                  <c:v>JZ11</c:v>
                </c:pt>
                <c:pt idx="11">
                  <c:v>JZ12</c:v>
                </c:pt>
                <c:pt idx="12">
                  <c:v>kont. </c:v>
                </c:pt>
              </c:strCache>
            </c:strRef>
          </c:cat>
          <c:val>
            <c:numRef>
              <c:f>'JZ grafy'!$N$13:$N$25</c:f>
              <c:numCache>
                <c:formatCode>General</c:formatCode>
                <c:ptCount val="13"/>
                <c:pt idx="0">
                  <c:v>5.2911213171971099</c:v>
                </c:pt>
                <c:pt idx="1">
                  <c:v>3.8455519719745341</c:v>
                </c:pt>
                <c:pt idx="2">
                  <c:v>5.0495777305596414</c:v>
                </c:pt>
                <c:pt idx="3">
                  <c:v>4.3419289622521164</c:v>
                </c:pt>
                <c:pt idx="4">
                  <c:v>3.3983864090606177</c:v>
                </c:pt>
                <c:pt idx="5">
                  <c:v>5.2997535811107452</c:v>
                </c:pt>
                <c:pt idx="6">
                  <c:v>3.9870751947275154</c:v>
                </c:pt>
                <c:pt idx="7">
                  <c:v>4.3955172991129645</c:v>
                </c:pt>
                <c:pt idx="8">
                  <c:v>3.3197241574049992</c:v>
                </c:pt>
                <c:pt idx="9">
                  <c:v>3.9177513629473326</c:v>
                </c:pt>
                <c:pt idx="10">
                  <c:v>5.2626660644615564</c:v>
                </c:pt>
                <c:pt idx="11">
                  <c:v>6.4561479984646235</c:v>
                </c:pt>
                <c:pt idx="12">
                  <c:v>0.35495349432172685</c:v>
                </c:pt>
              </c:numCache>
            </c:numRef>
          </c:val>
          <c:smooth val="0"/>
          <c:extLst>
            <c:ext xmlns:c16="http://schemas.microsoft.com/office/drawing/2014/chart" uri="{C3380CC4-5D6E-409C-BE32-E72D297353CC}">
              <c16:uniqueId val="{00000002-ADCC-4419-8B89-F67E7B0757D4}"/>
            </c:ext>
          </c:extLst>
        </c:ser>
        <c:ser>
          <c:idx val="3"/>
          <c:order val="3"/>
          <c:tx>
            <c:strRef>
              <c:f>'JZ grafy'!$P$12</c:f>
              <c:strCache>
                <c:ptCount val="1"/>
                <c:pt idx="0">
                  <c:v>čas 0  vápník g/kg larev</c:v>
                </c:pt>
              </c:strCache>
            </c:strRef>
          </c:tx>
          <c:marker>
            <c:symbol val="none"/>
          </c:marker>
          <c:val>
            <c:numRef>
              <c:f>'JZ grafy'!$P$13:$P$25</c:f>
              <c:numCache>
                <c:formatCode>General</c:formatCode>
                <c:ptCount val="13"/>
                <c:pt idx="0">
                  <c:v>2.5796135909393736</c:v>
                </c:pt>
                <c:pt idx="1">
                  <c:v>2.5796135909393736</c:v>
                </c:pt>
                <c:pt idx="2">
                  <c:v>2.5796135909393736</c:v>
                </c:pt>
                <c:pt idx="3">
                  <c:v>2.5796135909393736</c:v>
                </c:pt>
                <c:pt idx="4">
                  <c:v>2.5796135909393736</c:v>
                </c:pt>
                <c:pt idx="5">
                  <c:v>2.5796135909393736</c:v>
                </c:pt>
                <c:pt idx="6">
                  <c:v>2.5796135909393736</c:v>
                </c:pt>
                <c:pt idx="7">
                  <c:v>2.5796135909393736</c:v>
                </c:pt>
                <c:pt idx="8">
                  <c:v>2.5796135909393736</c:v>
                </c:pt>
                <c:pt idx="9">
                  <c:v>2.5796135909393736</c:v>
                </c:pt>
                <c:pt idx="10">
                  <c:v>2.5796135909393736</c:v>
                </c:pt>
                <c:pt idx="11">
                  <c:v>2.5796135909393736</c:v>
                </c:pt>
                <c:pt idx="12">
                  <c:v>2.5796135909393736</c:v>
                </c:pt>
              </c:numCache>
            </c:numRef>
          </c:val>
          <c:smooth val="0"/>
          <c:extLst>
            <c:ext xmlns:c16="http://schemas.microsoft.com/office/drawing/2014/chart" uri="{C3380CC4-5D6E-409C-BE32-E72D297353CC}">
              <c16:uniqueId val="{00000003-ADCC-4419-8B89-F67E7B0757D4}"/>
            </c:ext>
          </c:extLst>
        </c:ser>
        <c:dLbls>
          <c:showLegendKey val="0"/>
          <c:showVal val="0"/>
          <c:showCatName val="0"/>
          <c:showSerName val="0"/>
          <c:showPercent val="0"/>
          <c:showBubbleSize val="0"/>
        </c:dLbls>
        <c:smooth val="0"/>
        <c:axId val="257630976"/>
        <c:axId val="258393600"/>
      </c:lineChart>
      <c:catAx>
        <c:axId val="257630976"/>
        <c:scaling>
          <c:orientation val="minMax"/>
        </c:scaling>
        <c:delete val="0"/>
        <c:axPos val="b"/>
        <c:title>
          <c:tx>
            <c:rich>
              <a:bodyPr/>
              <a:lstStyle/>
              <a:p>
                <a:pPr>
                  <a:defRPr/>
                </a:pPr>
                <a:r>
                  <a:rPr lang="cs-CZ"/>
                  <a:t>číslo vzorku</a:t>
                </a:r>
              </a:p>
            </c:rich>
          </c:tx>
          <c:layout>
            <c:manualLayout>
              <c:xMode val="edge"/>
              <c:yMode val="edge"/>
              <c:x val="0.42134140639827466"/>
              <c:y val="0.75315607288219488"/>
            </c:manualLayout>
          </c:layout>
          <c:overlay val="0"/>
        </c:title>
        <c:numFmt formatCode="General" sourceLinked="0"/>
        <c:majorTickMark val="out"/>
        <c:minorTickMark val="none"/>
        <c:tickLblPos val="nextTo"/>
        <c:crossAx val="258393600"/>
        <c:crosses val="autoZero"/>
        <c:auto val="1"/>
        <c:lblAlgn val="ctr"/>
        <c:lblOffset val="100"/>
        <c:noMultiLvlLbl val="0"/>
      </c:catAx>
      <c:valAx>
        <c:axId val="258393600"/>
        <c:scaling>
          <c:orientation val="minMax"/>
        </c:scaling>
        <c:delete val="0"/>
        <c:axPos val="l"/>
        <c:majorGridlines/>
        <c:title>
          <c:tx>
            <c:rich>
              <a:bodyPr rot="-5400000" vert="horz"/>
              <a:lstStyle/>
              <a:p>
                <a:pPr>
                  <a:defRPr sz="1100"/>
                </a:pPr>
                <a:r>
                  <a:rPr lang="cs-CZ" sz="1100"/>
                  <a:t>obsah Ca v g/kg</a:t>
                </a:r>
              </a:p>
            </c:rich>
          </c:tx>
          <c:layout>
            <c:manualLayout>
              <c:xMode val="edge"/>
              <c:yMode val="edge"/>
              <c:x val="1.1757789535567345E-2"/>
              <c:y val="0.2916438053938914"/>
            </c:manualLayout>
          </c:layout>
          <c:overlay val="0"/>
        </c:title>
        <c:numFmt formatCode="0" sourceLinked="0"/>
        <c:majorTickMark val="out"/>
        <c:minorTickMark val="none"/>
        <c:tickLblPos val="nextTo"/>
        <c:crossAx val="257630976"/>
        <c:crosses val="autoZero"/>
        <c:crossBetween val="between"/>
      </c:valAx>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8A94A-D3C8-438B-AB9B-71748344B2E2}" type="datetimeFigureOut">
              <a:rPr lang="cs-CZ" smtClean="0"/>
              <a:t>16.09.2022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57A81-C784-4218-8D10-B26EB16A5B93}" type="slidenum">
              <a:rPr lang="cs-CZ" smtClean="0"/>
              <a:t>‹#›</a:t>
            </a:fld>
            <a:endParaRPr lang="cs-CZ"/>
          </a:p>
        </p:txBody>
      </p:sp>
    </p:spTree>
    <p:extLst>
      <p:ext uri="{BB962C8B-B14F-4D97-AF65-F5344CB8AC3E}">
        <p14:creationId xmlns:p14="http://schemas.microsoft.com/office/powerpoint/2010/main" val="346343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1</a:t>
            </a:fld>
            <a:endParaRPr lang="cs-CZ"/>
          </a:p>
        </p:txBody>
      </p:sp>
    </p:spTree>
    <p:extLst>
      <p:ext uri="{BB962C8B-B14F-4D97-AF65-F5344CB8AC3E}">
        <p14:creationId xmlns:p14="http://schemas.microsoft.com/office/powerpoint/2010/main" val="183386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 larvách se</a:t>
            </a:r>
            <a:r>
              <a:rPr lang="cs-CZ" sz="1200" kern="1200" baseline="0" dirty="0" smtClean="0">
                <a:solidFill>
                  <a:schemeClr val="tx1"/>
                </a:solidFill>
                <a:effectLst/>
                <a:latin typeface="+mn-lt"/>
                <a:ea typeface="+mn-ea"/>
                <a:cs typeface="+mn-cs"/>
              </a:rPr>
              <a:t> pak hodnotil obsah prvků jako je </a:t>
            </a:r>
            <a:r>
              <a:rPr lang="cs-CZ" sz="1200" kern="1200" baseline="0" dirty="0" err="1" smtClean="0">
                <a:solidFill>
                  <a:schemeClr val="tx1"/>
                </a:solidFill>
                <a:effectLst/>
                <a:latin typeface="+mn-lt"/>
                <a:ea typeface="+mn-ea"/>
                <a:cs typeface="+mn-cs"/>
              </a:rPr>
              <a:t>vápnik</a:t>
            </a:r>
            <a:r>
              <a:rPr lang="cs-CZ" sz="1200" kern="1200" baseline="0" dirty="0" smtClean="0">
                <a:solidFill>
                  <a:schemeClr val="tx1"/>
                </a:solidFill>
                <a:effectLst/>
                <a:latin typeface="+mn-lt"/>
                <a:ea typeface="+mn-ea"/>
                <a:cs typeface="+mn-cs"/>
              </a:rPr>
              <a:t>, sodík, draslík, </a:t>
            </a:r>
            <a:r>
              <a:rPr lang="cs-CZ" sz="1200" kern="1200" baseline="0" dirty="0" err="1" smtClean="0">
                <a:solidFill>
                  <a:schemeClr val="tx1"/>
                </a:solidFill>
                <a:effectLst/>
                <a:latin typeface="+mn-lt"/>
                <a:ea typeface="+mn-ea"/>
                <a:cs typeface="+mn-cs"/>
              </a:rPr>
              <a:t>mangán</a:t>
            </a:r>
            <a:r>
              <a:rPr lang="cs-CZ"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Na tomhle grafu je znázorněn obsah </a:t>
            </a:r>
            <a:r>
              <a:rPr lang="cs-CZ" sz="1200" kern="1200" dirty="0" err="1" smtClean="0">
                <a:solidFill>
                  <a:schemeClr val="tx1"/>
                </a:solidFill>
                <a:effectLst/>
                <a:latin typeface="+mn-lt"/>
                <a:ea typeface="+mn-ea"/>
                <a:cs typeface="+mn-cs"/>
              </a:rPr>
              <a:t>vápniku</a:t>
            </a:r>
            <a:r>
              <a:rPr lang="cs-CZ" sz="1200" kern="1200" dirty="0" smtClean="0">
                <a:solidFill>
                  <a:schemeClr val="tx1"/>
                </a:solidFill>
                <a:effectLst/>
                <a:latin typeface="+mn-lt"/>
                <a:ea typeface="+mn-ea"/>
                <a:cs typeface="+mn-cs"/>
              </a:rPr>
              <a:t> v testované matrici a v larvách po ukončení testu v porovnání s obsahem prvku v larvách před začátkem testu.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Larvy chované v jídelním odpadu vykazovaly nízký obsah vápníku, přestože jídelní odpad byl na vápník bohatý, to mohlo být způsobeno tím, že vápník byl v potravě vázaný a pro larvy obtížně dostupný. Larvy v kontrolních vzorcích vykazovaly nízké obsahy vápníku, neboť byly živeny pouze rýží, která je na vápník chudá.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 případě jídelního odpadu, který byl na sodík bohatý, došlo k úbytku sodíku v larvách na konci testu v porovnání s obsahem sodíku v larvách na začátku testu.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Stejně tak došlo</a:t>
            </a:r>
            <a:r>
              <a:rPr lang="cs-CZ" sz="1200" kern="1200" baseline="0" dirty="0" smtClean="0">
                <a:solidFill>
                  <a:schemeClr val="tx1"/>
                </a:solidFill>
                <a:effectLst/>
                <a:latin typeface="+mn-lt"/>
                <a:ea typeface="+mn-ea"/>
                <a:cs typeface="+mn-cs"/>
              </a:rPr>
              <a:t> k úbytku hořčíku, draslíku, </a:t>
            </a:r>
            <a:r>
              <a:rPr lang="cs-CZ" sz="1200" kern="1200" baseline="0" dirty="0" err="1" smtClean="0">
                <a:solidFill>
                  <a:schemeClr val="tx1"/>
                </a:solidFill>
                <a:effectLst/>
                <a:latin typeface="+mn-lt"/>
                <a:ea typeface="+mn-ea"/>
                <a:cs typeface="+mn-cs"/>
              </a:rPr>
              <a:t>mangánu</a:t>
            </a:r>
            <a:r>
              <a:rPr lang="cs-CZ" sz="1200" kern="1200" baseline="0" dirty="0" smtClean="0">
                <a:solidFill>
                  <a:schemeClr val="tx1"/>
                </a:solidFill>
                <a:effectLst/>
                <a:latin typeface="+mn-lt"/>
                <a:ea typeface="+mn-ea"/>
                <a:cs typeface="+mn-cs"/>
              </a:rPr>
              <a:t>, železa a mědi.</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baseline="0" dirty="0" smtClean="0">
                <a:solidFill>
                  <a:schemeClr val="tx1"/>
                </a:solidFill>
                <a:effectLst/>
                <a:latin typeface="+mn-lt"/>
                <a:ea typeface="+mn-ea"/>
                <a:cs typeface="+mn-cs"/>
              </a:rPr>
              <a:t>Co se týče těžkých kovů, tak se ukázalo, že larvy </a:t>
            </a:r>
            <a:r>
              <a:rPr lang="cs-CZ" sz="1200" kern="1200" baseline="0" dirty="0" err="1" smtClean="0">
                <a:solidFill>
                  <a:schemeClr val="tx1"/>
                </a:solidFill>
                <a:effectLst/>
                <a:latin typeface="+mn-lt"/>
                <a:ea typeface="+mn-ea"/>
                <a:cs typeface="+mn-cs"/>
              </a:rPr>
              <a:t>Hermeria</a:t>
            </a:r>
            <a:r>
              <a:rPr lang="cs-CZ" sz="1200" kern="1200" baseline="0" dirty="0" smtClean="0">
                <a:solidFill>
                  <a:schemeClr val="tx1"/>
                </a:solidFill>
                <a:effectLst/>
                <a:latin typeface="+mn-lt"/>
                <a:ea typeface="+mn-ea"/>
                <a:cs typeface="+mn-cs"/>
              </a:rPr>
              <a:t> illucens velmi dobře tyto kovy akumulují. Testovali se kadmium, olovo, nikl, arsen a chrom. Výhodou je, že </a:t>
            </a:r>
            <a:r>
              <a:rPr lang="cs-CZ" sz="1200" kern="1200" baseline="0" dirty="0" err="1" smtClean="0">
                <a:solidFill>
                  <a:schemeClr val="tx1"/>
                </a:solidFill>
                <a:effectLst/>
                <a:latin typeface="+mn-lt"/>
                <a:ea typeface="+mn-ea"/>
                <a:cs typeface="+mn-cs"/>
              </a:rPr>
              <a:t>gastrodpady</a:t>
            </a:r>
            <a:r>
              <a:rPr lang="cs-CZ" sz="1200" kern="1200" baseline="0" dirty="0" smtClean="0">
                <a:solidFill>
                  <a:schemeClr val="tx1"/>
                </a:solidFill>
                <a:effectLst/>
                <a:latin typeface="+mn-lt"/>
                <a:ea typeface="+mn-ea"/>
                <a:cs typeface="+mn-cs"/>
              </a:rPr>
              <a:t> tyto látky ve zvýšené koncentraci neobsahují. Hliník byl u larev pod mezi stanovitelnosti.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Přestože byl jídelní odpad na zinek nejchudší, v larvách byla koncentrace na konci testu i několikanásobně vyšší než na počátku testu.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Průběžné</a:t>
            </a:r>
            <a:r>
              <a:rPr lang="cs-CZ" sz="1200" kern="1200" baseline="0" dirty="0" smtClean="0">
                <a:solidFill>
                  <a:schemeClr val="tx1"/>
                </a:solidFill>
                <a:effectLst/>
                <a:latin typeface="+mn-lt"/>
                <a:ea typeface="+mn-ea"/>
                <a:cs typeface="+mn-cs"/>
              </a:rPr>
              <a:t> závěry </a:t>
            </a:r>
            <a:r>
              <a:rPr lang="cs-CZ" sz="1200" kern="1200" dirty="0" smtClean="0">
                <a:solidFill>
                  <a:schemeClr val="tx1"/>
                </a:solidFill>
                <a:effectLst/>
                <a:latin typeface="+mn-lt"/>
                <a:ea typeface="+mn-ea"/>
                <a:cs typeface="+mn-cs"/>
              </a:rPr>
              <a:t>ukazují, že larvy </a:t>
            </a:r>
            <a:r>
              <a:rPr lang="cs-CZ" sz="1200" i="1" kern="1200" dirty="0" smtClean="0">
                <a:solidFill>
                  <a:schemeClr val="tx1"/>
                </a:solidFill>
                <a:effectLst/>
                <a:latin typeface="+mn-lt"/>
                <a:ea typeface="+mn-ea"/>
                <a:cs typeface="+mn-cs"/>
              </a:rPr>
              <a:t>Hermetia illucens </a:t>
            </a:r>
            <a:r>
              <a:rPr lang="cs-CZ" sz="1200" kern="1200" dirty="0" smtClean="0">
                <a:solidFill>
                  <a:schemeClr val="tx1"/>
                </a:solidFill>
                <a:effectLst/>
                <a:latin typeface="+mn-lt"/>
                <a:ea typeface="+mn-ea"/>
                <a:cs typeface="+mn-cs"/>
              </a:rPr>
              <a:t>dokáží žít a vyvíjet se v </a:t>
            </a:r>
            <a:r>
              <a:rPr lang="cs-CZ" sz="1200" kern="1200" dirty="0" err="1" smtClean="0">
                <a:solidFill>
                  <a:schemeClr val="tx1"/>
                </a:solidFill>
                <a:effectLst/>
                <a:latin typeface="+mn-lt"/>
                <a:ea typeface="+mn-ea"/>
                <a:cs typeface="+mn-cs"/>
              </a:rPr>
              <a:t>digestátech</a:t>
            </a:r>
            <a:r>
              <a:rPr lang="cs-CZ" sz="1200" kern="1200" dirty="0" smtClean="0">
                <a:solidFill>
                  <a:schemeClr val="tx1"/>
                </a:solidFill>
                <a:effectLst/>
                <a:latin typeface="+mn-lt"/>
                <a:ea typeface="+mn-ea"/>
                <a:cs typeface="+mn-cs"/>
              </a:rPr>
              <a:t> i kalu z ČOV. Pro co nejvyšší výnosy larev </a:t>
            </a:r>
            <a:r>
              <a:rPr lang="cs-CZ" sz="1200" i="1" kern="1200" dirty="0" smtClean="0">
                <a:solidFill>
                  <a:schemeClr val="tx1"/>
                </a:solidFill>
                <a:effectLst/>
                <a:latin typeface="+mn-lt"/>
                <a:ea typeface="+mn-ea"/>
                <a:cs typeface="+mn-cs"/>
              </a:rPr>
              <a:t>Hermetia illucens </a:t>
            </a:r>
            <a:r>
              <a:rPr lang="cs-CZ" sz="1200" kern="1200" dirty="0" smtClean="0">
                <a:solidFill>
                  <a:schemeClr val="tx1"/>
                </a:solidFill>
                <a:effectLst/>
                <a:latin typeface="+mn-lt"/>
                <a:ea typeface="+mn-ea"/>
                <a:cs typeface="+mn-cs"/>
              </a:rPr>
              <a:t>je však nejvhodnější, kdyby byla do </a:t>
            </a:r>
            <a:r>
              <a:rPr lang="cs-CZ" sz="1200" kern="1200" dirty="0" err="1" smtClean="0">
                <a:solidFill>
                  <a:schemeClr val="tx1"/>
                </a:solidFill>
                <a:effectLst/>
                <a:latin typeface="+mn-lt"/>
                <a:ea typeface="+mn-ea"/>
                <a:cs typeface="+mn-cs"/>
              </a:rPr>
              <a:t>digestátu</a:t>
            </a:r>
            <a:r>
              <a:rPr lang="cs-CZ" sz="1200" kern="1200" dirty="0" smtClean="0">
                <a:solidFill>
                  <a:schemeClr val="tx1"/>
                </a:solidFill>
                <a:effectLst/>
                <a:latin typeface="+mn-lt"/>
                <a:ea typeface="+mn-ea"/>
                <a:cs typeface="+mn-cs"/>
              </a:rPr>
              <a:t> přidána nutričně bohatá složka, kterou mohou být jídelní zbytky. Během experimentu se ukázalo, že příliš suchá matrice larvám nesvědčí. Ideálním prostředím pro ně je dostatečně vlhká matrice, ve které se mohou snadno pohybovat a ze které mohou snadno přijímat živiny. Vysoký obsah vody může mít ale i negativní účinek, v případě, kdy matrice obsahuje těžké kovy, nebo jiné nebezpečné látky, ty se pak mohou intenzivněji vyplavovat do roztoku, který prochází trávicím traktem larev.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Výsledky analýz ukázaly, že z těžkých kovů se v larvách dobře kumuluje olovo a kadmium.</a:t>
            </a:r>
          </a:p>
          <a:p>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10</a:t>
            </a:fld>
            <a:endParaRPr lang="cs-CZ"/>
          </a:p>
        </p:txBody>
      </p:sp>
    </p:spTree>
    <p:extLst>
      <p:ext uri="{BB962C8B-B14F-4D97-AF65-F5344CB8AC3E}">
        <p14:creationId xmlns:p14="http://schemas.microsoft.com/office/powerpoint/2010/main" val="6036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11</a:t>
            </a:fld>
            <a:endParaRPr lang="cs-CZ"/>
          </a:p>
        </p:txBody>
      </p:sp>
    </p:spTree>
    <p:extLst>
      <p:ext uri="{BB962C8B-B14F-4D97-AF65-F5344CB8AC3E}">
        <p14:creationId xmlns:p14="http://schemas.microsoft.com/office/powerpoint/2010/main" val="343315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The</a:t>
            </a:r>
            <a:r>
              <a:rPr lang="cs-CZ" dirty="0" smtClean="0"/>
              <a:t> Black </a:t>
            </a:r>
            <a:r>
              <a:rPr lang="cs-CZ" dirty="0" err="1" smtClean="0"/>
              <a:t>Soldier</a:t>
            </a:r>
            <a:r>
              <a:rPr lang="cs-CZ" dirty="0" smtClean="0"/>
              <a:t> </a:t>
            </a:r>
            <a:r>
              <a:rPr lang="cs-CZ" dirty="0" err="1" smtClean="0"/>
              <a:t>Fly</a:t>
            </a:r>
            <a:r>
              <a:rPr lang="cs-CZ" dirty="0" smtClean="0"/>
              <a:t>, Hermetia illucens  je druh mouchy, o který roste zájem jak o </a:t>
            </a:r>
            <a:r>
              <a:rPr lang="cs-CZ" dirty="0" err="1" smtClean="0"/>
              <a:t>entomofágii</a:t>
            </a:r>
            <a:r>
              <a:rPr lang="cs-CZ" dirty="0" smtClean="0"/>
              <a:t>, tak v </a:t>
            </a:r>
            <a:r>
              <a:rPr lang="cs-CZ" dirty="0" err="1" smtClean="0"/>
              <a:t>bioremediaci</a:t>
            </a:r>
            <a:r>
              <a:rPr lang="cs-CZ" dirty="0" smtClean="0"/>
              <a:t>.</a:t>
            </a:r>
          </a:p>
          <a:p>
            <a:r>
              <a:rPr lang="cs-CZ" dirty="0" err="1" smtClean="0"/>
              <a:t>Hermetie</a:t>
            </a:r>
            <a:r>
              <a:rPr lang="cs-CZ" baseline="0" dirty="0" smtClean="0"/>
              <a:t> jsou</a:t>
            </a:r>
            <a:r>
              <a:rPr lang="cs-CZ" dirty="0" smtClean="0"/>
              <a:t> endemické v tropických a subtropických oblastech Ameriky, v</a:t>
            </a:r>
            <a:r>
              <a:rPr lang="cs-CZ" baseline="0" dirty="0" smtClean="0"/>
              <a:t> současnosti jsou však</a:t>
            </a:r>
            <a:r>
              <a:rPr lang="cs-CZ" dirty="0" smtClean="0"/>
              <a:t> distribuovány globálně a rozšiřují se do mírných oblastí Evropy a Asie prostřednictvím komercializace a expanze zprostředkované člověkem. Rostoucí popularita BSF v chovu hmyzu je způsobena vysokou mírou biokonverze z krmiva na protein u larev BSF ve spojení s všeobecnou stravou. Konverzní účinnost larvy BSF je vyšší než u jiného tradičního jedlého hmyzu, jako je </a:t>
            </a:r>
            <a:r>
              <a:rPr lang="cs-CZ" dirty="0" err="1" smtClean="0"/>
              <a:t>Tenebrio</a:t>
            </a:r>
            <a:r>
              <a:rPr lang="cs-CZ" dirty="0" smtClean="0"/>
              <a:t> </a:t>
            </a:r>
            <a:r>
              <a:rPr lang="cs-CZ" dirty="0" err="1" smtClean="0"/>
              <a:t>molitor</a:t>
            </a:r>
            <a:r>
              <a:rPr lang="cs-CZ" dirty="0" smtClean="0"/>
              <a:t>,</a:t>
            </a:r>
            <a:r>
              <a:rPr lang="cs-CZ" baseline="0" dirty="0" smtClean="0"/>
              <a:t> co je </a:t>
            </a:r>
            <a:r>
              <a:rPr lang="cs-CZ" dirty="0" smtClean="0"/>
              <a:t>žlutý moučný červ.</a:t>
            </a:r>
          </a:p>
          <a:p>
            <a:r>
              <a:rPr lang="cs-CZ" sz="1200" i="1" kern="1200" dirty="0" smtClean="0">
                <a:solidFill>
                  <a:schemeClr val="tx1"/>
                </a:solidFill>
                <a:effectLst/>
                <a:latin typeface="+mn-lt"/>
                <a:ea typeface="+mn-ea"/>
                <a:cs typeface="+mn-cs"/>
              </a:rPr>
              <a:t>Potemníci</a:t>
            </a:r>
            <a:r>
              <a:rPr lang="cs-CZ" sz="1200" i="1" kern="1200" baseline="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Tenebrio</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molitor</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(v larválním stádiu moučný červ) je původně evropský druh, ale v současné době je rozšířen prakticky po celém světě. Je považován za škůdce zrnitých produktů a celkově veškerých obilnin. Může ovšem také konzumovat maso, peří a další, jelikož se jedná o všežravý hmyz.</a:t>
            </a:r>
          </a:p>
          <a:p>
            <a:r>
              <a:rPr lang="cs-CZ" sz="1200" kern="1200" dirty="0" smtClean="0">
                <a:solidFill>
                  <a:schemeClr val="tx1"/>
                </a:solidFill>
                <a:effectLst/>
                <a:latin typeface="+mn-lt"/>
                <a:ea typeface="+mn-ea"/>
                <a:cs typeface="+mn-cs"/>
              </a:rPr>
              <a:t>Larvy </a:t>
            </a:r>
            <a:r>
              <a:rPr lang="cs-CZ" sz="1200" i="1" kern="1200" dirty="0" err="1" smtClean="0">
                <a:solidFill>
                  <a:schemeClr val="tx1"/>
                </a:solidFill>
                <a:effectLst/>
                <a:latin typeface="+mn-lt"/>
                <a:ea typeface="+mn-ea"/>
                <a:cs typeface="+mn-cs"/>
              </a:rPr>
              <a:t>Tenebrio</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molitor</a:t>
            </a:r>
            <a:r>
              <a:rPr lang="cs-CZ" sz="1200" kern="1200" dirty="0" smtClean="0">
                <a:solidFill>
                  <a:schemeClr val="tx1"/>
                </a:solidFill>
                <a:effectLst/>
                <a:latin typeface="+mn-lt"/>
                <a:ea typeface="+mn-ea"/>
                <a:cs typeface="+mn-cs"/>
              </a:rPr>
              <a:t> mají velkou schopnost přeměňovat odpadní produkty s nízkou výživnou hodnotou na stravu s vysokým obsahem bílkovin a velkým energetickým potenciálem. Výhody použití </a:t>
            </a:r>
            <a:r>
              <a:rPr lang="cs-CZ" sz="1200" i="1" kern="1200" dirty="0" err="1" smtClean="0">
                <a:solidFill>
                  <a:schemeClr val="tx1"/>
                </a:solidFill>
                <a:effectLst/>
                <a:latin typeface="+mn-lt"/>
                <a:ea typeface="+mn-ea"/>
                <a:cs typeface="+mn-cs"/>
              </a:rPr>
              <a:t>Tenebria</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molitor</a:t>
            </a:r>
            <a:r>
              <a:rPr lang="cs-CZ" sz="1200" kern="1200" dirty="0" smtClean="0">
                <a:solidFill>
                  <a:schemeClr val="tx1"/>
                </a:solidFill>
                <a:effectLst/>
                <a:latin typeface="+mn-lt"/>
                <a:ea typeface="+mn-ea"/>
                <a:cs typeface="+mn-cs"/>
              </a:rPr>
              <a:t> jako stravy jsou především minimální potřebný prostor, vysoký potenciál pro masovou výrobu a využití organických odpadních materiálů jako zdrojů potravin, tedy minimální výrobní náklady.</a:t>
            </a:r>
          </a:p>
          <a:p>
            <a:r>
              <a:rPr lang="cs-CZ" dirty="0" smtClean="0"/>
              <a:t>Vzhledem k vysokému obsahu bílkovin -</a:t>
            </a:r>
            <a:r>
              <a:rPr lang="cs-CZ" baseline="0" dirty="0" smtClean="0"/>
              <a:t> </a:t>
            </a:r>
            <a:r>
              <a:rPr lang="cs-CZ" dirty="0" smtClean="0"/>
              <a:t>40 % a lipidů -</a:t>
            </a:r>
            <a:r>
              <a:rPr lang="cs-CZ" baseline="0" dirty="0" smtClean="0"/>
              <a:t> </a:t>
            </a:r>
            <a:r>
              <a:rPr lang="cs-CZ" dirty="0" smtClean="0"/>
              <a:t>35 %</a:t>
            </a:r>
            <a:r>
              <a:rPr lang="cs-CZ" baseline="0" dirty="0" smtClean="0"/>
              <a:t> </a:t>
            </a:r>
            <a:r>
              <a:rPr lang="cs-CZ" dirty="0" smtClean="0"/>
              <a:t>v larvách BSF jsou nyní v Evropské unii schválenou krmnou složkou v akvakultuře a drůbežích farmách jako náhrada neefektivní a neudržitelné rybí a sójové moučky . Bohatá biomasa larev BSF navíc vedla k využívání zdrojů lipidů a chitinu pro kosmetický průmysl jako zdroj výroby biopaliv a nedávno se ukázal jako slibný zdroj antimikrobiálních látek. </a:t>
            </a:r>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2</a:t>
            </a:fld>
            <a:endParaRPr lang="cs-CZ"/>
          </a:p>
        </p:txBody>
      </p:sp>
    </p:spTree>
    <p:extLst>
      <p:ext uri="{BB962C8B-B14F-4D97-AF65-F5344CB8AC3E}">
        <p14:creationId xmlns:p14="http://schemas.microsoft.com/office/powerpoint/2010/main" val="421465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S krátkými generačními časy, velkými mláďaty (~900 vajec na snůšku) a nenasytným chováním při krmení je BSF optimálním druhem pro hromadný chov hmyzu. </a:t>
            </a:r>
            <a:r>
              <a:rPr lang="cs-CZ" sz="1200" kern="1200" dirty="0" smtClean="0">
                <a:solidFill>
                  <a:schemeClr val="tx1"/>
                </a:solidFill>
                <a:effectLst/>
                <a:latin typeface="+mn-lt"/>
                <a:ea typeface="+mn-ea"/>
                <a:cs typeface="+mn-cs"/>
              </a:rPr>
              <a:t>Životní cyklus má relativně krátké období. Larva, jakmile se nakrmí, migruje do suchého prostředí. Po 14 dnech se objeví dospělý jedinec.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Vajíčko se inkubuje nejméně 4 dny před kladením a počet nakladených vajíček se pohybuje průměrně okolo 500, přičemž ročně je možno dosáhnout až tří generací. Velikost vajíček se pohybuje okolo 1 mm. Vajíčka podlouhlého tvaru jsou béžově zbarvená a s postupem času tmavnou. Vajíčka se vylíhnou do larválního stadia za 4 dny při ideálních podmínkách. Ideální podmínky jsou 24-30 °C, což zaručuje 74–97 % šance na přežití a vylíhnutí vajíček </a:t>
            </a:r>
          </a:p>
          <a:p>
            <a:r>
              <a:rPr lang="cs-CZ" sz="1200" kern="1200" dirty="0" smtClean="0">
                <a:solidFill>
                  <a:schemeClr val="tx1"/>
                </a:solidFill>
                <a:effectLst/>
                <a:latin typeface="+mn-lt"/>
                <a:ea typeface="+mn-ea"/>
                <a:cs typeface="+mn-cs"/>
              </a:rPr>
              <a:t>Právě vylíhnutá larva měří 1,8 mm a má barvu podobnou vajíčku, spíše více bělavou a matnou. Plně zralá larva měří 18 mm a je široká 6 mm. Jsou však zaznamenáni            i jedinci měřící 27 mm, barva se nemění. Larva má malou vyčnívající hlavu, která obsahuje drásací sací ústrojí. Larvální stadium prochází pěti instary a trvá minimálně  14 dní při teplotě 29 °C. Snížená teplota má na dobu vývoje velký vliv. Při teplotě       20 °C se doba vývoje protahuje až na 60 dní a při nižších teplotách dochází k výraznému poklesu vývojové aktivity. V závislosti na teplotě a dalších podmínkách okolního prostředí dochází ke kuklení [36] [37].</a:t>
            </a:r>
          </a:p>
          <a:p>
            <a:r>
              <a:rPr lang="cs-CZ" sz="1200" kern="1200" dirty="0" smtClean="0">
                <a:solidFill>
                  <a:schemeClr val="tx1"/>
                </a:solidFill>
                <a:effectLst/>
                <a:latin typeface="+mn-lt"/>
                <a:ea typeface="+mn-ea"/>
                <a:cs typeface="+mn-cs"/>
              </a:rPr>
              <a:t> Larvy jsou bohaté na proteiny a lipidy. Kromě podstatného snížení organických látek (mezi 50 % a 95 %), je použití larev </a:t>
            </a:r>
            <a:r>
              <a:rPr lang="cs-CZ" sz="1200" i="1" kern="1200" dirty="0" smtClean="0">
                <a:solidFill>
                  <a:schemeClr val="tx1"/>
                </a:solidFill>
                <a:effectLst/>
                <a:latin typeface="+mn-lt"/>
                <a:ea typeface="+mn-ea"/>
                <a:cs typeface="+mn-cs"/>
              </a:rPr>
              <a:t>Hermetia illucens</a:t>
            </a:r>
            <a:r>
              <a:rPr lang="cs-CZ" sz="1200" kern="1200" dirty="0" smtClean="0">
                <a:solidFill>
                  <a:schemeClr val="tx1"/>
                </a:solidFill>
                <a:effectLst/>
                <a:latin typeface="+mn-lt"/>
                <a:ea typeface="+mn-ea"/>
                <a:cs typeface="+mn-cs"/>
              </a:rPr>
              <a:t> také ekonomicky výhodné. Poslední larvální stadium mouchy, tzv. </a:t>
            </a:r>
            <a:r>
              <a:rPr lang="cs-CZ" sz="1200" kern="1200" dirty="0" err="1" smtClean="0">
                <a:solidFill>
                  <a:schemeClr val="tx1"/>
                </a:solidFill>
                <a:effectLst/>
                <a:latin typeface="+mn-lt"/>
                <a:ea typeface="+mn-ea"/>
                <a:cs typeface="+mn-cs"/>
              </a:rPr>
              <a:t>prepupa</a:t>
            </a:r>
            <a:r>
              <a:rPr lang="cs-CZ" sz="1200" kern="1200" dirty="0" smtClean="0">
                <a:solidFill>
                  <a:schemeClr val="tx1"/>
                </a:solidFill>
                <a:effectLst/>
                <a:latin typeface="+mn-lt"/>
                <a:ea typeface="+mn-ea"/>
                <a:cs typeface="+mn-cs"/>
              </a:rPr>
              <a:t>, se skládá ze 40 % proteinů a 30 % tuků, díky čemuž je cennou alternativou jako krmivo pro zvířata. Kromě toho technologie zpracování odpadu mouchou </a:t>
            </a:r>
            <a:r>
              <a:rPr lang="cs-CZ" sz="1200" i="1" kern="1200" dirty="0" smtClean="0">
                <a:solidFill>
                  <a:schemeClr val="tx1"/>
                </a:solidFill>
                <a:effectLst/>
                <a:latin typeface="+mn-lt"/>
                <a:ea typeface="+mn-ea"/>
                <a:cs typeface="+mn-cs"/>
              </a:rPr>
              <a:t>Hermetia</a:t>
            </a:r>
            <a:r>
              <a:rPr lang="cs-CZ" sz="1200" kern="1200" dirty="0" smtClean="0">
                <a:solidFill>
                  <a:schemeClr val="tx1"/>
                </a:solidFill>
                <a:effectLst/>
                <a:latin typeface="+mn-lt"/>
                <a:ea typeface="+mn-ea"/>
                <a:cs typeface="+mn-cs"/>
              </a:rPr>
              <a:t> také generuje další produkt, a tím je tekutina, kterou lze použít jako hnojivo. Larvální aktivity </a:t>
            </a:r>
            <a:r>
              <a:rPr lang="cs-CZ" sz="1200" i="1" kern="1200" dirty="0" smtClean="0">
                <a:solidFill>
                  <a:schemeClr val="tx1"/>
                </a:solidFill>
                <a:effectLst/>
                <a:latin typeface="+mn-lt"/>
                <a:ea typeface="+mn-ea"/>
                <a:cs typeface="+mn-cs"/>
              </a:rPr>
              <a:t>Hermetia illucens</a:t>
            </a:r>
            <a:r>
              <a:rPr lang="cs-CZ" sz="1200" kern="1200" dirty="0" smtClean="0">
                <a:solidFill>
                  <a:schemeClr val="tx1"/>
                </a:solidFill>
                <a:effectLst/>
                <a:latin typeface="+mn-lt"/>
                <a:ea typeface="+mn-ea"/>
                <a:cs typeface="+mn-cs"/>
              </a:rPr>
              <a:t> nejen snižují objem hmoty, ale také snižují obsah některých nutrietů, jako je například dusík nebo fosfor. Možným použitím zbytku po této technologii je její aplikace v zemědělství jako hnojivo, nebo na následné zpracování při výrobě bioplynu [35].</a:t>
            </a:r>
          </a:p>
          <a:p>
            <a:r>
              <a:rPr lang="cs-CZ" sz="1200" kern="1200" dirty="0" smtClean="0">
                <a:solidFill>
                  <a:schemeClr val="tx1"/>
                </a:solidFill>
                <a:effectLst/>
                <a:latin typeface="+mn-lt"/>
                <a:ea typeface="+mn-ea"/>
                <a:cs typeface="+mn-cs"/>
              </a:rPr>
              <a:t>Strava chudá na bílkoviny ovlivňuje jak akumulaci lipidů, tak bílkovin v tukových buňkách larev. Dále se také mění exprese klíčových genů zapojených do těchto metabolických procesů. Larvální tukové tělo hraje ústřední roli v hromadění živin [39].</a:t>
            </a:r>
          </a:p>
          <a:p>
            <a:r>
              <a:rPr lang="cs-CZ" sz="1200" kern="1200" dirty="0" smtClean="0">
                <a:solidFill>
                  <a:schemeClr val="tx1"/>
                </a:solidFill>
                <a:effectLst/>
                <a:latin typeface="+mn-lt"/>
                <a:ea typeface="+mn-ea"/>
                <a:cs typeface="+mn-cs"/>
              </a:rPr>
              <a:t>Larvální stadium </a:t>
            </a:r>
            <a:r>
              <a:rPr lang="cs-CZ" sz="1200" i="1" kern="1200" dirty="0" smtClean="0">
                <a:solidFill>
                  <a:schemeClr val="tx1"/>
                </a:solidFill>
                <a:effectLst/>
                <a:latin typeface="+mn-lt"/>
                <a:ea typeface="+mn-ea"/>
                <a:cs typeface="+mn-cs"/>
              </a:rPr>
              <a:t>Hermetia illucens</a:t>
            </a:r>
            <a:r>
              <a:rPr lang="cs-CZ" sz="1200" kern="1200" dirty="0" smtClean="0">
                <a:solidFill>
                  <a:schemeClr val="tx1"/>
                </a:solidFill>
                <a:effectLst/>
                <a:latin typeface="+mn-lt"/>
                <a:ea typeface="+mn-ea"/>
                <a:cs typeface="+mn-cs"/>
              </a:rPr>
              <a:t> je saprofágní a je neuvěřitelně žravé. Z tukových zásob nabytých v tomto období žije i dospělý jedinec, který se již neživí.</a:t>
            </a:r>
          </a:p>
          <a:p>
            <a:r>
              <a:rPr lang="cs-CZ" sz="1200" b="1" i="1" kern="1200" dirty="0" smtClean="0">
                <a:solidFill>
                  <a:schemeClr val="tx1"/>
                </a:solidFill>
                <a:effectLst/>
                <a:latin typeface="+mn-lt"/>
                <a:ea typeface="+mn-ea"/>
                <a:cs typeface="+mn-cs"/>
              </a:rPr>
              <a:t>Kukla</a:t>
            </a:r>
          </a:p>
          <a:p>
            <a:r>
              <a:rPr lang="cs-CZ" sz="1200" kern="1200" dirty="0" smtClean="0">
                <a:solidFill>
                  <a:schemeClr val="tx1"/>
                </a:solidFill>
                <a:effectLst/>
                <a:latin typeface="+mn-lt"/>
                <a:ea typeface="+mn-ea"/>
                <a:cs typeface="+mn-cs"/>
              </a:rPr>
              <a:t>Před zakuklením larvy již nepřijímají potravu a stahují se na suchá chráněná místa, například okolní vegetace. Kuklení trvá v závislosti na podmínkách 9 až 14 dní. Exoskelet larev ztmavne a je velmi tvrdý. Kukla je schopná přežít i v extrémních podmínkách s velkým nedostatkem kyslíku [37].</a:t>
            </a:r>
          </a:p>
          <a:p>
            <a:r>
              <a:rPr lang="cs-CZ" sz="1200" b="1" kern="1200" dirty="0" smtClean="0">
                <a:solidFill>
                  <a:schemeClr val="tx1"/>
                </a:solidFill>
                <a:effectLst/>
                <a:latin typeface="+mn-lt"/>
                <a:ea typeface="+mn-ea"/>
                <a:cs typeface="+mn-cs"/>
              </a:rPr>
              <a:t> </a:t>
            </a:r>
          </a:p>
          <a:p>
            <a:r>
              <a:rPr lang="cs-CZ" sz="1200" b="1" i="1" kern="1200" dirty="0" smtClean="0">
                <a:solidFill>
                  <a:schemeClr val="tx1"/>
                </a:solidFill>
                <a:effectLst/>
                <a:latin typeface="+mn-lt"/>
                <a:ea typeface="+mn-ea"/>
                <a:cs typeface="+mn-cs"/>
              </a:rPr>
              <a:t>Dospělý jedinec</a:t>
            </a:r>
          </a:p>
          <a:p>
            <a:r>
              <a:rPr lang="cs-CZ" sz="1200" kern="1200" dirty="0" smtClean="0">
                <a:solidFill>
                  <a:schemeClr val="tx1"/>
                </a:solidFill>
                <a:effectLst/>
                <a:latin typeface="+mn-lt"/>
                <a:ea typeface="+mn-ea"/>
                <a:cs typeface="+mn-cs"/>
              </a:rPr>
              <a:t>Dospělá </a:t>
            </a:r>
            <a:r>
              <a:rPr lang="cs-CZ" sz="1200" i="1" kern="1200" dirty="0" smtClean="0">
                <a:solidFill>
                  <a:schemeClr val="tx1"/>
                </a:solidFill>
                <a:effectLst/>
                <a:latin typeface="+mn-lt"/>
                <a:ea typeface="+mn-ea"/>
                <a:cs typeface="+mn-cs"/>
              </a:rPr>
              <a:t>Hermetia illucens </a:t>
            </a:r>
            <a:r>
              <a:rPr lang="cs-CZ" sz="1200" kern="1200" dirty="0" smtClean="0">
                <a:solidFill>
                  <a:schemeClr val="tx1"/>
                </a:solidFill>
                <a:effectLst/>
                <a:latin typeface="+mn-lt"/>
                <a:ea typeface="+mn-ea"/>
                <a:cs typeface="+mn-cs"/>
              </a:rPr>
              <a:t>je elegantně vypadající černá moucha 15-20 mm dlouhá. Na prvním břišním segmentu má dvě průsvitná „okénka“. Tykadla jsou prodloužená o třech segmentech. Moucha má tři páry nohou, přičemž každá noha má na svém konci bílé zabarvení. Jako většina much, mají i jedinci </a:t>
            </a:r>
            <a:r>
              <a:rPr lang="cs-CZ" sz="1200" i="1" kern="1200" dirty="0" smtClean="0">
                <a:solidFill>
                  <a:schemeClr val="tx1"/>
                </a:solidFill>
                <a:effectLst/>
                <a:latin typeface="+mn-lt"/>
                <a:ea typeface="+mn-ea"/>
                <a:cs typeface="+mn-cs"/>
              </a:rPr>
              <a:t>Hermetia </a:t>
            </a:r>
            <a:r>
              <a:rPr lang="cs-CZ" sz="1200" i="1" kern="1200" dirty="0" err="1" smtClean="0">
                <a:solidFill>
                  <a:schemeClr val="tx1"/>
                </a:solidFill>
                <a:effectLst/>
                <a:latin typeface="+mn-lt"/>
                <a:ea typeface="+mn-ea"/>
                <a:cs typeface="+mn-cs"/>
              </a:rPr>
              <a:t>iIllucens</a:t>
            </a:r>
            <a:r>
              <a:rPr lang="cs-CZ" sz="1200" kern="1200" dirty="0" smtClean="0">
                <a:solidFill>
                  <a:schemeClr val="tx1"/>
                </a:solidFill>
                <a:effectLst/>
                <a:latin typeface="+mn-lt"/>
                <a:ea typeface="+mn-ea"/>
                <a:cs typeface="+mn-cs"/>
              </a:rPr>
              <a:t> pouze dvě křídla a nemají žihadlo. I přes poměrně silné bzučení, které vydávají během letu, nepředstavují dospělí jedinci </a:t>
            </a:r>
            <a:r>
              <a:rPr lang="cs-CZ" sz="1200" i="1" kern="1200" dirty="0" smtClean="0">
                <a:solidFill>
                  <a:schemeClr val="tx1"/>
                </a:solidFill>
                <a:effectLst/>
                <a:latin typeface="+mn-lt"/>
                <a:ea typeface="+mn-ea"/>
                <a:cs typeface="+mn-cs"/>
              </a:rPr>
              <a:t>Hermetia illucens</a:t>
            </a:r>
            <a:r>
              <a:rPr lang="cs-CZ" sz="1200" kern="1200" dirty="0" smtClean="0">
                <a:solidFill>
                  <a:schemeClr val="tx1"/>
                </a:solidFill>
                <a:effectLst/>
                <a:latin typeface="+mn-lt"/>
                <a:ea typeface="+mn-ea"/>
                <a:cs typeface="+mn-cs"/>
              </a:rPr>
              <a:t> pro lidi žádné nebezpečí. Samičky se mohou již dva dny po vylíhnutí z </a:t>
            </a:r>
            <a:r>
              <a:rPr lang="cs-CZ" sz="1200" kern="1200" dirty="0" err="1" smtClean="0">
                <a:solidFill>
                  <a:schemeClr val="tx1"/>
                </a:solidFill>
                <a:effectLst/>
                <a:latin typeface="+mn-lt"/>
                <a:ea typeface="+mn-ea"/>
                <a:cs typeface="+mn-cs"/>
              </a:rPr>
              <a:t>pupálního</a:t>
            </a:r>
            <a:r>
              <a:rPr lang="cs-CZ" sz="1200" kern="1200" dirty="0" smtClean="0">
                <a:solidFill>
                  <a:schemeClr val="tx1"/>
                </a:solidFill>
                <a:effectLst/>
                <a:latin typeface="+mn-lt"/>
                <a:ea typeface="+mn-ea"/>
                <a:cs typeface="+mn-cs"/>
              </a:rPr>
              <a:t> stadia pářit. Oplodněné samičky kladou vajíčka do prasklin a trhlin buď přímo, nebo v blízkosti rozkládajícího se biologického materiálu (odpadky, mršiny, organický odpad).</a:t>
            </a:r>
          </a:p>
          <a:p>
            <a:r>
              <a:rPr lang="cs-CZ" sz="1200" kern="1200" dirty="0" smtClean="0">
                <a:solidFill>
                  <a:schemeClr val="tx1"/>
                </a:solidFill>
                <a:effectLst/>
                <a:latin typeface="+mn-lt"/>
                <a:ea typeface="+mn-ea"/>
                <a:cs typeface="+mn-cs"/>
              </a:rPr>
              <a:t>Přestože nejsou známi jako přenašeči nemocí, mohou dospělí jedinci potencionálně fyzicky přenášet různé patogeny. Větší negativní dopad může mít případné náhodné pozření larev </a:t>
            </a:r>
            <a:r>
              <a:rPr lang="cs-CZ" sz="1200" i="1" kern="1200" dirty="0" smtClean="0">
                <a:solidFill>
                  <a:schemeClr val="tx1"/>
                </a:solidFill>
                <a:effectLst/>
                <a:latin typeface="+mn-lt"/>
                <a:ea typeface="+mn-ea"/>
                <a:cs typeface="+mn-cs"/>
              </a:rPr>
              <a:t>Hermetia illucens </a:t>
            </a:r>
            <a:r>
              <a:rPr lang="cs-CZ" sz="1200" kern="1200" dirty="0" smtClean="0">
                <a:solidFill>
                  <a:schemeClr val="tx1"/>
                </a:solidFill>
                <a:effectLst/>
                <a:latin typeface="+mn-lt"/>
                <a:ea typeface="+mn-ea"/>
                <a:cs typeface="+mn-cs"/>
              </a:rPr>
              <a:t>zvířaty nebo lidmi.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3</a:t>
            </a:fld>
            <a:endParaRPr lang="cs-CZ"/>
          </a:p>
        </p:txBody>
      </p:sp>
    </p:spTree>
    <p:extLst>
      <p:ext uri="{BB962C8B-B14F-4D97-AF65-F5344CB8AC3E}">
        <p14:creationId xmlns:p14="http://schemas.microsoft.com/office/powerpoint/2010/main" val="311475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Bylo zjištěno, že larvy </a:t>
            </a:r>
            <a:r>
              <a:rPr lang="cs-CZ" sz="1200" i="1" kern="1200" dirty="0" smtClean="0">
                <a:solidFill>
                  <a:schemeClr val="tx1"/>
                </a:solidFill>
                <a:effectLst/>
                <a:latin typeface="+mn-lt"/>
                <a:ea typeface="+mn-ea"/>
                <a:cs typeface="+mn-cs"/>
              </a:rPr>
              <a:t>Hermetia illucens</a:t>
            </a:r>
            <a:r>
              <a:rPr lang="cs-CZ" sz="1200" kern="1200" dirty="0" smtClean="0">
                <a:solidFill>
                  <a:schemeClr val="tx1"/>
                </a:solidFill>
                <a:effectLst/>
                <a:latin typeface="+mn-lt"/>
                <a:ea typeface="+mn-ea"/>
                <a:cs typeface="+mn-cs"/>
              </a:rPr>
              <a:t> jedí v 5minutových intervalech a 44 % času se zdržují v blízkosti jídla. To má za následek, že se kolem jídla tvoří zátarasy, což snižuje rychlost jeho konzumace. K překonání těchto omezení se larvy vzájemně odstrkují od jídla a vytváří se tzv. fontána z larev.</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Larvy se plazí zespodu směrem k potravě, krmí se a potom jsou vytlačeny na horní vrstvu. Tento samovolný pohyb odstraňuje zátarasy a zvyšuje se tím rychlost příjmu potravy.</a:t>
            </a:r>
          </a:p>
          <a:p>
            <a:r>
              <a:rPr lang="cs-CZ" sz="1200" kern="1200" dirty="0" smtClean="0">
                <a:solidFill>
                  <a:schemeClr val="tx1"/>
                </a:solidFill>
                <a:effectLst/>
                <a:latin typeface="+mn-lt"/>
                <a:ea typeface="+mn-ea"/>
                <a:cs typeface="+mn-cs"/>
              </a:rPr>
              <a:t>Napravo</a:t>
            </a:r>
            <a:r>
              <a:rPr lang="cs-CZ" sz="1200" kern="1200" baseline="0" dirty="0" smtClean="0">
                <a:solidFill>
                  <a:schemeClr val="tx1"/>
                </a:solidFill>
                <a:effectLst/>
                <a:latin typeface="+mn-lt"/>
                <a:ea typeface="+mn-ea"/>
                <a:cs typeface="+mn-cs"/>
              </a:rPr>
              <a:t> je vidět náš pokus, kde se larvy dle předpokladu p</a:t>
            </a:r>
            <a:r>
              <a:rPr lang="cs-CZ" sz="1200" kern="1200" dirty="0" smtClean="0">
                <a:solidFill>
                  <a:schemeClr val="tx1"/>
                </a:solidFill>
                <a:effectLst/>
                <a:latin typeface="+mn-lt"/>
                <a:ea typeface="+mn-ea"/>
                <a:cs typeface="+mn-cs"/>
              </a:rPr>
              <a:t>o</a:t>
            </a:r>
            <a:r>
              <a:rPr lang="cs-CZ" sz="1200" kern="1200" baseline="0" dirty="0" smtClean="0">
                <a:solidFill>
                  <a:schemeClr val="tx1"/>
                </a:solidFill>
                <a:effectLst/>
                <a:latin typeface="+mn-lt"/>
                <a:ea typeface="+mn-ea"/>
                <a:cs typeface="+mn-cs"/>
              </a:rPr>
              <a:t> najezení a před zakuklením přecházejí na suché místo. Tohohle faktu využíváme při konstrukci samotného zařízení.</a:t>
            </a:r>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4</a:t>
            </a:fld>
            <a:endParaRPr lang="cs-CZ"/>
          </a:p>
        </p:txBody>
      </p:sp>
    </p:spTree>
    <p:extLst>
      <p:ext uri="{BB962C8B-B14F-4D97-AF65-F5344CB8AC3E}">
        <p14:creationId xmlns:p14="http://schemas.microsoft.com/office/powerpoint/2010/main" val="292134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Na tomto </a:t>
            </a:r>
            <a:r>
              <a:rPr lang="cs-CZ" sz="1200" kern="1200" dirty="0" err="1" smtClean="0">
                <a:solidFill>
                  <a:schemeClr val="tx1"/>
                </a:solidFill>
                <a:effectLst/>
                <a:latin typeface="+mn-lt"/>
                <a:ea typeface="+mn-ea"/>
                <a:cs typeface="+mn-cs"/>
              </a:rPr>
              <a:t>slidu</a:t>
            </a:r>
            <a:r>
              <a:rPr lang="cs-CZ" sz="1200" kern="1200" dirty="0" smtClean="0">
                <a:solidFill>
                  <a:schemeClr val="tx1"/>
                </a:solidFill>
                <a:effectLst/>
                <a:latin typeface="+mn-lt"/>
                <a:ea typeface="+mn-ea"/>
                <a:cs typeface="+mn-cs"/>
              </a:rPr>
              <a:t> je schéma zařízení,</a:t>
            </a:r>
            <a:r>
              <a:rPr lang="cs-CZ" sz="1200" kern="1200" baseline="0" dirty="0" smtClean="0">
                <a:solidFill>
                  <a:schemeClr val="tx1"/>
                </a:solidFill>
                <a:effectLst/>
                <a:latin typeface="+mn-lt"/>
                <a:ea typeface="+mn-ea"/>
                <a:cs typeface="+mn-cs"/>
              </a:rPr>
              <a:t> které se konstruuje.</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V případě optimálních podmínek pro chov larev není nutné jejich složité vybírání z matrice, neboť larvy v posledním stádiu tzv. </a:t>
            </a:r>
            <a:r>
              <a:rPr lang="cs-CZ" sz="1200" kern="1200" dirty="0" err="1" smtClean="0">
                <a:solidFill>
                  <a:schemeClr val="tx1"/>
                </a:solidFill>
                <a:effectLst/>
                <a:latin typeface="+mn-lt"/>
                <a:ea typeface="+mn-ea"/>
                <a:cs typeface="+mn-cs"/>
              </a:rPr>
              <a:t>prepupy</a:t>
            </a:r>
            <a:r>
              <a:rPr lang="cs-CZ" sz="1200" kern="1200" dirty="0" smtClean="0">
                <a:solidFill>
                  <a:schemeClr val="tx1"/>
                </a:solidFill>
                <a:effectLst/>
                <a:latin typeface="+mn-lt"/>
                <a:ea typeface="+mn-ea"/>
                <a:cs typeface="+mn-cs"/>
              </a:rPr>
              <a:t> samy hledají optimální suché a tmavé místo ke kuklení a mohou tak sami vlézt do sběrné nádoby, ze které by byly jednoduše vybrány. </a:t>
            </a:r>
          </a:p>
          <a:p>
            <a:r>
              <a:rPr lang="cs-CZ" sz="1200" kern="1200" dirty="0" smtClean="0">
                <a:solidFill>
                  <a:schemeClr val="tx1"/>
                </a:solidFill>
                <a:effectLst/>
                <a:latin typeface="+mn-lt"/>
                <a:ea typeface="+mn-ea"/>
                <a:cs typeface="+mn-cs"/>
              </a:rPr>
              <a:t>Větší</a:t>
            </a:r>
            <a:r>
              <a:rPr lang="cs-CZ" sz="1200" kern="1200" baseline="0" dirty="0" smtClean="0">
                <a:solidFill>
                  <a:schemeClr val="tx1"/>
                </a:solidFill>
                <a:effectLst/>
                <a:latin typeface="+mn-lt"/>
                <a:ea typeface="+mn-ea"/>
                <a:cs typeface="+mn-cs"/>
              </a:rPr>
              <a:t> čištění se předpokládá jednou za čtvrt roku. Organická část bude nejdříve zabitá pomocí dusíku a následně bude celé zařízení vyčištěné a vydezinfikované.</a:t>
            </a:r>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5</a:t>
            </a:fld>
            <a:endParaRPr lang="cs-CZ"/>
          </a:p>
        </p:txBody>
      </p:sp>
    </p:spTree>
    <p:extLst>
      <p:ext uri="{BB962C8B-B14F-4D97-AF65-F5344CB8AC3E}">
        <p14:creationId xmlns:p14="http://schemas.microsoft.com/office/powerpoint/2010/main" val="318815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 </a:t>
            </a:r>
            <a:r>
              <a:rPr lang="cs-CZ" dirty="0" err="1" smtClean="0"/>
              <a:t>nárhu</a:t>
            </a:r>
            <a:r>
              <a:rPr lang="cs-CZ" dirty="0" smtClean="0"/>
              <a:t> zařízení jsme měli</a:t>
            </a:r>
            <a:r>
              <a:rPr lang="cs-CZ" baseline="0" dirty="0" smtClean="0"/>
              <a:t> obavy, jestli nám </a:t>
            </a:r>
            <a:r>
              <a:rPr lang="cs-CZ" baseline="0" dirty="0" err="1" smtClean="0"/>
              <a:t>dana</a:t>
            </a:r>
            <a:r>
              <a:rPr lang="cs-CZ" baseline="0" dirty="0" smtClean="0"/>
              <a:t> </a:t>
            </a:r>
            <a:r>
              <a:rPr lang="cs-CZ" baseline="0" dirty="0" err="1" smtClean="0"/>
              <a:t>změs</a:t>
            </a:r>
            <a:r>
              <a:rPr lang="cs-CZ" baseline="0" dirty="0" smtClean="0"/>
              <a:t> gastroodpadu nezačne plesnivět a nebude to mít neblahý vliv na larvy. Jak vidíte na </a:t>
            </a:r>
            <a:r>
              <a:rPr lang="cs-CZ" baseline="0" dirty="0" err="1" smtClean="0"/>
              <a:t>slidu</a:t>
            </a:r>
            <a:r>
              <a:rPr lang="cs-CZ" baseline="0" dirty="0" smtClean="0"/>
              <a:t>, test na krmivu pro kočky ukázal, že krmivo bez larev </a:t>
            </a:r>
            <a:r>
              <a:rPr lang="cs-CZ" baseline="0" dirty="0" err="1" smtClean="0"/>
              <a:t>plesnovelo</a:t>
            </a:r>
            <a:r>
              <a:rPr lang="cs-CZ" baseline="0" dirty="0" smtClean="0"/>
              <a:t>, přičemž krmivo s </a:t>
            </a:r>
            <a:r>
              <a:rPr lang="cs-CZ" baseline="0" dirty="0" err="1" smtClean="0"/>
              <a:t>larvama</a:t>
            </a:r>
            <a:r>
              <a:rPr lang="cs-CZ" baseline="0" dirty="0" smtClean="0"/>
              <a:t> ne.</a:t>
            </a:r>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6</a:t>
            </a:fld>
            <a:endParaRPr lang="cs-CZ"/>
          </a:p>
        </p:txBody>
      </p:sp>
    </p:spTree>
    <p:extLst>
      <p:ext uri="{BB962C8B-B14F-4D97-AF65-F5344CB8AC3E}">
        <p14:creationId xmlns:p14="http://schemas.microsoft.com/office/powerpoint/2010/main" val="3149727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Tenhle experiment ukazuje nárůst larev po 7</a:t>
            </a:r>
            <a:r>
              <a:rPr lang="cs-CZ" baseline="0" dirty="0" smtClean="0"/>
              <a:t> dnech v gastroodpadu. V první obrázku nalevo je larva ve velikosti na začátku pokusu, zbylé larvy jsou </a:t>
            </a:r>
            <a:r>
              <a:rPr lang="cs-CZ" baseline="0" dirty="0" err="1" smtClean="0"/>
              <a:t>odfoceny</a:t>
            </a:r>
            <a:r>
              <a:rPr lang="cs-CZ" baseline="0" dirty="0" smtClean="0"/>
              <a:t> po 7 dnech v různých </a:t>
            </a:r>
            <a:r>
              <a:rPr lang="cs-CZ" baseline="0" dirty="0" err="1" smtClean="0"/>
              <a:t>gastroodpadech</a:t>
            </a:r>
            <a:r>
              <a:rPr lang="cs-CZ" baseline="0" dirty="0" smtClean="0"/>
              <a:t>. Zleva doprava jsou to: sýr, rýžové </a:t>
            </a:r>
            <a:r>
              <a:rPr lang="cs-CZ" baseline="0" dirty="0" err="1" smtClean="0"/>
              <a:t>chlebíky</a:t>
            </a:r>
            <a:r>
              <a:rPr lang="cs-CZ" baseline="0" dirty="0" smtClean="0"/>
              <a:t>, tortilla, ovesné vločky, mix všeho a piškoty. U larev, které se krmili na ovesných vločkách a mixe se dalo pozorovat zbarvení do hněda co indikuje </a:t>
            </a:r>
            <a:r>
              <a:rPr lang="cs-CZ" baseline="0" dirty="0" err="1" smtClean="0"/>
              <a:t>začínajíci</a:t>
            </a:r>
            <a:r>
              <a:rPr lang="cs-CZ" baseline="0" dirty="0" smtClean="0"/>
              <a:t> zakuklení.</a:t>
            </a:r>
            <a:endParaRPr lang="cs-CZ" dirty="0" smtClean="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7</a:t>
            </a:fld>
            <a:endParaRPr lang="cs-CZ"/>
          </a:p>
        </p:txBody>
      </p:sp>
    </p:spTree>
    <p:extLst>
      <p:ext uri="{BB962C8B-B14F-4D97-AF65-F5344CB8AC3E}">
        <p14:creationId xmlns:p14="http://schemas.microsoft.com/office/powerpoint/2010/main" val="371458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Dalším experimentem, který se dělal</a:t>
            </a:r>
            <a:r>
              <a:rPr lang="cs-CZ" sz="1200" kern="1200" baseline="0" dirty="0" smtClean="0">
                <a:solidFill>
                  <a:schemeClr val="tx1"/>
                </a:solidFill>
                <a:effectLst/>
                <a:latin typeface="+mn-lt"/>
                <a:ea typeface="+mn-ea"/>
                <a:cs typeface="+mn-cs"/>
              </a:rPr>
              <a:t> bylo zjišťován, zda </a:t>
            </a:r>
            <a:r>
              <a:rPr lang="cs-CZ" sz="1200" kern="1200" dirty="0" smtClean="0">
                <a:solidFill>
                  <a:schemeClr val="tx1"/>
                </a:solidFill>
                <a:effectLst/>
                <a:latin typeface="+mn-lt"/>
                <a:ea typeface="+mn-ea"/>
                <a:cs typeface="+mn-cs"/>
              </a:rPr>
              <a:t>jsou larvy vůbec schopné života a růstu v </a:t>
            </a:r>
            <a:r>
              <a:rPr lang="cs-CZ" sz="1200" kern="1200" dirty="0" err="1" smtClean="0">
                <a:solidFill>
                  <a:schemeClr val="tx1"/>
                </a:solidFill>
                <a:effectLst/>
                <a:latin typeface="+mn-lt"/>
                <a:ea typeface="+mn-ea"/>
                <a:cs typeface="+mn-cs"/>
              </a:rPr>
              <a:t>digestátech</a:t>
            </a:r>
            <a:r>
              <a:rPr lang="cs-CZ" sz="1200" kern="1200" dirty="0" smtClean="0">
                <a:solidFill>
                  <a:schemeClr val="tx1"/>
                </a:solidFill>
                <a:effectLst/>
                <a:latin typeface="+mn-lt"/>
                <a:ea typeface="+mn-ea"/>
                <a:cs typeface="+mn-cs"/>
              </a:rPr>
              <a:t> a kalu z ČOV. Na počátku experimentu bylo spočítáno průměrné množství kusů larev v 10 gramech, a to bylo srovnáno s průměrným množstvím larev na konci experimentu.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Experiment</a:t>
            </a:r>
            <a:r>
              <a:rPr lang="cs-CZ" sz="1200" kern="1200" baseline="0" dirty="0" smtClean="0">
                <a:solidFill>
                  <a:schemeClr val="tx1"/>
                </a:solidFill>
                <a:effectLst/>
                <a:latin typeface="+mn-lt"/>
                <a:ea typeface="+mn-ea"/>
                <a:cs typeface="+mn-cs"/>
              </a:rPr>
              <a:t> s jídelním odpadem trval 28 dnů. </a:t>
            </a: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Množství larev v 10 g na konci experimentu ukazuje, že nejvíce se váhový přírůstek dařil larvám v jídelním odpadu, což byl také nutričně nejbohatší testovaný materiál. Larvy v jídelním odpadu dokázaly průměrně 7× zvýšit svoji hmotnost. U </a:t>
            </a:r>
            <a:r>
              <a:rPr lang="cs-CZ" sz="1200" kern="1200" dirty="0" err="1" smtClean="0">
                <a:solidFill>
                  <a:schemeClr val="tx1"/>
                </a:solidFill>
                <a:effectLst/>
                <a:latin typeface="+mn-lt"/>
                <a:ea typeface="+mn-ea"/>
                <a:cs typeface="+mn-cs"/>
              </a:rPr>
              <a:t>digestátů</a:t>
            </a:r>
            <a:r>
              <a:rPr lang="cs-CZ" sz="1200" kern="1200" dirty="0" smtClean="0">
                <a:solidFill>
                  <a:schemeClr val="tx1"/>
                </a:solidFill>
                <a:effectLst/>
                <a:latin typeface="+mn-lt"/>
                <a:ea typeface="+mn-ea"/>
                <a:cs typeface="+mn-cs"/>
              </a:rPr>
              <a:t> a kalu z ČOV došlo k 2-3násobnému nárůstu hmotnosti. Překvapivý výsledek přineslo testování kalu z ČOV, neboť testované larvy měly k dispozici pouze kal, bez přídavku rýže, a přesto jsou jejich hodnoty růstu téměř srovnatelné s růstem larev v </a:t>
            </a:r>
            <a:r>
              <a:rPr lang="cs-CZ" sz="1200" kern="1200" dirty="0" err="1" smtClean="0">
                <a:solidFill>
                  <a:schemeClr val="tx1"/>
                </a:solidFill>
                <a:effectLst/>
                <a:latin typeface="+mn-lt"/>
                <a:ea typeface="+mn-ea"/>
                <a:cs typeface="+mn-cs"/>
              </a:rPr>
              <a:t>digestátech</a:t>
            </a:r>
            <a:r>
              <a:rPr lang="cs-CZ"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Petrovice, Krásná hora – </a:t>
            </a:r>
            <a:r>
              <a:rPr lang="cs-CZ" sz="1200" kern="1200" dirty="0" err="1" smtClean="0">
                <a:solidFill>
                  <a:schemeClr val="tx1"/>
                </a:solidFill>
                <a:effectLst/>
                <a:latin typeface="+mn-lt"/>
                <a:ea typeface="+mn-ea"/>
                <a:cs typeface="+mn-cs"/>
              </a:rPr>
              <a:t>digestát</a:t>
            </a:r>
            <a:r>
              <a:rPr lang="cs-CZ" sz="1200" kern="1200" dirty="0" smtClean="0">
                <a:solidFill>
                  <a:schemeClr val="tx1"/>
                </a:solidFill>
                <a:effectLst/>
                <a:latin typeface="+mn-lt"/>
                <a:ea typeface="+mn-ea"/>
                <a:cs typeface="+mn-cs"/>
              </a:rPr>
              <a:t> z bioplynové stanice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8</a:t>
            </a:fld>
            <a:endParaRPr lang="cs-CZ"/>
          </a:p>
        </p:txBody>
      </p:sp>
    </p:spTree>
    <p:extLst>
      <p:ext uri="{BB962C8B-B14F-4D97-AF65-F5344CB8AC3E}">
        <p14:creationId xmlns:p14="http://schemas.microsoft.com/office/powerpoint/2010/main" val="422828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Dalším ukazatelem vitality larev v daných experimentech je obsah sušiny. Graf ukazuje obsahy sušiny larev na konci experimentu. Nejvyšší hodnoty sušiny jsou v kontrolních vzorcích a v červech chovaných v jídelním odpadu.  Což je opět způsobeno tím, že jídelní odpad je nutričně nejbohatší z testovaných matric. Larvy v </a:t>
            </a:r>
            <a:r>
              <a:rPr lang="cs-CZ" sz="1200" kern="1200" dirty="0" err="1" smtClean="0">
                <a:solidFill>
                  <a:schemeClr val="tx1"/>
                </a:solidFill>
                <a:effectLst/>
                <a:latin typeface="+mn-lt"/>
                <a:ea typeface="+mn-ea"/>
                <a:cs typeface="+mn-cs"/>
              </a:rPr>
              <a:t>digestátu</a:t>
            </a:r>
            <a:r>
              <a:rPr lang="cs-CZ" sz="1200" kern="1200" dirty="0" smtClean="0">
                <a:solidFill>
                  <a:schemeClr val="tx1"/>
                </a:solidFill>
                <a:effectLst/>
                <a:latin typeface="+mn-lt"/>
                <a:ea typeface="+mn-ea"/>
                <a:cs typeface="+mn-cs"/>
              </a:rPr>
              <a:t> a kalu z ČOV přijímaly hlavně vodu, což je v kombinaci s nutričně chudým prostředím důvod jejich nižšího obsahu sušiny.</a:t>
            </a:r>
          </a:p>
          <a:p>
            <a:endParaRPr lang="cs-CZ" dirty="0"/>
          </a:p>
        </p:txBody>
      </p:sp>
      <p:sp>
        <p:nvSpPr>
          <p:cNvPr id="4" name="Zástupný symbol pro číslo snímku 3"/>
          <p:cNvSpPr>
            <a:spLocks noGrp="1"/>
          </p:cNvSpPr>
          <p:nvPr>
            <p:ph type="sldNum" sz="quarter" idx="10"/>
          </p:nvPr>
        </p:nvSpPr>
        <p:spPr/>
        <p:txBody>
          <a:bodyPr/>
          <a:lstStyle/>
          <a:p>
            <a:fld id="{07057A81-C784-4218-8D10-B26EB16A5B93}" type="slidenum">
              <a:rPr lang="cs-CZ" smtClean="0"/>
              <a:t>9</a:t>
            </a:fld>
            <a:endParaRPr lang="cs-CZ"/>
          </a:p>
        </p:txBody>
      </p:sp>
    </p:spTree>
    <p:extLst>
      <p:ext uri="{BB962C8B-B14F-4D97-AF65-F5344CB8AC3E}">
        <p14:creationId xmlns:p14="http://schemas.microsoft.com/office/powerpoint/2010/main" val="387883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cs-CZ"/>
              <a:t>Kliknutím lze upravit styl.</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7" name="Date Placeholder 6"/>
          <p:cNvSpPr>
            <a:spLocks noGrp="1"/>
          </p:cNvSpPr>
          <p:nvPr>
            <p:ph type="dt" sz="half" idx="10"/>
          </p:nvPr>
        </p:nvSpPr>
        <p:spPr/>
        <p:txBody>
          <a:bodyPr/>
          <a:lstStyle/>
          <a:p>
            <a:fld id="{F5965136-BE2D-463C-AEC0-045E13E5EE2D}" type="datetimeFigureOut">
              <a:rPr lang="cs-CZ" smtClean="0"/>
              <a:t>16.09.2022</a:t>
            </a:fld>
            <a:endParaRPr lang="cs-CZ"/>
          </a:p>
        </p:txBody>
      </p:sp>
      <p:sp>
        <p:nvSpPr>
          <p:cNvPr id="8" name="Slide Number Placeholder 7"/>
          <p:cNvSpPr>
            <a:spLocks noGrp="1"/>
          </p:cNvSpPr>
          <p:nvPr>
            <p:ph type="sldNum" sz="quarter" idx="11"/>
          </p:nvPr>
        </p:nvSpPr>
        <p:spPr/>
        <p:txBody>
          <a:bodyPr/>
          <a:lstStyle/>
          <a:p>
            <a:fld id="{F118B994-85CC-4160-B187-E0758984B5DD}"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5965136-BE2D-463C-AEC0-045E13E5EE2D}" type="datetimeFigureOut">
              <a:rPr lang="cs-CZ" smtClean="0"/>
              <a:t>16.09.2022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5965136-BE2D-463C-AEC0-045E13E5EE2D}" type="datetimeFigureOut">
              <a:rPr lang="cs-CZ" smtClean="0"/>
              <a:t>16.09.2022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5965136-BE2D-463C-AEC0-045E13E5EE2D}" type="datetimeFigureOut">
              <a:rPr lang="cs-CZ" smtClean="0"/>
              <a:t>16.09.2022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a:t>Kliknutím lze upravit styl.</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F5965136-BE2D-463C-AEC0-045E13E5EE2D}" type="datetimeFigureOut">
              <a:rPr lang="cs-CZ" smtClean="0"/>
              <a:t>16.09.2022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118B994-85CC-4160-B187-E0758984B5DD}" type="slidenum">
              <a:rPr lang="cs-CZ" smtClean="0"/>
              <a:t>‹#›</a:t>
            </a:fld>
            <a:endParaRPr lang="cs-CZ"/>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5965136-BE2D-463C-AEC0-045E13E5EE2D}" type="datetimeFigureOut">
              <a:rPr lang="cs-CZ" smtClean="0"/>
              <a:t>16.09.2022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118B994-85CC-4160-B187-E0758984B5DD}" type="slidenum">
              <a:rPr lang="cs-CZ" smtClean="0"/>
              <a:t>‹#›</a:t>
            </a:fld>
            <a:endParaRPr lang="cs-CZ"/>
          </a:p>
        </p:txBody>
      </p:sp>
      <p:sp>
        <p:nvSpPr>
          <p:cNvPr id="9" name="Content Placeholder 8"/>
          <p:cNvSpPr>
            <a:spLocks noGrp="1"/>
          </p:cNvSpPr>
          <p:nvPr>
            <p:ph sz="quarter" idx="13"/>
          </p:nvPr>
        </p:nvSpPr>
        <p:spPr>
          <a:xfrm>
            <a:off x="365760" y="1600200"/>
            <a:ext cx="4041648" cy="452628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7" name="Date Placeholder 6"/>
          <p:cNvSpPr>
            <a:spLocks noGrp="1"/>
          </p:cNvSpPr>
          <p:nvPr>
            <p:ph type="dt" sz="half" idx="10"/>
          </p:nvPr>
        </p:nvSpPr>
        <p:spPr/>
        <p:txBody>
          <a:bodyPr/>
          <a:lstStyle/>
          <a:p>
            <a:fld id="{F5965136-BE2D-463C-AEC0-045E13E5EE2D}" type="datetimeFigureOut">
              <a:rPr lang="cs-CZ" smtClean="0"/>
              <a:t>16.09.2022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118B994-85CC-4160-B187-E0758984B5DD}" type="slidenum">
              <a:rPr lang="cs-CZ" smtClean="0"/>
              <a:t>‹#›</a:t>
            </a:fld>
            <a:endParaRPr lang="cs-CZ"/>
          </a:p>
        </p:txBody>
      </p:sp>
      <p:sp>
        <p:nvSpPr>
          <p:cNvPr id="11" name="Content Placeholder 10"/>
          <p:cNvSpPr>
            <a:spLocks noGrp="1"/>
          </p:cNvSpPr>
          <p:nvPr>
            <p:ph sz="quarter" idx="13"/>
          </p:nvPr>
        </p:nvSpPr>
        <p:spPr>
          <a:xfrm>
            <a:off x="457200" y="2212848"/>
            <a:ext cx="4041648" cy="391363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5965136-BE2D-463C-AEC0-045E13E5EE2D}" type="datetimeFigureOut">
              <a:rPr lang="cs-CZ" smtClean="0"/>
              <a:t>16.09.2022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65136-BE2D-463C-AEC0-045E13E5EE2D}" type="datetimeFigureOut">
              <a:rPr lang="cs-CZ" smtClean="0"/>
              <a:t>16.09.2022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cs-CZ"/>
              <a:t>Kliknutím lze upravit styl.</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F5965136-BE2D-463C-AEC0-045E13E5EE2D}" type="datetimeFigureOut">
              <a:rPr lang="cs-CZ" smtClean="0"/>
              <a:t>16.09.2022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cs-CZ"/>
              <a:t>Kliknutím lze upravit styl.</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F5965136-BE2D-463C-AEC0-045E13E5EE2D}" type="datetimeFigureOut">
              <a:rPr lang="cs-CZ" smtClean="0"/>
              <a:t>16.09.2022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118B994-85CC-4160-B187-E0758984B5DD}"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cs-CZ"/>
              <a:t>Kliknutím lze upravit styl.</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5965136-BE2D-463C-AEC0-045E13E5EE2D}" type="datetimeFigureOut">
              <a:rPr lang="cs-CZ" smtClean="0"/>
              <a:t>16.09.2022</a:t>
            </a:fld>
            <a:endParaRPr lang="cs-CZ"/>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cs-CZ"/>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F118B994-85CC-4160-B187-E0758984B5DD}" type="slidenum">
              <a:rPr lang="cs-CZ" smtClean="0"/>
              <a:t>‹#›</a:t>
            </a:fld>
            <a:endParaRPr lang="cs-CZ"/>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sp>
        <p:nvSpPr>
          <p:cNvPr id="5" name="TextovéPole 4">
            <a:extLst>
              <a:ext uri="{FF2B5EF4-FFF2-40B4-BE49-F238E27FC236}">
                <a16:creationId xmlns:a16="http://schemas.microsoft.com/office/drawing/2014/main" id="{A18BA9DB-5993-4A76-B114-BF21834B7EB7}"/>
              </a:ext>
            </a:extLst>
          </p:cNvPr>
          <p:cNvSpPr txBox="1"/>
          <p:nvPr/>
        </p:nvSpPr>
        <p:spPr>
          <a:xfrm>
            <a:off x="0" y="2708920"/>
            <a:ext cx="9144000" cy="1384995"/>
          </a:xfrm>
          <a:prstGeom prst="rect">
            <a:avLst/>
          </a:prstGeom>
          <a:noFill/>
        </p:spPr>
        <p:txBody>
          <a:bodyPr wrap="square" rtlCol="0">
            <a:spAutoFit/>
          </a:bodyPr>
          <a:lstStyle/>
          <a:p>
            <a:pPr algn="ctr"/>
            <a:r>
              <a:rPr lang="cs-CZ" sz="2800" b="1" dirty="0" smtClean="0">
                <a:solidFill>
                  <a:srgbClr val="FF0000"/>
                </a:solidFill>
              </a:rPr>
              <a:t>Vývoj moderní technologie na zpracování gastroodpadu a BRO využitím larvy much</a:t>
            </a:r>
          </a:p>
          <a:p>
            <a:pPr algn="ctr"/>
            <a:r>
              <a:rPr lang="cs-CZ" sz="2800" b="1" dirty="0" smtClean="0">
                <a:solidFill>
                  <a:srgbClr val="FF0000"/>
                </a:solidFill>
              </a:rPr>
              <a:t> </a:t>
            </a:r>
            <a:r>
              <a:rPr lang="cs-CZ" sz="2800" b="1" i="1" dirty="0" smtClean="0">
                <a:solidFill>
                  <a:srgbClr val="FF0000"/>
                </a:solidFill>
              </a:rPr>
              <a:t>Hermetia illucens</a:t>
            </a:r>
            <a:endParaRPr lang="cs-CZ" sz="2800" b="1" i="1" dirty="0">
              <a:solidFill>
                <a:srgbClr val="FF0000"/>
              </a:solidFill>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56060"/>
            <a:ext cx="2088231" cy="824764"/>
          </a:xfrm>
          <a:prstGeom prst="rect">
            <a:avLst/>
          </a:prstGeom>
        </p:spPr>
      </p:pic>
    </p:spTree>
    <p:extLst>
      <p:ext uri="{BB962C8B-B14F-4D97-AF65-F5344CB8AC3E}">
        <p14:creationId xmlns:p14="http://schemas.microsoft.com/office/powerpoint/2010/main" val="691140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55963"/>
            <a:ext cx="2088231" cy="824764"/>
          </a:xfrm>
          <a:prstGeom prst="rect">
            <a:avLst/>
          </a:prstGeom>
        </p:spPr>
      </p:pic>
      <p:graphicFrame>
        <p:nvGraphicFramePr>
          <p:cNvPr id="6" name="Graf 5"/>
          <p:cNvGraphicFramePr/>
          <p:nvPr>
            <p:extLst>
              <p:ext uri="{D42A27DB-BD31-4B8C-83A1-F6EECF244321}">
                <p14:modId xmlns:p14="http://schemas.microsoft.com/office/powerpoint/2010/main" val="3153938269"/>
              </p:ext>
            </p:extLst>
          </p:nvPr>
        </p:nvGraphicFramePr>
        <p:xfrm>
          <a:off x="323528" y="1412776"/>
          <a:ext cx="7992887" cy="46805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2398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177095"/>
            <a:ext cx="2088231" cy="824764"/>
          </a:xfrm>
          <a:prstGeom prst="rect">
            <a:avLst/>
          </a:prstGeom>
        </p:spPr>
      </p:pic>
      <p:sp>
        <p:nvSpPr>
          <p:cNvPr id="6" name="Zástupný symbol pro obsah 5"/>
          <p:cNvSpPr>
            <a:spLocks noGrp="1"/>
          </p:cNvSpPr>
          <p:nvPr>
            <p:ph sz="quarter" idx="13"/>
          </p:nvPr>
        </p:nvSpPr>
        <p:spPr>
          <a:xfrm>
            <a:off x="365760" y="1600200"/>
            <a:ext cx="8094672" cy="4526280"/>
          </a:xfrm>
        </p:spPr>
        <p:txBody>
          <a:bodyPr/>
          <a:lstStyle/>
          <a:p>
            <a:pPr marL="0" indent="0">
              <a:buNone/>
            </a:pPr>
            <a:endParaRPr lang="cs-CZ" dirty="0" smtClean="0">
              <a:solidFill>
                <a:schemeClr val="tx1"/>
              </a:solidFill>
            </a:endParaRPr>
          </a:p>
          <a:p>
            <a:pPr marL="0" indent="0">
              <a:buNone/>
            </a:pPr>
            <a:endParaRPr lang="cs-CZ" dirty="0" smtClean="0">
              <a:solidFill>
                <a:schemeClr val="tx1"/>
              </a:solidFill>
            </a:endParaRPr>
          </a:p>
          <a:p>
            <a:pPr marL="0" indent="0">
              <a:buNone/>
            </a:pPr>
            <a:endParaRPr lang="cs-CZ" dirty="0">
              <a:solidFill>
                <a:schemeClr val="tx1"/>
              </a:solidFill>
            </a:endParaRPr>
          </a:p>
          <a:p>
            <a:pPr marL="0" indent="0" algn="ctr">
              <a:buNone/>
            </a:pPr>
            <a:r>
              <a:rPr lang="cs-CZ" dirty="0" smtClean="0">
                <a:solidFill>
                  <a:schemeClr val="tx1"/>
                </a:solidFill>
              </a:rPr>
              <a:t>Děkuji za pozornost!</a:t>
            </a:r>
            <a:endParaRPr lang="cs-CZ" dirty="0">
              <a:solidFill>
                <a:schemeClr val="tx1"/>
              </a:solidFill>
            </a:endParaRPr>
          </a:p>
          <a:p>
            <a:pPr marL="0" indent="0" algn="ctr">
              <a:buNone/>
            </a:pPr>
            <a:endParaRPr lang="cs-CZ" dirty="0" smtClean="0">
              <a:solidFill>
                <a:schemeClr val="tx1"/>
              </a:solidFill>
            </a:endParaRPr>
          </a:p>
          <a:p>
            <a:pPr marL="0" indent="0" algn="ctr">
              <a:buNone/>
            </a:pPr>
            <a:r>
              <a:rPr lang="cs-CZ" dirty="0" smtClean="0">
                <a:solidFill>
                  <a:schemeClr val="tx1"/>
                </a:solidFill>
              </a:rPr>
              <a:t>vurmr@vscht.cz</a:t>
            </a:r>
            <a:endParaRPr lang="cs-CZ" dirty="0">
              <a:solidFill>
                <a:schemeClr val="tx1"/>
              </a:solidFill>
            </a:endParaRPr>
          </a:p>
        </p:txBody>
      </p:sp>
    </p:spTree>
    <p:extLst>
      <p:ext uri="{BB962C8B-B14F-4D97-AF65-F5344CB8AC3E}">
        <p14:creationId xmlns:p14="http://schemas.microsoft.com/office/powerpoint/2010/main" val="1945233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999986"/>
            <a:ext cx="5814392" cy="5858014"/>
          </a:xfrm>
          <a:prstGeom prst="rect">
            <a:avLst/>
          </a:prstGeom>
        </p:spPr>
        <p:txBody>
          <a:bodyPr wrap="square">
            <a:spAutoFit/>
          </a:bodyPr>
          <a:lstStyle/>
          <a:p>
            <a:pPr marL="342900" lvl="0" indent="-342900" algn="just">
              <a:lnSpc>
                <a:spcPct val="150000"/>
              </a:lnSpc>
              <a:spcAft>
                <a:spcPts val="800"/>
              </a:spcAft>
              <a:buFont typeface="+mj-lt"/>
              <a:buAutoNum type="arabicPeriod"/>
            </a:pPr>
            <a:r>
              <a:rPr lang="cs-CZ" dirty="0" err="1">
                <a:latin typeface="Times New Roman" panose="02020603050405020304" pitchFamily="18" charset="0"/>
                <a:ea typeface="Calibri" panose="020F0502020204030204" pitchFamily="34" charset="0"/>
                <a:cs typeface="Times New Roman" panose="02020603050405020304" pitchFamily="18" charset="0"/>
              </a:rPr>
              <a:t>Abdel-Shafy</a:t>
            </a:r>
            <a:r>
              <a:rPr lang="cs-CZ" dirty="0">
                <a:latin typeface="Times New Roman" panose="02020603050405020304" pitchFamily="18" charset="0"/>
                <a:ea typeface="Calibri" panose="020F0502020204030204" pitchFamily="34" charset="0"/>
                <a:cs typeface="Times New Roman" panose="02020603050405020304" pitchFamily="18" charset="0"/>
              </a:rPr>
              <a:t>, H.; </a:t>
            </a:r>
            <a:r>
              <a:rPr lang="cs-CZ" dirty="0" err="1">
                <a:latin typeface="Times New Roman" panose="02020603050405020304" pitchFamily="18" charset="0"/>
                <a:ea typeface="Calibri" panose="020F0502020204030204" pitchFamily="34" charset="0"/>
                <a:cs typeface="Times New Roman" panose="02020603050405020304" pitchFamily="18" charset="0"/>
              </a:rPr>
              <a:t>Mansour</a:t>
            </a:r>
            <a:r>
              <a:rPr lang="cs-CZ" dirty="0">
                <a:latin typeface="Times New Roman" panose="02020603050405020304" pitchFamily="18" charset="0"/>
                <a:ea typeface="Calibri" panose="020F0502020204030204" pitchFamily="34" charset="0"/>
                <a:cs typeface="Times New Roman" panose="02020603050405020304" pitchFamily="18" charset="0"/>
              </a:rPr>
              <a:t>, M. S. M. Solid </a:t>
            </a:r>
            <a:r>
              <a:rPr lang="cs-CZ" dirty="0" err="1">
                <a:latin typeface="Times New Roman" panose="02020603050405020304" pitchFamily="18" charset="0"/>
                <a:ea typeface="Calibri" panose="020F0502020204030204" pitchFamily="34" charset="0"/>
                <a:cs typeface="Times New Roman" panose="02020603050405020304" pitchFamily="18" charset="0"/>
              </a:rPr>
              <a:t>wasteissue</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Sources</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composition</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disposal</a:t>
            </a:r>
            <a:r>
              <a:rPr lang="cs-CZ" dirty="0">
                <a:latin typeface="Times New Roman" panose="02020603050405020304" pitchFamily="18" charset="0"/>
                <a:ea typeface="Calibri" panose="020F0502020204030204" pitchFamily="34" charset="0"/>
                <a:cs typeface="Times New Roman" panose="02020603050405020304" pitchFamily="18" charset="0"/>
              </a:rPr>
              <a:t>, recycling, and </a:t>
            </a:r>
            <a:r>
              <a:rPr lang="cs-CZ" dirty="0" err="1">
                <a:latin typeface="Times New Roman" panose="02020603050405020304" pitchFamily="18" charset="0"/>
                <a:ea typeface="Calibri" panose="020F0502020204030204" pitchFamily="34" charset="0"/>
                <a:cs typeface="Times New Roman" panose="02020603050405020304" pitchFamily="18" charset="0"/>
              </a:rPr>
              <a:t>valorization</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i="1" dirty="0" err="1">
                <a:latin typeface="Times New Roman" panose="02020603050405020304" pitchFamily="18" charset="0"/>
                <a:ea typeface="Calibri" panose="020F0502020204030204" pitchFamily="34" charset="0"/>
                <a:cs typeface="Times New Roman" panose="02020603050405020304" pitchFamily="18" charset="0"/>
              </a:rPr>
              <a:t>EgyptianJournalofPetroleum</a:t>
            </a:r>
            <a:r>
              <a:rPr lang="cs-CZ" i="1" dirty="0">
                <a:latin typeface="Times New Roman" panose="02020603050405020304" pitchFamily="18" charset="0"/>
                <a:ea typeface="Calibri" panose="020F0502020204030204" pitchFamily="34" charset="0"/>
                <a:cs typeface="Times New Roman" panose="02020603050405020304" pitchFamily="18" charset="0"/>
              </a:rPr>
              <a:t>, </a:t>
            </a:r>
            <a:r>
              <a:rPr lang="cs-CZ" b="1" dirty="0">
                <a:latin typeface="Times New Roman" panose="02020603050405020304" pitchFamily="18" charset="0"/>
                <a:ea typeface="Calibri" panose="020F0502020204030204" pitchFamily="34" charset="0"/>
                <a:cs typeface="Times New Roman" panose="02020603050405020304" pitchFamily="18" charset="0"/>
              </a:rPr>
              <a:t>2018</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i="1" dirty="0">
                <a:latin typeface="Times New Roman" panose="02020603050405020304" pitchFamily="18" charset="0"/>
                <a:ea typeface="Calibri" panose="020F0502020204030204" pitchFamily="34" charset="0"/>
                <a:cs typeface="Times New Roman" panose="02020603050405020304" pitchFamily="18" charset="0"/>
              </a:rPr>
              <a:t>27</a:t>
            </a:r>
            <a:r>
              <a:rPr lang="cs-CZ" dirty="0">
                <a:latin typeface="Times New Roman" panose="02020603050405020304" pitchFamily="18" charset="0"/>
                <a:ea typeface="Calibri" panose="020F0502020204030204" pitchFamily="34" charset="0"/>
                <a:cs typeface="Times New Roman" panose="02020603050405020304" pitchFamily="18" charset="0"/>
              </a:rPr>
              <a:t> (4), 1275–1290</a:t>
            </a:r>
            <a:r>
              <a:rPr lang="cs-CZ"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50000"/>
              </a:lnSpc>
              <a:spcAft>
                <a:spcPts val="800"/>
              </a:spcAft>
              <a:buFont typeface="+mj-lt"/>
              <a:buAutoNum type="arabicPeriod"/>
            </a:pPr>
            <a:r>
              <a:rPr lang="cs-CZ" dirty="0" err="1"/>
              <a:t>Sishkov</a:t>
            </a:r>
            <a:r>
              <a:rPr lang="cs-CZ" dirty="0"/>
              <a:t>, O.; et al. Black </a:t>
            </a:r>
            <a:r>
              <a:rPr lang="cs-CZ" dirty="0" err="1"/>
              <a:t>soldier</a:t>
            </a:r>
            <a:r>
              <a:rPr lang="cs-CZ" dirty="0"/>
              <a:t> </a:t>
            </a:r>
            <a:r>
              <a:rPr lang="cs-CZ" dirty="0" err="1"/>
              <a:t>fly</a:t>
            </a:r>
            <a:r>
              <a:rPr lang="cs-CZ" dirty="0"/>
              <a:t> </a:t>
            </a:r>
            <a:r>
              <a:rPr lang="cs-CZ" dirty="0" err="1"/>
              <a:t>larvae</a:t>
            </a:r>
            <a:r>
              <a:rPr lang="cs-CZ" dirty="0"/>
              <a:t> </a:t>
            </a:r>
            <a:r>
              <a:rPr lang="cs-CZ" dirty="0" err="1"/>
              <a:t>feed</a:t>
            </a:r>
            <a:r>
              <a:rPr lang="cs-CZ" dirty="0"/>
              <a:t> by </a:t>
            </a:r>
            <a:r>
              <a:rPr lang="cs-CZ" dirty="0" err="1"/>
              <a:t>forming</a:t>
            </a:r>
            <a:r>
              <a:rPr lang="cs-CZ" dirty="0"/>
              <a:t> a </a:t>
            </a:r>
            <a:r>
              <a:rPr lang="cs-CZ" dirty="0" err="1"/>
              <a:t>fountain</a:t>
            </a:r>
            <a:r>
              <a:rPr lang="cs-CZ" dirty="0"/>
              <a:t> </a:t>
            </a:r>
            <a:r>
              <a:rPr lang="cs-CZ" dirty="0" err="1"/>
              <a:t>around</a:t>
            </a:r>
            <a:r>
              <a:rPr lang="cs-CZ" dirty="0"/>
              <a:t> food. </a:t>
            </a:r>
            <a:r>
              <a:rPr lang="cs-CZ" i="1" dirty="0" err="1"/>
              <a:t>Journal</a:t>
            </a:r>
            <a:r>
              <a:rPr lang="cs-CZ" i="1" dirty="0"/>
              <a:t> </a:t>
            </a:r>
            <a:r>
              <a:rPr lang="cs-CZ" i="1" dirty="0" err="1"/>
              <a:t>of</a:t>
            </a:r>
            <a:r>
              <a:rPr lang="cs-CZ" i="1" dirty="0"/>
              <a:t> </a:t>
            </a:r>
            <a:r>
              <a:rPr lang="cs-CZ" i="1" dirty="0" err="1"/>
              <a:t>the</a:t>
            </a:r>
            <a:r>
              <a:rPr lang="cs-CZ" i="1" dirty="0"/>
              <a:t> </a:t>
            </a:r>
            <a:r>
              <a:rPr lang="cs-CZ" i="1" dirty="0" err="1"/>
              <a:t>royal</a:t>
            </a:r>
            <a:r>
              <a:rPr lang="cs-CZ" i="1" dirty="0"/>
              <a:t> society interface, </a:t>
            </a:r>
            <a:r>
              <a:rPr lang="cs-CZ" b="1" dirty="0"/>
              <a:t>2019</a:t>
            </a:r>
            <a:r>
              <a:rPr lang="cs-CZ" dirty="0"/>
              <a:t>, </a:t>
            </a:r>
            <a:r>
              <a:rPr lang="cs-CZ" i="1" dirty="0"/>
              <a:t>16</a:t>
            </a:r>
            <a:r>
              <a:rPr lang="cs-CZ" dirty="0"/>
              <a:t> (151</a:t>
            </a:r>
            <a:r>
              <a:rPr lang="cs-CZ" dirty="0" smtClean="0"/>
              <a:t>).</a:t>
            </a:r>
          </a:p>
          <a:p>
            <a:pPr marL="342900" indent="-342900" algn="just">
              <a:lnSpc>
                <a:spcPct val="150000"/>
              </a:lnSpc>
              <a:spcAft>
                <a:spcPts val="800"/>
              </a:spcAft>
              <a:buFont typeface="+mj-lt"/>
              <a:buAutoNum type="arabicPeriod"/>
            </a:pPr>
            <a:r>
              <a:rPr lang="cs-CZ" dirty="0" err="1"/>
              <a:t>Pimental</a:t>
            </a:r>
            <a:r>
              <a:rPr lang="cs-CZ" dirty="0"/>
              <a:t>, A. C.; et al. </a:t>
            </a:r>
            <a:r>
              <a:rPr lang="cs-CZ" dirty="0" err="1"/>
              <a:t>Metabolic</a:t>
            </a:r>
            <a:r>
              <a:rPr lang="cs-CZ" dirty="0"/>
              <a:t> </a:t>
            </a:r>
            <a:r>
              <a:rPr lang="cs-CZ" dirty="0" err="1"/>
              <a:t>adjustment</a:t>
            </a:r>
            <a:r>
              <a:rPr lang="cs-CZ" dirty="0"/>
              <a:t> </a:t>
            </a:r>
            <a:r>
              <a:rPr lang="cs-CZ" dirty="0" err="1"/>
              <a:t>of</a:t>
            </a:r>
            <a:r>
              <a:rPr lang="cs-CZ" dirty="0"/>
              <a:t> </a:t>
            </a:r>
            <a:r>
              <a:rPr lang="cs-CZ" dirty="0" err="1"/>
              <a:t>the</a:t>
            </a:r>
            <a:r>
              <a:rPr lang="cs-CZ" dirty="0"/>
              <a:t> </a:t>
            </a:r>
            <a:r>
              <a:rPr lang="cs-CZ" dirty="0" err="1"/>
              <a:t>larval</a:t>
            </a:r>
            <a:r>
              <a:rPr lang="cs-CZ" dirty="0"/>
              <a:t> fat body in </a:t>
            </a:r>
            <a:r>
              <a:rPr lang="cs-CZ" i="1" dirty="0"/>
              <a:t>Hermetia illucens</a:t>
            </a:r>
            <a:r>
              <a:rPr lang="cs-CZ" dirty="0"/>
              <a:t> to </a:t>
            </a:r>
            <a:r>
              <a:rPr lang="cs-CZ" dirty="0" err="1"/>
              <a:t>dietary</a:t>
            </a:r>
            <a:r>
              <a:rPr lang="cs-CZ" dirty="0"/>
              <a:t> </a:t>
            </a:r>
            <a:r>
              <a:rPr lang="cs-CZ" dirty="0" err="1"/>
              <a:t>conditions</a:t>
            </a:r>
            <a:r>
              <a:rPr lang="cs-CZ" dirty="0"/>
              <a:t>. </a:t>
            </a:r>
            <a:r>
              <a:rPr lang="cs-CZ" i="1" dirty="0" err="1"/>
              <a:t>Journal</a:t>
            </a:r>
            <a:r>
              <a:rPr lang="cs-CZ" i="1" dirty="0"/>
              <a:t> </a:t>
            </a:r>
            <a:r>
              <a:rPr lang="cs-CZ" i="1" dirty="0" err="1"/>
              <a:t>of</a:t>
            </a:r>
            <a:r>
              <a:rPr lang="cs-CZ" i="1" dirty="0"/>
              <a:t> </a:t>
            </a:r>
            <a:r>
              <a:rPr lang="cs-CZ" i="1" dirty="0" err="1"/>
              <a:t>Asia-Pacific</a:t>
            </a:r>
            <a:r>
              <a:rPr lang="cs-CZ" i="1" dirty="0"/>
              <a:t> Entomology, </a:t>
            </a:r>
            <a:r>
              <a:rPr lang="cs-CZ" b="1" dirty="0"/>
              <a:t>2017</a:t>
            </a:r>
            <a:r>
              <a:rPr lang="cs-CZ" dirty="0"/>
              <a:t>, </a:t>
            </a:r>
            <a:r>
              <a:rPr lang="cs-CZ" i="1" dirty="0"/>
              <a:t>20</a:t>
            </a:r>
            <a:r>
              <a:rPr lang="cs-CZ" dirty="0"/>
              <a:t> (4), 1307–1313.</a:t>
            </a:r>
          </a:p>
          <a:p>
            <a:pPr marL="342900" indent="-342900" algn="just">
              <a:lnSpc>
                <a:spcPct val="150000"/>
              </a:lnSpc>
              <a:spcAft>
                <a:spcPts val="800"/>
              </a:spcAft>
              <a:buFont typeface="+mj-lt"/>
              <a:buAutoNum type="arabicPeriod"/>
            </a:pPr>
            <a:endParaRPr lang="cs-CZ" dirty="0"/>
          </a:p>
          <a:p>
            <a:pPr marL="342900" lvl="0" indent="-342900" algn="just">
              <a:lnSpc>
                <a:spcPct val="150000"/>
              </a:lnSpc>
              <a:spcAft>
                <a:spcPts val="800"/>
              </a:spcAft>
              <a:buFont typeface="+mj-lt"/>
              <a:buAutoNum type="arabicPeriod"/>
            </a:pP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3618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671" y="184288"/>
            <a:ext cx="2088231" cy="824764"/>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991619"/>
            <a:ext cx="3672408" cy="2426615"/>
          </a:xfrm>
          <a:prstGeom prst="rect">
            <a:avLst/>
          </a:prstGeom>
        </p:spPr>
      </p:pic>
      <p:pic>
        <p:nvPicPr>
          <p:cNvPr id="9" name="Obrázek 8"/>
          <p:cNvPicPr>
            <a:picLocks noChangeAspect="1"/>
          </p:cNvPicPr>
          <p:nvPr/>
        </p:nvPicPr>
        <p:blipFill rotWithShape="1">
          <a:blip r:embed="rId6"/>
          <a:srcRect b="5331"/>
          <a:stretch/>
        </p:blipFill>
        <p:spPr>
          <a:xfrm>
            <a:off x="7308304" y="1084691"/>
            <a:ext cx="1080119" cy="2117020"/>
          </a:xfrm>
          <a:prstGeom prst="rect">
            <a:avLst/>
          </a:prstGeom>
        </p:spPr>
      </p:pic>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4444" y="3921533"/>
            <a:ext cx="2509745" cy="2370266"/>
          </a:xfrm>
          <a:prstGeom prst="rect">
            <a:avLst/>
          </a:prstGeom>
        </p:spPr>
      </p:pic>
      <p:pic>
        <p:nvPicPr>
          <p:cNvPr id="11" name="Obrázek 10"/>
          <p:cNvPicPr>
            <a:picLocks noChangeAspect="1"/>
          </p:cNvPicPr>
          <p:nvPr/>
        </p:nvPicPr>
        <p:blipFill rotWithShape="1">
          <a:blip r:embed="rId8"/>
          <a:srcRect l="53199" t="9112" r="5749" b="19171"/>
          <a:stretch/>
        </p:blipFill>
        <p:spPr>
          <a:xfrm>
            <a:off x="329117" y="4163222"/>
            <a:ext cx="3096344" cy="2151530"/>
          </a:xfrm>
          <a:prstGeom prst="rect">
            <a:avLst/>
          </a:prstGeom>
        </p:spPr>
      </p:pic>
      <p:sp>
        <p:nvSpPr>
          <p:cNvPr id="12" name="TextovéPole 11"/>
          <p:cNvSpPr txBox="1"/>
          <p:nvPr/>
        </p:nvSpPr>
        <p:spPr>
          <a:xfrm>
            <a:off x="3038406" y="3552201"/>
            <a:ext cx="4052633" cy="477054"/>
          </a:xfrm>
          <a:prstGeom prst="rect">
            <a:avLst/>
          </a:prstGeom>
          <a:noFill/>
        </p:spPr>
        <p:txBody>
          <a:bodyPr wrap="square" rtlCol="0">
            <a:spAutoFit/>
          </a:bodyPr>
          <a:lstStyle/>
          <a:p>
            <a:r>
              <a:rPr lang="cs-CZ" sz="2500" b="1" dirty="0" smtClean="0"/>
              <a:t>Konverzní účinnost larvy</a:t>
            </a:r>
            <a:endParaRPr lang="cs-CZ" sz="2500" b="1" dirty="0"/>
          </a:p>
        </p:txBody>
      </p:sp>
      <p:sp>
        <p:nvSpPr>
          <p:cNvPr id="13" name="TextovéPole 12"/>
          <p:cNvSpPr txBox="1"/>
          <p:nvPr/>
        </p:nvSpPr>
        <p:spPr>
          <a:xfrm>
            <a:off x="4283968" y="1125824"/>
            <a:ext cx="2664296" cy="400110"/>
          </a:xfrm>
          <a:prstGeom prst="rect">
            <a:avLst/>
          </a:prstGeom>
          <a:noFill/>
        </p:spPr>
        <p:txBody>
          <a:bodyPr wrap="square" rtlCol="0">
            <a:spAutoFit/>
          </a:bodyPr>
          <a:lstStyle/>
          <a:p>
            <a:r>
              <a:rPr lang="cs-CZ" sz="2000" i="1" dirty="0" smtClean="0"/>
              <a:t>Hermetia illucens</a:t>
            </a:r>
            <a:endParaRPr lang="cs-CZ" sz="2000" i="1" dirty="0"/>
          </a:p>
        </p:txBody>
      </p:sp>
      <p:sp>
        <p:nvSpPr>
          <p:cNvPr id="15" name="TextovéPole 14"/>
          <p:cNvSpPr txBox="1"/>
          <p:nvPr/>
        </p:nvSpPr>
        <p:spPr>
          <a:xfrm>
            <a:off x="4363536" y="2641027"/>
            <a:ext cx="2592288" cy="400110"/>
          </a:xfrm>
          <a:prstGeom prst="rect">
            <a:avLst/>
          </a:prstGeom>
          <a:noFill/>
        </p:spPr>
        <p:txBody>
          <a:bodyPr wrap="square" rtlCol="0">
            <a:spAutoFit/>
          </a:bodyPr>
          <a:lstStyle/>
          <a:p>
            <a:r>
              <a:rPr lang="cs-CZ" sz="2000" i="1" dirty="0" err="1" smtClean="0"/>
              <a:t>Tenebrio</a:t>
            </a:r>
            <a:r>
              <a:rPr lang="cs-CZ" sz="2000" i="1" dirty="0" smtClean="0"/>
              <a:t> </a:t>
            </a:r>
            <a:r>
              <a:rPr lang="cs-CZ" sz="2000" i="1" dirty="0" err="1" smtClean="0"/>
              <a:t>molitor</a:t>
            </a:r>
            <a:endParaRPr lang="cs-CZ" sz="2000" i="1" dirty="0"/>
          </a:p>
        </p:txBody>
      </p:sp>
      <p:sp>
        <p:nvSpPr>
          <p:cNvPr id="16" name="TextovéPole 15"/>
          <p:cNvSpPr txBox="1"/>
          <p:nvPr/>
        </p:nvSpPr>
        <p:spPr>
          <a:xfrm>
            <a:off x="4860032" y="4580163"/>
            <a:ext cx="936104" cy="1292662"/>
          </a:xfrm>
          <a:prstGeom prst="rect">
            <a:avLst/>
          </a:prstGeom>
          <a:noFill/>
        </p:spPr>
        <p:txBody>
          <a:bodyPr wrap="square" rtlCol="0">
            <a:spAutoFit/>
          </a:bodyPr>
          <a:lstStyle/>
          <a:p>
            <a:r>
              <a:rPr lang="cs-CZ" sz="6000" b="1" dirty="0"/>
              <a:t>˃</a:t>
            </a:r>
          </a:p>
          <a:p>
            <a:endParaRPr lang="cs-CZ" dirty="0"/>
          </a:p>
        </p:txBody>
      </p:sp>
      <p:cxnSp>
        <p:nvCxnSpPr>
          <p:cNvPr id="20" name="Přímá spojnice se šipkou 19"/>
          <p:cNvCxnSpPr/>
          <p:nvPr/>
        </p:nvCxnSpPr>
        <p:spPr>
          <a:xfrm flipH="1">
            <a:off x="3707904" y="1595436"/>
            <a:ext cx="1356818" cy="7971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V="1">
            <a:off x="5328084" y="1813489"/>
            <a:ext cx="1433965" cy="65579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47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69165"/>
            <a:ext cx="2088231" cy="824764"/>
          </a:xfrm>
          <a:prstGeom prst="rect">
            <a:avLst/>
          </a:prstGeom>
        </p:spPr>
      </p:pic>
      <p:pic>
        <p:nvPicPr>
          <p:cNvPr id="9" name="Obrázek 8" descr="C:\Users\tajnaiol\Desktop\Digestát\cyklus.png"/>
          <p:cNvPicPr/>
          <p:nvPr/>
        </p:nvPicPr>
        <p:blipFill rotWithShape="1">
          <a:blip r:embed="rId5">
            <a:extLst>
              <a:ext uri="{28A0092B-C50C-407E-A947-70E740481C1C}">
                <a14:useLocalDpi xmlns:a14="http://schemas.microsoft.com/office/drawing/2010/main" val="0"/>
              </a:ext>
            </a:extLst>
          </a:blip>
          <a:srcRect l="16385" r="15888" b="20660"/>
          <a:stretch/>
        </p:blipFill>
        <p:spPr bwMode="auto">
          <a:xfrm>
            <a:off x="1115616" y="1674642"/>
            <a:ext cx="7344816" cy="4752527"/>
          </a:xfrm>
          <a:prstGeom prst="rect">
            <a:avLst/>
          </a:prstGeom>
          <a:noFill/>
          <a:ln>
            <a:noFill/>
          </a:ln>
          <a:extLst>
            <a:ext uri="{53640926-AAD7-44D8-BBD7-CCE9431645EC}">
              <a14:shadowObscured xmlns:a14="http://schemas.microsoft.com/office/drawing/2010/main"/>
            </a:ext>
          </a:extLst>
        </p:spPr>
      </p:pic>
      <p:sp>
        <p:nvSpPr>
          <p:cNvPr id="7" name="TextovéPole 6"/>
          <p:cNvSpPr txBox="1"/>
          <p:nvPr/>
        </p:nvSpPr>
        <p:spPr>
          <a:xfrm>
            <a:off x="2915816" y="1121804"/>
            <a:ext cx="4536504" cy="400110"/>
          </a:xfrm>
          <a:prstGeom prst="rect">
            <a:avLst/>
          </a:prstGeom>
          <a:noFill/>
        </p:spPr>
        <p:txBody>
          <a:bodyPr wrap="square" rtlCol="0">
            <a:spAutoFit/>
          </a:bodyPr>
          <a:lstStyle/>
          <a:p>
            <a:r>
              <a:rPr lang="cs-CZ" sz="2000" dirty="0" smtClean="0"/>
              <a:t>Životní cyklus </a:t>
            </a:r>
            <a:r>
              <a:rPr lang="cs-CZ" sz="2000" i="1" dirty="0" smtClean="0"/>
              <a:t>Hermetia illucens</a:t>
            </a:r>
            <a:endParaRPr lang="cs-CZ" sz="2000" i="1" dirty="0"/>
          </a:p>
        </p:txBody>
      </p:sp>
    </p:spTree>
    <p:extLst>
      <p:ext uri="{BB962C8B-B14F-4D97-AF65-F5344CB8AC3E}">
        <p14:creationId xmlns:p14="http://schemas.microsoft.com/office/powerpoint/2010/main" val="3964274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214" y="260720"/>
            <a:ext cx="2088231" cy="824764"/>
          </a:xfrm>
          <a:prstGeom prst="rect">
            <a:avLst/>
          </a:prstGeom>
        </p:spPr>
      </p:pic>
      <p:pic>
        <p:nvPicPr>
          <p:cNvPr id="8" name="Obrázek 7" descr="https://www.sciencenews.org/wp-content/uploads/2019/02/020519_sm_larvae-pizza_inline_730_rev.jpg"/>
          <p:cNvPicPr/>
          <p:nvPr/>
        </p:nvPicPr>
        <p:blipFill>
          <a:blip r:embed="rId5">
            <a:extLst>
              <a:ext uri="{28A0092B-C50C-407E-A947-70E740481C1C}">
                <a14:useLocalDpi xmlns:a14="http://schemas.microsoft.com/office/drawing/2010/main" val="0"/>
              </a:ext>
            </a:extLst>
          </a:blip>
          <a:srcRect/>
          <a:stretch>
            <a:fillRect/>
          </a:stretch>
        </p:blipFill>
        <p:spPr bwMode="auto">
          <a:xfrm>
            <a:off x="275357" y="1609254"/>
            <a:ext cx="4464496" cy="2016225"/>
          </a:xfrm>
          <a:prstGeom prst="rect">
            <a:avLst/>
          </a:prstGeom>
          <a:noFill/>
          <a:ln>
            <a:noFill/>
          </a:ln>
        </p:spPr>
      </p:pic>
      <p:pic>
        <p:nvPicPr>
          <p:cNvPr id="5" name="Obrázek 4"/>
          <p:cNvPicPr>
            <a:picLocks noChangeAspect="1"/>
          </p:cNvPicPr>
          <p:nvPr/>
        </p:nvPicPr>
        <p:blipFill rotWithShape="1">
          <a:blip r:embed="rId6" cstate="print">
            <a:extLst>
              <a:ext uri="{28A0092B-C50C-407E-A947-70E740481C1C}">
                <a14:useLocalDpi xmlns:a14="http://schemas.microsoft.com/office/drawing/2010/main" val="0"/>
              </a:ext>
            </a:extLst>
          </a:blip>
          <a:srcRect l="25588" r="35037"/>
          <a:stretch/>
        </p:blipFill>
        <p:spPr>
          <a:xfrm>
            <a:off x="5148064" y="1575413"/>
            <a:ext cx="3600400" cy="4223958"/>
          </a:xfrm>
          <a:prstGeom prst="rect">
            <a:avLst/>
          </a:prstGeom>
        </p:spPr>
      </p:pic>
      <p:sp>
        <p:nvSpPr>
          <p:cNvPr id="7" name="TextovéPole 6"/>
          <p:cNvSpPr txBox="1"/>
          <p:nvPr/>
        </p:nvSpPr>
        <p:spPr>
          <a:xfrm>
            <a:off x="275357" y="5298725"/>
            <a:ext cx="4032448" cy="369332"/>
          </a:xfrm>
          <a:prstGeom prst="rect">
            <a:avLst/>
          </a:prstGeom>
          <a:noFill/>
        </p:spPr>
        <p:txBody>
          <a:bodyPr wrap="square" rtlCol="0">
            <a:spAutoFit/>
          </a:bodyPr>
          <a:lstStyle/>
          <a:p>
            <a:r>
              <a:rPr lang="cs-CZ" dirty="0" smtClean="0"/>
              <a:t>Migrace </a:t>
            </a:r>
            <a:r>
              <a:rPr lang="cs-CZ" i="1" dirty="0" smtClean="0"/>
              <a:t>H. illucens </a:t>
            </a:r>
            <a:r>
              <a:rPr lang="cs-CZ" dirty="0" smtClean="0"/>
              <a:t>k suchému místu</a:t>
            </a:r>
            <a:endParaRPr lang="cs-CZ" dirty="0"/>
          </a:p>
        </p:txBody>
      </p:sp>
      <p:sp>
        <p:nvSpPr>
          <p:cNvPr id="9" name="TextovéPole 8"/>
          <p:cNvSpPr txBox="1"/>
          <p:nvPr/>
        </p:nvSpPr>
        <p:spPr>
          <a:xfrm>
            <a:off x="275357" y="4293096"/>
            <a:ext cx="4296643" cy="646331"/>
          </a:xfrm>
          <a:prstGeom prst="rect">
            <a:avLst/>
          </a:prstGeom>
          <a:noFill/>
        </p:spPr>
        <p:txBody>
          <a:bodyPr wrap="square" rtlCol="0">
            <a:spAutoFit/>
          </a:bodyPr>
          <a:lstStyle/>
          <a:p>
            <a:r>
              <a:rPr lang="cs-CZ" dirty="0" smtClean="0"/>
              <a:t>Schématický průřez – pohyb larev otáčí jídlem</a:t>
            </a:r>
            <a:endParaRPr lang="cs-CZ" dirty="0"/>
          </a:p>
        </p:txBody>
      </p:sp>
      <p:cxnSp>
        <p:nvCxnSpPr>
          <p:cNvPr id="11" name="Přímá spojnice se šipkou 10"/>
          <p:cNvCxnSpPr/>
          <p:nvPr/>
        </p:nvCxnSpPr>
        <p:spPr>
          <a:xfrm flipV="1">
            <a:off x="3491880" y="3625479"/>
            <a:ext cx="0" cy="379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a:stCxn id="7" idx="3"/>
          </p:cNvCxnSpPr>
          <p:nvPr/>
        </p:nvCxnSpPr>
        <p:spPr>
          <a:xfrm>
            <a:off x="4307805" y="5483391"/>
            <a:ext cx="5522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959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a:srcRect l="7082" t="17100" r="32837" b="10061"/>
          <a:stretch/>
        </p:blipFill>
        <p:spPr>
          <a:xfrm>
            <a:off x="-9204" y="332656"/>
            <a:ext cx="9153204" cy="6242095"/>
          </a:xfrm>
          <a:prstGeom prst="rect">
            <a:avLst/>
          </a:prstGeom>
        </p:spPr>
      </p:pic>
    </p:spTree>
    <p:extLst>
      <p:ext uri="{BB962C8B-B14F-4D97-AF65-F5344CB8AC3E}">
        <p14:creationId xmlns:p14="http://schemas.microsoft.com/office/powerpoint/2010/main" val="3986327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625" y="177094"/>
            <a:ext cx="2088231" cy="824764"/>
          </a:xfrm>
          <a:prstGeom prst="rect">
            <a:avLst/>
          </a:prstGeom>
        </p:spPr>
      </p:pic>
      <p:pic>
        <p:nvPicPr>
          <p:cNvPr id="5" name="Obrázek 4"/>
          <p:cNvPicPr>
            <a:picLocks noChangeAspect="1"/>
          </p:cNvPicPr>
          <p:nvPr/>
        </p:nvPicPr>
        <p:blipFill rotWithShape="1">
          <a:blip r:embed="rId5"/>
          <a:srcRect t="19749" b="28276"/>
          <a:stretch/>
        </p:blipFill>
        <p:spPr>
          <a:xfrm>
            <a:off x="6064883" y="1776403"/>
            <a:ext cx="2986320" cy="3361073"/>
          </a:xfrm>
          <a:prstGeom prst="rect">
            <a:avLst/>
          </a:prstGeom>
        </p:spPr>
      </p:pic>
      <p:pic>
        <p:nvPicPr>
          <p:cNvPr id="9" name="Obrázek 8"/>
          <p:cNvPicPr>
            <a:picLocks noChangeAspect="1"/>
          </p:cNvPicPr>
          <p:nvPr/>
        </p:nvPicPr>
        <p:blipFill rotWithShape="1">
          <a:blip r:embed="rId6" cstate="print">
            <a:extLst>
              <a:ext uri="{28A0092B-C50C-407E-A947-70E740481C1C}">
                <a14:useLocalDpi xmlns:a14="http://schemas.microsoft.com/office/drawing/2010/main" val="0"/>
              </a:ext>
            </a:extLst>
          </a:blip>
          <a:srcRect l="16401" r="22532"/>
          <a:stretch/>
        </p:blipFill>
        <p:spPr>
          <a:xfrm rot="5400000">
            <a:off x="-357323" y="1847140"/>
            <a:ext cx="4188011" cy="3167969"/>
          </a:xfrm>
          <a:prstGeom prst="rect">
            <a:avLst/>
          </a:prstGeom>
        </p:spPr>
      </p:pic>
      <p:pic>
        <p:nvPicPr>
          <p:cNvPr id="10" name="Obrázek 9"/>
          <p:cNvPicPr>
            <a:picLocks noChangeAspect="1"/>
          </p:cNvPicPr>
          <p:nvPr/>
        </p:nvPicPr>
        <p:blipFill>
          <a:blip r:embed="rId7"/>
          <a:stretch>
            <a:fillRect/>
          </a:stretch>
        </p:blipFill>
        <p:spPr>
          <a:xfrm>
            <a:off x="3713489" y="1337119"/>
            <a:ext cx="1941278" cy="4202468"/>
          </a:xfrm>
          <a:prstGeom prst="rect">
            <a:avLst/>
          </a:prstGeom>
        </p:spPr>
      </p:pic>
      <p:cxnSp>
        <p:nvCxnSpPr>
          <p:cNvPr id="12" name="Přímá spojnice se šipkou 11"/>
          <p:cNvCxnSpPr/>
          <p:nvPr/>
        </p:nvCxnSpPr>
        <p:spPr>
          <a:xfrm flipV="1">
            <a:off x="5717133" y="3449711"/>
            <a:ext cx="285384" cy="7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323528" y="5733256"/>
            <a:ext cx="2880320" cy="369332"/>
          </a:xfrm>
          <a:prstGeom prst="rect">
            <a:avLst/>
          </a:prstGeom>
          <a:noFill/>
        </p:spPr>
        <p:txBody>
          <a:bodyPr wrap="square" rtlCol="0">
            <a:spAutoFit/>
          </a:bodyPr>
          <a:lstStyle/>
          <a:p>
            <a:r>
              <a:rPr lang="cs-CZ" dirty="0" smtClean="0"/>
              <a:t>Krmivo bez </a:t>
            </a:r>
            <a:r>
              <a:rPr lang="cs-CZ" i="1" dirty="0" smtClean="0"/>
              <a:t>H. illucens</a:t>
            </a:r>
            <a:endParaRPr lang="cs-CZ" i="1" dirty="0"/>
          </a:p>
        </p:txBody>
      </p:sp>
      <p:sp>
        <p:nvSpPr>
          <p:cNvPr id="16" name="TextovéPole 15"/>
          <p:cNvSpPr txBox="1"/>
          <p:nvPr/>
        </p:nvSpPr>
        <p:spPr>
          <a:xfrm>
            <a:off x="6326027" y="5753901"/>
            <a:ext cx="2817973" cy="369332"/>
          </a:xfrm>
          <a:prstGeom prst="rect">
            <a:avLst/>
          </a:prstGeom>
          <a:noFill/>
        </p:spPr>
        <p:txBody>
          <a:bodyPr wrap="square" rtlCol="0">
            <a:spAutoFit/>
          </a:bodyPr>
          <a:lstStyle/>
          <a:p>
            <a:r>
              <a:rPr lang="cs-CZ" dirty="0" smtClean="0"/>
              <a:t>Krmivo s </a:t>
            </a:r>
            <a:r>
              <a:rPr lang="cs-CZ" i="1" dirty="0" smtClean="0"/>
              <a:t>H. illucens</a:t>
            </a:r>
            <a:endParaRPr lang="cs-CZ" i="1" dirty="0"/>
          </a:p>
        </p:txBody>
      </p:sp>
    </p:spTree>
    <p:extLst>
      <p:ext uri="{BB962C8B-B14F-4D97-AF65-F5344CB8AC3E}">
        <p14:creationId xmlns:p14="http://schemas.microsoft.com/office/powerpoint/2010/main" val="2054307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177094"/>
            <a:ext cx="2088231" cy="824764"/>
          </a:xfrm>
          <a:prstGeom prst="rect">
            <a:avLst/>
          </a:prstGeom>
        </p:spPr>
      </p:pic>
      <p:pic>
        <p:nvPicPr>
          <p:cNvPr id="7" name="Zástupný symbol pro obsah 6"/>
          <p:cNvPicPr>
            <a:picLocks noGrp="1" noChangeAspect="1"/>
          </p:cNvPicPr>
          <p:nvPr>
            <p:ph sz="quarter" idx="13"/>
          </p:nvPr>
        </p:nvPicPr>
        <p:blipFill rotWithShape="1">
          <a:blip r:embed="rId5" cstate="print">
            <a:extLst>
              <a:ext uri="{28A0092B-C50C-407E-A947-70E740481C1C}">
                <a14:useLocalDpi xmlns:a14="http://schemas.microsoft.com/office/drawing/2010/main" val="0"/>
              </a:ext>
            </a:extLst>
          </a:blip>
          <a:srcRect l="25561" t="26745" r="23040" b="26973"/>
          <a:stretch/>
        </p:blipFill>
        <p:spPr>
          <a:xfrm>
            <a:off x="355897" y="1196752"/>
            <a:ext cx="5220582" cy="2160241"/>
          </a:xfrm>
        </p:spPr>
      </p:pic>
      <p:pic>
        <p:nvPicPr>
          <p:cNvPr id="5" name="Obrázek 4"/>
          <p:cNvPicPr>
            <a:picLocks noChangeAspect="1"/>
          </p:cNvPicPr>
          <p:nvPr/>
        </p:nvPicPr>
        <p:blipFill rotWithShape="1">
          <a:blip r:embed="rId6" cstate="print">
            <a:extLst>
              <a:ext uri="{28A0092B-C50C-407E-A947-70E740481C1C}">
                <a14:useLocalDpi xmlns:a14="http://schemas.microsoft.com/office/drawing/2010/main" val="0"/>
              </a:ext>
            </a:extLst>
          </a:blip>
          <a:srcRect l="25851" r="31100"/>
          <a:stretch/>
        </p:blipFill>
        <p:spPr>
          <a:xfrm rot="5400000">
            <a:off x="5796134" y="3033148"/>
            <a:ext cx="2952328" cy="3167969"/>
          </a:xfrm>
          <a:prstGeom prst="rect">
            <a:avLst/>
          </a:prstGeom>
        </p:spPr>
      </p:pic>
      <p:cxnSp>
        <p:nvCxnSpPr>
          <p:cNvPr id="12" name="Přímá spojnice se šipkou 11"/>
          <p:cNvCxnSpPr/>
          <p:nvPr/>
        </p:nvCxnSpPr>
        <p:spPr>
          <a:xfrm flipV="1">
            <a:off x="899592" y="3140968"/>
            <a:ext cx="0" cy="10081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V="1">
            <a:off x="2966188" y="3140968"/>
            <a:ext cx="0" cy="1296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92978" y="4310022"/>
            <a:ext cx="2271887" cy="369332"/>
          </a:xfrm>
          <a:prstGeom prst="rect">
            <a:avLst/>
          </a:prstGeom>
          <a:noFill/>
        </p:spPr>
        <p:txBody>
          <a:bodyPr wrap="square" rtlCol="0">
            <a:spAutoFit/>
          </a:bodyPr>
          <a:lstStyle/>
          <a:p>
            <a:r>
              <a:rPr lang="cs-CZ" dirty="0" smtClean="0"/>
              <a:t>Den 0</a:t>
            </a:r>
            <a:endParaRPr lang="cs-CZ" dirty="0"/>
          </a:p>
        </p:txBody>
      </p:sp>
      <p:sp>
        <p:nvSpPr>
          <p:cNvPr id="17" name="TextovéPole 16"/>
          <p:cNvSpPr txBox="1"/>
          <p:nvPr/>
        </p:nvSpPr>
        <p:spPr>
          <a:xfrm>
            <a:off x="2627784" y="4719573"/>
            <a:ext cx="1944216" cy="369332"/>
          </a:xfrm>
          <a:prstGeom prst="rect">
            <a:avLst/>
          </a:prstGeom>
          <a:noFill/>
        </p:spPr>
        <p:txBody>
          <a:bodyPr wrap="square" rtlCol="0">
            <a:spAutoFit/>
          </a:bodyPr>
          <a:lstStyle/>
          <a:p>
            <a:r>
              <a:rPr lang="cs-CZ" dirty="0" smtClean="0"/>
              <a:t>Den 7</a:t>
            </a:r>
            <a:endParaRPr lang="cs-CZ" dirty="0"/>
          </a:p>
        </p:txBody>
      </p:sp>
    </p:spTree>
    <p:extLst>
      <p:ext uri="{BB962C8B-B14F-4D97-AF65-F5344CB8AC3E}">
        <p14:creationId xmlns:p14="http://schemas.microsoft.com/office/powerpoint/2010/main" val="3535875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280314"/>
            <a:ext cx="2088231" cy="824764"/>
          </a:xfrm>
          <a:prstGeom prst="rect">
            <a:avLst/>
          </a:prstGeom>
        </p:spPr>
      </p:pic>
      <p:graphicFrame>
        <p:nvGraphicFramePr>
          <p:cNvPr id="8" name="Graf 7"/>
          <p:cNvGraphicFramePr/>
          <p:nvPr>
            <p:extLst>
              <p:ext uri="{D42A27DB-BD31-4B8C-83A1-F6EECF244321}">
                <p14:modId xmlns:p14="http://schemas.microsoft.com/office/powerpoint/2010/main" val="772436624"/>
              </p:ext>
            </p:extLst>
          </p:nvPr>
        </p:nvGraphicFramePr>
        <p:xfrm>
          <a:off x="683568" y="1844824"/>
          <a:ext cx="7632848" cy="32403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88656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6525344"/>
            <a:ext cx="9144000" cy="332656"/>
          </a:xfrm>
          <a:prstGeom prst="rect">
            <a:avLst/>
          </a:prstGeom>
          <a:solidFill>
            <a:srgbClr val="E7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smtClean="0"/>
          </a:p>
          <a:p>
            <a:r>
              <a:rPr lang="cs-CZ" dirty="0" smtClean="0"/>
              <a:t>							</a:t>
            </a:r>
            <a:r>
              <a:rPr lang="cs-CZ" dirty="0"/>
              <a:t>		</a:t>
            </a:r>
          </a:p>
        </p:txBody>
      </p:sp>
      <p:pic>
        <p:nvPicPr>
          <p:cNvPr id="18" name="Obráze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5672"/>
            <a:ext cx="3004151" cy="587609"/>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177095"/>
            <a:ext cx="2088231" cy="824764"/>
          </a:xfrm>
          <a:prstGeom prst="rect">
            <a:avLst/>
          </a:prstGeom>
        </p:spPr>
      </p:pic>
      <p:graphicFrame>
        <p:nvGraphicFramePr>
          <p:cNvPr id="9" name="Graf 8"/>
          <p:cNvGraphicFramePr/>
          <p:nvPr>
            <p:extLst>
              <p:ext uri="{D42A27DB-BD31-4B8C-83A1-F6EECF244321}">
                <p14:modId xmlns:p14="http://schemas.microsoft.com/office/powerpoint/2010/main" val="3196575803"/>
              </p:ext>
            </p:extLst>
          </p:nvPr>
        </p:nvGraphicFramePr>
        <p:xfrm>
          <a:off x="617816" y="1412776"/>
          <a:ext cx="7698599" cy="45898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450789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28253</TotalTime>
  <Words>2208</Words>
  <Application>Microsoft Office PowerPoint</Application>
  <PresentationFormat>Předvádění na obrazovce (4:3)</PresentationFormat>
  <Paragraphs>109</Paragraphs>
  <Slides>12</Slides>
  <Notes>11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12</vt:i4>
      </vt:variant>
    </vt:vector>
  </HeadingPairs>
  <TitlesOfParts>
    <vt:vector size="19" baseType="lpstr">
      <vt:lpstr>Arial</vt:lpstr>
      <vt:lpstr>Calibri</vt:lpstr>
      <vt:lpstr>Century Gothic</vt:lpstr>
      <vt:lpstr>Courier New</vt:lpstr>
      <vt:lpstr>Palatino Linotype</vt:lpstr>
      <vt:lpstr>Times New Roman</vt:lpstr>
      <vt:lpstr>Exekutivní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Hlavní nadpis prezentace</dc:title>
  <dc:creator>Husnikova Dana</dc:creator>
  <cp:lastModifiedBy>Tajnaiova Lucia</cp:lastModifiedBy>
  <cp:revision>802</cp:revision>
  <dcterms:created xsi:type="dcterms:W3CDTF">2014-11-07T09:28:43Z</dcterms:created>
  <dcterms:modified xsi:type="dcterms:W3CDTF">2022-09-21T04:28:37Z</dcterms:modified>
</cp:coreProperties>
</file>