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  <p:sldMasterId id="2147483713" r:id="rId3"/>
    <p:sldMasterId id="2147483726" r:id="rId4"/>
  </p:sldMasterIdLst>
  <p:notesMasterIdLst>
    <p:notesMasterId r:id="rId25"/>
  </p:notesMasterIdLst>
  <p:sldIdLst>
    <p:sldId id="256" r:id="rId5"/>
    <p:sldId id="260" r:id="rId6"/>
    <p:sldId id="261" r:id="rId7"/>
    <p:sldId id="259" r:id="rId8"/>
    <p:sldId id="427" r:id="rId9"/>
    <p:sldId id="428" r:id="rId10"/>
    <p:sldId id="429" r:id="rId11"/>
    <p:sldId id="268" r:id="rId12"/>
    <p:sldId id="430" r:id="rId13"/>
    <p:sldId id="265" r:id="rId14"/>
    <p:sldId id="415" r:id="rId15"/>
    <p:sldId id="424" r:id="rId16"/>
    <p:sldId id="425" r:id="rId17"/>
    <p:sldId id="269" r:id="rId18"/>
    <p:sldId id="263" r:id="rId19"/>
    <p:sldId id="258" r:id="rId20"/>
    <p:sldId id="270" r:id="rId21"/>
    <p:sldId id="273" r:id="rId22"/>
    <p:sldId id="262" r:id="rId23"/>
    <p:sldId id="42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E47068-F011-47BE-8A3E-85AD3AD7BAEA}">
          <p14:sldIdLst>
            <p14:sldId id="256"/>
            <p14:sldId id="260"/>
            <p14:sldId id="261"/>
            <p14:sldId id="259"/>
            <p14:sldId id="427"/>
            <p14:sldId id="428"/>
            <p14:sldId id="429"/>
            <p14:sldId id="268"/>
            <p14:sldId id="430"/>
            <p14:sldId id="265"/>
            <p14:sldId id="415"/>
            <p14:sldId id="424"/>
            <p14:sldId id="425"/>
            <p14:sldId id="269"/>
            <p14:sldId id="263"/>
            <p14:sldId id="258"/>
            <p14:sldId id="270"/>
            <p14:sldId id="273"/>
          </p14:sldIdLst>
        </p14:section>
        <p14:section name="Раздел без заголовка" id="{AFF24824-65B4-45F6-A1EF-4CB7D4FB1BA1}">
          <p14:sldIdLst>
            <p14:sldId id="262"/>
            <p14:sldId id="4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59" autoAdjust="0"/>
  </p:normalViewPr>
  <p:slideViewPr>
    <p:cSldViewPr snapToGrid="0">
      <p:cViewPr varScale="1">
        <p:scale>
          <a:sx n="99" d="100"/>
          <a:sy n="99" d="100"/>
        </p:scale>
        <p:origin x="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cap="all" spc="0" baseline="0">
                <a:solidFill>
                  <a:srgbClr val="000000"/>
                </a:solidFill>
                <a:latin typeface="Maiandra GD" panose="020E0502030308020204" pitchFamily="34" charset="0"/>
                <a:ea typeface="+mn-ea"/>
                <a:cs typeface="+mn-cs"/>
              </a:defRPr>
            </a:pPr>
            <a:r>
              <a:rPr lang="en-US" sz="1200" b="1" dirty="0" err="1"/>
              <a:t>Chomutov</a:t>
            </a:r>
            <a:r>
              <a:rPr lang="en-US" sz="1200" b="1" dirty="0"/>
              <a:t> soil</a:t>
            </a:r>
          </a:p>
        </c:rich>
      </c:tx>
      <c:layout>
        <c:manualLayout>
          <c:xMode val="edge"/>
          <c:yMode val="edge"/>
          <c:x val="0.31488920647385832"/>
          <c:y val="5.4720054823516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cap="all" spc="0" baseline="0">
              <a:solidFill>
                <a:srgbClr val="000000"/>
              </a:solidFill>
              <a:latin typeface="Maiandra GD" panose="020E0502030308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'No. of shoots (2)'!$I$5</c:f>
              <c:strCache>
                <c:ptCount val="1"/>
                <c:pt idx="0">
                  <c:v>Control</c:v>
                </c:pt>
              </c:strCache>
            </c:strRef>
          </c:tx>
          <c:spPr>
            <a:ln w="19050" cap="rnd" cmpd="sng" algn="ctr">
              <a:solidFill>
                <a:srgbClr val="FFC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Maiandra GD" panose="020E0502030308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'No. of shoots (2)'!$J$4:$M$4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'No. of shoots (2)'!$J$5:$M$5</c:f>
              <c:numCache>
                <c:formatCode>0.0</c:formatCode>
                <c:ptCount val="4"/>
                <c:pt idx="0">
                  <c:v>1.3333333333333333</c:v>
                </c:pt>
                <c:pt idx="1">
                  <c:v>1.5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41-4A1A-9460-64BA4CDF1B2B}"/>
            </c:ext>
          </c:extLst>
        </c:ser>
        <c:ser>
          <c:idx val="1"/>
          <c:order val="1"/>
          <c:tx>
            <c:strRef>
              <c:f>'No. of shoots (2)'!$I$6</c:f>
              <c:strCache>
                <c:ptCount val="1"/>
                <c:pt idx="0">
                  <c:v>Charkor 0.25%</c:v>
                </c:pt>
              </c:strCache>
            </c:strRef>
          </c:tx>
          <c:spPr>
            <a:ln w="19050" cap="rnd" cmpd="sng" algn="ctr">
              <a:solidFill>
                <a:srgbClr val="C0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Maiandra GD" panose="020E0502030308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'No. of shoots (2)'!$J$4:$M$4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'No. of shoots (2)'!$J$6:$M$6</c:f>
              <c:numCache>
                <c:formatCode>0.0</c:formatCode>
                <c:ptCount val="4"/>
                <c:pt idx="0">
                  <c:v>3</c:v>
                </c:pt>
                <c:pt idx="1">
                  <c:v>4.5</c:v>
                </c:pt>
                <c:pt idx="2">
                  <c:v>8.5</c:v>
                </c:pt>
                <c:pt idx="3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41-4A1A-9460-64BA4CDF1B2B}"/>
            </c:ext>
          </c:extLst>
        </c:ser>
        <c:ser>
          <c:idx val="2"/>
          <c:order val="2"/>
          <c:tx>
            <c:strRef>
              <c:f>'No. of shoots (2)'!$I$7</c:f>
              <c:strCache>
                <c:ptCount val="1"/>
                <c:pt idx="0">
                  <c:v>Kematur 1%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Maiandra GD" panose="020E0502030308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'No. of shoots (2)'!$J$4:$M$4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'No. of shoots (2)'!$J$7:$M$7</c:f>
              <c:numCache>
                <c:formatCode>0.0</c:formatCode>
                <c:ptCount val="4"/>
                <c:pt idx="0">
                  <c:v>1</c:v>
                </c:pt>
                <c:pt idx="1">
                  <c:v>3.6666666666666665</c:v>
                </c:pt>
                <c:pt idx="2">
                  <c:v>6.333333333333333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41-4A1A-9460-64BA4CDF1B2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5847776"/>
        <c:axId val="155846944"/>
      </c:lineChart>
      <c:catAx>
        <c:axId val="15584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Maiandra GD" panose="020E0502030308020204" pitchFamily="34" charset="0"/>
                <a:ea typeface="+mn-ea"/>
                <a:cs typeface="+mn-cs"/>
              </a:defRPr>
            </a:pPr>
            <a:endParaRPr lang="ru-RU"/>
          </a:p>
        </c:txPr>
        <c:crossAx val="155846944"/>
        <c:crosses val="autoZero"/>
        <c:auto val="1"/>
        <c:lblAlgn val="ctr"/>
        <c:lblOffset val="100"/>
        <c:noMultiLvlLbl val="0"/>
      </c:catAx>
      <c:valAx>
        <c:axId val="155846944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Maiandra GD" panose="020E0502030308020204" pitchFamily="34" charset="0"/>
                    <a:ea typeface="+mn-ea"/>
                    <a:cs typeface="+mn-cs"/>
                  </a:defRPr>
                </a:pPr>
                <a:r>
                  <a:rPr lang="en-US"/>
                  <a:t>Number of shoots</a:t>
                </a:r>
              </a:p>
            </c:rich>
          </c:tx>
          <c:layout>
            <c:manualLayout>
              <c:xMode val="edge"/>
              <c:yMode val="edge"/>
              <c:x val="3.4729464432876798E-2"/>
              <c:y val="0.34583231600767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rgbClr val="000000"/>
                  </a:solidFill>
                  <a:latin typeface="Maiandra GD" panose="020E0502030308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Maiandra GD" panose="020E0502030308020204" pitchFamily="34" charset="0"/>
                <a:ea typeface="+mn-ea"/>
                <a:cs typeface="+mn-cs"/>
              </a:defRPr>
            </a:pPr>
            <a:endParaRPr lang="ru-RU"/>
          </a:p>
        </c:txPr>
        <c:crossAx val="15584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Maiandra GD" panose="020E0502030308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0000"/>
          </a:solidFill>
          <a:latin typeface="Maiandra GD" panose="020E0502030308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E24E2-2712-4EA8-AA93-152925AB7039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97A75-9D3E-406C-8113-39AD847E3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4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26AA7A-9075-4E6F-A924-46F6D7BEAFD2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433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30C2EF-ED92-4EF7-A71B-DDCFD7688C51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C51EA3-509D-4908-9BD1-4CF1A0E4C23C}" type="slidenum">
              <a:rPr lang="fr-FR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B6E9F2-0E81-4A3F-9D0A-31883C52BD21}" type="slidenum">
              <a:rPr lang="fr-FR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2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24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A5C63-F761-4D99-AAF2-3DED793472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>
              <a:ea typeface="MS PGothic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A7474A-A4D8-4904-9C0B-85EEEE3EFC5D}" type="slidenum">
              <a:rPr lang="en-US" altLang="cs-CZ" smtClean="0">
                <a:ea typeface="MS PGothic" panose="020B0600070205080204" pitchFamily="34" charset="-128"/>
              </a:rPr>
              <a:pPr/>
              <a:t>9</a:t>
            </a:fld>
            <a:endParaRPr lang="en-US" altLang="cs-CZ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132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63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316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97A75-9D3E-406C-8113-39AD847E3C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2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07FCA3-6276-45B5-BCAD-B1E2F21B928F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56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7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5" y="4494775"/>
            <a:ext cx="10580684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4" y="2420842"/>
            <a:ext cx="10580687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44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Professur für Holztechnik und Faserwerkstofftechnik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4" y="3392203"/>
            <a:ext cx="10580687" cy="972108"/>
          </a:xfrm>
          <a:ln>
            <a:noFill/>
          </a:ln>
        </p:spPr>
        <p:txBody>
          <a:bodyPr/>
          <a:lstStyle>
            <a:lvl1pPr>
              <a:defRPr sz="288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47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7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7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93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652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0291"/>
            <a:r>
              <a:rPr lang="cs-CZ" sz="1517">
                <a:solidFill>
                  <a:srgbClr val="00305E"/>
                </a:solidFill>
              </a:rPr>
              <a:t>11/04/2019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0291"/>
            <a:r>
              <a:rPr lang="cs-CZ" sz="1517">
                <a:solidFill>
                  <a:srgbClr val="00305E"/>
                </a:solidFill>
              </a:rPr>
              <a:t>Název prezentace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0291"/>
            <a:fld id="{E57EA1BE-92D9-9E4F-B3B9-F1A717F85676}" type="slidenum">
              <a:rPr lang="cs-CZ" sz="1517" smtClean="0">
                <a:solidFill>
                  <a:srgbClr val="00305E"/>
                </a:solidFill>
              </a:rPr>
              <a:pPr defTabSz="770291"/>
              <a:t>‹#›</a:t>
            </a:fld>
            <a:endParaRPr lang="cs-CZ" sz="1517">
              <a:solidFill>
                <a:srgbClr val="00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7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5" y="4494775"/>
            <a:ext cx="10580684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4" y="2420842"/>
            <a:ext cx="10580687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44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Professur für Holztechnik und Faserwerkstofftechnik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4" y="3392203"/>
            <a:ext cx="10580687" cy="972108"/>
          </a:xfrm>
          <a:ln>
            <a:noFill/>
          </a:ln>
        </p:spPr>
        <p:txBody>
          <a:bodyPr/>
          <a:lstStyle>
            <a:lvl1pPr>
              <a:defRPr sz="288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31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3" y="4494775"/>
            <a:ext cx="10580687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4" y="2420842"/>
            <a:ext cx="10580687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44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4" y="3392203"/>
            <a:ext cx="10580687" cy="972108"/>
          </a:xfrm>
          <a:ln>
            <a:noFill/>
          </a:ln>
        </p:spPr>
        <p:txBody>
          <a:bodyPr/>
          <a:lstStyle>
            <a:lvl1pPr>
              <a:defRPr sz="288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989" y="320679"/>
            <a:ext cx="1361580" cy="5588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95" y="347320"/>
            <a:ext cx="1944791" cy="5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4"/>
            <a:ext cx="10580688" cy="4344988"/>
          </a:xfrm>
        </p:spPr>
        <p:txBody>
          <a:bodyPr/>
          <a:lstStyle>
            <a:lvl1pPr>
              <a:spcBef>
                <a:spcPts val="1080"/>
              </a:spcBef>
              <a:defRPr/>
            </a:lvl1pPr>
            <a:lvl3pPr>
              <a:spcBef>
                <a:spcPts val="1080"/>
              </a:spcBef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2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0928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14363" y="3394076"/>
            <a:ext cx="11163300" cy="1031875"/>
          </a:xfrm>
        </p:spPr>
        <p:txBody>
          <a:bodyPr/>
          <a:lstStyle>
            <a:lvl6pPr>
              <a:defRPr/>
            </a:lvl6pPr>
            <a:lvl7pPr>
              <a:defRPr/>
            </a:lvl7pPr>
          </a:lstStyle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Abschnitt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2"/>
            <a:ext cx="12192000" cy="611716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4135" y="2476501"/>
            <a:ext cx="11218333" cy="2321984"/>
          </a:xfrm>
        </p:spPr>
        <p:txBody>
          <a:bodyPr/>
          <a:lstStyle/>
          <a:p>
            <a:pPr lvl="5"/>
            <a:r>
              <a:rPr lang="de-DE" dirty="0"/>
              <a:t>Zweite Ebene</a:t>
            </a:r>
          </a:p>
          <a:p>
            <a:pPr lvl="6"/>
            <a:r>
              <a:rPr lang="de-DE" dirty="0"/>
              <a:t>Dritte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60928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5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4363" y="3394075"/>
            <a:ext cx="10941039" cy="164782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288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0" y="1484314"/>
            <a:ext cx="6089649" cy="4344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2" y="1484314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3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2" y="4402051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523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0" y="1484316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4" y="1484316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29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4" y="1484316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3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3" y="4494775"/>
            <a:ext cx="10580687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4" y="2420842"/>
            <a:ext cx="10580687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44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4" y="3392203"/>
            <a:ext cx="10580687" cy="972108"/>
          </a:xfrm>
          <a:ln>
            <a:noFill/>
          </a:ln>
        </p:spPr>
        <p:txBody>
          <a:bodyPr/>
          <a:lstStyle>
            <a:lvl1pPr>
              <a:defRPr sz="288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989" y="320679"/>
            <a:ext cx="1361580" cy="5588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95" y="347320"/>
            <a:ext cx="1944791" cy="5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5"/>
            <a:ext cx="10580687" cy="68421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6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0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1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87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7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2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7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7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089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506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0291"/>
            <a:r>
              <a:rPr lang="cs-CZ" sz="1517">
                <a:solidFill>
                  <a:srgbClr val="00305E"/>
                </a:solidFill>
              </a:rPr>
              <a:t>11/04/2019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0291"/>
            <a:r>
              <a:rPr lang="cs-CZ" sz="1517">
                <a:solidFill>
                  <a:srgbClr val="00305E"/>
                </a:solidFill>
              </a:rPr>
              <a:t>Název prezentace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0291"/>
            <a:fld id="{E57EA1BE-92D9-9E4F-B3B9-F1A717F85676}" type="slidenum">
              <a:rPr lang="cs-CZ" sz="1517" smtClean="0">
                <a:solidFill>
                  <a:srgbClr val="00305E"/>
                </a:solidFill>
              </a:rPr>
              <a:pPr defTabSz="770291"/>
              <a:t>‹#›</a:t>
            </a:fld>
            <a:endParaRPr lang="cs-CZ" sz="1517">
              <a:solidFill>
                <a:srgbClr val="00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4"/>
            <a:ext cx="10580688" cy="4344988"/>
          </a:xfrm>
        </p:spPr>
        <p:txBody>
          <a:bodyPr/>
          <a:lstStyle>
            <a:lvl1pPr>
              <a:spcBef>
                <a:spcPts val="1080"/>
              </a:spcBef>
              <a:defRPr/>
            </a:lvl1pPr>
            <a:lvl3pPr>
              <a:spcBef>
                <a:spcPts val="1080"/>
              </a:spcBef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70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0" y="1484314"/>
            <a:ext cx="6089649" cy="4344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2" y="1484314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3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2" y="4402051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317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9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0928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14363" y="3394076"/>
            <a:ext cx="11163300" cy="1031875"/>
          </a:xfrm>
        </p:spPr>
        <p:txBody>
          <a:bodyPr/>
          <a:lstStyle>
            <a:lvl6pPr>
              <a:defRPr/>
            </a:lvl6pPr>
            <a:lvl7pPr>
              <a:defRPr/>
            </a:lvl7pPr>
          </a:lstStyle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Abschnitt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2"/>
            <a:ext cx="12192000" cy="611716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4135" y="2476501"/>
            <a:ext cx="11218333" cy="2321984"/>
          </a:xfrm>
        </p:spPr>
        <p:txBody>
          <a:bodyPr/>
          <a:lstStyle/>
          <a:p>
            <a:pPr lvl="5"/>
            <a:r>
              <a:rPr lang="de-DE" dirty="0"/>
              <a:t>Zweite Ebene</a:t>
            </a:r>
          </a:p>
          <a:p>
            <a:pPr lvl="6"/>
            <a:r>
              <a:rPr lang="de-DE" dirty="0"/>
              <a:t>Dritte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60928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0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5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4363" y="3394075"/>
            <a:ext cx="10941039" cy="164782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751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0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5C77-FC4A-4DB9-9CE5-A98C754A396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E29B-C6B5-4DB3-8631-CB44DF777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0" y="1484314"/>
            <a:ext cx="6089649" cy="4344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2" y="1484314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3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2" y="4402051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70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7262774-AD7D-4685-8F83-B06AE7B266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29633" y="6600825"/>
            <a:ext cx="1219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FZP_CZ_RGB_standard.jpg">
            <a:extLst>
              <a:ext uri="{FF2B5EF4-FFF2-40B4-BE49-F238E27FC236}">
                <a16:creationId xmlns:a16="http://schemas.microsoft.com/office/drawing/2014/main" id="{98C7A0DB-DC77-4A0E-8585-0D3A2DE4E3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10128251" y="127001"/>
            <a:ext cx="1917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410" y="1110207"/>
            <a:ext cx="11905541" cy="538053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6" name="Nadpis 15"/>
          <p:cNvSpPr>
            <a:spLocks noGrp="1"/>
          </p:cNvSpPr>
          <p:nvPr>
            <p:ph type="title"/>
          </p:nvPr>
        </p:nvSpPr>
        <p:spPr>
          <a:xfrm>
            <a:off x="95251" y="71439"/>
            <a:ext cx="9840383" cy="928687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6035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0" y="1484314"/>
            <a:ext cx="6089649" cy="4344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2" y="1484314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3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2" y="4402051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266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0" y="1484316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4" y="1484316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8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4" y="1484316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5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5"/>
            <a:ext cx="10580687" cy="68421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6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0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1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5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46077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9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4" y="346075"/>
            <a:ext cx="10580687" cy="684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4" y="1481139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57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3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  <p:txStyles>
    <p:titleStyle>
      <a:lvl1pPr algn="l" defTabSz="822842" rtl="0" eaLnBrk="1" latinLnBrk="0" hangingPunct="1">
        <a:spcBef>
          <a:spcPct val="0"/>
        </a:spcBef>
        <a:buNone/>
        <a:defRPr sz="216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822842" rtl="0" eaLnBrk="1" latinLnBrk="0" hangingPunct="1">
        <a:spcBef>
          <a:spcPts val="540"/>
        </a:spcBef>
        <a:buFont typeface="Arial" panose="020B0604020202020204" pitchFamily="34" charset="0"/>
        <a:buNone/>
        <a:defRPr sz="144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56348" indent="-291558" algn="l" defTabSz="822842" rtl="0" eaLnBrk="1" latinLnBrk="0" hangingPunct="1">
        <a:spcBef>
          <a:spcPts val="270"/>
        </a:spcBef>
        <a:buFont typeface="Open Sans" panose="020B0606030504020204" pitchFamily="34" charset="0"/>
        <a:buChar char="—"/>
        <a:defRPr sz="144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822842" rtl="0" eaLnBrk="1" latinLnBrk="0" hangingPunct="1">
        <a:spcBef>
          <a:spcPts val="540"/>
        </a:spcBef>
        <a:buFont typeface="Arial" panose="020B0604020202020204" pitchFamily="34" charset="0"/>
        <a:buNone/>
        <a:defRPr sz="126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56348" indent="-194372" algn="l" defTabSz="822842" rtl="0" eaLnBrk="1" latinLnBrk="0" hangingPunct="1">
        <a:spcBef>
          <a:spcPts val="270"/>
        </a:spcBef>
        <a:buFont typeface="Symbol" panose="05050102010706020507" pitchFamily="18" charset="2"/>
        <a:buChar char="-"/>
        <a:defRPr sz="126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18324" indent="-161426" algn="l" defTabSz="822842" rtl="0" eaLnBrk="1" latinLnBrk="0" hangingPunct="1">
        <a:spcBef>
          <a:spcPts val="270"/>
        </a:spcBef>
        <a:buFont typeface="Symbol" panose="05050102010706020507" pitchFamily="18" charset="2"/>
        <a:buChar char="-"/>
        <a:defRPr sz="126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22850" indent="0" algn="l" defTabSz="822842" rtl="0" eaLnBrk="1" latinLnBrk="0" hangingPunct="1">
        <a:spcBef>
          <a:spcPts val="0"/>
        </a:spcBef>
        <a:buFont typeface="Arial" panose="020B0604020202020204" pitchFamily="34" charset="0"/>
        <a:buNone/>
        <a:defRPr sz="288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22850" indent="0" algn="l" defTabSz="822842" rtl="0" eaLnBrk="1" latinLnBrk="0" hangingPunct="1">
        <a:spcBef>
          <a:spcPts val="0"/>
        </a:spcBef>
        <a:buFont typeface="Arial" panose="020B0604020202020204" pitchFamily="34" charset="0"/>
        <a:buNone/>
        <a:defRPr sz="2880" kern="1200">
          <a:solidFill>
            <a:schemeClr val="bg1"/>
          </a:solidFill>
          <a:latin typeface="+mn-lt"/>
          <a:ea typeface="+mn-ea"/>
          <a:cs typeface="+mn-cs"/>
        </a:defRPr>
      </a:lvl7pPr>
      <a:lvl8pPr marL="3085652" indent="-205710" algn="l" defTabSz="82284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071" indent="-205710" algn="l" defTabSz="82284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21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84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26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681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104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52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7994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364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744">
          <p15:clr>
            <a:srgbClr val="F26B43"/>
          </p15:clr>
        </p15:guide>
        <p15:guide id="7" pos="840">
          <p15:clr>
            <a:srgbClr val="F26B43"/>
          </p15:clr>
        </p15:guide>
        <p15:guide id="8" pos="1257">
          <p15:clr>
            <a:srgbClr val="F26B43"/>
          </p15:clr>
        </p15:guide>
        <p15:guide id="9" pos="1167">
          <p15:clr>
            <a:srgbClr val="F26B43"/>
          </p15:clr>
        </p15:guide>
        <p15:guide id="10" pos="1689">
          <p15:clr>
            <a:srgbClr val="F26B43"/>
          </p15:clr>
        </p15:guide>
        <p15:guide id="11" pos="1596">
          <p15:clr>
            <a:srgbClr val="F26B43"/>
          </p15:clr>
        </p15:guide>
        <p15:guide id="16" pos="2868">
          <p15:clr>
            <a:srgbClr val="F26B43"/>
          </p15:clr>
        </p15:guide>
        <p15:guide id="17" pos="2961">
          <p15:clr>
            <a:srgbClr val="F26B43"/>
          </p15:clr>
        </p15:guide>
        <p15:guide id="20" pos="3288">
          <p15:clr>
            <a:srgbClr val="F26B43"/>
          </p15:clr>
        </p15:guide>
        <p15:guide id="21" pos="3381">
          <p15:clr>
            <a:srgbClr val="F26B43"/>
          </p15:clr>
        </p15:guide>
        <p15:guide id="22" pos="5085">
          <p15:clr>
            <a:srgbClr val="F26B43"/>
          </p15:clr>
        </p15:guide>
        <p15:guide id="23" pos="4992">
          <p15:clr>
            <a:srgbClr val="F26B43"/>
          </p15:clr>
        </p15:guide>
        <p15:guide id="24" pos="3720">
          <p15:clr>
            <a:srgbClr val="F26B43"/>
          </p15:clr>
        </p15:guide>
        <p15:guide id="25" pos="3813">
          <p15:clr>
            <a:srgbClr val="F26B43"/>
          </p15:clr>
        </p15:guide>
        <p15:guide id="30" orient="horz" pos="448">
          <p15:clr>
            <a:srgbClr val="F26B43"/>
          </p15:clr>
        </p15:guide>
        <p15:guide id="31" pos="413">
          <p15:clr>
            <a:srgbClr val="F26B43"/>
          </p15:clr>
        </p15:guide>
        <p15:guide id="39" pos="4569">
          <p15:clr>
            <a:srgbClr val="F26B43"/>
          </p15:clr>
        </p15:guide>
        <p15:guide id="40" pos="4662">
          <p15:clr>
            <a:srgbClr val="F26B43"/>
          </p15:clr>
        </p15:guide>
        <p15:guide id="41" pos="2019">
          <p15:clr>
            <a:srgbClr val="F26B43"/>
          </p15:clr>
        </p15:guide>
        <p15:guide id="42" pos="2106">
          <p15:clr>
            <a:srgbClr val="F26B43"/>
          </p15:clr>
        </p15:guide>
        <p15:guide id="43" pos="2445">
          <p15:clr>
            <a:srgbClr val="F26B43"/>
          </p15:clr>
        </p15:guide>
        <p15:guide id="44" pos="2535">
          <p15:clr>
            <a:srgbClr val="F26B43"/>
          </p15:clr>
        </p15:guide>
        <p15:guide id="50" pos="4140">
          <p15:clr>
            <a:srgbClr val="F26B43"/>
          </p15:clr>
        </p15:guide>
        <p15:guide id="52" orient="horz" pos="778">
          <p15:clr>
            <a:srgbClr val="F26B43"/>
          </p15:clr>
        </p15:guide>
        <p15:guide id="53" orient="horz" pos="633">
          <p15:clr>
            <a:srgbClr val="F26B43"/>
          </p15:clr>
        </p15:guide>
        <p15:guide id="58" orient="horz" pos="182">
          <p15:clr>
            <a:srgbClr val="F26B43"/>
          </p15:clr>
        </p15:guide>
        <p15:guide id="59" orient="horz" pos="3067">
          <p15:clr>
            <a:srgbClr val="F26B43"/>
          </p15:clr>
        </p15:guide>
        <p15:guide id="60" orient="horz" pos="3218">
          <p15:clr>
            <a:srgbClr val="F26B43"/>
          </p15:clr>
        </p15:guide>
        <p15:guide id="62" orient="horz" pos="1775">
          <p15:clr>
            <a:srgbClr val="F26B43"/>
          </p15:clr>
        </p15:guide>
        <p15:guide id="65" pos="4236">
          <p15:clr>
            <a:srgbClr val="F26B43"/>
          </p15:clr>
        </p15:guide>
        <p15:guide id="66" orient="horz" pos="541">
          <p15:clr>
            <a:srgbClr val="F26B43"/>
          </p15:clr>
        </p15:guide>
        <p15:guide id="67" pos="5412">
          <p15:clr>
            <a:srgbClr val="F26B43"/>
          </p15:clr>
        </p15:guide>
        <p15:guide id="69" orient="horz" pos="3323">
          <p15:clr>
            <a:srgbClr val="F26B43"/>
          </p15:clr>
        </p15:guide>
        <p15:guide id="70" orient="horz" pos="3497">
          <p15:clr>
            <a:srgbClr val="F26B43"/>
          </p15:clr>
        </p15:guide>
        <p15:guide id="71" pos="212">
          <p15:clr>
            <a:srgbClr val="F26B43"/>
          </p15:clr>
        </p15:guide>
        <p15:guide id="72" orient="horz" pos="3432">
          <p15:clr>
            <a:srgbClr val="F26B43"/>
          </p15:clr>
        </p15:guide>
        <p15:guide id="73" orient="horz" pos="33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4" y="346075"/>
            <a:ext cx="10580687" cy="684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4" y="1481139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57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0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  <p:txStyles>
    <p:titleStyle>
      <a:lvl1pPr algn="l" defTabSz="822842" rtl="0" eaLnBrk="1" latinLnBrk="0" hangingPunct="1">
        <a:spcBef>
          <a:spcPct val="0"/>
        </a:spcBef>
        <a:buNone/>
        <a:defRPr sz="216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822842" rtl="0" eaLnBrk="1" latinLnBrk="0" hangingPunct="1">
        <a:spcBef>
          <a:spcPts val="540"/>
        </a:spcBef>
        <a:buFont typeface="Arial" panose="020B0604020202020204" pitchFamily="34" charset="0"/>
        <a:buNone/>
        <a:defRPr sz="144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56348" indent="-291558" algn="l" defTabSz="822842" rtl="0" eaLnBrk="1" latinLnBrk="0" hangingPunct="1">
        <a:spcBef>
          <a:spcPts val="270"/>
        </a:spcBef>
        <a:buFont typeface="Open Sans" panose="020B0606030504020204" pitchFamily="34" charset="0"/>
        <a:buChar char="—"/>
        <a:defRPr sz="144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822842" rtl="0" eaLnBrk="1" latinLnBrk="0" hangingPunct="1">
        <a:spcBef>
          <a:spcPts val="540"/>
        </a:spcBef>
        <a:buFont typeface="Arial" panose="020B0604020202020204" pitchFamily="34" charset="0"/>
        <a:buNone/>
        <a:defRPr sz="126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56348" indent="-194372" algn="l" defTabSz="822842" rtl="0" eaLnBrk="1" latinLnBrk="0" hangingPunct="1">
        <a:spcBef>
          <a:spcPts val="270"/>
        </a:spcBef>
        <a:buFont typeface="Symbol" panose="05050102010706020507" pitchFamily="18" charset="2"/>
        <a:buChar char="-"/>
        <a:defRPr sz="126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18324" indent="-161426" algn="l" defTabSz="822842" rtl="0" eaLnBrk="1" latinLnBrk="0" hangingPunct="1">
        <a:spcBef>
          <a:spcPts val="270"/>
        </a:spcBef>
        <a:buFont typeface="Symbol" panose="05050102010706020507" pitchFamily="18" charset="2"/>
        <a:buChar char="-"/>
        <a:defRPr sz="126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22850" indent="0" algn="l" defTabSz="822842" rtl="0" eaLnBrk="1" latinLnBrk="0" hangingPunct="1">
        <a:spcBef>
          <a:spcPts val="0"/>
        </a:spcBef>
        <a:buFont typeface="Arial" panose="020B0604020202020204" pitchFamily="34" charset="0"/>
        <a:buNone/>
        <a:defRPr sz="288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22850" indent="0" algn="l" defTabSz="822842" rtl="0" eaLnBrk="1" latinLnBrk="0" hangingPunct="1">
        <a:spcBef>
          <a:spcPts val="0"/>
        </a:spcBef>
        <a:buFont typeface="Arial" panose="020B0604020202020204" pitchFamily="34" charset="0"/>
        <a:buNone/>
        <a:defRPr sz="2880" kern="1200">
          <a:solidFill>
            <a:schemeClr val="bg1"/>
          </a:solidFill>
          <a:latin typeface="+mn-lt"/>
          <a:ea typeface="+mn-ea"/>
          <a:cs typeface="+mn-cs"/>
        </a:defRPr>
      </a:lvl7pPr>
      <a:lvl8pPr marL="3085652" indent="-205710" algn="l" defTabSz="82284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071" indent="-205710" algn="l" defTabSz="82284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21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84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26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681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104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52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79942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364" algn="l" defTabSz="82284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744">
          <p15:clr>
            <a:srgbClr val="F26B43"/>
          </p15:clr>
        </p15:guide>
        <p15:guide id="7" pos="840">
          <p15:clr>
            <a:srgbClr val="F26B43"/>
          </p15:clr>
        </p15:guide>
        <p15:guide id="8" pos="1257">
          <p15:clr>
            <a:srgbClr val="F26B43"/>
          </p15:clr>
        </p15:guide>
        <p15:guide id="9" pos="1167">
          <p15:clr>
            <a:srgbClr val="F26B43"/>
          </p15:clr>
        </p15:guide>
        <p15:guide id="10" pos="1689">
          <p15:clr>
            <a:srgbClr val="F26B43"/>
          </p15:clr>
        </p15:guide>
        <p15:guide id="11" pos="1596">
          <p15:clr>
            <a:srgbClr val="F26B43"/>
          </p15:clr>
        </p15:guide>
        <p15:guide id="16" pos="2868">
          <p15:clr>
            <a:srgbClr val="F26B43"/>
          </p15:clr>
        </p15:guide>
        <p15:guide id="17" pos="2961">
          <p15:clr>
            <a:srgbClr val="F26B43"/>
          </p15:clr>
        </p15:guide>
        <p15:guide id="20" pos="3288">
          <p15:clr>
            <a:srgbClr val="F26B43"/>
          </p15:clr>
        </p15:guide>
        <p15:guide id="21" pos="3381">
          <p15:clr>
            <a:srgbClr val="F26B43"/>
          </p15:clr>
        </p15:guide>
        <p15:guide id="22" pos="5085">
          <p15:clr>
            <a:srgbClr val="F26B43"/>
          </p15:clr>
        </p15:guide>
        <p15:guide id="23" pos="4992">
          <p15:clr>
            <a:srgbClr val="F26B43"/>
          </p15:clr>
        </p15:guide>
        <p15:guide id="24" pos="3720">
          <p15:clr>
            <a:srgbClr val="F26B43"/>
          </p15:clr>
        </p15:guide>
        <p15:guide id="25" pos="3813">
          <p15:clr>
            <a:srgbClr val="F26B43"/>
          </p15:clr>
        </p15:guide>
        <p15:guide id="30" orient="horz" pos="448">
          <p15:clr>
            <a:srgbClr val="F26B43"/>
          </p15:clr>
        </p15:guide>
        <p15:guide id="31" pos="413">
          <p15:clr>
            <a:srgbClr val="F26B43"/>
          </p15:clr>
        </p15:guide>
        <p15:guide id="39" pos="4569">
          <p15:clr>
            <a:srgbClr val="F26B43"/>
          </p15:clr>
        </p15:guide>
        <p15:guide id="40" pos="4662">
          <p15:clr>
            <a:srgbClr val="F26B43"/>
          </p15:clr>
        </p15:guide>
        <p15:guide id="41" pos="2019">
          <p15:clr>
            <a:srgbClr val="F26B43"/>
          </p15:clr>
        </p15:guide>
        <p15:guide id="42" pos="2106">
          <p15:clr>
            <a:srgbClr val="F26B43"/>
          </p15:clr>
        </p15:guide>
        <p15:guide id="43" pos="2445">
          <p15:clr>
            <a:srgbClr val="F26B43"/>
          </p15:clr>
        </p15:guide>
        <p15:guide id="44" pos="2535">
          <p15:clr>
            <a:srgbClr val="F26B43"/>
          </p15:clr>
        </p15:guide>
        <p15:guide id="50" pos="4140">
          <p15:clr>
            <a:srgbClr val="F26B43"/>
          </p15:clr>
        </p15:guide>
        <p15:guide id="52" orient="horz" pos="778">
          <p15:clr>
            <a:srgbClr val="F26B43"/>
          </p15:clr>
        </p15:guide>
        <p15:guide id="53" orient="horz" pos="633">
          <p15:clr>
            <a:srgbClr val="F26B43"/>
          </p15:clr>
        </p15:guide>
        <p15:guide id="58" orient="horz" pos="182">
          <p15:clr>
            <a:srgbClr val="F26B43"/>
          </p15:clr>
        </p15:guide>
        <p15:guide id="59" orient="horz" pos="3067">
          <p15:clr>
            <a:srgbClr val="F26B43"/>
          </p15:clr>
        </p15:guide>
        <p15:guide id="60" orient="horz" pos="3218">
          <p15:clr>
            <a:srgbClr val="F26B43"/>
          </p15:clr>
        </p15:guide>
        <p15:guide id="62" orient="horz" pos="1775">
          <p15:clr>
            <a:srgbClr val="F26B43"/>
          </p15:clr>
        </p15:guide>
        <p15:guide id="65" pos="4236">
          <p15:clr>
            <a:srgbClr val="F26B43"/>
          </p15:clr>
        </p15:guide>
        <p15:guide id="66" orient="horz" pos="541">
          <p15:clr>
            <a:srgbClr val="F26B43"/>
          </p15:clr>
        </p15:guide>
        <p15:guide id="67" pos="5412">
          <p15:clr>
            <a:srgbClr val="F26B43"/>
          </p15:clr>
        </p15:guide>
        <p15:guide id="69" orient="horz" pos="3323">
          <p15:clr>
            <a:srgbClr val="F26B43"/>
          </p15:clr>
        </p15:guide>
        <p15:guide id="70" orient="horz" pos="3497">
          <p15:clr>
            <a:srgbClr val="F26B43"/>
          </p15:clr>
        </p15:guide>
        <p15:guide id="71" pos="212">
          <p15:clr>
            <a:srgbClr val="F26B43"/>
          </p15:clr>
        </p15:guide>
        <p15:guide id="72" orient="horz" pos="3432">
          <p15:clr>
            <a:srgbClr val="F26B43"/>
          </p15:clr>
        </p15:guide>
        <p15:guide id="73" orient="horz" pos="33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F5C77-FC4A-4DB9-9CE5-A98C754A396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E29B-C6B5-4DB3-8631-CB44DF7778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9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2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jpeg"/><Relationship Id="rId5" Type="http://schemas.openxmlformats.org/officeDocument/2006/relationships/image" Target="../media/image37.emf"/><Relationship Id="rId4" Type="http://schemas.openxmlformats.org/officeDocument/2006/relationships/oleObject" Target="file:///C:\Users\Trogl\ownCloud\Shared\Miscanthus%20prezentace,%20grafy\Brno\Figure2.xlsx!Figure2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file:///C:\Users\Trogl\Dropbox\Projekty%20a%20granty\Cornet\Nov&#233;%20pod&#225;n&#237;%202019\V&#253;sledky\Microbial%20activities%202021\Respirations%20for%20final%20presentation.xlsx!Graf%20respiration" TargetMode="Externa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png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6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jpeg"/><Relationship Id="rId11" Type="http://schemas.openxmlformats.org/officeDocument/2006/relationships/image" Target="../media/image20.emf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5.jpeg"/><Relationship Id="rId1" Type="http://schemas.openxmlformats.org/officeDocument/2006/relationships/vmlDrawing" Target="../drawings/vmlDrawing1.vml"/><Relationship Id="rId6" Type="http://schemas.openxmlformats.org/officeDocument/2006/relationships/oleObject" Target="file:///C:\Users\Administrator\Documents\Pidlisnyuk\Month%20to%20month\2019\February\Marta%20Miscomar\%3f%3f%3f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641" y="1897759"/>
            <a:ext cx="4206605" cy="2326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8935" y="284186"/>
            <a:ext cx="9688135" cy="123203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Phytotechnology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Miscanthus embedded</a:t>
            </a:r>
            <a:b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post-mining land </a:t>
            </a:r>
            <a:endParaRPr lang="ru-RU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1947" y="2496597"/>
            <a:ext cx="5228822" cy="174202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Professor 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Valentyna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Pidlisniuk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Dr.Sc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Dr.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Aigerim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Mamirova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PhD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Mgr.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Robert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Ato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Newton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PhD student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Dr.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Josef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Trogl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PhD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Univerzita J.E. Purkyně v Ústí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n.L.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476" y="6334780"/>
            <a:ext cx="3973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CORNET </a:t>
            </a:r>
            <a:r>
              <a:rPr lang="en-US" sz="14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MiscanValue</a:t>
            </a:r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Final Conference,</a:t>
            </a:r>
          </a:p>
          <a:p>
            <a:pPr algn="r"/>
            <a:r>
              <a:rPr lang="en-US" sz="14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Hustopece</a:t>
            </a:r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the Czech Republic, September 21, 2022</a:t>
            </a:r>
            <a:endParaRPr lang="ru-RU" sz="1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34BF-9C42-4B5A-A8DA-62413CCC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06" y="243613"/>
            <a:ext cx="7218998" cy="11409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Phytoremediation of </a:t>
            </a:r>
            <a:r>
              <a:rPr lang="en-US" sz="2200" b="1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M×g</a:t>
            </a:r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 in the post-military TEs-contaminated soils </a:t>
            </a:r>
            <a:r>
              <a:rPr lang="en-US" sz="2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/>
            </a:r>
            <a:br>
              <a:rPr lang="en-US" sz="2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</a:br>
            <a:r>
              <a:rPr lang="en-US" sz="2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(</a:t>
            </a:r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Kamenetz, Ukraine and </a:t>
            </a:r>
            <a:r>
              <a:rPr lang="en-US" sz="2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Sliac</a:t>
            </a:r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, Slovakia)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C42841-F653-4C6F-88DC-CAEC4E973F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67" y="1640187"/>
            <a:ext cx="7229891" cy="44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F07CC-D2A6-44C4-B938-2137A9467651}"/>
              </a:ext>
            </a:extLst>
          </p:cNvPr>
          <p:cNvSpPr txBox="1"/>
          <p:nvPr/>
        </p:nvSpPr>
        <p:spPr>
          <a:xfrm>
            <a:off x="7666646" y="6490819"/>
            <a:ext cx="4371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Pidlisnyuk et al., Environmental Pollution, 2019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9F594131-4DBF-44A2-877E-BC1E46051E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00583"/>
              </p:ext>
            </p:extLst>
          </p:nvPr>
        </p:nvGraphicFramePr>
        <p:xfrm>
          <a:off x="154167" y="1591536"/>
          <a:ext cx="3103383" cy="25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4" imgW="9380043" imgH="6080571" progId="Excel.Sheet.12">
                  <p:link updateAutomatic="1"/>
                </p:oleObj>
              </mc:Choice>
              <mc:Fallback>
                <p:oleObj name="Worksheet" r:id="rId4" imgW="9380043" imgH="6080571" progId="Excel.Sheet.12">
                  <p:link updateAutomatic="1"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9F594131-4DBF-44A2-877E-BC1E46051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167" y="1591536"/>
                        <a:ext cx="3103383" cy="2531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Fig. 1">
            <a:extLst>
              <a:ext uri="{FF2B5EF4-FFF2-40B4-BE49-F238E27FC236}">
                <a16:creationId xmlns:a16="http://schemas.microsoft.com/office/drawing/2014/main" id="{277EF038-D32A-4DF7-A9AD-A300AFB4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3400" y="346608"/>
            <a:ext cx="4654433" cy="579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341" y="6472516"/>
            <a:ext cx="277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Background: project NATO SPS MYP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3" y="289273"/>
            <a:ext cx="1221463" cy="139256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2097184" y="339913"/>
            <a:ext cx="9239941" cy="47230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702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endParaRPr lang="en-GB" sz="2160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1" y="6200395"/>
            <a:ext cx="2491063" cy="603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1D5E8D-6BE7-4539-A46C-C6C90AE5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43" y="2204324"/>
            <a:ext cx="1776331" cy="757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57392"/>
            <a:ext cx="226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Sub-contractor of UJEP</a:t>
            </a:r>
          </a:p>
        </p:txBody>
      </p:sp>
      <p:graphicFrame>
        <p:nvGraphicFramePr>
          <p:cNvPr id="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658793"/>
              </p:ext>
            </p:extLst>
          </p:nvPr>
        </p:nvGraphicFramePr>
        <p:xfrm>
          <a:off x="9696146" y="285477"/>
          <a:ext cx="2251710" cy="50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Fotografie" r:id="rId7" imgW="2866667" imgH="647619" progId="MSPhotoEd.3">
                  <p:embed/>
                </p:oleObj>
              </mc:Choice>
              <mc:Fallback>
                <p:oleObj name="Fotografie" r:id="rId7" imgW="2866667" imgH="647619" progId="MSPhotoEd.3">
                  <p:embed/>
                  <p:pic>
                    <p:nvPicPr>
                      <p:cNvPr id="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6146" y="285477"/>
                        <a:ext cx="2251710" cy="508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98361" y="4166949"/>
            <a:ext cx="3072000" cy="17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3" y="3257101"/>
            <a:ext cx="1986352" cy="2648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56860" y="2535674"/>
            <a:ext cx="357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 research fields were established in Chomutov at the marginal land  (2020 and 2021)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595" y="4170438"/>
            <a:ext cx="3724834" cy="2398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313" y="4167676"/>
            <a:ext cx="2124543" cy="2400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3056" y="1311474"/>
            <a:ext cx="4204800" cy="234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1526351" y="610650"/>
            <a:ext cx="7629628" cy="55848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296957" indent="-242965" algn="l" defTabSz="685702" rtl="0" eaLnBrk="1" latinLnBrk="0" hangingPunct="1">
              <a:spcBef>
                <a:spcPts val="225"/>
              </a:spcBef>
              <a:buFont typeface="Open Sans" panose="020B0606030504020204" pitchFamily="34" charset="0"/>
              <a:buChar char="—"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96957" indent="-161977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431937" indent="-134522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571377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26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WP 1: </a:t>
            </a:r>
            <a:r>
              <a:rPr lang="en-US" sz="192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Ensuring sustainable miscanthus utilization at post-mining and marginal lands: </a:t>
            </a:r>
            <a:r>
              <a:rPr lang="en-US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UJEP</a:t>
            </a:r>
            <a:endParaRPr lang="en-GB" sz="192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7965" y="874075"/>
            <a:ext cx="123944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2020</a:t>
            </a:r>
            <a:endParaRPr lang="ru-RU" sz="168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27965" y="3816084"/>
            <a:ext cx="128753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8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2021 </a:t>
            </a:r>
            <a:endParaRPr lang="ru-RU" sz="168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2D33D-D04F-6235-1E51-A89066196B0E}"/>
              </a:ext>
            </a:extLst>
          </p:cNvPr>
          <p:cNvSpPr txBox="1"/>
          <p:nvPr/>
        </p:nvSpPr>
        <p:spPr>
          <a:xfrm>
            <a:off x="6485404" y="6518087"/>
            <a:ext cx="2515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0291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2022 - Survival rate 74%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9BF93CE5-6782-5375-B04C-DA0E70E8A35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594" y="1318528"/>
            <a:ext cx="1751726" cy="2335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1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CC2E34-2220-4BD4-ADDF-0980095F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1310913"/>
            <a:ext cx="9052560" cy="363376"/>
          </a:xfrm>
        </p:spPr>
        <p:txBody>
          <a:bodyPr>
            <a:normAutofit/>
          </a:bodyPr>
          <a:lstStyle/>
          <a:p>
            <a:pPr algn="ctr"/>
            <a:r>
              <a:rPr lang="en-US" sz="168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experiment (Chomutov, the Czech Republic), impact of soil amendments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12426-0BBF-4CE3-B0F2-FEA374C2A02A}"/>
              </a:ext>
            </a:extLst>
          </p:cNvPr>
          <p:cNvSpPr txBox="1"/>
          <p:nvPr/>
        </p:nvSpPr>
        <p:spPr>
          <a:xfrm>
            <a:off x="1099129" y="4735860"/>
            <a:ext cx="1759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Fertilizer NPK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Biochar + NPK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Digestate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Sewage sludge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BF8EA-6EC1-4547-815C-7300C8B16195}"/>
              </a:ext>
            </a:extLst>
          </p:cNvPr>
          <p:cNvSpPr txBox="1"/>
          <p:nvPr/>
        </p:nvSpPr>
        <p:spPr>
          <a:xfrm>
            <a:off x="6171274" y="4734140"/>
            <a:ext cx="204321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Biochar (1</a:t>
            </a:r>
            <a:r>
              <a:rPr lang="en-US" sz="1320" baseline="30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dose)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Biochar (2</a:t>
            </a:r>
            <a:r>
              <a:rPr lang="en-US" sz="1320" baseline="30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dose)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Paper sludge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32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Digestate</a:t>
            </a:r>
            <a:endParaRPr lang="en-US" sz="132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8610" indent="-308610">
              <a:buFont typeface="+mj-lt"/>
              <a:buAutoNum type="arabicPeriod"/>
            </a:pP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Sewage sludge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597A1-9FC8-6848-7AAF-FF29D3A6798E}"/>
              </a:ext>
            </a:extLst>
          </p:cNvPr>
          <p:cNvGrpSpPr/>
          <p:nvPr/>
        </p:nvGrpSpPr>
        <p:grpSpPr>
          <a:xfrm>
            <a:off x="1167132" y="1781236"/>
            <a:ext cx="9857737" cy="2847677"/>
            <a:chOff x="408090" y="1501992"/>
            <a:chExt cx="8214781" cy="23730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22AF0A-47D7-4B09-BC76-E6E54DF8D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090" y="1501992"/>
              <a:ext cx="3867571" cy="23730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F5DF68-880F-4BEA-A4EF-D1511F323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6250" y="1501992"/>
              <a:ext cx="3996621" cy="23730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6A87027-941C-4B53-BD2A-1041D26D4A5C}"/>
              </a:ext>
            </a:extLst>
          </p:cNvPr>
          <p:cNvSpPr txBox="1"/>
          <p:nvPr/>
        </p:nvSpPr>
        <p:spPr>
          <a:xfrm>
            <a:off x="2794980" y="4734139"/>
            <a:ext cx="322574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treatments × 4 plots = 20 plots</a:t>
            </a:r>
          </a:p>
          <a:p>
            <a:endParaRPr lang="en-US" sz="144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44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4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 of establishing: </a:t>
            </a:r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en-US" sz="1440" baseline="30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April,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CAE038-5962-4B28-8547-4AF828A2428D}"/>
              </a:ext>
            </a:extLst>
          </p:cNvPr>
          <p:cNvSpPr txBox="1"/>
          <p:nvPr/>
        </p:nvSpPr>
        <p:spPr>
          <a:xfrm>
            <a:off x="7953005" y="4734139"/>
            <a:ext cx="3519298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treatments × 4 plots = 24 plots</a:t>
            </a:r>
          </a:p>
          <a:p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Each plot contains 30 rhizomes.</a:t>
            </a:r>
          </a:p>
          <a:p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consists of 720 </a:t>
            </a:r>
            <a:r>
              <a:rPr lang="en-US" sz="1320" i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Miscanthus × giganteus </a:t>
            </a:r>
            <a:r>
              <a:rPr lang="en-US" sz="132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rhizomes.</a:t>
            </a:r>
          </a:p>
          <a:p>
            <a:endParaRPr lang="en-US" sz="132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4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 of establishing: </a:t>
            </a:r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r>
              <a:rPr lang="en-US" sz="1440" baseline="30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44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April, 2021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1D5E8D-6BE7-4539-A46C-C6C90AE51F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6103374"/>
            <a:ext cx="1639694" cy="697287"/>
          </a:xfrm>
          <a:prstGeom prst="rect">
            <a:avLst/>
          </a:prstGeo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720BDA8A-C945-AB5B-4C96-868FF9159A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3" y="260992"/>
            <a:ext cx="1221463" cy="1392562"/>
          </a:xfrm>
          <a:prstGeom prst="rect">
            <a:avLst/>
          </a:prstGeom>
        </p:spPr>
      </p:pic>
      <p:pic>
        <p:nvPicPr>
          <p:cNvPr id="4" name="Grafik 21">
            <a:extLst>
              <a:ext uri="{FF2B5EF4-FFF2-40B4-BE49-F238E27FC236}">
                <a16:creationId xmlns:a16="http://schemas.microsoft.com/office/drawing/2014/main" id="{1D2A05C4-58CE-0350-507B-03B0DFF7B0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1" y="6200395"/>
            <a:ext cx="2491063" cy="603356"/>
          </a:xfrm>
          <a:prstGeom prst="rect">
            <a:avLst/>
          </a:prstGeom>
        </p:spPr>
      </p:pic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CCC86F4C-5415-A139-D322-580BF1526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17770"/>
              </p:ext>
            </p:extLst>
          </p:nvPr>
        </p:nvGraphicFramePr>
        <p:xfrm>
          <a:off x="9696146" y="285477"/>
          <a:ext cx="2251710" cy="50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Fotografie" r:id="rId9" imgW="2866667" imgH="647619" progId="MSPhotoEd.3">
                  <p:embed/>
                </p:oleObj>
              </mc:Choice>
              <mc:Fallback>
                <p:oleObj name="Fotografie" r:id="rId9" imgW="2866667" imgH="647619" progId="MSPhotoEd.3">
                  <p:embed/>
                  <p:pic>
                    <p:nvPicPr>
                      <p:cNvPr id="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6146" y="285477"/>
                        <a:ext cx="2251710" cy="508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D6B777E-BA25-5DCF-87E5-9038D17916EA}"/>
              </a:ext>
            </a:extLst>
          </p:cNvPr>
          <p:cNvSpPr txBox="1">
            <a:spLocks/>
          </p:cNvSpPr>
          <p:nvPr/>
        </p:nvSpPr>
        <p:spPr>
          <a:xfrm>
            <a:off x="1526351" y="610650"/>
            <a:ext cx="7629628" cy="55848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296957" indent="-242965" algn="l" defTabSz="685702" rtl="0" eaLnBrk="1" latinLnBrk="0" hangingPunct="1">
              <a:spcBef>
                <a:spcPts val="225"/>
              </a:spcBef>
              <a:buFont typeface="Open Sans" panose="020B0606030504020204" pitchFamily="34" charset="0"/>
              <a:buChar char="—"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96957" indent="-161977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431937" indent="-134522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571377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26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WP 1: </a:t>
            </a:r>
            <a:r>
              <a:rPr lang="en-US" sz="192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Ensuring sustainable miscanthus utilization at post-mining and marginal lands: </a:t>
            </a:r>
            <a:r>
              <a:rPr lang="en-US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UJEP</a:t>
            </a:r>
            <a:endParaRPr lang="en-GB" sz="192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984" y="501323"/>
            <a:ext cx="9939778" cy="82265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oil microbial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activities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Chomutov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soil, field 2021 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189A697A-ED6C-4151-9F89-52106466269A}"/>
              </a:ext>
            </a:extLst>
          </p:cNvPr>
          <p:cNvSpPr/>
          <p:nvPr/>
        </p:nvSpPr>
        <p:spPr>
          <a:xfrm>
            <a:off x="230303" y="1869400"/>
            <a:ext cx="39943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Soil microbes are key components of soil ecosystem services.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Respiration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Extracellular enzyme activities representing biogeochemical cycles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Biomass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Not many differences after 1</a:t>
            </a:r>
            <a:r>
              <a:rPr kumimoji="0" lang="en-US" sz="1600" b="1" i="0" u="none" strike="noStrike" kern="1200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season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CEF50D5-7AE3-4C4C-B738-BBAAC43AD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070290"/>
              </p:ext>
            </p:extLst>
          </p:nvPr>
        </p:nvGraphicFramePr>
        <p:xfrm>
          <a:off x="4224693" y="1539821"/>
          <a:ext cx="73279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Worksheet" r:id="rId3" imgW="9380043" imgH="6080571" progId="Excel.Sheet.12">
                  <p:link updateAutomatic="1"/>
                </p:oleObj>
              </mc:Choice>
              <mc:Fallback>
                <p:oleObj name="Worksheet" r:id="rId3" imgW="9380043" imgH="6080571" progId="Excel.Sheet.12">
                  <p:link updateAutomatic="1"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1CEF50D5-7AE3-4C4C-B738-BBAAC43AD2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4693" y="1539821"/>
                        <a:ext cx="7327900" cy="474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8311C58-8239-487F-8B64-6339E8DAAE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3" y="260992"/>
            <a:ext cx="1221463" cy="1392562"/>
          </a:xfrm>
          <a:prstGeom prst="rect">
            <a:avLst/>
          </a:prstGeom>
        </p:spPr>
      </p:pic>
      <p:pic>
        <p:nvPicPr>
          <p:cNvPr id="4" name="Grafik 21">
            <a:extLst>
              <a:ext uri="{FF2B5EF4-FFF2-40B4-BE49-F238E27FC236}">
                <a16:creationId xmlns:a16="http://schemas.microsoft.com/office/drawing/2014/main" id="{765FABBC-B1E3-147D-1118-6C4FFB9559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1" y="6200395"/>
            <a:ext cx="2491063" cy="603356"/>
          </a:xfrm>
          <a:prstGeom prst="rect">
            <a:avLst/>
          </a:prstGeom>
        </p:spPr>
      </p:pic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9E13FF4F-A5D1-238E-ED1E-87108C05F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311235"/>
              </p:ext>
            </p:extLst>
          </p:nvPr>
        </p:nvGraphicFramePr>
        <p:xfrm>
          <a:off x="9696146" y="285477"/>
          <a:ext cx="2251710" cy="50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Fotografie" r:id="rId7" imgW="2866667" imgH="647619" progId="MSPhotoEd.3">
                  <p:embed/>
                </p:oleObj>
              </mc:Choice>
              <mc:Fallback>
                <p:oleObj name="Fotografie" r:id="rId7" imgW="2866667" imgH="647619" progId="MSPhotoEd.3">
                  <p:embed/>
                  <p:pic>
                    <p:nvPicPr>
                      <p:cNvPr id="5" name="Object 8">
                        <a:extLst>
                          <a:ext uri="{FF2B5EF4-FFF2-40B4-BE49-F238E27FC236}">
                            <a16:creationId xmlns:a16="http://schemas.microsoft.com/office/drawing/2014/main" id="{CCC86F4C-5415-A139-D322-580BF1526C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6146" y="285477"/>
                        <a:ext cx="2251710" cy="508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9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4500" y="161925"/>
            <a:ext cx="10515600" cy="80726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 of soil amendments to the nematodes communities (in cooperation with NULES, Ukraine and Research Institute of Horticulture, Poland) </a:t>
            </a:r>
            <a:endParaRPr lang="ru-RU"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1295" y="6458053"/>
            <a:ext cx="649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Stefanovska T., </a:t>
            </a:r>
            <a:r>
              <a:rPr lang="en-US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Skwiercz</a:t>
            </a: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A., Pidlisnyuk V.  et al., Agronomy 2022, 12, 2063. 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2543237"/>
            <a:ext cx="3213100" cy="1804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B8C2B-AEAE-5315-4234-497729ACD4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260" y="2049721"/>
            <a:ext cx="4114800" cy="3429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30F6B-4078-889A-89DF-1697CBC7EC71}"/>
              </a:ext>
            </a:extLst>
          </p:cNvPr>
          <p:cNvSpPr txBox="1"/>
          <p:nvPr/>
        </p:nvSpPr>
        <p:spPr>
          <a:xfrm>
            <a:off x="7896225" y="5479636"/>
            <a:ext cx="3952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Nematode faunal analysis indicating the food web status (A-D) in different amendments type: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BD1, BD2, D, SS, and HW.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444A253-B104-7007-9E0D-FD847C59C1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32" y="1938146"/>
            <a:ext cx="3879935" cy="3441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9CE66-A043-426C-8B65-8CA81A0CB804}"/>
              </a:ext>
            </a:extLst>
          </p:cNvPr>
          <p:cNvSpPr txBox="1"/>
          <p:nvPr/>
        </p:nvSpPr>
        <p:spPr>
          <a:xfrm>
            <a:off x="3762332" y="5479636"/>
            <a:ext cx="3879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Radar chart of the metabolic footprint of each nematode trophic group in the different treatments and ecosystem services delivered.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B82C282-E726-4CF7-9A57-6D00CA0F8029}"/>
              </a:ext>
            </a:extLst>
          </p:cNvPr>
          <p:cNvSpPr txBox="1"/>
          <p:nvPr/>
        </p:nvSpPr>
        <p:spPr>
          <a:xfrm>
            <a:off x="11772989" y="785103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haris SIL" panose="02000500060000020004" pitchFamily="2" charset="-52"/>
                <a:ea typeface="Charis SIL" panose="02000500060000020004" pitchFamily="2" charset="-52"/>
                <a:cs typeface="Charis SIL" panose="02000500060000020004" pitchFamily="2" charset="-52"/>
              </a:rPr>
              <a:t>5</a:t>
            </a:r>
            <a:endParaRPr lang="en-US" b="1" dirty="0">
              <a:solidFill>
                <a:schemeClr val="bg1"/>
              </a:solidFill>
              <a:latin typeface="Charis SIL" panose="02000500060000020004" pitchFamily="2" charset="-52"/>
              <a:ea typeface="Charis SIL" panose="02000500060000020004" pitchFamily="2" charset="-52"/>
              <a:cs typeface="Charis SIL" panose="02000500060000020004" pitchFamily="2" charset="-52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0C13290-E7D2-4173-AAE2-96550983F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25952"/>
            <a:ext cx="9869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Soil from </a:t>
            </a:r>
            <a:r>
              <a:rPr lang="cs-CZ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Všebo</a:t>
            </a: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</a:t>
            </a:r>
            <a:r>
              <a:rPr lang="cs-CZ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ice</a:t>
            </a: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lang="cs-CZ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Ústí n.L., </a:t>
            </a: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former lignite post-mining site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48872E-AA70-4B0A-9CC0-D2399F44BA6D}"/>
              </a:ext>
            </a:extLst>
          </p:cNvPr>
          <p:cNvSpPr/>
          <p:nvPr/>
        </p:nvSpPr>
        <p:spPr>
          <a:xfrm>
            <a:off x="6986217" y="2799834"/>
            <a:ext cx="481383" cy="393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DC4CF-BAC5-475E-9B62-602BD597AC4D}"/>
              </a:ext>
            </a:extLst>
          </p:cNvPr>
          <p:cNvSpPr txBox="1"/>
          <p:nvPr/>
        </p:nvSpPr>
        <p:spPr>
          <a:xfrm>
            <a:off x="7108791" y="3044548"/>
            <a:ext cx="48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Using of PGPB isolated from the contaminated soil, assisted in increasing of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M×g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 b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iomas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5B9BDD-F0A3-4248-B121-81E39BA2D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4" y="1007336"/>
            <a:ext cx="6793784" cy="51120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6DBB23-32C9-462A-ACCB-E2EAB78AB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896589"/>
              </p:ext>
            </p:extLst>
          </p:nvPr>
        </p:nvGraphicFramePr>
        <p:xfrm>
          <a:off x="7108792" y="3537645"/>
          <a:ext cx="4868984" cy="262136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44533">
                  <a:extLst>
                    <a:ext uri="{9D8B030D-6E8A-4147-A177-3AD203B41FA5}">
                      <a16:colId xmlns:a16="http://schemas.microsoft.com/office/drawing/2014/main" val="20269948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7303890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97971113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696927801"/>
                    </a:ext>
                  </a:extLst>
                </a:gridCol>
                <a:gridCol w="1328826">
                  <a:extLst>
                    <a:ext uri="{9D8B030D-6E8A-4147-A177-3AD203B41FA5}">
                      <a16:colId xmlns:a16="http://schemas.microsoft.com/office/drawing/2014/main" val="216050550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TE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87602" marR="87602" marT="43801" marB="4380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MPC,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mg kg</a:t>
                      </a:r>
                      <a:r>
                        <a:rPr lang="en-US" sz="11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-1</a:t>
                      </a:r>
                      <a:endParaRPr lang="en-US" sz="1000" baseline="30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Treatments</a:t>
                      </a:r>
                    </a:p>
                  </a:txBody>
                  <a:tcPr marL="87602" marR="87602" marT="43801" marB="4380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177968"/>
                  </a:ext>
                </a:extLst>
              </a:tr>
              <a:tr h="261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haris SIL" panose="02000500060000020004" pitchFamily="2" charset="-52"/>
                          <a:ea typeface="Charis SIL" panose="02000500060000020004" pitchFamily="2" charset="-52"/>
                          <a:cs typeface="Charis SIL" panose="02000500060000020004" pitchFamily="2" charset="-52"/>
                        </a:rPr>
                        <a:t>ЧР</a:t>
                      </a:r>
                      <a:endParaRPr lang="en-US" sz="1050" dirty="0">
                        <a:effectLst/>
                        <a:latin typeface="Charis SIL" panose="02000500060000020004" pitchFamily="2" charset="-52"/>
                        <a:ea typeface="Charis SIL" panose="02000500060000020004" pitchFamily="2" charset="-52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Pb &lt; MPC</a:t>
                      </a: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Pb = 4.6 × MPC</a:t>
                      </a: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Pb = </a:t>
                      </a:r>
                      <a:r>
                        <a:rPr lang="ru-RU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33</a:t>
                      </a: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.</a:t>
                      </a:r>
                      <a:r>
                        <a:rPr lang="ru-RU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9</a:t>
                      </a: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 × MPC</a:t>
                      </a: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1824479138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V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43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502.9 ± 161.1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460.2 ± 157.3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488.3 ± 160.0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2236514045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Cr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90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201.4 ± 68.3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208.3 ± 66.4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243.2 ± 67.2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1647075274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Mn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1500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492.4 ± 45.8</a:t>
                      </a:r>
                      <a:endParaRPr lang="en-US" sz="1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449.7 ± 44.7</a:t>
                      </a:r>
                      <a:endParaRPr lang="en-US" sz="1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440.1 ± 45.9</a:t>
                      </a:r>
                      <a:endParaRPr lang="en-US" sz="1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2946563594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Ni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50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99.6 ± 17.4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104.9 ± 16.8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102.1 ± 17.2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2113069981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Cu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60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73.5 ± 10.5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70.5 ± 9.9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68.9 ± 10.3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906152821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Zn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120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204.2 ± 7.1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206.3 ± 8.5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195.9 ± 8.4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2310040400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Sr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7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418.5 ± 3.9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407.4 ± 3.9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400.7 ± 4.1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1932543367"/>
                  </a:ext>
                </a:extLst>
              </a:tr>
              <a:tr h="261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Pb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60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44.2 ± 3.7</a:t>
                      </a:r>
                      <a:endParaRPr lang="en-US" sz="1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293.4 ± 7.0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haris SIL" panose="02000500060000020004" pitchFamily="2" charset="-52"/>
                        </a:rPr>
                        <a:t>1969.8 ± 15.8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haris SIL" panose="02000500060000020004" pitchFamily="2" charset="-52"/>
                      </a:endParaRPr>
                    </a:p>
                  </a:txBody>
                  <a:tcPr marL="71191" marR="71191" marT="0" marB="0" anchor="ctr"/>
                </a:tc>
                <a:extLst>
                  <a:ext uri="{0D108BD9-81ED-4DB2-BD59-A6C34878D82A}">
                    <a16:rowId xmlns:a16="http://schemas.microsoft.com/office/drawing/2014/main" val="255658059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774" y="6386036"/>
            <a:ext cx="1187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Pidlisnyuk et al., Agronomy, 2022, 12, 771; Pranaw et al., Biology, 2021, 9, 305; Pidlisnyuk et al., International Biodeterioration &amp; Biodegradation, 2020, 155, 105103.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7C56-1031-26E4-FEC8-393DD86A31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217" y="725338"/>
            <a:ext cx="4868984" cy="1708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1D085-BD3E-0642-5860-4D5ED1A5E435}"/>
              </a:ext>
            </a:extLst>
          </p:cNvPr>
          <p:cNvSpPr txBox="1"/>
          <p:nvPr/>
        </p:nvSpPr>
        <p:spPr>
          <a:xfrm>
            <a:off x="6986217" y="2491152"/>
            <a:ext cx="486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Biomass productivity of </a:t>
            </a:r>
            <a:r>
              <a:rPr lang="en-US" sz="12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M×g</a:t>
            </a:r>
            <a:r>
              <a:rPr lang="en-US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produced in the TEs-contaminated soil in the presence of PGPB strains: a) leaves; b) stems; c) roots.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2459" y="541712"/>
            <a:ext cx="10058400" cy="65497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 of PGRs </a:t>
            </a:r>
            <a:endParaRPr lang="ru-RU"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906" y="5172764"/>
            <a:ext cx="659107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The impact of PGRs (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Charkor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Kametur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) on Miscanthus growing in soil from post-mining land in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Všebořice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and marginal land in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Chomutov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was evaluated: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Charkor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was more effective than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Kametur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and Zn in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Chomutov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soils, while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Kametur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was more effective for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Sr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and Zn in </a:t>
            </a:r>
            <a:r>
              <a:rPr lang="en-US" sz="1440" dirty="0" err="1">
                <a:latin typeface="Cambria" panose="02040503050406030204" pitchFamily="18" charset="0"/>
                <a:ea typeface="Cambria" panose="02040503050406030204" pitchFamily="18" charset="0"/>
              </a:rPr>
              <a:t>Všebořice</a:t>
            </a:r>
            <a:r>
              <a:rPr lang="en-US" sz="1440" dirty="0">
                <a:latin typeface="Cambria" panose="02040503050406030204" pitchFamily="18" charset="0"/>
                <a:ea typeface="Cambria" panose="02040503050406030204" pitchFamily="18" charset="0"/>
              </a:rPr>
              <a:t> soil.</a:t>
            </a:r>
            <a:endParaRPr lang="ru-RU" sz="144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06" y="1787400"/>
            <a:ext cx="4924800" cy="3283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44" y="134562"/>
            <a:ext cx="3810959" cy="1548788"/>
          </a:xfrm>
          <a:prstGeom prst="rect">
            <a:avLst/>
          </a:prstGeom>
        </p:spPr>
      </p:pic>
      <p:graphicFrame>
        <p:nvGraphicFramePr>
          <p:cNvPr id="13" name="Chart 29">
            <a:extLst>
              <a:ext uri="{FF2B5EF4-FFF2-40B4-BE49-F238E27FC236}">
                <a16:creationId xmlns:a16="http://schemas.microsoft.com/office/drawing/2014/main" id="{F0EBD462-948E-40DF-9F8F-AD2E1D5EC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0723861"/>
              </p:ext>
            </p:extLst>
          </p:nvPr>
        </p:nvGraphicFramePr>
        <p:xfrm>
          <a:off x="5158153" y="1748825"/>
          <a:ext cx="4257816" cy="260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906" y="3933825"/>
            <a:ext cx="3976094" cy="23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730407"/>
              </p:ext>
            </p:extLst>
          </p:nvPr>
        </p:nvGraphicFramePr>
        <p:xfrm>
          <a:off x="4925180" y="1360135"/>
          <a:ext cx="3933068" cy="237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267">
                  <a:extLst>
                    <a:ext uri="{9D8B030D-6E8A-4147-A177-3AD203B41FA5}">
                      <a16:colId xmlns:a16="http://schemas.microsoft.com/office/drawing/2014/main" val="3892201429"/>
                    </a:ext>
                  </a:extLst>
                </a:gridCol>
                <a:gridCol w="983267">
                  <a:extLst>
                    <a:ext uri="{9D8B030D-6E8A-4147-A177-3AD203B41FA5}">
                      <a16:colId xmlns:a16="http://schemas.microsoft.com/office/drawing/2014/main" val="4161274565"/>
                    </a:ext>
                  </a:extLst>
                </a:gridCol>
                <a:gridCol w="983267">
                  <a:extLst>
                    <a:ext uri="{9D8B030D-6E8A-4147-A177-3AD203B41FA5}">
                      <a16:colId xmlns:a16="http://schemas.microsoft.com/office/drawing/2014/main" val="1421702317"/>
                    </a:ext>
                  </a:extLst>
                </a:gridCol>
                <a:gridCol w="983267">
                  <a:extLst>
                    <a:ext uri="{9D8B030D-6E8A-4147-A177-3AD203B41FA5}">
                      <a16:colId xmlns:a16="http://schemas.microsoft.com/office/drawing/2014/main" val="1560856849"/>
                    </a:ext>
                  </a:extLst>
                </a:gridCol>
              </a:tblGrid>
              <a:tr h="1025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Concentration of oil-products, mg kg</a:t>
                      </a:r>
                      <a:r>
                        <a:rPr lang="en-US" sz="1100" baseline="30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</a:t>
                      </a: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amendments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Biochar from sludge, 5%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Biochar from wood and biohumus, 5% 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745469"/>
                  </a:ext>
                </a:extLst>
              </a:tr>
              <a:tr h="24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A:0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A2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100648"/>
                  </a:ext>
                </a:extLst>
              </a:tr>
              <a:tr h="24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B:250 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B2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B3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450895"/>
                  </a:ext>
                </a:extLst>
              </a:tr>
              <a:tr h="24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C: 1000  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C1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C2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C3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544124"/>
                  </a:ext>
                </a:extLst>
              </a:tr>
              <a:tr h="24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D:3000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D1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D2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D3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3799828"/>
                  </a:ext>
                </a:extLst>
              </a:tr>
              <a:tr h="24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E:5000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E1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E2</a:t>
                      </a:r>
                      <a:endParaRPr lang="ru-RU" sz="11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E3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959351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3200" y="333882"/>
            <a:ext cx="11587358" cy="9397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Biochar supported </a:t>
            </a:r>
            <a:r>
              <a:rPr lang="en-US" sz="2400" b="1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M×g</a:t>
            </a:r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phytotechnology applied to the petroleum-contaminated soil (in cooperation with Ternopil National Pedagogical University, Ukraine)  </a:t>
            </a:r>
            <a:endParaRPr lang="ru-RU"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 descr="2019-year field experiment in Czech Republic and Lab ..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006" y="1360936"/>
            <a:ext cx="3094776" cy="232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349" y="3796709"/>
            <a:ext cx="1741433" cy="232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931001" y="6474182"/>
            <a:ext cx="4208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Pidlisnyuk</a:t>
            </a: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V. et al.,  Agronomy, 2021, 111, 4, 798. 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A1B57-626C-51B9-5FF3-6B196D1584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69" y="3830898"/>
            <a:ext cx="4241977" cy="1951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29AC89-FED3-CF9E-C58F-06842384E8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8" y="2064301"/>
            <a:ext cx="4754962" cy="3025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F084E-CF1F-E7F6-0F5F-410F25A91B20}"/>
              </a:ext>
            </a:extLst>
          </p:cNvPr>
          <p:cNvSpPr txBox="1"/>
          <p:nvPr/>
        </p:nvSpPr>
        <p:spPr>
          <a:xfrm>
            <a:off x="110732" y="5348350"/>
            <a:ext cx="487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Changes in the photosynthesis parameters of </a:t>
            </a:r>
            <a:r>
              <a:rPr lang="en-GB" sz="1100" i="1" dirty="0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S. oleracea </a:t>
            </a:r>
            <a:r>
              <a:rPr lang="en-GB" sz="1100" dirty="0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during the experiment: a) </a:t>
            </a:r>
            <a:r>
              <a:rPr lang="en-GB" sz="1100" dirty="0" err="1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ɸ</a:t>
            </a:r>
            <a:r>
              <a:rPr lang="en-GB" sz="1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r>
              <a:rPr lang="en-GB" sz="1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b) SPAD; c) </a:t>
            </a:r>
            <a:r>
              <a:rPr lang="en-GB" sz="1100" dirty="0" err="1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ɸ</a:t>
            </a:r>
            <a:r>
              <a:rPr lang="en-GB" sz="1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GB" sz="1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and d) </a:t>
            </a:r>
            <a:r>
              <a:rPr lang="en-GB" sz="1100" dirty="0" err="1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ɸ</a:t>
            </a:r>
            <a:r>
              <a:rPr lang="en-GB" sz="1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NPQ</a:t>
            </a:r>
            <a:r>
              <a:rPr lang="en-GB" sz="1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1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Different letters on the boxplots within one stress parameter indicate a significant difference between the values of the different treatments </a:t>
            </a:r>
            <a:r>
              <a:rPr lang="en-GB" sz="1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at (at least) </a:t>
            </a:r>
            <a:r>
              <a:rPr lang="en-GB" sz="11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 </a:t>
            </a:r>
            <a:r>
              <a:rPr lang="en-GB" sz="1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&lt;0.05.</a:t>
            </a: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76EE71-81EB-0FCB-5019-ABA1E7839960}"/>
              </a:ext>
            </a:extLst>
          </p:cNvPr>
          <p:cNvSpPr txBox="1"/>
          <p:nvPr/>
        </p:nvSpPr>
        <p:spPr>
          <a:xfrm>
            <a:off x="5076118" y="5733070"/>
            <a:ext cx="51549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Heatmap of the Pearson correlation between biochar properties and soil agrochemical characteristics. Abbreviations: A—ash, EC—electrical conductivity, FC—fixed carbon, </a:t>
            </a:r>
            <a:r>
              <a:rPr lang="en-GB" sz="1100" dirty="0" err="1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Org_C</a:t>
            </a:r>
            <a:r>
              <a:rPr lang="en-GB" sz="1100" dirty="0">
                <a:solidFill>
                  <a:srgbClr val="2E2E2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—organic carbon, VM—volatile matter, and W—moisture.</a:t>
            </a:r>
            <a:endParaRPr lang="en-US" sz="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3550" y="4305392"/>
            <a:ext cx="6946424" cy="599766"/>
          </a:xfrm>
        </p:spPr>
        <p:txBody>
          <a:bodyPr/>
          <a:lstStyle/>
          <a:p>
            <a:pPr algn="ctr"/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Testing biochars produced from contaminated rhizomes grown in Všebořice TEs-contaminated soil (Biochar 1), and biochar received from the aboveground biomass produced at the Chomutov field (Biochar 2), in the latter case three doses (1, 3, and 5%) were tested.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3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49" y="1746185"/>
            <a:ext cx="6946425" cy="252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37" y="3236836"/>
            <a:ext cx="4320001" cy="216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15937" y="5429011"/>
            <a:ext cx="4331920" cy="498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0291">
              <a:lnSpc>
                <a:spcPct val="115000"/>
              </a:lnSpc>
              <a:spcAft>
                <a:spcPts val="960"/>
              </a:spcAft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Physiological parameters of </a:t>
            </a:r>
            <a:r>
              <a:rPr lang="en-GB" sz="1200" i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S. oleracea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at the end of the experiment: a) biomass DW and b) plant leaf total area.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4143" y="4976815"/>
            <a:ext cx="7371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70291"/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highest biomass yield of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</a:t>
            </a:r>
            <a:r>
              <a:rPr lang="en-GB" sz="1400" i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oleracea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was recorded </a:t>
            </a:r>
            <a:r>
              <a:rPr lang="en-GB" sz="1400" b="1" u="sng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3% B2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The photosynthetic parameters indicated that  3 and 5% B2 doses resulted in the dissociation of light-harvesting complexes. Increasing the biochar dose did not necessarily increase biomass yield or improve photosynthetic parameters.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000" y="1277608"/>
            <a:ext cx="2304000" cy="17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0217" y="6251713"/>
            <a:ext cx="896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Kononchuk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O.,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Pidlisnyuk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V.,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Mamirova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A. et al, Environmental Technology &amp; Innovation, 2022, https://doi.org/10.1016/j.eti.2022.102898 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6E8E39-EF36-A6D8-D0D8-8D0378EFEF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3" y="289273"/>
            <a:ext cx="1221463" cy="1392562"/>
          </a:xfrm>
          <a:prstGeom prst="rect">
            <a:avLst/>
          </a:prstGeom>
        </p:spPr>
      </p:pic>
      <p:pic>
        <p:nvPicPr>
          <p:cNvPr id="5" name="Grafik 21">
            <a:extLst>
              <a:ext uri="{FF2B5EF4-FFF2-40B4-BE49-F238E27FC236}">
                <a16:creationId xmlns:a16="http://schemas.microsoft.com/office/drawing/2014/main" id="{0A226EF6-0194-9D26-0072-DEC39C2FB3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1" y="6200395"/>
            <a:ext cx="2491063" cy="603356"/>
          </a:xfrm>
          <a:prstGeom prst="rect">
            <a:avLst/>
          </a:prstGeom>
        </p:spPr>
      </p:pic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944B5819-03A7-9473-88F6-862D4415E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446827"/>
              </p:ext>
            </p:extLst>
          </p:nvPr>
        </p:nvGraphicFramePr>
        <p:xfrm>
          <a:off x="9696146" y="295172"/>
          <a:ext cx="2251710" cy="50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Fotografie" r:id="rId8" imgW="2866667" imgH="647619" progId="MSPhotoEd.3">
                  <p:embed/>
                </p:oleObj>
              </mc:Choice>
              <mc:Fallback>
                <p:oleObj name="Fotografie" r:id="rId8" imgW="2866667" imgH="647619" progId="MSPhotoEd.3">
                  <p:embed/>
                  <p:pic>
                    <p:nvPicPr>
                      <p:cNvPr id="5" name="Object 8">
                        <a:extLst>
                          <a:ext uri="{FF2B5EF4-FFF2-40B4-BE49-F238E27FC236}">
                            <a16:creationId xmlns:a16="http://schemas.microsoft.com/office/drawing/2014/main" id="{CCC86F4C-5415-A139-D322-580BF1526C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6146" y="295172"/>
                        <a:ext cx="2251710" cy="508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B67410E-2BE7-F9D0-E0B4-3759668B4161}"/>
              </a:ext>
            </a:extLst>
          </p:cNvPr>
          <p:cNvSpPr txBox="1">
            <a:spLocks/>
          </p:cNvSpPr>
          <p:nvPr/>
        </p:nvSpPr>
        <p:spPr>
          <a:xfrm>
            <a:off x="1526350" y="610650"/>
            <a:ext cx="8474900" cy="55848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296957" indent="-242965" algn="l" defTabSz="685702" rtl="0" eaLnBrk="1" latinLnBrk="0" hangingPunct="1">
              <a:spcBef>
                <a:spcPts val="225"/>
              </a:spcBef>
              <a:buFont typeface="Open Sans" panose="020B0606030504020204" pitchFamily="34" charset="0"/>
              <a:buChar char="—"/>
              <a:defRPr sz="12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685702" rtl="0" eaLnBrk="1" latinLnBrk="0" hangingPunct="1">
              <a:spcBef>
                <a:spcPts val="450"/>
              </a:spcBef>
              <a:buFont typeface="Arial" panose="020B0604020202020204" pitchFamily="34" charset="0"/>
              <a:buNone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96957" indent="-161977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431937" indent="-134522" algn="l" defTabSz="685702" rtl="0" eaLnBrk="1" latinLnBrk="0" hangingPunct="1">
              <a:spcBef>
                <a:spcPts val="225"/>
              </a:spcBef>
              <a:buFont typeface="Symbol" panose="05050102010706020507" pitchFamily="18" charset="2"/>
              <a:buChar char="-"/>
              <a:defRPr sz="105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9042" indent="0" algn="l" defTabSz="685702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571377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26" indent="-171425" algn="l" defTabSz="6857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Testing of Biochar from Miscanthus contaminated rhizomes/biomass  during </a:t>
            </a:r>
            <a:r>
              <a:rPr lang="en-GB" sz="192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Spinacia oleracea </a:t>
            </a:r>
            <a:r>
              <a:rPr lang="en-GB" sz="192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L.’s growing (UJEP + VSB-TUO in cooperation with TNPU, Ukraine) </a:t>
            </a:r>
          </a:p>
        </p:txBody>
      </p:sp>
    </p:spTree>
    <p:extLst>
      <p:ext uri="{BB962C8B-B14F-4D97-AF65-F5344CB8AC3E}">
        <p14:creationId xmlns:p14="http://schemas.microsoft.com/office/powerpoint/2010/main" val="34578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1719"/>
            <a:ext cx="10515600" cy="101418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Best Available Practice of Miscanthus utilization was created and presented to end-users at the workshop on November 5, 2020</a:t>
            </a:r>
            <a:endParaRPr lang="ru-RU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0FBB0A-584B-8C24-0EEA-8A1E70CCAE3A}"/>
              </a:ext>
            </a:extLst>
          </p:cNvPr>
          <p:cNvGrpSpPr/>
          <p:nvPr/>
        </p:nvGrpSpPr>
        <p:grpSpPr>
          <a:xfrm>
            <a:off x="422282" y="2118256"/>
            <a:ext cx="11347435" cy="3863349"/>
            <a:chOff x="184195" y="2118256"/>
            <a:chExt cx="11347435" cy="38633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2872025"/>
              <a:ext cx="5435630" cy="291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47077" y="2381979"/>
              <a:ext cx="4733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Workshop, November 5, 2020 (on-line, 36 participants)</a:t>
              </a:r>
              <a:endParaRPr lang="ru-RU" sz="1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1092653"/>
                </p:ext>
              </p:extLst>
            </p:nvPr>
          </p:nvGraphicFramePr>
          <p:xfrm>
            <a:off x="184195" y="2118256"/>
            <a:ext cx="5435630" cy="3863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Acrobat Document" r:id="rId4" imgW="12153718" imgH="8638586" progId="Acrobat.Document.11">
                    <p:embed/>
                  </p:oleObj>
                </mc:Choice>
                <mc:Fallback>
                  <p:oleObj name="Acrobat Document" r:id="rId4" imgW="12153718" imgH="8638586" progId="Acrobat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4195" y="2118256"/>
                          <a:ext cx="5435630" cy="38633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675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09563"/>
            <a:ext cx="8051800" cy="13716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Biofuel crops for biotechnology</a:t>
            </a:r>
          </a:p>
          <a:p>
            <a:pPr marL="179388" indent="-90488" eaLnBrk="1" hangingPunct="1">
              <a:lnSpc>
                <a:spcPct val="80000"/>
              </a:lnSpc>
              <a:buFont typeface="Wingdings" panose="05000000000000000000" pitchFamily="2" charset="2"/>
              <a:buChar char="Ø"/>
              <a:tabLst>
                <a:tab pos="357188" algn="l"/>
              </a:tabLst>
            </a:pPr>
            <a:r>
              <a:rPr lang="en-US" altLang="cs-CZ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Second generation biofuel crops  represent   not-food crops  and are less directly in conflict with food </a:t>
            </a:r>
            <a:r>
              <a:rPr lang="en-US" altLang="cs-CZ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crops</a:t>
            </a:r>
            <a:endParaRPr lang="en-US" altLang="cs-CZ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9388" indent="-90488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tabLst>
                <a:tab pos="357188" algn="l"/>
              </a:tabLst>
            </a:pPr>
            <a:r>
              <a:rPr lang="en-US" altLang="cs-CZ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Crops for second generation biofuels  can be divided into two main categories:</a:t>
            </a:r>
          </a:p>
        </p:txBody>
      </p:sp>
      <p:sp>
        <p:nvSpPr>
          <p:cNvPr id="14345" name="Oval 11"/>
          <p:cNvSpPr>
            <a:spLocks noChangeArrowheads="1"/>
          </p:cNvSpPr>
          <p:nvPr/>
        </p:nvSpPr>
        <p:spPr bwMode="auto">
          <a:xfrm>
            <a:off x="2278224" y="2349251"/>
            <a:ext cx="2667000" cy="129539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short rotation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canopy species</a:t>
            </a:r>
            <a:endParaRPr lang="ru-RU" altLang="cs-CZ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349" name="Oval 16"/>
          <p:cNvSpPr>
            <a:spLocks noChangeArrowheads="1"/>
          </p:cNvSpPr>
          <p:nvPr/>
        </p:nvSpPr>
        <p:spPr bwMode="auto">
          <a:xfrm>
            <a:off x="7176120" y="2351954"/>
            <a:ext cx="2667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perennial/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annual grasses</a:t>
            </a:r>
            <a:endParaRPr lang="ru-RU" altLang="cs-CZ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C07649-EB16-5414-08D7-93FABA223E0C}"/>
              </a:ext>
            </a:extLst>
          </p:cNvPr>
          <p:cNvGrpSpPr/>
          <p:nvPr/>
        </p:nvGrpSpPr>
        <p:grpSpPr>
          <a:xfrm>
            <a:off x="749668" y="3787986"/>
            <a:ext cx="10692664" cy="2542195"/>
            <a:chOff x="1044922" y="3764865"/>
            <a:chExt cx="10692664" cy="2542195"/>
          </a:xfrm>
        </p:grpSpPr>
        <p:pic>
          <p:nvPicPr>
            <p:cNvPr id="14339" name="Obrázo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585" y="3764865"/>
              <a:ext cx="1712540" cy="1588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Obrázok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4922" y="3773815"/>
              <a:ext cx="1319818" cy="157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Obrázok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9815" y="3773816"/>
              <a:ext cx="2107771" cy="158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Obrázok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74" y="3779509"/>
              <a:ext cx="2117495" cy="158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Obrázok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970" y="3764865"/>
              <a:ext cx="1197230" cy="159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Obrázok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046" y="3767633"/>
              <a:ext cx="1633701" cy="159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/>
            <p:cNvSpPr txBox="1">
              <a:spLocks noChangeArrowheads="1"/>
            </p:cNvSpPr>
            <p:nvPr/>
          </p:nvSpPr>
          <p:spPr bwMode="auto">
            <a:xfrm>
              <a:off x="2489810" y="5437239"/>
              <a:ext cx="17083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Willow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(Salix spp.)</a:t>
              </a:r>
              <a:endParaRPr lang="ru-RU" altLang="cs-CZ" sz="1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47" name="Text Box 14"/>
            <p:cNvSpPr txBox="1">
              <a:spLocks noChangeArrowheads="1"/>
            </p:cNvSpPr>
            <p:nvPr/>
          </p:nvSpPr>
          <p:spPr bwMode="auto">
            <a:xfrm>
              <a:off x="1044922" y="5427227"/>
              <a:ext cx="13198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Poplar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(Populus spp.)</a:t>
              </a:r>
              <a:endParaRPr lang="ru-RU" altLang="cs-CZ" sz="1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48" name="Text Box 15"/>
            <p:cNvSpPr txBox="1">
              <a:spLocks noChangeArrowheads="1"/>
            </p:cNvSpPr>
            <p:nvPr/>
          </p:nvSpPr>
          <p:spPr bwMode="auto">
            <a:xfrm>
              <a:off x="4318970" y="5428671"/>
              <a:ext cx="119723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Locust 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altLang="cs-CZ" sz="1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Robinia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spp.)</a:t>
              </a:r>
              <a:endParaRPr lang="ru-RU" altLang="cs-CZ" sz="1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50" name="Text Box 17"/>
            <p:cNvSpPr txBox="1">
              <a:spLocks noChangeArrowheads="1"/>
            </p:cNvSpPr>
            <p:nvPr/>
          </p:nvSpPr>
          <p:spPr bwMode="auto">
            <a:xfrm>
              <a:off x="7391471" y="5437239"/>
              <a:ext cx="2117495" cy="437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Reed canary grass 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(Phalaris arundinacea </a:t>
              </a: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.)</a:t>
              </a:r>
              <a:endParaRPr lang="ru-RU" altLang="cs-CZ" sz="1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51" name="Text Box 19"/>
            <p:cNvSpPr txBox="1">
              <a:spLocks noChangeArrowheads="1"/>
            </p:cNvSpPr>
            <p:nvPr/>
          </p:nvSpPr>
          <p:spPr bwMode="auto">
            <a:xfrm>
              <a:off x="9629690" y="5352953"/>
              <a:ext cx="210777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Miscanthus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(M. sinensis </a:t>
              </a: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And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., M. sacchariflorus </a:t>
              </a: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., M. × giganteus </a:t>
              </a: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Greef et Deu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ru-RU" altLang="cs-CZ" sz="1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52" name="Text Box 20"/>
            <p:cNvSpPr txBox="1">
              <a:spLocks noChangeArrowheads="1"/>
            </p:cNvSpPr>
            <p:nvPr/>
          </p:nvSpPr>
          <p:spPr bwMode="auto">
            <a:xfrm>
              <a:off x="5591944" y="5437849"/>
              <a:ext cx="1678803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Switchgrass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 (Panicum virgatum </a:t>
              </a:r>
              <a:r>
                <a:rPr lang="en-US" altLang="cs-CZ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uk-UA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altLang="cs-CZ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cxnSp>
        <p:nvCxnSpPr>
          <p:cNvPr id="3" name="Rovná spojovacia šípka 2"/>
          <p:cNvCxnSpPr>
            <a:cxnSpLocks/>
            <a:stCxn id="14338" idx="2"/>
          </p:cNvCxnSpPr>
          <p:nvPr/>
        </p:nvCxnSpPr>
        <p:spPr>
          <a:xfrm>
            <a:off x="6096000" y="1681250"/>
            <a:ext cx="1527313" cy="73513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>
            <a:cxnSpLocks/>
            <a:stCxn id="14338" idx="2"/>
          </p:cNvCxnSpPr>
          <p:nvPr/>
        </p:nvCxnSpPr>
        <p:spPr>
          <a:xfrm flipH="1">
            <a:off x="4621696" y="1681250"/>
            <a:ext cx="1474304" cy="66733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1" y="2428170"/>
            <a:ext cx="2456901" cy="1725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992" y="1554116"/>
            <a:ext cx="1963082" cy="2615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895" y="3142281"/>
            <a:ext cx="2631271" cy="18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060" y="4374776"/>
            <a:ext cx="4317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 impact of doses and varieties of </a:t>
            </a:r>
          </a:p>
          <a:p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biochar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received from Miscanthus to the phytoremediation of Miscanthus in: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a)oil-contaminated soil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b)Cu and Zn contaminated  soil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5175" y="5099450"/>
            <a:ext cx="353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 By-products of Miscanthus gasification process, from  with University of Applied Science,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Zitt</a:t>
            </a:r>
            <a:r>
              <a:rPr lang="en-US" dirty="0" err="1" smtClean="0"/>
              <a:t>au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605" y="1239704"/>
            <a:ext cx="4450466" cy="17375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23449" y="507753"/>
            <a:ext cx="6096000" cy="764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56080"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Response of </a:t>
            </a:r>
            <a:r>
              <a:rPr lang="en-GB" sz="14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M×g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yield to the soil type and agronomic treatment (from multivariate GLMs). a) Leaves DW; b) Stems DW. Mean and 95% confidence intervals</a:t>
            </a:r>
            <a:r>
              <a:rPr lang="en-GB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2139" y="3038840"/>
            <a:ext cx="355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Evaluation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results of the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impact of PGR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Kametur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Charkor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to Miscanthus production in post-mining soil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1" y="295835"/>
            <a:ext cx="236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Further progress 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7B97C3-BCDE-41FC-817D-4CABE473557A}" type="slidenum">
              <a:rPr lang="fr-FR" altLang="en-US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en-US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15363" name="ZoneTexte 1"/>
          <p:cNvSpPr txBox="1">
            <a:spLocks noChangeArrowheads="1"/>
          </p:cNvSpPr>
          <p:nvPr/>
        </p:nvSpPr>
        <p:spPr bwMode="auto">
          <a:xfrm>
            <a:off x="259578" y="968896"/>
            <a:ext cx="466741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Perennial grass:  growth up to 25 years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Stem height: 3 - 4 m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High shoot productivity: 15 - 30 t DW ha</a:t>
            </a:r>
            <a:r>
              <a:rPr lang="fr-FR" altLang="en-US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-1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Low production inputs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Soil stabilization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C0</a:t>
            </a:r>
            <a:r>
              <a:rPr lang="fr-FR" altLang="en-US" baseline="-25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sequestration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Non invasive species</a:t>
            </a: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386518" y="3657667"/>
            <a:ext cx="3486459" cy="40011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Biomass with multiple uses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190" y="2168880"/>
            <a:ext cx="1789764" cy="1526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398" y="2166257"/>
            <a:ext cx="2531467" cy="152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6966460" y="3747999"/>
            <a:ext cx="19062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Cadoux </a:t>
            </a:r>
            <a:r>
              <a:rPr lang="fr-FR" altLang="en-US" sz="1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 al</a:t>
            </a:r>
            <a:r>
              <a:rPr lang="fr-FR" alt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2013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24000" y="249895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ctr">
              <a:spcBef>
                <a:spcPts val="575"/>
              </a:spcBef>
              <a:buClr>
                <a:srgbClr val="4F81BD"/>
              </a:buClr>
              <a:buSzPct val="85000"/>
              <a:defRPr/>
            </a:pPr>
            <a: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Miscanthus × giganteus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38B102-AE86-6AA3-2D2D-CDEA3A26DF64}"/>
              </a:ext>
            </a:extLst>
          </p:cNvPr>
          <p:cNvGrpSpPr/>
          <p:nvPr/>
        </p:nvGrpSpPr>
        <p:grpSpPr>
          <a:xfrm>
            <a:off x="399429" y="4187160"/>
            <a:ext cx="11393141" cy="2116670"/>
            <a:chOff x="149367" y="4176309"/>
            <a:chExt cx="11393141" cy="21166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548A57-1D0C-D2ED-E41F-D16EA93DD144}"/>
                </a:ext>
              </a:extLst>
            </p:cNvPr>
            <p:cNvGrpSpPr/>
            <p:nvPr/>
          </p:nvGrpSpPr>
          <p:grpSpPr>
            <a:xfrm>
              <a:off x="2720279" y="4179101"/>
              <a:ext cx="1746522" cy="1924528"/>
              <a:chOff x="2593283" y="4179101"/>
              <a:chExt cx="1746522" cy="192452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7F15ABB-CE7E-26EE-268C-FAB392F18118}"/>
                  </a:ext>
                </a:extLst>
              </p:cNvPr>
              <p:cNvGrpSpPr/>
              <p:nvPr/>
            </p:nvGrpSpPr>
            <p:grpSpPr>
              <a:xfrm>
                <a:off x="2593283" y="4179101"/>
                <a:ext cx="1746522" cy="1445647"/>
                <a:chOff x="2532446" y="4247883"/>
                <a:chExt cx="1746522" cy="1445647"/>
              </a:xfrm>
            </p:grpSpPr>
            <p:pic>
              <p:nvPicPr>
                <p:cNvPr id="15390" name="Picture 9" descr="https://encrypted-tbn3.gstatic.com/images?q=tbn:ANd9GcQlvxPGNUbm24G_MCAYqdkwlWPI0SdaUQlc1qL0EhqlxqXYz6uAH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2446" y="4253558"/>
                  <a:ext cx="1156564" cy="143997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91" name="Picture 2" descr="http://www.o-communication.com/wp-content/uploads/Biocarburant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465165" y="4247883"/>
                  <a:ext cx="813803" cy="717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389" name="ZoneTexte 17"/>
              <p:cNvSpPr txBox="1">
                <a:spLocks noChangeArrowheads="1"/>
              </p:cNvSpPr>
              <p:nvPr/>
            </p:nvSpPr>
            <p:spPr bwMode="auto">
              <a:xfrm>
                <a:off x="2689281" y="5765075"/>
                <a:ext cx="964568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Biofuel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EB75E7-E36A-2F5E-457F-FDFE4D7B1278}"/>
                </a:ext>
              </a:extLst>
            </p:cNvPr>
            <p:cNvGrpSpPr/>
            <p:nvPr/>
          </p:nvGrpSpPr>
          <p:grpSpPr>
            <a:xfrm>
              <a:off x="4700335" y="4183460"/>
              <a:ext cx="1569660" cy="1920169"/>
              <a:chOff x="4573339" y="4183460"/>
              <a:chExt cx="1569660" cy="1920169"/>
            </a:xfrm>
          </p:grpSpPr>
          <p:pic>
            <p:nvPicPr>
              <p:cNvPr id="15386" name="Picture 11" descr="miscanthus_mulch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73339" y="4183460"/>
                <a:ext cx="1569660" cy="143622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7" name="ZoneTexte 22"/>
              <p:cNvSpPr txBox="1">
                <a:spLocks noChangeArrowheads="1"/>
              </p:cNvSpPr>
              <p:nvPr/>
            </p:nvSpPr>
            <p:spPr bwMode="auto">
              <a:xfrm>
                <a:off x="4880979" y="5765075"/>
                <a:ext cx="949281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Mulch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304264-EDB8-D67C-DFCD-69F3B60B998F}"/>
                </a:ext>
              </a:extLst>
            </p:cNvPr>
            <p:cNvGrpSpPr/>
            <p:nvPr/>
          </p:nvGrpSpPr>
          <p:grpSpPr>
            <a:xfrm>
              <a:off x="6877072" y="4179101"/>
              <a:ext cx="1234885" cy="2113878"/>
              <a:chOff x="6750076" y="4179101"/>
              <a:chExt cx="1234885" cy="2113878"/>
            </a:xfrm>
          </p:grpSpPr>
          <p:pic>
            <p:nvPicPr>
              <p:cNvPr id="15381" name="Picture 8" descr="http://www.colehay.co.uk/images/miscanthusbedding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0076" y="4179101"/>
                <a:ext cx="1234885" cy="14405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8" name="ZoneTexte 8"/>
              <p:cNvSpPr txBox="1">
                <a:spLocks noChangeArrowheads="1"/>
              </p:cNvSpPr>
              <p:nvPr/>
            </p:nvSpPr>
            <p:spPr bwMode="auto">
              <a:xfrm>
                <a:off x="6938554" y="5769759"/>
                <a:ext cx="857927" cy="5232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Animal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bedding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8765E6-6F79-9F53-C3CC-C2D62BC69D85}"/>
                </a:ext>
              </a:extLst>
            </p:cNvPr>
            <p:cNvGrpSpPr/>
            <p:nvPr/>
          </p:nvGrpSpPr>
          <p:grpSpPr>
            <a:xfrm>
              <a:off x="149367" y="4176309"/>
              <a:ext cx="1954405" cy="1927320"/>
              <a:chOff x="149367" y="4176309"/>
              <a:chExt cx="1954405" cy="1927320"/>
            </a:xfrm>
          </p:grpSpPr>
          <p:pic>
            <p:nvPicPr>
              <p:cNvPr id="15383" name="Picture 2" descr="Miscantus-Pellets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67" y="4176309"/>
                <a:ext cx="1954405" cy="143997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9" name="ZoneTexte 9"/>
              <p:cNvSpPr txBox="1">
                <a:spLocks noChangeArrowheads="1"/>
              </p:cNvSpPr>
              <p:nvPr/>
            </p:nvSpPr>
            <p:spPr bwMode="auto">
              <a:xfrm>
                <a:off x="715248" y="5765075"/>
                <a:ext cx="822641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Heat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F8B2DD-9489-C109-0C31-DE3162463DC5}"/>
                </a:ext>
              </a:extLst>
            </p:cNvPr>
            <p:cNvGrpSpPr/>
            <p:nvPr/>
          </p:nvGrpSpPr>
          <p:grpSpPr>
            <a:xfrm>
              <a:off x="8719034" y="4180146"/>
              <a:ext cx="1133411" cy="2112833"/>
              <a:chOff x="8592038" y="4180146"/>
              <a:chExt cx="1133411" cy="2112833"/>
            </a:xfrm>
          </p:grpSpPr>
          <p:pic>
            <p:nvPicPr>
              <p:cNvPr id="15373" name="Рисунок 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2038" y="4180146"/>
                <a:ext cx="1133411" cy="14628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4" name="ZoneTexte 8"/>
              <p:cNvSpPr txBox="1">
                <a:spLocks noChangeArrowheads="1"/>
              </p:cNvSpPr>
              <p:nvPr/>
            </p:nvSpPr>
            <p:spPr bwMode="auto">
              <a:xfrm>
                <a:off x="8677572" y="5769759"/>
                <a:ext cx="1012585" cy="5232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Building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materials 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F824AB-4A8E-A16B-ED58-1E247C7AE737}"/>
                </a:ext>
              </a:extLst>
            </p:cNvPr>
            <p:cNvGrpSpPr/>
            <p:nvPr/>
          </p:nvGrpSpPr>
          <p:grpSpPr>
            <a:xfrm>
              <a:off x="10361408" y="4187368"/>
              <a:ext cx="1181100" cy="1916261"/>
              <a:chOff x="10234412" y="4187368"/>
              <a:chExt cx="1181100" cy="1916261"/>
            </a:xfrm>
          </p:grpSpPr>
          <p:pic>
            <p:nvPicPr>
              <p:cNvPr id="15372" name="Рисунок 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60000">
                <a:off x="10105458" y="4426921"/>
                <a:ext cx="1439009" cy="95990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5" name="ZoneTexte 22"/>
              <p:cNvSpPr txBox="1">
                <a:spLocks noChangeArrowheads="1"/>
              </p:cNvSpPr>
              <p:nvPr/>
            </p:nvSpPr>
            <p:spPr bwMode="auto">
              <a:xfrm>
                <a:off x="10234412" y="5765075"/>
                <a:ext cx="1181100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Packaging</a:t>
                </a:r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8943CFB-ACEE-4C1F-9218-6AC0C410B9CC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719" y="856583"/>
            <a:ext cx="1918678" cy="28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398719" y="3745794"/>
            <a:ext cx="191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Ivanivka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, Ukraine 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29607" y="1622425"/>
            <a:ext cx="3710946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Phytoremediation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en-US" sz="2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Bioremediation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en-US" sz="2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Physico-chemical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remediations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en-US" sz="2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 &amp; dump</a:t>
            </a:r>
          </a:p>
        </p:txBody>
      </p:sp>
      <p:sp>
        <p:nvSpPr>
          <p:cNvPr id="2" name="Organigramme : Extraire 1"/>
          <p:cNvSpPr/>
          <p:nvPr/>
        </p:nvSpPr>
        <p:spPr>
          <a:xfrm>
            <a:off x="2292982" y="1260820"/>
            <a:ext cx="936625" cy="4968875"/>
          </a:xfrm>
          <a:prstGeom prst="flowChartExtract">
            <a:avLst/>
          </a:prstGeom>
          <a:gradFill>
            <a:gsLst>
              <a:gs pos="0">
                <a:srgbClr val="DDB4AD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Organigramme : Extraire 8"/>
          <p:cNvSpPr/>
          <p:nvPr/>
        </p:nvSpPr>
        <p:spPr>
          <a:xfrm rot="10800000">
            <a:off x="6796089" y="1301751"/>
            <a:ext cx="936625" cy="4968875"/>
          </a:xfrm>
          <a:prstGeom prst="flowChartExtract">
            <a:avLst/>
          </a:prstGeom>
          <a:gradFill>
            <a:gsLst>
              <a:gs pos="0">
                <a:srgbClr val="FFFF85"/>
              </a:gs>
              <a:gs pos="100000">
                <a:srgbClr val="FFC000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287462" y="3678238"/>
            <a:ext cx="12795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Cost</a:t>
            </a:r>
          </a:p>
        </p:txBody>
      </p:sp>
      <p:sp>
        <p:nvSpPr>
          <p:cNvPr id="10" name="Organigramme : Extraire 9"/>
          <p:cNvSpPr/>
          <p:nvPr/>
        </p:nvSpPr>
        <p:spPr>
          <a:xfrm rot="10800000">
            <a:off x="8180389" y="1290638"/>
            <a:ext cx="936625" cy="4968875"/>
          </a:xfrm>
          <a:prstGeom prst="flowChartExtra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008000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7546182" y="2852739"/>
            <a:ext cx="220503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friendliness</a:t>
            </a:r>
          </a:p>
        </p:txBody>
      </p:sp>
      <p:sp>
        <p:nvSpPr>
          <p:cNvPr id="14" name="Organigramme : Extraire 13"/>
          <p:cNvSpPr/>
          <p:nvPr/>
        </p:nvSpPr>
        <p:spPr>
          <a:xfrm rot="10800000">
            <a:off x="9459914" y="1290638"/>
            <a:ext cx="936625" cy="4968875"/>
          </a:xfrm>
          <a:prstGeom prst="flowChartExtra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002060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201" name="Text Box 6"/>
          <p:cNvSpPr txBox="1">
            <a:spLocks noChangeArrowheads="1"/>
          </p:cNvSpPr>
          <p:nvPr/>
        </p:nvSpPr>
        <p:spPr bwMode="auto">
          <a:xfrm>
            <a:off x="8990808" y="3814418"/>
            <a:ext cx="1874836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Social acceptability</a:t>
            </a:r>
          </a:p>
        </p:txBody>
      </p:sp>
      <p:sp>
        <p:nvSpPr>
          <p:cNvPr id="8202" name="Text Box 6"/>
          <p:cNvSpPr txBox="1">
            <a:spLocks noChangeArrowheads="1"/>
          </p:cNvSpPr>
          <p:nvPr/>
        </p:nvSpPr>
        <p:spPr bwMode="auto">
          <a:xfrm>
            <a:off x="6632222" y="2852739"/>
            <a:ext cx="12795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22912" y="275640"/>
            <a:ext cx="7216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 algn="ctr">
              <a:spcBef>
                <a:spcPts val="575"/>
              </a:spcBef>
              <a:buClr>
                <a:srgbClr val="4F81BD"/>
              </a:buClr>
              <a:buSzPct val="85000"/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Interest of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phytotechnology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72146"/>
            <a:ext cx="3839737" cy="95410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In case of insignificant pollution &amp; damaging after post-mining or post-military operations it is more profitable to apply the Phytotechnology with biomass production</a:t>
            </a:r>
            <a:endParaRPr lang="es-E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 стрелкой 4"/>
          <p:cNvCxnSpPr>
            <a:cxnSpLocks/>
            <a:stCxn id="3" idx="3"/>
            <a:endCxn id="8" idx="0"/>
          </p:cNvCxnSpPr>
          <p:nvPr/>
        </p:nvCxnSpPr>
        <p:spPr>
          <a:xfrm>
            <a:off x="4068337" y="649200"/>
            <a:ext cx="1016743" cy="973225"/>
          </a:xfrm>
          <a:prstGeom prst="straightConnector1">
            <a:avLst/>
          </a:prstGeom>
          <a:ln w="19050" cap="flat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7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C8656493-73F4-4E96-A5F9-93208291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29698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2800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Phytoextraction</a:t>
            </a:r>
            <a:endParaRPr lang="cs-CZ" altLang="cs-CZ" sz="28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95B8225B-FCE0-4124-BE68-2C072BEB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152400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47A87389-FFC2-484D-896A-F99BC7E6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060576"/>
            <a:ext cx="38385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ál 10">
            <a:extLst>
              <a:ext uri="{FF2B5EF4-FFF2-40B4-BE49-F238E27FC236}">
                <a16:creationId xmlns:a16="http://schemas.microsoft.com/office/drawing/2014/main" id="{719542A6-CF16-407C-BB16-01F47AC4340C}"/>
              </a:ext>
            </a:extLst>
          </p:cNvPr>
          <p:cNvSpPr/>
          <p:nvPr/>
        </p:nvSpPr>
        <p:spPr>
          <a:xfrm>
            <a:off x="4521201" y="422275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ál 23">
            <a:extLst>
              <a:ext uri="{FF2B5EF4-FFF2-40B4-BE49-F238E27FC236}">
                <a16:creationId xmlns:a16="http://schemas.microsoft.com/office/drawing/2014/main" id="{6BEA08C2-189B-41BF-B712-BFBBECC07D40}"/>
              </a:ext>
            </a:extLst>
          </p:cNvPr>
          <p:cNvSpPr/>
          <p:nvPr/>
        </p:nvSpPr>
        <p:spPr>
          <a:xfrm>
            <a:off x="4376738" y="4725988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ál 24">
            <a:extLst>
              <a:ext uri="{FF2B5EF4-FFF2-40B4-BE49-F238E27FC236}">
                <a16:creationId xmlns:a16="http://schemas.microsoft.com/office/drawing/2014/main" id="{77F52C41-E311-4118-8937-020A36C75D37}"/>
              </a:ext>
            </a:extLst>
          </p:cNvPr>
          <p:cNvSpPr/>
          <p:nvPr/>
        </p:nvSpPr>
        <p:spPr>
          <a:xfrm>
            <a:off x="4953001" y="4475163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ál 25">
            <a:extLst>
              <a:ext uri="{FF2B5EF4-FFF2-40B4-BE49-F238E27FC236}">
                <a16:creationId xmlns:a16="http://schemas.microsoft.com/office/drawing/2014/main" id="{E7E1181E-D21F-4A0D-B78B-08D69F883995}"/>
              </a:ext>
            </a:extLst>
          </p:cNvPr>
          <p:cNvSpPr/>
          <p:nvPr/>
        </p:nvSpPr>
        <p:spPr>
          <a:xfrm>
            <a:off x="5818189" y="48672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ál 26">
            <a:extLst>
              <a:ext uri="{FF2B5EF4-FFF2-40B4-BE49-F238E27FC236}">
                <a16:creationId xmlns:a16="http://schemas.microsoft.com/office/drawing/2014/main" id="{30C6AB2B-5B0C-4688-8A3A-C71FBB5F457C}"/>
              </a:ext>
            </a:extLst>
          </p:cNvPr>
          <p:cNvSpPr/>
          <p:nvPr/>
        </p:nvSpPr>
        <p:spPr>
          <a:xfrm>
            <a:off x="5529263" y="42926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ál 27">
            <a:extLst>
              <a:ext uri="{FF2B5EF4-FFF2-40B4-BE49-F238E27FC236}">
                <a16:creationId xmlns:a16="http://schemas.microsoft.com/office/drawing/2014/main" id="{FC1A3E36-527E-469D-B786-A754DD569179}"/>
              </a:ext>
            </a:extLst>
          </p:cNvPr>
          <p:cNvSpPr/>
          <p:nvPr/>
        </p:nvSpPr>
        <p:spPr>
          <a:xfrm>
            <a:off x="6249989" y="444658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ál 28">
            <a:extLst>
              <a:ext uri="{FF2B5EF4-FFF2-40B4-BE49-F238E27FC236}">
                <a16:creationId xmlns:a16="http://schemas.microsoft.com/office/drawing/2014/main" id="{C374BF79-11AF-4F58-A671-45D370FA153B}"/>
              </a:ext>
            </a:extLst>
          </p:cNvPr>
          <p:cNvSpPr/>
          <p:nvPr/>
        </p:nvSpPr>
        <p:spPr>
          <a:xfrm>
            <a:off x="6897688" y="45593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ál 29">
            <a:extLst>
              <a:ext uri="{FF2B5EF4-FFF2-40B4-BE49-F238E27FC236}">
                <a16:creationId xmlns:a16="http://schemas.microsoft.com/office/drawing/2014/main" id="{8022A3A2-A28B-47B6-8551-2A8F4326DFF9}"/>
              </a:ext>
            </a:extLst>
          </p:cNvPr>
          <p:cNvSpPr/>
          <p:nvPr/>
        </p:nvSpPr>
        <p:spPr>
          <a:xfrm>
            <a:off x="6753226" y="41608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ál 30">
            <a:extLst>
              <a:ext uri="{FF2B5EF4-FFF2-40B4-BE49-F238E27FC236}">
                <a16:creationId xmlns:a16="http://schemas.microsoft.com/office/drawing/2014/main" id="{9FA93A83-79C3-463D-9D4C-E042C407F551}"/>
              </a:ext>
            </a:extLst>
          </p:cNvPr>
          <p:cNvSpPr/>
          <p:nvPr/>
        </p:nvSpPr>
        <p:spPr>
          <a:xfrm>
            <a:off x="7329488" y="4221163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ál 31">
            <a:extLst>
              <a:ext uri="{FF2B5EF4-FFF2-40B4-BE49-F238E27FC236}">
                <a16:creationId xmlns:a16="http://schemas.microsoft.com/office/drawing/2014/main" id="{63C51EFC-ED18-4022-8E6A-F78B396A4E61}"/>
              </a:ext>
            </a:extLst>
          </p:cNvPr>
          <p:cNvSpPr/>
          <p:nvPr/>
        </p:nvSpPr>
        <p:spPr>
          <a:xfrm>
            <a:off x="7329488" y="4725988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ál 32">
            <a:extLst>
              <a:ext uri="{FF2B5EF4-FFF2-40B4-BE49-F238E27FC236}">
                <a16:creationId xmlns:a16="http://schemas.microsoft.com/office/drawing/2014/main" id="{3FD6667A-55A5-4613-892C-2EAA52DC7070}"/>
              </a:ext>
            </a:extLst>
          </p:cNvPr>
          <p:cNvSpPr/>
          <p:nvPr/>
        </p:nvSpPr>
        <p:spPr>
          <a:xfrm>
            <a:off x="6600826" y="487838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57" name="Rectangle 3">
            <a:extLst>
              <a:ext uri="{FF2B5EF4-FFF2-40B4-BE49-F238E27FC236}">
                <a16:creationId xmlns:a16="http://schemas.microsoft.com/office/drawing/2014/main" id="{F1CC5949-5553-4B51-942D-B4DB0503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268413"/>
            <a:ext cx="8713787" cy="8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cs-CZ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Uptaken</a:t>
            </a:r>
            <a:r>
              <a:rPr lang="en-US" altLang="cs-CZ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of contaminants to the plant </a:t>
            </a:r>
            <a:endParaRPr lang="en-US" alt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6735E-6 C -0.01597 0.0037 -0.02604 0.00347 -0.04323 0.00208 C -0.05139 0.00023 -0.05938 -0.00231 -0.06719 -0.00578 C -0.07014 -0.00717 -0.07604 -0.00994 -0.07604 -0.00994 C -0.07708 -0.01133 -0.0783 -0.01249 -0.07917 -0.01388 C -0.08038 -0.01573 -0.0809 -0.01827 -0.08212 -0.01989 C -0.08333 -0.02151 -0.08663 -0.02382 -0.08663 -0.02382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2.53469E-6 C 0.01267 -0.00208 0.01093 -0.00324 0.02083 -0.00786 C 0.02586 -0.01295 0.02985 -0.01711 0.03576 -0.01989 C 0.03958 -0.02729 0.04617 -0.034 0.04617 -0.04371 " pathEditMode="relative" ptsTypes="fff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3.74653E-6 C -0.0158 -0.01157 -0.00972 -0.01619 -0.00208 -0.02591 C 0.00139 -0.07054 0.01007 -0.1198 0.01007 -0.16467 C 0.00834 -0.21231 0.01059 -0.23243 -0.00538 -0.27036 C -0.00208 -0.29163 -0.00208 -0.28377 -0.00208 -0.29325 " pathEditMode="relative" rAng="0" ptsTypes="ffff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00" y="-1466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C -0.02018 -0.0044 -0.03593 -0.00046 -0.05286 -0.02268 C -0.05755 -0.03912 -0.06328 -0.04907 -0.06848 -0.06389 C -0.07031 -0.07801 -0.07473 -0.08379 -0.07695 -0.09722 C -0.07929 -0.11065 -0.0802 -0.12454 -0.08268 -0.1375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6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5097E-6 C -0.00573 -0.01157 -0.01025 -0.02267 -0.01338 -0.03585 C -0.01199 -0.05828 -0.01737 -0.05759 -0.01043 -0.05759 " pathEditMode="relative" ptsTypes="ff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C -0.00612 -0.00208 -0.00612 -0.00532 -0.01172 -0.00787 C -0.01537 -0.01157 -0.02058 -0.01597 -0.02344 -0.02176 C -0.02813 -0.03102 -0.03086 -0.04167 -0.03633 -0.04977 C -0.03776 -0.05625 -0.03842 -0.06065 -0.04154 -0.06574 C -0.04506 -0.08195 -0.04857 -0.09815 -0.05313 -0.11343 C -0.05808 -0.12986 -0.05313 -0.12083 -0.05847 -0.1294 C -0.06146 -0.14282 -0.06446 -0.15671 -0.06615 -0.17083 C -0.06706 -0.20046 -0.06758 -0.20741 -0.07006 -0.23056 C -0.06967 -0.24259 -0.0698 -0.2625 -0.06758 -0.27639 C -0.06537 -0.28889 -0.06029 -0.30324 -0.05977 -0.3162 C -0.05938 -0.32407 -0.05977 -0.33218 -0.05977 -0.34005 " pathEditMode="relative" rAng="0" ptsTypes="AAAAAAAAAA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17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6735E-6 C 0.00955 -0.00162 0.01337 -0.00139 0.02084 -0.00786 C 0.02257 -0.01133 0.03056 -0.02544 0.03281 -0.02775 C 0.03403 -0.02914 0.03594 -0.02891 0.03733 -0.02983 C 0.04202 -0.03307 0.04549 -0.03561 0.0507 -0.03769 C 0.05955 -0.0555 0.09323 -0.05111 0.10295 -0.05157 C 0.11528 -0.05735 0.10886 -0.05527 0.1224 -0.05758 C 0.12396 -0.06707 0.12379 -0.0629 0.12379 -0.06961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C8656493-73F4-4E96-A5F9-93208291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29698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2800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Phytovolatilization</a:t>
            </a:r>
            <a:endParaRPr lang="cs-CZ" altLang="cs-CZ" sz="28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95B8225B-FCE0-4124-BE68-2C072BEB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152400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47A87389-FFC2-484D-896A-F99BC7E6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060576"/>
            <a:ext cx="38385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ál 10">
            <a:extLst>
              <a:ext uri="{FF2B5EF4-FFF2-40B4-BE49-F238E27FC236}">
                <a16:creationId xmlns:a16="http://schemas.microsoft.com/office/drawing/2014/main" id="{719542A6-CF16-407C-BB16-01F47AC4340C}"/>
              </a:ext>
            </a:extLst>
          </p:cNvPr>
          <p:cNvSpPr/>
          <p:nvPr/>
        </p:nvSpPr>
        <p:spPr>
          <a:xfrm>
            <a:off x="4521201" y="422275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ál 23">
            <a:extLst>
              <a:ext uri="{FF2B5EF4-FFF2-40B4-BE49-F238E27FC236}">
                <a16:creationId xmlns:a16="http://schemas.microsoft.com/office/drawing/2014/main" id="{6BEA08C2-189B-41BF-B712-BFBBECC07D40}"/>
              </a:ext>
            </a:extLst>
          </p:cNvPr>
          <p:cNvSpPr/>
          <p:nvPr/>
        </p:nvSpPr>
        <p:spPr>
          <a:xfrm>
            <a:off x="4376738" y="4725988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ál 24">
            <a:extLst>
              <a:ext uri="{FF2B5EF4-FFF2-40B4-BE49-F238E27FC236}">
                <a16:creationId xmlns:a16="http://schemas.microsoft.com/office/drawing/2014/main" id="{77F52C41-E311-4118-8937-020A36C75D37}"/>
              </a:ext>
            </a:extLst>
          </p:cNvPr>
          <p:cNvSpPr/>
          <p:nvPr/>
        </p:nvSpPr>
        <p:spPr>
          <a:xfrm>
            <a:off x="4953001" y="4475163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ál 25">
            <a:extLst>
              <a:ext uri="{FF2B5EF4-FFF2-40B4-BE49-F238E27FC236}">
                <a16:creationId xmlns:a16="http://schemas.microsoft.com/office/drawing/2014/main" id="{E7E1181E-D21F-4A0D-B78B-08D69F883995}"/>
              </a:ext>
            </a:extLst>
          </p:cNvPr>
          <p:cNvSpPr/>
          <p:nvPr/>
        </p:nvSpPr>
        <p:spPr>
          <a:xfrm>
            <a:off x="5818189" y="48672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ál 26">
            <a:extLst>
              <a:ext uri="{FF2B5EF4-FFF2-40B4-BE49-F238E27FC236}">
                <a16:creationId xmlns:a16="http://schemas.microsoft.com/office/drawing/2014/main" id="{30C6AB2B-5B0C-4688-8A3A-C71FBB5F457C}"/>
              </a:ext>
            </a:extLst>
          </p:cNvPr>
          <p:cNvSpPr/>
          <p:nvPr/>
        </p:nvSpPr>
        <p:spPr>
          <a:xfrm>
            <a:off x="5529263" y="42926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ál 27">
            <a:extLst>
              <a:ext uri="{FF2B5EF4-FFF2-40B4-BE49-F238E27FC236}">
                <a16:creationId xmlns:a16="http://schemas.microsoft.com/office/drawing/2014/main" id="{FC1A3E36-527E-469D-B786-A754DD569179}"/>
              </a:ext>
            </a:extLst>
          </p:cNvPr>
          <p:cNvSpPr/>
          <p:nvPr/>
        </p:nvSpPr>
        <p:spPr>
          <a:xfrm>
            <a:off x="6249989" y="444658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ál 28">
            <a:extLst>
              <a:ext uri="{FF2B5EF4-FFF2-40B4-BE49-F238E27FC236}">
                <a16:creationId xmlns:a16="http://schemas.microsoft.com/office/drawing/2014/main" id="{C374BF79-11AF-4F58-A671-45D370FA153B}"/>
              </a:ext>
            </a:extLst>
          </p:cNvPr>
          <p:cNvSpPr/>
          <p:nvPr/>
        </p:nvSpPr>
        <p:spPr>
          <a:xfrm>
            <a:off x="6897688" y="45593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ál 29">
            <a:extLst>
              <a:ext uri="{FF2B5EF4-FFF2-40B4-BE49-F238E27FC236}">
                <a16:creationId xmlns:a16="http://schemas.microsoft.com/office/drawing/2014/main" id="{8022A3A2-A28B-47B6-8551-2A8F4326DFF9}"/>
              </a:ext>
            </a:extLst>
          </p:cNvPr>
          <p:cNvSpPr/>
          <p:nvPr/>
        </p:nvSpPr>
        <p:spPr>
          <a:xfrm>
            <a:off x="6753226" y="41608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ál 30">
            <a:extLst>
              <a:ext uri="{FF2B5EF4-FFF2-40B4-BE49-F238E27FC236}">
                <a16:creationId xmlns:a16="http://schemas.microsoft.com/office/drawing/2014/main" id="{9FA93A83-79C3-463D-9D4C-E042C407F551}"/>
              </a:ext>
            </a:extLst>
          </p:cNvPr>
          <p:cNvSpPr/>
          <p:nvPr/>
        </p:nvSpPr>
        <p:spPr>
          <a:xfrm>
            <a:off x="7329488" y="4221163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ál 31">
            <a:extLst>
              <a:ext uri="{FF2B5EF4-FFF2-40B4-BE49-F238E27FC236}">
                <a16:creationId xmlns:a16="http://schemas.microsoft.com/office/drawing/2014/main" id="{63C51EFC-ED18-4022-8E6A-F78B396A4E61}"/>
              </a:ext>
            </a:extLst>
          </p:cNvPr>
          <p:cNvSpPr/>
          <p:nvPr/>
        </p:nvSpPr>
        <p:spPr>
          <a:xfrm>
            <a:off x="7329488" y="4725988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ál 32">
            <a:extLst>
              <a:ext uri="{FF2B5EF4-FFF2-40B4-BE49-F238E27FC236}">
                <a16:creationId xmlns:a16="http://schemas.microsoft.com/office/drawing/2014/main" id="{3FD6667A-55A5-4613-892C-2EAA52DC7070}"/>
              </a:ext>
            </a:extLst>
          </p:cNvPr>
          <p:cNvSpPr/>
          <p:nvPr/>
        </p:nvSpPr>
        <p:spPr>
          <a:xfrm>
            <a:off x="6600826" y="487838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57" name="Rectangle 3">
            <a:extLst>
              <a:ext uri="{FF2B5EF4-FFF2-40B4-BE49-F238E27FC236}">
                <a16:creationId xmlns:a16="http://schemas.microsoft.com/office/drawing/2014/main" id="{F1CC5949-5553-4B51-942D-B4DB0503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268413"/>
            <a:ext cx="87137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cs-CZ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Uptaken</a:t>
            </a:r>
            <a:r>
              <a:rPr lang="en-US" altLang="cs-CZ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by plant with further transpiration through above biomass</a:t>
            </a:r>
            <a:endParaRPr lang="en-US" alt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6735E-6 C -0.01597 0.0037 -0.02604 0.00347 -0.04323 0.00208 C -0.05139 0.00023 -0.05938 -0.00231 -0.06719 -0.00578 C -0.07014 -0.00717 -0.07604 -0.00994 -0.07604 -0.00994 C -0.07708 -0.01133 -0.0783 -0.01249 -0.07917 -0.01388 C -0.08038 -0.01573 -0.0809 -0.01827 -0.08212 -0.01989 C -0.08333 -0.02151 -0.08663 -0.02382 -0.08663 -0.02382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2.53469E-6 C 0.01267 -0.00208 0.01093 -0.00324 0.02083 -0.00786 C 0.02586 -0.01295 0.02985 -0.01711 0.03576 -0.01989 C 0.03958 -0.02729 0.04617 -0.034 0.04617 -0.04371 " pathEditMode="relative" ptsTypes="fff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08 -0.01551 0.00278 -0.02176 0.01389 -0.03472 C 0.0191 -0.09468 0.03177 -0.16065 0.03177 -0.22037 C 0.02917 -0.28426 0.03246 -0.31111 0.0092 -0.36204 C 0.01389 -0.39051 0.01389 -0.38009 0.01389 -0.3925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C -0.03072 -0.00879 -0.05468 -0.00162 -0.08033 -0.04282 C -0.0875 -0.07384 -0.09622 -0.09259 -0.10403 -0.12037 C -0.1069 -0.14676 -0.11354 -0.15764 -0.11718 -0.18287 C -0.12057 -0.20787 -0.12187 -0.23426 -0.12565 -0.2581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-129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5097E-6 C -0.00573 -0.01157 -0.01025 -0.02267 -0.01338 -0.03585 C -0.01199 -0.05828 -0.01737 -0.05759 -0.01043 -0.05759 " pathEditMode="relative" ptsTypes="ff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C -0.00694 -0.00278 -0.00694 -0.00671 -0.01337 -0.00995 C -0.01753 -0.01435 -0.02361 -0.01991 -0.02691 -0.02708 C -0.03229 -0.03866 -0.03542 -0.05185 -0.04184 -0.06181 C -0.0434 -0.06991 -0.0441 -0.07523 -0.04774 -0.08148 C -0.05174 -0.10162 -0.0559 -0.12176 -0.06111 -0.14074 C -0.06667 -0.16111 -0.06111 -0.14977 -0.06719 -0.16042 C -0.07066 -0.17708 -0.07413 -0.19421 -0.07604 -0.21181 C -0.07708 -0.24838 -0.07778 -0.25718 -0.08055 -0.28565 C -0.08003 -0.3007 -0.08021 -0.32523 -0.0776 -0.34259 C -0.07517 -0.3581 -0.06927 -0.37593 -0.06858 -0.3919 C -0.06823 -0.40162 -0.06858 -0.41157 -0.06858 -0.4213 " pathEditMode="relative" rAng="0" ptsTypes="AAAAAAAAAA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2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6735E-6 C 0.00955 -0.00162 0.01337 -0.00139 0.02084 -0.00786 C 0.02257 -0.01133 0.03056 -0.02544 0.03281 -0.02775 C 0.03403 -0.02914 0.03594 -0.02891 0.03733 -0.02983 C 0.04202 -0.03307 0.04549 -0.03561 0.0507 -0.03769 C 0.05955 -0.0555 0.09323 -0.05111 0.10295 -0.05157 C 0.11528 -0.05735 0.10886 -0.05527 0.1224 -0.05758 C 0.12396 -0.06707 0.12379 -0.0629 0.12379 -0.06961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ADF5568C-3702-4A83-A0EA-6617AB7A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264976"/>
            <a:ext cx="8229600" cy="129698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2800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Phytostabilization</a:t>
            </a:r>
            <a:r>
              <a:rPr lang="en-US" altLang="cs-CZ" sz="2800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cs-CZ" altLang="cs-CZ" sz="28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EBA46C2C-8135-4E6B-A59A-379B27DB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152400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>
            <a:extLst>
              <a:ext uri="{FF2B5EF4-FFF2-40B4-BE49-F238E27FC236}">
                <a16:creationId xmlns:a16="http://schemas.microsoft.com/office/drawing/2014/main" id="{322DD5DA-26D6-40C1-BB60-EFFC240AE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850" y="1815066"/>
            <a:ext cx="87137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cs-CZ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Changing the biological available form, </a:t>
            </a:r>
            <a:r>
              <a:rPr lang="en-US" altLang="cs-CZ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uptaken</a:t>
            </a:r>
            <a:r>
              <a:rPr lang="en-US" altLang="cs-CZ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mainly to roots</a:t>
            </a:r>
            <a:endParaRPr lang="en-US" alt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70D86B18-AE18-4A3F-BD20-884F3D42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349501"/>
            <a:ext cx="38385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ál 11">
            <a:extLst>
              <a:ext uri="{FF2B5EF4-FFF2-40B4-BE49-F238E27FC236}">
                <a16:creationId xmlns:a16="http://schemas.microsoft.com/office/drawing/2014/main" id="{A820DC65-9856-44C0-A795-61707129B386}"/>
              </a:ext>
            </a:extLst>
          </p:cNvPr>
          <p:cNvSpPr/>
          <p:nvPr/>
        </p:nvSpPr>
        <p:spPr>
          <a:xfrm>
            <a:off x="4521201" y="451008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ál 12">
            <a:extLst>
              <a:ext uri="{FF2B5EF4-FFF2-40B4-BE49-F238E27FC236}">
                <a16:creationId xmlns:a16="http://schemas.microsoft.com/office/drawing/2014/main" id="{114243AD-30E6-435F-8784-7CDF4BABCF9B}"/>
              </a:ext>
            </a:extLst>
          </p:cNvPr>
          <p:cNvSpPr/>
          <p:nvPr/>
        </p:nvSpPr>
        <p:spPr>
          <a:xfrm>
            <a:off x="4376738" y="5014913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ál 13">
            <a:extLst>
              <a:ext uri="{FF2B5EF4-FFF2-40B4-BE49-F238E27FC236}">
                <a16:creationId xmlns:a16="http://schemas.microsoft.com/office/drawing/2014/main" id="{79422A76-9CF2-4319-A9A4-9DF88443AD1D}"/>
              </a:ext>
            </a:extLst>
          </p:cNvPr>
          <p:cNvSpPr/>
          <p:nvPr/>
        </p:nvSpPr>
        <p:spPr>
          <a:xfrm>
            <a:off x="4953001" y="4764089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ál 14">
            <a:extLst>
              <a:ext uri="{FF2B5EF4-FFF2-40B4-BE49-F238E27FC236}">
                <a16:creationId xmlns:a16="http://schemas.microsoft.com/office/drawing/2014/main" id="{0496CCFD-EE08-419F-8B17-A1945096C465}"/>
              </a:ext>
            </a:extLst>
          </p:cNvPr>
          <p:cNvSpPr/>
          <p:nvPr/>
        </p:nvSpPr>
        <p:spPr>
          <a:xfrm>
            <a:off x="5818189" y="5156201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ál 15">
            <a:extLst>
              <a:ext uri="{FF2B5EF4-FFF2-40B4-BE49-F238E27FC236}">
                <a16:creationId xmlns:a16="http://schemas.microsoft.com/office/drawing/2014/main" id="{94CB2EAF-4ECC-4EF1-A1F1-78A73C19F18A}"/>
              </a:ext>
            </a:extLst>
          </p:cNvPr>
          <p:cNvSpPr/>
          <p:nvPr/>
        </p:nvSpPr>
        <p:spPr>
          <a:xfrm>
            <a:off x="5529263" y="4581526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ál 16">
            <a:extLst>
              <a:ext uri="{FF2B5EF4-FFF2-40B4-BE49-F238E27FC236}">
                <a16:creationId xmlns:a16="http://schemas.microsoft.com/office/drawing/2014/main" id="{2254EA45-6937-4E8A-8DBD-63191CBE709E}"/>
              </a:ext>
            </a:extLst>
          </p:cNvPr>
          <p:cNvSpPr/>
          <p:nvPr/>
        </p:nvSpPr>
        <p:spPr>
          <a:xfrm>
            <a:off x="6249989" y="4735514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ál 17">
            <a:extLst>
              <a:ext uri="{FF2B5EF4-FFF2-40B4-BE49-F238E27FC236}">
                <a16:creationId xmlns:a16="http://schemas.microsoft.com/office/drawing/2014/main" id="{906FF937-2FA6-47C7-B321-FF049AC5F1EC}"/>
              </a:ext>
            </a:extLst>
          </p:cNvPr>
          <p:cNvSpPr/>
          <p:nvPr/>
        </p:nvSpPr>
        <p:spPr>
          <a:xfrm>
            <a:off x="6897688" y="4848226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ál 18">
            <a:extLst>
              <a:ext uri="{FF2B5EF4-FFF2-40B4-BE49-F238E27FC236}">
                <a16:creationId xmlns:a16="http://schemas.microsoft.com/office/drawing/2014/main" id="{D5C02042-5426-4899-9B7A-DF331BA48815}"/>
              </a:ext>
            </a:extLst>
          </p:cNvPr>
          <p:cNvSpPr/>
          <p:nvPr/>
        </p:nvSpPr>
        <p:spPr>
          <a:xfrm>
            <a:off x="6753226" y="4449764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ál 19">
            <a:extLst>
              <a:ext uri="{FF2B5EF4-FFF2-40B4-BE49-F238E27FC236}">
                <a16:creationId xmlns:a16="http://schemas.microsoft.com/office/drawing/2014/main" id="{624EE7DD-9374-40F0-8836-448686CC6E9A}"/>
              </a:ext>
            </a:extLst>
          </p:cNvPr>
          <p:cNvSpPr/>
          <p:nvPr/>
        </p:nvSpPr>
        <p:spPr>
          <a:xfrm>
            <a:off x="7329488" y="45085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ál 20">
            <a:extLst>
              <a:ext uri="{FF2B5EF4-FFF2-40B4-BE49-F238E27FC236}">
                <a16:creationId xmlns:a16="http://schemas.microsoft.com/office/drawing/2014/main" id="{D9A32954-8F7C-4C98-A16A-54DB0F308B2B}"/>
              </a:ext>
            </a:extLst>
          </p:cNvPr>
          <p:cNvSpPr/>
          <p:nvPr/>
        </p:nvSpPr>
        <p:spPr>
          <a:xfrm>
            <a:off x="7329488" y="5014913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ál 21">
            <a:extLst>
              <a:ext uri="{FF2B5EF4-FFF2-40B4-BE49-F238E27FC236}">
                <a16:creationId xmlns:a16="http://schemas.microsoft.com/office/drawing/2014/main" id="{62149527-1AB4-4819-A7F6-DDB661FD7067}"/>
              </a:ext>
            </a:extLst>
          </p:cNvPr>
          <p:cNvSpPr/>
          <p:nvPr/>
        </p:nvSpPr>
        <p:spPr>
          <a:xfrm>
            <a:off x="6600826" y="5167313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29DCA76F-5977-4054-A156-2A677A4D3C4C}"/>
              </a:ext>
            </a:extLst>
          </p:cNvPr>
          <p:cNvSpPr/>
          <p:nvPr/>
        </p:nvSpPr>
        <p:spPr>
          <a:xfrm>
            <a:off x="5529263" y="4578351"/>
            <a:ext cx="144462" cy="1444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EF720E25-4F89-42BC-AC49-19F74487392D}"/>
              </a:ext>
            </a:extLst>
          </p:cNvPr>
          <p:cNvSpPr/>
          <p:nvPr/>
        </p:nvSpPr>
        <p:spPr>
          <a:xfrm>
            <a:off x="6249989" y="4722813"/>
            <a:ext cx="142875" cy="1460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22AC64F1-05C3-4861-82E0-458B31F1C5E5}"/>
              </a:ext>
            </a:extLst>
          </p:cNvPr>
          <p:cNvSpPr/>
          <p:nvPr/>
        </p:nvSpPr>
        <p:spPr>
          <a:xfrm>
            <a:off x="6762751" y="4449763"/>
            <a:ext cx="144463" cy="1444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EBDCF3DE-65A6-46DF-8FC8-EB051CEF74C2}"/>
              </a:ext>
            </a:extLst>
          </p:cNvPr>
          <p:cNvSpPr/>
          <p:nvPr/>
        </p:nvSpPr>
        <p:spPr>
          <a:xfrm>
            <a:off x="4953001" y="4764088"/>
            <a:ext cx="144463" cy="1444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B729A214-798F-4545-A861-0095B01CDED9}"/>
              </a:ext>
            </a:extLst>
          </p:cNvPr>
          <p:cNvSpPr/>
          <p:nvPr/>
        </p:nvSpPr>
        <p:spPr>
          <a:xfrm>
            <a:off x="5818189" y="5154613"/>
            <a:ext cx="142875" cy="1444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47A81B9C-A84B-4F5E-B4EF-2E12553715B9}"/>
              </a:ext>
            </a:extLst>
          </p:cNvPr>
          <p:cNvSpPr/>
          <p:nvPr/>
        </p:nvSpPr>
        <p:spPr>
          <a:xfrm>
            <a:off x="6600826" y="5154613"/>
            <a:ext cx="144463" cy="1460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5F306B5C-67C0-467D-AE26-BF5D427F9636}"/>
              </a:ext>
            </a:extLst>
          </p:cNvPr>
          <p:cNvSpPr/>
          <p:nvPr/>
        </p:nvSpPr>
        <p:spPr>
          <a:xfrm>
            <a:off x="6897688" y="4848226"/>
            <a:ext cx="144462" cy="1444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35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FF6BDA5-047F-4BAD-AE52-E0EB67BD4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052598"/>
              </p:ext>
            </p:extLst>
          </p:nvPr>
        </p:nvGraphicFramePr>
        <p:xfrm>
          <a:off x="1024128" y="2068828"/>
          <a:ext cx="10341962" cy="3710051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1490472">
                  <a:extLst>
                    <a:ext uri="{9D8B030D-6E8A-4147-A177-3AD203B41FA5}">
                      <a16:colId xmlns:a16="http://schemas.microsoft.com/office/drawing/2014/main" val="971731209"/>
                    </a:ext>
                  </a:extLst>
                </a:gridCol>
                <a:gridCol w="4850296">
                  <a:extLst>
                    <a:ext uri="{9D8B030D-6E8A-4147-A177-3AD203B41FA5}">
                      <a16:colId xmlns:a16="http://schemas.microsoft.com/office/drawing/2014/main" val="2342986977"/>
                    </a:ext>
                  </a:extLst>
                </a:gridCol>
                <a:gridCol w="4001194">
                  <a:extLst>
                    <a:ext uri="{9D8B030D-6E8A-4147-A177-3AD203B41FA5}">
                      <a16:colId xmlns:a16="http://schemas.microsoft.com/office/drawing/2014/main" val="2060032684"/>
                    </a:ext>
                  </a:extLst>
                </a:gridCol>
              </a:tblGrid>
              <a:tr h="27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Type of Phytoremediation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Reference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1069500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Cd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Rhizoextraction</a:t>
                      </a: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Phytostabilization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Arduini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et al., 2006)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(Nsanganwimana et al., 2015)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1886096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Cr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Rhizoextration</a:t>
                      </a: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Excluder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Arduini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et al., 2006)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0466222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145034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Hg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777615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9701257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Pb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Phytostabilization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(Pavel et al., 2014)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(Nsanganwimana et al., 2015)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7077528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Accumulation </a:t>
                      </a: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Excluder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Phytostabilization</a:t>
                      </a: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(Pogrzeba et al., 2013)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(Fernando &amp; Oliveira, 2004)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(Nsanganwimana et al., 2015)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746652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090635C-3E8D-4ABB-B341-5C013913A32E}"/>
              </a:ext>
            </a:extLst>
          </p:cNvPr>
          <p:cNvSpPr txBox="1">
            <a:spLocks/>
          </p:cNvSpPr>
          <p:nvPr/>
        </p:nvSpPr>
        <p:spPr>
          <a:xfrm>
            <a:off x="2464689" y="364848"/>
            <a:ext cx="7262622" cy="812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Exploitation of </a:t>
            </a:r>
            <a:r>
              <a:rPr lang="en-US" sz="2400" b="1" i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M. × giganteus </a:t>
            </a:r>
            <a:r>
              <a:rPr lang="en-US" sz="2400" b="1" cap="none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haris SIL" panose="02000500060000020004" pitchFamily="2" charset="-52"/>
              </a:rPr>
              <a:t>in Phytoremediation of TEs-contaminated soil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8900" y="6445401"/>
            <a:ext cx="6173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L. Erickson and V. Pidlisnyuk, CRC Press, Taylor and Francis Group, 2021  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9"/>
          <p:cNvSpPr txBox="1">
            <a:spLocks noChangeArrowheads="1"/>
          </p:cNvSpPr>
          <p:nvPr/>
        </p:nvSpPr>
        <p:spPr bwMode="auto">
          <a:xfrm>
            <a:off x="7317900" y="0"/>
            <a:ext cx="45257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7931725" indent="-3747452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1400" b="1" u="sng" dirty="0">
                <a:solidFill>
                  <a:schemeClr val="accent2"/>
                </a:solidFill>
                <a:latin typeface="+mj-lt"/>
              </a:rPr>
              <a:t>Main partners</a:t>
            </a:r>
            <a:r>
              <a:rPr lang="en-US" altLang="cs-CZ" sz="1400" b="1" dirty="0">
                <a:solidFill>
                  <a:schemeClr val="accent2"/>
                </a:solidFill>
                <a:latin typeface="+mj-lt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 Evangelista </a:t>
            </a:r>
            <a:r>
              <a:rPr lang="en-US" altLang="cs-CZ" sz="1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Purkyne</a:t>
            </a: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University,  Czech Republic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University of Life and the Environment, Ukraine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Kansas State University and Kansas Agricultural Research Station,  USA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Institute of Plant Biology and Biotechnology, IPBB, Kazakhstan</a:t>
            </a:r>
          </a:p>
          <a:p>
            <a:pPr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University “</a:t>
            </a:r>
            <a:r>
              <a:rPr lang="en-US" altLang="cs-CZ" sz="1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Lvivska</a:t>
            </a: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cs-CZ" sz="1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Polytechnika</a:t>
            </a:r>
            <a:r>
              <a:rPr lang="en-US" altLang="cs-CZ" sz="1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Ukraine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cs-CZ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pic>
        <p:nvPicPr>
          <p:cNvPr id="13315" name="Picture 12" descr="20150929_17262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54" y="1759553"/>
            <a:ext cx="1968431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3"/>
          <p:cNvSpPr txBox="1">
            <a:spLocks noChangeArrowheads="1"/>
          </p:cNvSpPr>
          <p:nvPr/>
        </p:nvSpPr>
        <p:spPr bwMode="auto">
          <a:xfrm>
            <a:off x="2133600" y="624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7931725" indent="-3747452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16" descr="Photo #4 KS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3" y="1765041"/>
            <a:ext cx="191956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258622"/>
              </p:ext>
            </p:extLst>
          </p:nvPr>
        </p:nvGraphicFramePr>
        <p:xfrm>
          <a:off x="7617243" y="1762388"/>
          <a:ext cx="207247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Document" r:id="rId6" imgW="2730400" imgH="2298615" progId="Word.Document.12">
                  <p:link updateAutomatic="1"/>
                </p:oleObj>
              </mc:Choice>
              <mc:Fallback>
                <p:oleObj name="Document" r:id="rId6" imgW="2730400" imgH="2298615" progId="Word.Document.12">
                  <p:link updateAutomatic="1"/>
                  <p:pic>
                    <p:nvPicPr>
                      <p:cNvPr id="133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7243" y="1762388"/>
                        <a:ext cx="2072470" cy="14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0" name="TextBox 1"/>
          <p:cNvSpPr txBox="1">
            <a:spLocks noChangeArrowheads="1"/>
          </p:cNvSpPr>
          <p:nvPr/>
        </p:nvSpPr>
        <p:spPr bwMode="auto">
          <a:xfrm>
            <a:off x="7922429" y="5005049"/>
            <a:ext cx="215401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u="sng" dirty="0" err="1">
                <a:solidFill>
                  <a:schemeClr val="accent2"/>
                </a:solidFill>
                <a:latin typeface="+mj-lt"/>
              </a:rPr>
              <a:t>Liasoning</a:t>
            </a:r>
            <a:r>
              <a:rPr lang="en-US" altLang="en-US" sz="1400" b="1" u="sng" dirty="0">
                <a:solidFill>
                  <a:schemeClr val="accent2"/>
                </a:solidFill>
                <a:latin typeface="+mj-lt"/>
              </a:rPr>
              <a:t> institutions: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>
                <a:solidFill>
                  <a:schemeClr val="tx1"/>
                </a:solidFill>
                <a:latin typeface="+mj-lt"/>
              </a:rPr>
              <a:t>University of Zagreb, Croatia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err="1">
                <a:solidFill>
                  <a:schemeClr val="tx1"/>
                </a:solidFill>
                <a:latin typeface="+mj-lt"/>
              </a:rPr>
              <a:t>Warminsko</a:t>
            </a:r>
            <a:r>
              <a:rPr lang="en-US" altLang="en-US" sz="1400" b="1" dirty="0">
                <a:solidFill>
                  <a:schemeClr val="tx1"/>
                </a:solidFill>
                <a:latin typeface="+mj-lt"/>
              </a:rPr>
              <a:t>-Mazursky University, Poland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>
                <a:solidFill>
                  <a:schemeClr val="tx1"/>
                </a:solidFill>
                <a:latin typeface="+mj-lt"/>
              </a:rPr>
              <a:t>Wroclaw University of Life Science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>
                <a:solidFill>
                  <a:schemeClr val="tx1"/>
                </a:solidFill>
                <a:latin typeface="+mj-lt"/>
              </a:rPr>
              <a:t>and the Environment, Poland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3139" y="3495494"/>
            <a:ext cx="58681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>
                <a:solidFill>
                  <a:schemeClr val="accent2"/>
                </a:solidFill>
                <a:latin typeface="+mj-lt"/>
              </a:rPr>
              <a:t>End-users:</a:t>
            </a:r>
          </a:p>
          <a:p>
            <a:pPr>
              <a:defRPr/>
            </a:pPr>
            <a:r>
              <a:rPr lang="en-US" sz="1400" b="1" dirty="0">
                <a:latin typeface="+mj-lt"/>
              </a:rPr>
              <a:t>State Committee of Energy Saving, Ukraine</a:t>
            </a:r>
          </a:p>
          <a:p>
            <a:pPr>
              <a:defRPr/>
            </a:pPr>
            <a:r>
              <a:rPr lang="en-US" sz="1400" b="1" dirty="0">
                <a:latin typeface="+mj-lt"/>
              </a:rPr>
              <a:t>Slovakian Environmental Agency, Slovakia</a:t>
            </a:r>
          </a:p>
          <a:p>
            <a:pPr>
              <a:defRPr/>
            </a:pPr>
            <a:r>
              <a:rPr lang="en-US" sz="1400" b="1" dirty="0" err="1">
                <a:latin typeface="+mj-lt"/>
              </a:rPr>
              <a:t>Dolyna</a:t>
            </a:r>
            <a:r>
              <a:rPr lang="en-US" sz="1400" b="1" dirty="0">
                <a:latin typeface="+mj-lt"/>
              </a:rPr>
              <a:t> city council, Ukraine</a:t>
            </a:r>
          </a:p>
          <a:p>
            <a:pPr>
              <a:defRPr/>
            </a:pPr>
            <a:r>
              <a:rPr lang="en-US" sz="1400" b="1" dirty="0">
                <a:latin typeface="+mj-lt"/>
              </a:rPr>
              <a:t>Environmental Division, Fort-Riley, USA</a:t>
            </a:r>
          </a:p>
          <a:p>
            <a:pPr>
              <a:defRPr/>
            </a:pPr>
            <a:r>
              <a:rPr lang="en-US" sz="1400" b="1" dirty="0">
                <a:latin typeface="+mj-lt"/>
              </a:rPr>
              <a:t>“Ecology Engineering”, Kazakhstan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3322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06" y="5003411"/>
            <a:ext cx="1632291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Photo #5 KSU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295" y="3269883"/>
            <a:ext cx="121624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07" y="5004071"/>
            <a:ext cx="1536000" cy="1152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01" y="5004298"/>
            <a:ext cx="2176000" cy="1224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83" y="3387148"/>
            <a:ext cx="1093500" cy="14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65" y="1731782"/>
            <a:ext cx="1728486" cy="14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41" y="1752125"/>
            <a:ext cx="1920000" cy="14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79" y="3374334"/>
            <a:ext cx="2266341" cy="151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76" y="1744800"/>
            <a:ext cx="1377000" cy="183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5133277" cy="5558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754438"/>
            <a:ext cx="7324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Science for Peace Programmer,  </a:t>
            </a:r>
            <a:r>
              <a:rPr lang="en-US" alt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Multiyears</a:t>
            </a:r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project </a:t>
            </a:r>
          </a:p>
          <a:p>
            <a:pPr algn="ctr"/>
            <a:r>
              <a:rPr lang="en-US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</a:t>
            </a:r>
            <a:r>
              <a:rPr lang="en-US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hytotechnology</a:t>
            </a:r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for cleaning military </a:t>
            </a:r>
            <a:r>
              <a:rPr lang="en-US" alt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polluted </a:t>
            </a:r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sites”</a:t>
            </a:r>
          </a:p>
          <a:p>
            <a:pPr algn="ctr"/>
            <a:r>
              <a:rPr lang="en-US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2016-2021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631" y="3676850"/>
            <a:ext cx="3253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goal: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enhance environmental security of military sites by developing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phytotechnology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produce biomass in large quantities on contaminated lands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svorlagen16zu10_HFT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n16zu10.potx" id="{56DD635A-0453-4846-AC3C-9244C0752625}" vid="{7EC773D3-A405-483E-8A94-A8013E7E44C9}"/>
    </a:ext>
  </a:extLst>
</a:theme>
</file>

<file path=ppt/theme/theme2.xml><?xml version="1.0" encoding="utf-8"?>
<a:theme xmlns:a="http://schemas.openxmlformats.org/drawingml/2006/main" name="2_Praesentationsvorlagen16zu10_HFT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n16zu10.potx" id="{56DD635A-0453-4846-AC3C-9244C0752625}" vid="{7EC773D3-A405-483E-8A94-A8013E7E44C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4A7B29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1591</Words>
  <Application>Microsoft Office PowerPoint</Application>
  <PresentationFormat>Широкоэкранный</PresentationFormat>
  <Paragraphs>280</Paragraphs>
  <Slides>20</Slides>
  <Notes>8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Связи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44" baseType="lpstr">
      <vt:lpstr>MS PGothic</vt:lpstr>
      <vt:lpstr>Arial</vt:lpstr>
      <vt:lpstr>Calibri</vt:lpstr>
      <vt:lpstr>Calibri Light</vt:lpstr>
      <vt:lpstr>Cambria</vt:lpstr>
      <vt:lpstr>Charis SIL</vt:lpstr>
      <vt:lpstr>Impact</vt:lpstr>
      <vt:lpstr>Maiandra GD</vt:lpstr>
      <vt:lpstr>Open Sans</vt:lpstr>
      <vt:lpstr>Palatino Linotype</vt:lpstr>
      <vt:lpstr>Symbol</vt:lpstr>
      <vt:lpstr>Times New Roman</vt:lpstr>
      <vt:lpstr>Verdana</vt:lpstr>
      <vt:lpstr>Wingdings</vt:lpstr>
      <vt:lpstr>Wingdings 3</vt:lpstr>
      <vt:lpstr>Praesentationsvorlagen16zu10_HFT</vt:lpstr>
      <vt:lpstr>2_Praesentationsvorlagen16zu10_HFT</vt:lpstr>
      <vt:lpstr>Тема Office</vt:lpstr>
      <vt:lpstr>Retrospect</vt:lpstr>
      <vt:lpstr>file:///C:\Users\Administrator\Documents\Pidlisnyuk\Month%20to%20month\2019\February\Marta%20Miscomar\%3f%3f%3f</vt:lpstr>
      <vt:lpstr>file:///C:\Users\Trogl\ownCloud\Shared\Miscanthus%20prezentace,%20grafy\Brno\Figure2.xlsx!Figure2a</vt:lpstr>
      <vt:lpstr>file:///C:\Users\Trogl\Dropbox\Projekty%20a%20granty\Cornet\Nové%20podání%202019\Výsledky\Microbial%20activities%202021\Respirations%20for%20final%20presentation.xlsx!Graf%20respiration</vt:lpstr>
      <vt:lpstr>Fotografie</vt:lpstr>
      <vt:lpstr>Acrobat Document</vt:lpstr>
      <vt:lpstr>Phytotechnology with Miscanthus embedded  in post-mining land </vt:lpstr>
      <vt:lpstr>Презентация PowerPoint</vt:lpstr>
      <vt:lpstr>Презентация PowerPoint</vt:lpstr>
      <vt:lpstr>Презентация PowerPoint</vt:lpstr>
      <vt:lpstr>Phytoextraction</vt:lpstr>
      <vt:lpstr>Phytovolatilization</vt:lpstr>
      <vt:lpstr>Phytostabilization </vt:lpstr>
      <vt:lpstr>Презентация PowerPoint</vt:lpstr>
      <vt:lpstr>Презентация PowerPoint</vt:lpstr>
      <vt:lpstr>Phytoremediation of M×g in the post-military TEs-contaminated soils  (Kamenetz, Ukraine and Sliac, Slovakia) </vt:lpstr>
      <vt:lpstr>Презентация PowerPoint</vt:lpstr>
      <vt:lpstr>Field experiment (Chomutov, the Czech Republic), impact of soil amendments</vt:lpstr>
      <vt:lpstr>Soil microbial activities in Chomutov soil, field 2021  </vt:lpstr>
      <vt:lpstr>Impact of soil amendments to the nematodes communities (in cooperation with NULES, Ukraine and Research Institute of Horticulture, Poland) </vt:lpstr>
      <vt:lpstr>Презентация PowerPoint</vt:lpstr>
      <vt:lpstr>Impact of PGRs </vt:lpstr>
      <vt:lpstr>Biochar supported M×g phytotechnology applied to the petroleum-contaminated soil (in cooperation with Ternopil National Pedagogical University, Ukraine)  </vt:lpstr>
      <vt:lpstr>Презентация PowerPoint</vt:lpstr>
      <vt:lpstr>The Best Available Practice of Miscanthus utilization was created and presented to end-users at the workshop on November 5, 2020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Phytotechnology with Miscanthus embedded in post-mining land</dc:title>
  <dc:creator>Pidisnyuk</dc:creator>
  <cp:lastModifiedBy>Pidisnyuk</cp:lastModifiedBy>
  <cp:revision>68</cp:revision>
  <dcterms:created xsi:type="dcterms:W3CDTF">2022-09-06T13:14:26Z</dcterms:created>
  <dcterms:modified xsi:type="dcterms:W3CDTF">2022-09-20T11:43:36Z</dcterms:modified>
</cp:coreProperties>
</file>