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7"/>
  </p:notesMasterIdLst>
  <p:handoutMasterIdLst>
    <p:handoutMasterId r:id="rId18"/>
  </p:handoutMasterIdLst>
  <p:sldIdLst>
    <p:sldId id="388" r:id="rId2"/>
    <p:sldId id="895" r:id="rId3"/>
    <p:sldId id="524" r:id="rId4"/>
    <p:sldId id="503" r:id="rId5"/>
    <p:sldId id="391" r:id="rId6"/>
    <p:sldId id="392" r:id="rId7"/>
    <p:sldId id="385" r:id="rId8"/>
    <p:sldId id="384" r:id="rId9"/>
    <p:sldId id="381" r:id="rId10"/>
    <p:sldId id="271" r:id="rId11"/>
    <p:sldId id="306" r:id="rId12"/>
    <p:sldId id="378" r:id="rId13"/>
    <p:sldId id="298" r:id="rId14"/>
    <p:sldId id="316" r:id="rId15"/>
    <p:sldId id="31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hel, Martin" initials="ZM" lastIdx="2" clrIdx="0">
    <p:extLst>
      <p:ext uri="{19B8F6BF-5375-455C-9EA6-DF929625EA0E}">
        <p15:presenceInfo xmlns:p15="http://schemas.microsoft.com/office/powerpoint/2012/main" userId="S-1-5-21-1801674531-220523388-1177238915-108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A"/>
    <a:srgbClr val="62B45A"/>
    <a:srgbClr val="E9EDF8"/>
    <a:srgbClr val="F3954A"/>
    <a:srgbClr val="FFD400"/>
    <a:srgbClr val="E8424F"/>
    <a:srgbClr val="7C6EB0"/>
    <a:srgbClr val="87A7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96374" autoAdjust="0"/>
  </p:normalViewPr>
  <p:slideViewPr>
    <p:cSldViewPr snapToGrid="0">
      <p:cViewPr varScale="1">
        <p:scale>
          <a:sx n="107" d="100"/>
          <a:sy n="107" d="100"/>
        </p:scale>
        <p:origin x="228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8C6A832-A4A8-4D49-AB13-A137074B5B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A1AF4E-2F66-4471-875F-654A1F8A27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AA081-0608-4742-9209-5BC5523E2AE6}" type="datetimeFigureOut">
              <a:rPr lang="de-DE" smtClean="0"/>
              <a:t>21.09.2022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DCE0D7C-E0D4-4568-A941-993B1BBA4C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5F163E-3F5C-4D90-A7D7-39A54D696D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46E1-1BBF-4C52-B272-921E6221BCF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6052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8919D-CEBC-4514-AC9C-C19AC809D0F7}" type="datetimeFigureOut">
              <a:rPr lang="de-DE" smtClean="0"/>
              <a:t>21.09.2022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D3FCE-1851-42E8-8F67-E9E75308B4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781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D3FCE-1851-42E8-8F67-E9E75308B49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109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7D3FCE-1851-42E8-8F67-E9E75308B49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81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E4C28A6-F738-4A7F-8BC9-28184C75F96F}"/>
              </a:ext>
            </a:extLst>
          </p:cNvPr>
          <p:cNvSpPr/>
          <p:nvPr userDrawn="1"/>
        </p:nvSpPr>
        <p:spPr>
          <a:xfrm>
            <a:off x="0" y="6299240"/>
            <a:ext cx="12192000" cy="558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B7B7B1E-7368-4494-BC25-EB012D73C384}"/>
              </a:ext>
            </a:extLst>
          </p:cNvPr>
          <p:cNvSpPr txBox="1"/>
          <p:nvPr userDrawn="1"/>
        </p:nvSpPr>
        <p:spPr>
          <a:xfrm>
            <a:off x="9110099" y="861948"/>
            <a:ext cx="2451953" cy="369332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de-DE" sz="1800" b="1" dirty="0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FIBRE</a:t>
            </a:r>
            <a:r>
              <a:rPr lang="de-DE" sz="1800" dirty="0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based</a:t>
            </a:r>
            <a:r>
              <a:rPr lang="de-DE" sz="1800" dirty="0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solutions</a:t>
            </a:r>
            <a:endParaRPr lang="de-DE" sz="1800" dirty="0">
              <a:solidFill>
                <a:srgbClr val="005A9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E1107F5-536D-4764-8282-DBE4DD2D56A8}"/>
              </a:ext>
            </a:extLst>
          </p:cNvPr>
          <p:cNvSpPr/>
          <p:nvPr userDrawn="1"/>
        </p:nvSpPr>
        <p:spPr>
          <a:xfrm>
            <a:off x="-1" y="1607481"/>
            <a:ext cx="3829051" cy="4490461"/>
          </a:xfrm>
          <a:prstGeom prst="rect">
            <a:avLst/>
          </a:prstGeom>
          <a:solidFill>
            <a:srgbClr val="005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14ACC54-B882-4D98-8AAF-6B8FBDEE7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68" y="1946892"/>
            <a:ext cx="2776548" cy="3811637"/>
          </a:xfrm>
        </p:spPr>
        <p:txBody>
          <a:bodyPr lIns="0" tIns="0" anchor="t">
            <a:noAutofit/>
          </a:bodyPr>
          <a:lstStyle>
            <a:lvl1pPr>
              <a:lnSpc>
                <a:spcPct val="11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5" name="Bildplatzhalter 9">
            <a:extLst>
              <a:ext uri="{FF2B5EF4-FFF2-40B4-BE49-F238E27FC236}">
                <a16:creationId xmlns:a16="http://schemas.microsoft.com/office/drawing/2014/main" id="{2CFC514B-AE9F-42FF-B742-79EA43C80E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29050" y="1608139"/>
            <a:ext cx="7703353" cy="4489897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32D84F9-8926-49E3-960C-FF8E8A1CACB4}"/>
              </a:ext>
            </a:extLst>
          </p:cNvPr>
          <p:cNvSpPr txBox="1"/>
          <p:nvPr userDrawn="1"/>
        </p:nvSpPr>
        <p:spPr>
          <a:xfrm>
            <a:off x="608609" y="6299241"/>
            <a:ext cx="1681807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r"/>
            <a:r>
              <a:rPr lang="de-DE" sz="1600" b="1" dirty="0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www.ptspaper.de</a:t>
            </a:r>
            <a:endParaRPr lang="de-DE" sz="1600" dirty="0">
              <a:solidFill>
                <a:srgbClr val="005A9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841461B-49A6-4777-843C-02E638F0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868" y="288631"/>
            <a:ext cx="1117549" cy="1117549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CC9A204-207D-4DC8-9D65-CA269A497E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9797" y="6390345"/>
            <a:ext cx="219075" cy="18621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4ABE918-6CE5-433B-B2CF-AF87A3D43D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36617" y="6366529"/>
            <a:ext cx="208121" cy="240982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3189780A-4A09-4BDA-AC01-AFE3AA8593E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19772" y="6366530"/>
            <a:ext cx="197167" cy="1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0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801" y="1299600"/>
            <a:ext cx="11425767" cy="4572000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9291B-72C6-4673-A1A4-02A7318C792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863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_ohne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56EBDD4-9172-456F-BB4C-DF53D7692C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14167" y="6380957"/>
            <a:ext cx="624417" cy="188913"/>
          </a:xfrm>
          <a:ln/>
        </p:spPr>
        <p:txBody>
          <a:bodyPr/>
          <a:lstStyle>
            <a:lvl1pPr algn="l">
              <a:defRPr sz="900" b="1">
                <a:solidFill>
                  <a:srgbClr val="006A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99291B-72C6-4673-A1A4-02A7318C792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0" y="0"/>
            <a:ext cx="4367808" cy="17008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0177" y="730152"/>
            <a:ext cx="10753195" cy="682625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0177" y="1700808"/>
            <a:ext cx="10753195" cy="4386816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65125" indent="-185738">
              <a:spcBef>
                <a:spcPts val="0"/>
              </a:spcBef>
              <a:spcAft>
                <a:spcPts val="600"/>
              </a:spcAft>
              <a:buClr>
                <a:srgbClr val="006AB3"/>
              </a:buClr>
              <a:buFont typeface="Arial" panose="020B0604020202020204" pitchFamily="34" charset="0"/>
              <a:buChar char="»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5963" indent="-171450">
              <a:spcBef>
                <a:spcPts val="0"/>
              </a:spcBef>
              <a:spcAft>
                <a:spcPts val="600"/>
              </a:spcAft>
              <a:buClr>
                <a:srgbClr val="006AB3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3700" indent="-285750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255" y="6229858"/>
            <a:ext cx="1152000" cy="29003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328940D-4739-4A43-839D-EBBDA1017441}"/>
              </a:ext>
            </a:extLst>
          </p:cNvPr>
          <p:cNvSpPr txBox="1"/>
          <p:nvPr userDrawn="1"/>
        </p:nvSpPr>
        <p:spPr bwMode="auto">
          <a:xfrm flipH="1">
            <a:off x="1852751" y="6405721"/>
            <a:ext cx="252880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de-DE" sz="1100" b="0" kern="0" dirty="0" err="1">
                <a:solidFill>
                  <a:schemeClr val="accent1"/>
                </a:solidFill>
              </a:rPr>
              <a:t>M.Carmesin</a:t>
            </a:r>
            <a:endParaRPr lang="de-DE" sz="1100" b="0" kern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3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eschäfts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eck 33">
            <a:extLst>
              <a:ext uri="{FF2B5EF4-FFF2-40B4-BE49-F238E27FC236}">
                <a16:creationId xmlns:a16="http://schemas.microsoft.com/office/drawing/2014/main" id="{430AB9C3-5A29-4BD6-8E55-2B76667BD5E1}"/>
              </a:ext>
            </a:extLst>
          </p:cNvPr>
          <p:cNvSpPr/>
          <p:nvPr userDrawn="1"/>
        </p:nvSpPr>
        <p:spPr>
          <a:xfrm>
            <a:off x="0" y="6299240"/>
            <a:ext cx="12192000" cy="558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B7B7B1E-7368-4494-BC25-EB012D73C384}"/>
              </a:ext>
            </a:extLst>
          </p:cNvPr>
          <p:cNvSpPr txBox="1"/>
          <p:nvPr userDrawn="1"/>
        </p:nvSpPr>
        <p:spPr>
          <a:xfrm>
            <a:off x="9110099" y="861948"/>
            <a:ext cx="2451953" cy="369332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de-DE" sz="1800" b="1" dirty="0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FIBRE</a:t>
            </a:r>
            <a:r>
              <a:rPr lang="de-DE" sz="1800" dirty="0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based</a:t>
            </a:r>
            <a:r>
              <a:rPr lang="de-DE" sz="1800" dirty="0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solutions</a:t>
            </a:r>
            <a:endParaRPr lang="de-DE" sz="1800" dirty="0">
              <a:solidFill>
                <a:srgbClr val="005A9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E1107F5-536D-4764-8282-DBE4DD2D56A8}"/>
              </a:ext>
            </a:extLst>
          </p:cNvPr>
          <p:cNvSpPr/>
          <p:nvPr userDrawn="1"/>
        </p:nvSpPr>
        <p:spPr>
          <a:xfrm>
            <a:off x="-1" y="1607481"/>
            <a:ext cx="3829051" cy="4490461"/>
          </a:xfrm>
          <a:prstGeom prst="rect">
            <a:avLst/>
          </a:prstGeom>
          <a:solidFill>
            <a:srgbClr val="005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14ACC54-B882-4D98-8AAF-6B8FBDEE7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68" y="1946892"/>
            <a:ext cx="2776548" cy="3811637"/>
          </a:xfrm>
        </p:spPr>
        <p:txBody>
          <a:bodyPr lIns="0" tIns="0" anchor="t">
            <a:noAutofit/>
          </a:bodyPr>
          <a:lstStyle>
            <a:lvl1pPr>
              <a:lnSpc>
                <a:spcPct val="11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5" name="Bildplatzhalter 9">
            <a:extLst>
              <a:ext uri="{FF2B5EF4-FFF2-40B4-BE49-F238E27FC236}">
                <a16:creationId xmlns:a16="http://schemas.microsoft.com/office/drawing/2014/main" id="{2CFC514B-AE9F-42FF-B742-79EA43C80E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29050" y="1608139"/>
            <a:ext cx="7703353" cy="2749451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32D84F9-8926-49E3-960C-FF8E8A1CACB4}"/>
              </a:ext>
            </a:extLst>
          </p:cNvPr>
          <p:cNvSpPr txBox="1"/>
          <p:nvPr userDrawn="1"/>
        </p:nvSpPr>
        <p:spPr>
          <a:xfrm>
            <a:off x="608609" y="6299241"/>
            <a:ext cx="1681807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r"/>
            <a:r>
              <a:rPr lang="de-DE" sz="1600" b="1" dirty="0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www.ptspaper.de</a:t>
            </a:r>
            <a:endParaRPr lang="de-DE" sz="1600" dirty="0">
              <a:solidFill>
                <a:srgbClr val="005A9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841461B-49A6-4777-843C-02E638F0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868" y="288631"/>
            <a:ext cx="1117549" cy="1117549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CC9A204-207D-4DC8-9D65-CA269A497E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9797" y="6390345"/>
            <a:ext cx="219075" cy="18621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4ABE918-6CE5-433B-B2CF-AF87A3D43D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36617" y="6366529"/>
            <a:ext cx="208121" cy="240982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3189780A-4A09-4BDA-AC01-AFE3AA8593E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19772" y="6366530"/>
            <a:ext cx="197167" cy="19716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7513F17-351E-4656-BD27-77C49D0D7B3A}"/>
              </a:ext>
            </a:extLst>
          </p:cNvPr>
          <p:cNvSpPr/>
          <p:nvPr userDrawn="1"/>
        </p:nvSpPr>
        <p:spPr>
          <a:xfrm>
            <a:off x="3829050" y="4357590"/>
            <a:ext cx="7703352" cy="1740352"/>
          </a:xfrm>
          <a:prstGeom prst="rect">
            <a:avLst/>
          </a:prstGeom>
          <a:solidFill>
            <a:srgbClr val="E9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C5CB6FD-7E17-4EDE-9246-E6F806F24B2F}"/>
              </a:ext>
            </a:extLst>
          </p:cNvPr>
          <p:cNvSpPr txBox="1"/>
          <p:nvPr userDrawn="1"/>
        </p:nvSpPr>
        <p:spPr>
          <a:xfrm>
            <a:off x="4075323" y="5658693"/>
            <a:ext cx="1717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5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Prüfdienstleistungen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FCC56BB-37A7-4F78-8FFB-59C48449E15E}"/>
              </a:ext>
            </a:extLst>
          </p:cNvPr>
          <p:cNvSpPr txBox="1"/>
          <p:nvPr userDrawn="1"/>
        </p:nvSpPr>
        <p:spPr>
          <a:xfrm>
            <a:off x="6222578" y="5658693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5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DE0866A-94EE-4ADB-BB57-115AD1D874E9}"/>
              </a:ext>
            </a:extLst>
          </p:cNvPr>
          <p:cNvSpPr txBox="1"/>
          <p:nvPr userDrawn="1"/>
        </p:nvSpPr>
        <p:spPr>
          <a:xfrm>
            <a:off x="7855598" y="5658693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5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Forschung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2BC03CD-CA30-4CF0-A09F-A4791C78577C}"/>
              </a:ext>
            </a:extLst>
          </p:cNvPr>
          <p:cNvSpPr txBox="1"/>
          <p:nvPr userDrawn="1"/>
        </p:nvSpPr>
        <p:spPr>
          <a:xfrm>
            <a:off x="9369237" y="5658693"/>
            <a:ext cx="1381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rgbClr val="005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Veranstaltungen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79958A2-6F5C-4B0F-8D73-739EB7F9D2B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95517" y="4643400"/>
            <a:ext cx="997610" cy="958641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3155D266-2307-44C6-90C3-F064E787C69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17432" y="4643400"/>
            <a:ext cx="997610" cy="958641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190F9864-D6B0-424B-9DAC-AF03159F74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39347" y="4624294"/>
            <a:ext cx="997610" cy="958641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9D521B2E-1BFB-4957-8987-A0A6C537E0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61262" y="4624294"/>
            <a:ext cx="997610" cy="95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8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Refer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CBD91D3B-B7CD-46A6-BCFA-3859101616BC}"/>
              </a:ext>
            </a:extLst>
          </p:cNvPr>
          <p:cNvSpPr/>
          <p:nvPr userDrawn="1"/>
        </p:nvSpPr>
        <p:spPr>
          <a:xfrm>
            <a:off x="0" y="6299240"/>
            <a:ext cx="12192000" cy="558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B7B7B1E-7368-4494-BC25-EB012D73C384}"/>
              </a:ext>
            </a:extLst>
          </p:cNvPr>
          <p:cNvSpPr txBox="1"/>
          <p:nvPr userDrawn="1"/>
        </p:nvSpPr>
        <p:spPr>
          <a:xfrm>
            <a:off x="9110099" y="861948"/>
            <a:ext cx="2451953" cy="369332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de-DE" sz="1800" b="1" dirty="0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FIBRE</a:t>
            </a:r>
            <a:r>
              <a:rPr lang="de-DE" sz="1800" dirty="0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based</a:t>
            </a:r>
            <a:r>
              <a:rPr lang="de-DE" sz="1800" dirty="0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solutions</a:t>
            </a:r>
            <a:endParaRPr lang="de-DE" sz="1800" dirty="0">
              <a:solidFill>
                <a:srgbClr val="005A9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E1107F5-536D-4764-8282-DBE4DD2D56A8}"/>
              </a:ext>
            </a:extLst>
          </p:cNvPr>
          <p:cNvSpPr/>
          <p:nvPr userDrawn="1"/>
        </p:nvSpPr>
        <p:spPr>
          <a:xfrm>
            <a:off x="-1" y="1607481"/>
            <a:ext cx="5894171" cy="4490461"/>
          </a:xfrm>
          <a:prstGeom prst="rect">
            <a:avLst/>
          </a:prstGeom>
          <a:solidFill>
            <a:srgbClr val="005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14ACC54-B882-4D98-8AAF-6B8FBDEE7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68" y="1946892"/>
            <a:ext cx="5097602" cy="1631280"/>
          </a:xfrm>
        </p:spPr>
        <p:txBody>
          <a:bodyPr lIns="0" tIns="0" anchor="t">
            <a:normAutofit/>
          </a:bodyPr>
          <a:lstStyle>
            <a:lvl1pPr>
              <a:lnSpc>
                <a:spcPct val="11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5" name="Bildplatzhalter 9">
            <a:extLst>
              <a:ext uri="{FF2B5EF4-FFF2-40B4-BE49-F238E27FC236}">
                <a16:creationId xmlns:a16="http://schemas.microsoft.com/office/drawing/2014/main" id="{2CFC514B-AE9F-42FF-B742-79EA43C80E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94173" y="1608139"/>
            <a:ext cx="5638230" cy="2749451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32D84F9-8926-49E3-960C-FF8E8A1CACB4}"/>
              </a:ext>
            </a:extLst>
          </p:cNvPr>
          <p:cNvSpPr txBox="1"/>
          <p:nvPr userDrawn="1"/>
        </p:nvSpPr>
        <p:spPr>
          <a:xfrm>
            <a:off x="608609" y="6299241"/>
            <a:ext cx="1681807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r"/>
            <a:r>
              <a:rPr lang="de-DE" sz="1600" b="1" dirty="0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www.ptspaper.de</a:t>
            </a:r>
            <a:endParaRPr lang="de-DE" sz="1600" dirty="0">
              <a:solidFill>
                <a:srgbClr val="005A9A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841461B-49A6-4777-843C-02E638F0E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868" y="288631"/>
            <a:ext cx="1117549" cy="1117549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CC9A204-207D-4DC8-9D65-CA269A497E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39797" y="6390345"/>
            <a:ext cx="219075" cy="18621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4ABE918-6CE5-433B-B2CF-AF87A3D43D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36617" y="6366529"/>
            <a:ext cx="208121" cy="240982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3189780A-4A09-4BDA-AC01-AFE3AA8593E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19772" y="6366530"/>
            <a:ext cx="197167" cy="19716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7513F17-351E-4656-BD27-77C49D0D7B3A}"/>
              </a:ext>
            </a:extLst>
          </p:cNvPr>
          <p:cNvSpPr/>
          <p:nvPr userDrawn="1"/>
        </p:nvSpPr>
        <p:spPr>
          <a:xfrm>
            <a:off x="5894172" y="4357590"/>
            <a:ext cx="5638230" cy="1740352"/>
          </a:xfrm>
          <a:prstGeom prst="rect">
            <a:avLst/>
          </a:prstGeom>
          <a:solidFill>
            <a:srgbClr val="E9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8BEFACD-528C-4013-BACF-1E5ABF6A1A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42029" y="4925249"/>
            <a:ext cx="3947690" cy="34137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005A9A"/>
                </a:solidFill>
              </a:defRPr>
            </a:lvl1pPr>
          </a:lstStyle>
          <a:p>
            <a:pPr lvl="0"/>
            <a:r>
              <a:rPr lang="de-DE" dirty="0"/>
              <a:t>Referentenname</a:t>
            </a:r>
          </a:p>
        </p:txBody>
      </p:sp>
      <p:sp>
        <p:nvSpPr>
          <p:cNvPr id="32" name="Textplatzhalter 11">
            <a:extLst>
              <a:ext uri="{FF2B5EF4-FFF2-40B4-BE49-F238E27FC236}">
                <a16:creationId xmlns:a16="http://schemas.microsoft.com/office/drawing/2014/main" id="{E5C3C991-F4C8-4B9D-8A7E-CD8AC6C076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42029" y="5266626"/>
            <a:ext cx="3947690" cy="289653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rgbClr val="005A9A"/>
                </a:solidFill>
              </a:defRPr>
            </a:lvl1pPr>
          </a:lstStyle>
          <a:p>
            <a:pPr lvl="0"/>
            <a:r>
              <a:rPr lang="de-DE" dirty="0"/>
              <a:t>Position, Unternehmen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4A4C79-BD5E-4A17-A97C-712FBC99EC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450" y="3779473"/>
            <a:ext cx="5097463" cy="114577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A59C19A-6EA5-4D73-8D74-6DF5DF779C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5450" y="5266626"/>
            <a:ext cx="5097463" cy="382388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Datum und Ort</a:t>
            </a:r>
          </a:p>
        </p:txBody>
      </p:sp>
    </p:spTree>
    <p:extLst>
      <p:ext uri="{BB962C8B-B14F-4D97-AF65-F5344CB8AC3E}">
        <p14:creationId xmlns:p14="http://schemas.microsoft.com/office/powerpoint/2010/main" val="2841798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&amp;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57F6BAE3-02A0-4569-9102-14D7DF83A260}"/>
              </a:ext>
            </a:extLst>
          </p:cNvPr>
          <p:cNvSpPr/>
          <p:nvPr userDrawn="1"/>
        </p:nvSpPr>
        <p:spPr>
          <a:xfrm>
            <a:off x="715923" y="1463780"/>
            <a:ext cx="7170778" cy="4664026"/>
          </a:xfrm>
          <a:prstGeom prst="rect">
            <a:avLst/>
          </a:prstGeom>
          <a:solidFill>
            <a:srgbClr val="E9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A015CC4C-1FE6-4007-B063-D900140DD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40" y="219443"/>
            <a:ext cx="8012833" cy="107685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ADA0ABD-737C-4ED6-A3D8-5AC6574E789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76352" y="1748264"/>
            <a:ext cx="6612560" cy="4167506"/>
          </a:xfrm>
        </p:spPr>
        <p:txBody>
          <a:bodyPr>
            <a:noAutofit/>
          </a:bodyPr>
          <a:lstStyle>
            <a:lvl1pPr marL="342900" indent="-3429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62B45A"/>
              </a:buClr>
              <a:buFont typeface="Arial" panose="020B0604020202020204" pitchFamily="34" charset="0"/>
              <a:buChar char="•"/>
              <a:tabLst>
                <a:tab pos="468000" algn="l"/>
              </a:tabLst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-216000">
              <a:buClr>
                <a:srgbClr val="87A7D8"/>
              </a:buClr>
              <a:tabLst>
                <a:tab pos="468000" algn="l"/>
              </a:tabLs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8000" indent="-216000">
              <a:buClr>
                <a:srgbClr val="87A7D8"/>
              </a:buClr>
              <a:buFont typeface="Arial" panose="020B0604020202020204" pitchFamily="34" charset="0"/>
              <a:buChar char="•"/>
              <a:tabLst>
                <a:tab pos="468000" algn="l"/>
              </a:tabLs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4000" indent="-216000">
              <a:buClr>
                <a:srgbClr val="87A7D8"/>
              </a:buClr>
              <a:buFont typeface="Symbol" panose="05050102010706020507" pitchFamily="18" charset="2"/>
              <a:buChar char="-"/>
              <a:tabLst>
                <a:tab pos="468000" algn="l"/>
              </a:tabLst>
              <a:defRPr sz="1200"/>
            </a:lvl4pPr>
            <a:lvl5pPr marL="1080000" indent="-216000">
              <a:buClr>
                <a:srgbClr val="87A7D8"/>
              </a:buClr>
              <a:buFont typeface="Symbol" panose="05050102010706020507" pitchFamily="18" charset="2"/>
              <a:buChar char="-"/>
              <a:tabLst>
                <a:tab pos="468000" algn="l"/>
              </a:tabLst>
              <a:defRPr sz="1000"/>
            </a:lvl5pPr>
          </a:lstStyle>
          <a:p>
            <a:pPr lvl="0"/>
            <a:r>
              <a:rPr lang="de-DE" dirty="0"/>
              <a:t>Mastformat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417D1116-DA25-42AF-888F-995F0EBAA8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86701" y="1463467"/>
            <a:ext cx="4291122" cy="4664026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B1C4A32-E3F7-4803-9C7F-4DCA5AED7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8213" y="324324"/>
            <a:ext cx="869156" cy="86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39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1">
            <a:extLst>
              <a:ext uri="{FF2B5EF4-FFF2-40B4-BE49-F238E27FC236}">
                <a16:creationId xmlns:a16="http://schemas.microsoft.com/office/drawing/2014/main" id="{8681CCE8-8A77-401F-925A-09E525D8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40" y="219443"/>
            <a:ext cx="8012833" cy="107685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787E08B-E9CC-4202-BE0A-96AA4DA50AF1}"/>
              </a:ext>
            </a:extLst>
          </p:cNvPr>
          <p:cNvSpPr/>
          <p:nvPr userDrawn="1"/>
        </p:nvSpPr>
        <p:spPr>
          <a:xfrm>
            <a:off x="715923" y="1463780"/>
            <a:ext cx="11476076" cy="4664026"/>
          </a:xfrm>
          <a:prstGeom prst="rect">
            <a:avLst/>
          </a:prstGeom>
          <a:solidFill>
            <a:srgbClr val="E9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49EB481-6585-4A9C-B03E-9F47A7AAC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8213" y="324324"/>
            <a:ext cx="869156" cy="869156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5C7F31F-2150-4C60-A0D6-10503D139A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6351" y="1748264"/>
            <a:ext cx="10603513" cy="4167506"/>
          </a:xfrm>
        </p:spPr>
        <p:txBody>
          <a:bodyPr>
            <a:noAutofit/>
          </a:bodyPr>
          <a:lstStyle>
            <a:lvl1pPr marL="0" indent="-21600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62B45A"/>
              </a:buClr>
              <a:buFont typeface="Arial" panose="020B0604020202020204" pitchFamily="34" charset="0"/>
              <a:buChar char="•"/>
              <a:tabLst>
                <a:tab pos="468000" algn="l"/>
              </a:tabLst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32000" indent="-216000">
              <a:buClr>
                <a:srgbClr val="87A7D8"/>
              </a:buClr>
              <a:tabLst>
                <a:tab pos="468000" algn="l"/>
              </a:tabLs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48000" indent="-216000">
              <a:buClr>
                <a:srgbClr val="87A7D8"/>
              </a:buClr>
              <a:buFont typeface="Arial" panose="020B0604020202020204" pitchFamily="34" charset="0"/>
              <a:buChar char="•"/>
              <a:tabLst>
                <a:tab pos="468000" algn="l"/>
              </a:tabLst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4000" indent="-216000">
              <a:buClr>
                <a:srgbClr val="87A7D8"/>
              </a:buClr>
              <a:buFont typeface="Symbol" panose="05050102010706020507" pitchFamily="18" charset="2"/>
              <a:buChar char="-"/>
              <a:tabLst>
                <a:tab pos="468000" algn="l"/>
              </a:tabLst>
              <a:defRPr sz="1200"/>
            </a:lvl4pPr>
            <a:lvl5pPr marL="1080000" indent="-216000">
              <a:buClr>
                <a:srgbClr val="87A7D8"/>
              </a:buClr>
              <a:buFont typeface="Symbol" panose="05050102010706020507" pitchFamily="18" charset="2"/>
              <a:buChar char="-"/>
              <a:tabLst>
                <a:tab pos="468000" algn="l"/>
              </a:tabLst>
              <a:defRPr sz="10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9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21">
            <a:extLst>
              <a:ext uri="{FF2B5EF4-FFF2-40B4-BE49-F238E27FC236}">
                <a16:creationId xmlns:a16="http://schemas.microsoft.com/office/drawing/2014/main" id="{0BA00E02-6AE8-410F-86DB-5F849E3F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40" y="219443"/>
            <a:ext cx="8012833" cy="107685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E331AA4-BA6D-4A69-B084-5C63FF9A4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039" y="1517433"/>
            <a:ext cx="11087827" cy="452226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62B45A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87A7D8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87A7D8"/>
              </a:buCl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87A7D8"/>
              </a:buClr>
              <a:defRPr/>
            </a:lvl4pPr>
            <a:lvl5pPr>
              <a:buClr>
                <a:srgbClr val="87A7D8"/>
              </a:buClr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4CA5B99-F038-4C77-A388-7B8AD7CE1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8213" y="324324"/>
            <a:ext cx="869156" cy="86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02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A942CEB4-45E9-44D7-A15F-D7A701E0BCD2}"/>
              </a:ext>
            </a:extLst>
          </p:cNvPr>
          <p:cNvSpPr/>
          <p:nvPr userDrawn="1"/>
        </p:nvSpPr>
        <p:spPr>
          <a:xfrm>
            <a:off x="9000877" y="1463780"/>
            <a:ext cx="3191122" cy="4664026"/>
          </a:xfrm>
          <a:prstGeom prst="rect">
            <a:avLst/>
          </a:prstGeom>
          <a:solidFill>
            <a:srgbClr val="E9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21">
            <a:extLst>
              <a:ext uri="{FF2B5EF4-FFF2-40B4-BE49-F238E27FC236}">
                <a16:creationId xmlns:a16="http://schemas.microsoft.com/office/drawing/2014/main" id="{B2E184B4-759C-4FF1-B674-94A7445B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40" y="219443"/>
            <a:ext cx="8012833" cy="107685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A9DF31B-1A97-44CF-8A7F-244538FCC1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8213" y="324324"/>
            <a:ext cx="869156" cy="869156"/>
          </a:xfrm>
          <a:prstGeom prst="rect">
            <a:avLst/>
          </a:prstGeom>
        </p:spPr>
      </p:pic>
      <p:sp>
        <p:nvSpPr>
          <p:cNvPr id="6" name="Tabellenplatzhalter 5">
            <a:extLst>
              <a:ext uri="{FF2B5EF4-FFF2-40B4-BE49-F238E27FC236}">
                <a16:creationId xmlns:a16="http://schemas.microsoft.com/office/drawing/2014/main" id="{2FE52694-49C2-4EFE-867E-D639BDCDC08B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04838" y="1463675"/>
            <a:ext cx="8396287" cy="4664075"/>
          </a:xfrm>
        </p:spPr>
        <p:txBody>
          <a:bodyPr>
            <a:noAutofit/>
          </a:bodyPr>
          <a:lstStyle/>
          <a:p>
            <a:endParaRPr lang="de-DE"/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9D23EA93-35DB-4E88-8E89-CDC2C02B6D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58293" y="1784484"/>
            <a:ext cx="2457345" cy="39563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Beschreibungstext</a:t>
            </a:r>
          </a:p>
        </p:txBody>
      </p:sp>
    </p:spTree>
    <p:extLst>
      <p:ext uri="{BB962C8B-B14F-4D97-AF65-F5344CB8AC3E}">
        <p14:creationId xmlns:p14="http://schemas.microsoft.com/office/powerpoint/2010/main" val="1343990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A942CEB4-45E9-44D7-A15F-D7A701E0BCD2}"/>
              </a:ext>
            </a:extLst>
          </p:cNvPr>
          <p:cNvSpPr/>
          <p:nvPr userDrawn="1"/>
        </p:nvSpPr>
        <p:spPr>
          <a:xfrm>
            <a:off x="8501072" y="1463780"/>
            <a:ext cx="3690927" cy="4664026"/>
          </a:xfrm>
          <a:prstGeom prst="rect">
            <a:avLst/>
          </a:prstGeom>
          <a:solidFill>
            <a:srgbClr val="E9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21">
            <a:extLst>
              <a:ext uri="{FF2B5EF4-FFF2-40B4-BE49-F238E27FC236}">
                <a16:creationId xmlns:a16="http://schemas.microsoft.com/office/drawing/2014/main" id="{B2E184B4-759C-4FF1-B674-94A7445B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40" y="219443"/>
            <a:ext cx="8012833" cy="107685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A9DF31B-1A97-44CF-8A7F-244538FCC1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8213" y="324324"/>
            <a:ext cx="869156" cy="869156"/>
          </a:xfrm>
          <a:prstGeom prst="rect">
            <a:avLst/>
          </a:prstGeom>
        </p:spPr>
      </p:pic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9D23EA93-35DB-4E88-8E89-CDC2C02B6D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1851" y="2393342"/>
            <a:ext cx="2973788" cy="33474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Beschreibungstext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6D5D681-ED12-4630-BB19-4833EAAAB701}"/>
              </a:ext>
            </a:extLst>
          </p:cNvPr>
          <p:cNvSpPr/>
          <p:nvPr userDrawn="1"/>
        </p:nvSpPr>
        <p:spPr>
          <a:xfrm>
            <a:off x="4583656" y="1463780"/>
            <a:ext cx="3690927" cy="4664026"/>
          </a:xfrm>
          <a:prstGeom prst="rect">
            <a:avLst/>
          </a:prstGeom>
          <a:solidFill>
            <a:srgbClr val="E9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5691ED4-7967-4171-8429-22462345072B}"/>
              </a:ext>
            </a:extLst>
          </p:cNvPr>
          <p:cNvSpPr/>
          <p:nvPr userDrawn="1"/>
        </p:nvSpPr>
        <p:spPr>
          <a:xfrm>
            <a:off x="666240" y="1463780"/>
            <a:ext cx="3690927" cy="4664026"/>
          </a:xfrm>
          <a:prstGeom prst="rect">
            <a:avLst/>
          </a:prstGeom>
          <a:solidFill>
            <a:srgbClr val="E9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114AFB85-FC3C-4979-9C41-FCCAFF0A6FE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2225" y="2393342"/>
            <a:ext cx="2973788" cy="33474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Beschreibungstext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EC451605-33F3-4836-A11C-C7D0D97F00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4809" y="2393342"/>
            <a:ext cx="2973788" cy="33474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Beschreibungstext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1B82724C-46CD-4C45-B41D-5DCCB3F1F4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24809" y="1755251"/>
            <a:ext cx="2973788" cy="367748"/>
          </a:xfrm>
          <a:prstGeom prst="roundRect">
            <a:avLst>
              <a:gd name="adj" fmla="val 50000"/>
            </a:avLst>
          </a:prstGeom>
          <a:solidFill>
            <a:srgbClr val="62B45A"/>
          </a:solidFill>
          <a:effectLst>
            <a:softEdge rad="0"/>
          </a:effectLst>
        </p:spPr>
        <p:txBody>
          <a:bodyPr lIns="180000"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Item 1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184C077B-4669-4348-8A67-1D7EAECFCF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42225" y="1755251"/>
            <a:ext cx="2973788" cy="367748"/>
          </a:xfrm>
          <a:prstGeom prst="roundRect">
            <a:avLst>
              <a:gd name="adj" fmla="val 50000"/>
            </a:avLst>
          </a:prstGeom>
          <a:solidFill>
            <a:srgbClr val="62B45A"/>
          </a:solidFill>
          <a:effectLst>
            <a:softEdge rad="0"/>
          </a:effectLst>
        </p:spPr>
        <p:txBody>
          <a:bodyPr lIns="180000"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Item 2</a:t>
            </a:r>
          </a:p>
        </p:txBody>
      </p:sp>
      <p:sp>
        <p:nvSpPr>
          <p:cNvPr id="21" name="Textplatzhalter 11">
            <a:extLst>
              <a:ext uri="{FF2B5EF4-FFF2-40B4-BE49-F238E27FC236}">
                <a16:creationId xmlns:a16="http://schemas.microsoft.com/office/drawing/2014/main" id="{8A85C638-B957-491E-BC31-EF07994A65E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21371" y="1755251"/>
            <a:ext cx="2973788" cy="367748"/>
          </a:xfrm>
          <a:prstGeom prst="roundRect">
            <a:avLst>
              <a:gd name="adj" fmla="val 50000"/>
            </a:avLst>
          </a:prstGeom>
          <a:solidFill>
            <a:srgbClr val="62B45A"/>
          </a:solidFill>
          <a:effectLst>
            <a:softEdge rad="0"/>
          </a:effectLst>
        </p:spPr>
        <p:txBody>
          <a:bodyPr lIns="180000"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Item 3</a:t>
            </a:r>
          </a:p>
        </p:txBody>
      </p:sp>
    </p:spTree>
    <p:extLst>
      <p:ext uri="{BB962C8B-B14F-4D97-AF65-F5344CB8AC3E}">
        <p14:creationId xmlns:p14="http://schemas.microsoft.com/office/powerpoint/2010/main" val="135032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A942CEB4-45E9-44D7-A15F-D7A701E0BCD2}"/>
              </a:ext>
            </a:extLst>
          </p:cNvPr>
          <p:cNvSpPr/>
          <p:nvPr userDrawn="1"/>
        </p:nvSpPr>
        <p:spPr>
          <a:xfrm>
            <a:off x="6536953" y="1463780"/>
            <a:ext cx="5655047" cy="4664026"/>
          </a:xfrm>
          <a:prstGeom prst="rect">
            <a:avLst/>
          </a:prstGeom>
          <a:solidFill>
            <a:srgbClr val="E9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21">
            <a:extLst>
              <a:ext uri="{FF2B5EF4-FFF2-40B4-BE49-F238E27FC236}">
                <a16:creationId xmlns:a16="http://schemas.microsoft.com/office/drawing/2014/main" id="{B2E184B4-759C-4FF1-B674-94A7445B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40" y="219443"/>
            <a:ext cx="8012833" cy="107685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defRPr sz="2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A9DF31B-1A97-44CF-8A7F-244538FCC1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8213" y="324324"/>
            <a:ext cx="869156" cy="86915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25691ED4-7967-4171-8429-22462345072B}"/>
              </a:ext>
            </a:extLst>
          </p:cNvPr>
          <p:cNvSpPr/>
          <p:nvPr userDrawn="1"/>
        </p:nvSpPr>
        <p:spPr>
          <a:xfrm>
            <a:off x="666240" y="1463780"/>
            <a:ext cx="5655047" cy="4664026"/>
          </a:xfrm>
          <a:prstGeom prst="rect">
            <a:avLst/>
          </a:prstGeom>
          <a:solidFill>
            <a:srgbClr val="E9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7" name="Textplatzhalter 11">
            <a:extLst>
              <a:ext uri="{FF2B5EF4-FFF2-40B4-BE49-F238E27FC236}">
                <a16:creationId xmlns:a16="http://schemas.microsoft.com/office/drawing/2014/main" id="{114AFB85-FC3C-4979-9C41-FCCAFF0A6FE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30051" y="2393342"/>
            <a:ext cx="4749814" cy="33474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Beschreibungstext</a:t>
            </a:r>
          </a:p>
        </p:txBody>
      </p:sp>
      <p:sp>
        <p:nvSpPr>
          <p:cNvPr id="18" name="Textplatzhalter 11">
            <a:extLst>
              <a:ext uri="{FF2B5EF4-FFF2-40B4-BE49-F238E27FC236}">
                <a16:creationId xmlns:a16="http://schemas.microsoft.com/office/drawing/2014/main" id="{EC451605-33F3-4836-A11C-C7D0D97F00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4808" y="2393342"/>
            <a:ext cx="4898913" cy="33474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Beschreibungstext</a:t>
            </a:r>
          </a:p>
        </p:txBody>
      </p:sp>
      <p:sp>
        <p:nvSpPr>
          <p:cNvPr id="19" name="Textplatzhalter 11">
            <a:extLst>
              <a:ext uri="{FF2B5EF4-FFF2-40B4-BE49-F238E27FC236}">
                <a16:creationId xmlns:a16="http://schemas.microsoft.com/office/drawing/2014/main" id="{1B82724C-46CD-4C45-B41D-5DCCB3F1F4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24809" y="1755251"/>
            <a:ext cx="2973788" cy="367748"/>
          </a:xfrm>
          <a:prstGeom prst="roundRect">
            <a:avLst>
              <a:gd name="adj" fmla="val 50000"/>
            </a:avLst>
          </a:prstGeom>
          <a:solidFill>
            <a:srgbClr val="62B45A"/>
          </a:solidFill>
          <a:effectLst>
            <a:softEdge rad="0"/>
          </a:effectLst>
        </p:spPr>
        <p:txBody>
          <a:bodyPr lIns="180000"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Item 1</a:t>
            </a:r>
          </a:p>
        </p:txBody>
      </p:sp>
      <p:sp>
        <p:nvSpPr>
          <p:cNvPr id="20" name="Textplatzhalter 11">
            <a:extLst>
              <a:ext uri="{FF2B5EF4-FFF2-40B4-BE49-F238E27FC236}">
                <a16:creationId xmlns:a16="http://schemas.microsoft.com/office/drawing/2014/main" id="{184C077B-4669-4348-8A67-1D7EAECFCF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30051" y="1755251"/>
            <a:ext cx="2973788" cy="367748"/>
          </a:xfrm>
          <a:prstGeom prst="roundRect">
            <a:avLst>
              <a:gd name="adj" fmla="val 50000"/>
            </a:avLst>
          </a:prstGeom>
          <a:solidFill>
            <a:srgbClr val="62B45A"/>
          </a:solidFill>
          <a:effectLst>
            <a:softEdge rad="0"/>
          </a:effectLst>
        </p:spPr>
        <p:txBody>
          <a:bodyPr lIns="180000" anchor="ctr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Item 2</a:t>
            </a:r>
          </a:p>
        </p:txBody>
      </p:sp>
    </p:spTree>
    <p:extLst>
      <p:ext uri="{BB962C8B-B14F-4D97-AF65-F5344CB8AC3E}">
        <p14:creationId xmlns:p14="http://schemas.microsoft.com/office/powerpoint/2010/main" val="5145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D9ACEE7C-FE63-4EF5-8528-6B2F9E72EAC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849745" y="6385121"/>
            <a:ext cx="504055" cy="21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lIns="0" r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0" hangingPunct="0">
              <a:defRPr/>
            </a:pPr>
            <a:fld id="{E60A0592-7544-45D4-A3FD-FC257D9B339C}" type="slidenum">
              <a:rPr lang="de-DE" sz="1200" b="1" i="0" baseline="0" smtClean="0">
                <a:solidFill>
                  <a:srgbClr val="005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0" hangingPunct="0">
                <a:defRPr/>
              </a:pPr>
              <a:t>‹Nr.›</a:t>
            </a:fld>
            <a:endParaRPr lang="de-DE" sz="1200" b="1" i="0" dirty="0">
              <a:solidFill>
                <a:srgbClr val="005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umsplatzhalter 5">
            <a:extLst>
              <a:ext uri="{FF2B5EF4-FFF2-40B4-BE49-F238E27FC236}">
                <a16:creationId xmlns:a16="http://schemas.microsoft.com/office/drawing/2014/main" id="{75BE9030-E85C-46F1-B2E2-9F8174B1183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308165" y="6385121"/>
            <a:ext cx="1382720" cy="21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lIns="0" r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0" hangingPunct="0">
              <a:defRPr/>
            </a:pPr>
            <a:r>
              <a:rPr lang="de-DE" sz="1200" b="0" i="0" baseline="0" dirty="0">
                <a:solidFill>
                  <a:srgbClr val="005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31.03.2022</a:t>
            </a:r>
            <a:endParaRPr lang="de-DE" sz="1200" b="0" i="0" dirty="0">
              <a:solidFill>
                <a:srgbClr val="005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atumsplatzhalter 5">
            <a:extLst>
              <a:ext uri="{FF2B5EF4-FFF2-40B4-BE49-F238E27FC236}">
                <a16:creationId xmlns:a16="http://schemas.microsoft.com/office/drawing/2014/main" id="{F2F7918F-2120-4C5B-9BCC-F98CBC31F02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677375" y="6385121"/>
            <a:ext cx="2523008" cy="21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lIns="0" r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0" hangingPunct="0">
              <a:defRPr/>
            </a:pPr>
            <a:r>
              <a:rPr lang="de-DE" sz="1200" b="0" i="0" baseline="0" dirty="0">
                <a:solidFill>
                  <a:srgbClr val="005A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Papiertechnische Stiftung (PTS)</a:t>
            </a:r>
            <a:endParaRPr lang="de-DE" sz="1200" b="0" i="0" dirty="0">
              <a:solidFill>
                <a:srgbClr val="005A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49273A1E-A0B6-4432-8CBC-8EA33D3E5CCB}"/>
              </a:ext>
            </a:extLst>
          </p:cNvPr>
          <p:cNvSpPr/>
          <p:nvPr userDrawn="1"/>
        </p:nvSpPr>
        <p:spPr>
          <a:xfrm>
            <a:off x="10645538" y="6499178"/>
            <a:ext cx="427108" cy="54552"/>
          </a:xfrm>
          <a:prstGeom prst="roundRect">
            <a:avLst>
              <a:gd name="adj" fmla="val 50000"/>
            </a:avLst>
          </a:prstGeom>
          <a:solidFill>
            <a:srgbClr val="62B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0632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5A9A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-252000" algn="l" defTabSz="914400" rtl="0" eaLnBrk="1" latinLnBrk="0" hangingPunct="1">
        <a:lnSpc>
          <a:spcPct val="90000"/>
        </a:lnSpc>
        <a:spcBef>
          <a:spcPts val="1200"/>
        </a:spcBef>
        <a:buClr>
          <a:srgbClr val="62B45A"/>
        </a:buClr>
        <a:buFont typeface="Arial" panose="020B0604020202020204" pitchFamily="34" charset="0"/>
        <a:buChar char="•"/>
        <a:tabLst>
          <a:tab pos="432000" algn="l"/>
        </a:tabLst>
        <a:defRPr sz="24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500"/>
        </a:spcBef>
        <a:buClr>
          <a:srgbClr val="87A7D8"/>
        </a:buClr>
        <a:buFont typeface="Arial" panose="020B0604020202020204" pitchFamily="34" charset="0"/>
        <a:buChar char="•"/>
        <a:tabLst>
          <a:tab pos="432000" algn="l"/>
        </a:tabLst>
        <a:defRPr sz="18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500"/>
        </a:spcBef>
        <a:buClr>
          <a:srgbClr val="87A7D8"/>
        </a:buClr>
        <a:buFont typeface="Arial" panose="020B0604020202020204" pitchFamily="34" charset="0"/>
        <a:buChar char="•"/>
        <a:tabLst>
          <a:tab pos="432000" algn="l"/>
        </a:tabLst>
        <a:defRPr sz="16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500"/>
        </a:spcBef>
        <a:buClr>
          <a:srgbClr val="87A7D8"/>
        </a:buClr>
        <a:buFont typeface="Symbol" panose="05050102010706020507" pitchFamily="18" charset="2"/>
        <a:buChar char="-"/>
        <a:tabLst>
          <a:tab pos="432000" algn="l"/>
        </a:tabLst>
        <a:defRPr sz="14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500"/>
        </a:spcBef>
        <a:buClr>
          <a:srgbClr val="87A7D8"/>
        </a:buClr>
        <a:buFont typeface="Symbol" panose="05050102010706020507" pitchFamily="18" charset="2"/>
        <a:buChar char="-"/>
        <a:tabLst>
          <a:tab pos="432000" algn="l"/>
        </a:tabLst>
        <a:defRPr sz="12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>
            <a:extLst>
              <a:ext uri="{FF2B5EF4-FFF2-40B4-BE49-F238E27FC236}">
                <a16:creationId xmlns:a16="http://schemas.microsoft.com/office/drawing/2014/main" id="{D946D94C-A0A1-48C5-AE99-E8C7AA54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68" y="1946892"/>
            <a:ext cx="5097602" cy="87044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MiscanValue</a:t>
            </a:r>
            <a:r>
              <a:rPr lang="en-US" dirty="0"/>
              <a:t> - Creating value chains for utilization of miscanthus </a:t>
            </a:r>
            <a:r>
              <a:rPr lang="en-US" dirty="0" err="1"/>
              <a:t>fibres</a:t>
            </a:r>
            <a:r>
              <a:rPr lang="en-US" dirty="0"/>
              <a:t> from sustainably managed marginal and post-mining areas</a:t>
            </a:r>
            <a:br>
              <a:rPr lang="en-US" dirty="0"/>
            </a:br>
            <a:endParaRPr lang="de-DE" dirty="0"/>
          </a:p>
        </p:txBody>
      </p:sp>
      <p:pic>
        <p:nvPicPr>
          <p:cNvPr id="2" name="Bildplatzhalter 1">
            <a:extLst>
              <a:ext uri="{FF2B5EF4-FFF2-40B4-BE49-F238E27FC236}">
                <a16:creationId xmlns:a16="http://schemas.microsoft.com/office/drawing/2014/main" id="{57023F51-E420-4FB7-A7AF-C0925ACFF8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599" b="6599"/>
          <a:stretch>
            <a:fillRect/>
          </a:stretch>
        </p:blipFill>
        <p:spPr>
          <a:xfrm>
            <a:off x="5894388" y="1613647"/>
            <a:ext cx="5638800" cy="2768507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E0DFAA-3572-48EC-851F-964A0CF66B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42029" y="4505292"/>
            <a:ext cx="3887822" cy="1038225"/>
          </a:xfrm>
        </p:spPr>
        <p:txBody>
          <a:bodyPr/>
          <a:lstStyle/>
          <a:p>
            <a:r>
              <a:rPr lang="de-DE" dirty="0"/>
              <a:t>Dr. Martin Zahel, Manuela Fiedler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B68E236-DBA4-4803-B85D-2EA05FDA03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42030" y="4891055"/>
            <a:ext cx="4090374" cy="1304924"/>
          </a:xfrm>
        </p:spPr>
        <p:txBody>
          <a:bodyPr>
            <a:normAutofit/>
          </a:bodyPr>
          <a:lstStyle/>
          <a:p>
            <a:r>
              <a:rPr lang="en-US" dirty="0"/>
              <a:t>Head of Business Division </a:t>
            </a:r>
            <a:r>
              <a:rPr lang="en-US" dirty="0" err="1"/>
              <a:t>Fibres</a:t>
            </a:r>
            <a:r>
              <a:rPr lang="en-US" dirty="0"/>
              <a:t> &amp; Composites</a:t>
            </a:r>
          </a:p>
          <a:p>
            <a:r>
              <a:rPr lang="de-DE" dirty="0"/>
              <a:t>Laboratory &amp; Project Manager </a:t>
            </a:r>
            <a:r>
              <a:rPr lang="de-DE" dirty="0" err="1"/>
              <a:t>Fibres</a:t>
            </a:r>
            <a:r>
              <a:rPr lang="de-DE" dirty="0"/>
              <a:t> &amp; Composites</a:t>
            </a:r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38707A8-989F-47CC-B372-D6D4A98B90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5450" y="4040188"/>
            <a:ext cx="5097463" cy="1038225"/>
          </a:xfrm>
        </p:spPr>
        <p:txBody>
          <a:bodyPr/>
          <a:lstStyle/>
          <a:p>
            <a:r>
              <a:rPr lang="en-US" dirty="0"/>
              <a:t>Paper and packaging products from miscanthus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18CF120-9CDE-43F4-A8A5-AD1D39BD24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21.09.2022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C5A7A4-66D9-44AA-958F-3134159A0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" b="1679"/>
          <a:stretch/>
        </p:blipFill>
        <p:spPr>
          <a:xfrm>
            <a:off x="6341685" y="4718324"/>
            <a:ext cx="936000" cy="936000"/>
          </a:xfrm>
          <a:prstGeom prst="ellipse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F3F246E-8C99-448E-A39F-8617C2F3C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5693" y="4948235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49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A3AEF87-58D9-40C6-8EF1-C173ED2D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40" y="219443"/>
            <a:ext cx="8012833" cy="1076857"/>
          </a:xfrm>
        </p:spPr>
        <p:txBody>
          <a:bodyPr>
            <a:normAutofit/>
          </a:bodyPr>
          <a:lstStyle/>
          <a:p>
            <a:r>
              <a:rPr lang="de-DE" dirty="0"/>
              <a:t>Laboratory Sheet </a:t>
            </a:r>
            <a:r>
              <a:rPr lang="de-DE" dirty="0" err="1"/>
              <a:t>Forming</a:t>
            </a:r>
            <a:r>
              <a:rPr lang="de-DE" dirty="0"/>
              <a:t>: Rapid </a:t>
            </a:r>
            <a:r>
              <a:rPr lang="de-DE" dirty="0" err="1"/>
              <a:t>Koethen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67E051F-75A9-46A3-9A9C-53E72C09500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81750"/>
            <a:ext cx="623888" cy="188913"/>
          </a:xfrm>
        </p:spPr>
        <p:txBody>
          <a:bodyPr/>
          <a:lstStyle/>
          <a:p>
            <a:pPr>
              <a:defRPr/>
            </a:pPr>
            <a:fld id="{DC99291B-72C6-4673-A1A4-02A7318C792E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6D7F81F-427C-445C-8AEE-918621745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8246" y="5561123"/>
            <a:ext cx="15819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0000"/>
              </a:lnSpc>
              <a:spcAft>
                <a:spcPct val="5000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5000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5000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b="0" dirty="0">
                <a:solidFill>
                  <a:srgbClr val="000000"/>
                </a:solidFill>
              </a:rPr>
              <a:t>Pressing</a:t>
            </a:r>
          </a:p>
        </p:txBody>
      </p:sp>
      <p:pic>
        <p:nvPicPr>
          <p:cNvPr id="6" name="Picture 5" descr="CIMG1171">
            <a:extLst>
              <a:ext uri="{FF2B5EF4-FFF2-40B4-BE49-F238E27FC236}">
                <a16:creationId xmlns:a16="http://schemas.microsoft.com/office/drawing/2014/main" id="{E6DBBCDE-0219-444D-89D6-FF41535C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1"/>
          <a:stretch>
            <a:fillRect/>
          </a:stretch>
        </p:blipFill>
        <p:spPr bwMode="auto">
          <a:xfrm>
            <a:off x="4857837" y="1703801"/>
            <a:ext cx="2828412" cy="20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IMG1173">
            <a:extLst>
              <a:ext uri="{FF2B5EF4-FFF2-40B4-BE49-F238E27FC236}">
                <a16:creationId xmlns:a16="http://schemas.microsoft.com/office/drawing/2014/main" id="{71E472FA-02EF-4A36-94D0-DC47C7482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0"/>
          <a:stretch>
            <a:fillRect/>
          </a:stretch>
        </p:blipFill>
        <p:spPr bwMode="auto">
          <a:xfrm>
            <a:off x="4864504" y="3857374"/>
            <a:ext cx="2828412" cy="203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IMG1174">
            <a:extLst>
              <a:ext uri="{FF2B5EF4-FFF2-40B4-BE49-F238E27FC236}">
                <a16:creationId xmlns:a16="http://schemas.microsoft.com/office/drawing/2014/main" id="{749F9AC5-3BC7-436D-8B9E-5399EEF97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1"/>
          <a:stretch>
            <a:fillRect/>
          </a:stretch>
        </p:blipFill>
        <p:spPr bwMode="auto">
          <a:xfrm>
            <a:off x="8080299" y="3849054"/>
            <a:ext cx="2828412" cy="20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IMG1175">
            <a:extLst>
              <a:ext uri="{FF2B5EF4-FFF2-40B4-BE49-F238E27FC236}">
                <a16:creationId xmlns:a16="http://schemas.microsoft.com/office/drawing/2014/main" id="{CD4C6C4A-2810-4CEA-BC1F-ED9731A00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1"/>
          <a:stretch>
            <a:fillRect/>
          </a:stretch>
        </p:blipFill>
        <p:spPr bwMode="auto">
          <a:xfrm>
            <a:off x="8089433" y="1703801"/>
            <a:ext cx="2828412" cy="20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73188A09-DACF-49A2-AF45-6C5D77250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8712" y="1703801"/>
            <a:ext cx="9426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0000"/>
              </a:lnSpc>
              <a:spcAft>
                <a:spcPct val="5000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5000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5000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dirty="0">
                <a:solidFill>
                  <a:srgbClr val="000000"/>
                </a:solidFill>
              </a:rPr>
              <a:t>Sheet </a:t>
            </a:r>
            <a:r>
              <a:rPr lang="de-DE" altLang="de-DE" dirty="0" err="1">
                <a:solidFill>
                  <a:srgbClr val="000000"/>
                </a:solidFill>
              </a:rPr>
              <a:t>before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  <a:r>
              <a:rPr lang="de-DE" altLang="de-DE" dirty="0" err="1">
                <a:solidFill>
                  <a:srgbClr val="000000"/>
                </a:solidFill>
              </a:rPr>
              <a:t>Drying</a:t>
            </a:r>
            <a:endParaRPr lang="de-DE" altLang="de-DE" b="0" dirty="0">
              <a:solidFill>
                <a:srgbClr val="000000"/>
              </a:solidFill>
            </a:endParaRPr>
          </a:p>
        </p:txBody>
      </p:sp>
      <p:sp>
        <p:nvSpPr>
          <p:cNvPr id="11" name="Pfeil: nach oben gekrümmt 10">
            <a:extLst>
              <a:ext uri="{FF2B5EF4-FFF2-40B4-BE49-F238E27FC236}">
                <a16:creationId xmlns:a16="http://schemas.microsoft.com/office/drawing/2014/main" id="{55D29FB4-FE5F-47BD-8094-041D7CA0B86C}"/>
              </a:ext>
            </a:extLst>
          </p:cNvPr>
          <p:cNvSpPr/>
          <p:nvPr/>
        </p:nvSpPr>
        <p:spPr bwMode="auto">
          <a:xfrm>
            <a:off x="6127959" y="5899677"/>
            <a:ext cx="2607564" cy="584775"/>
          </a:xfrm>
          <a:prstGeom prst="curvedUpArrow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Pfeil: nach oben gekrümmt 11">
            <a:extLst>
              <a:ext uri="{FF2B5EF4-FFF2-40B4-BE49-F238E27FC236}">
                <a16:creationId xmlns:a16="http://schemas.microsoft.com/office/drawing/2014/main" id="{3E867569-5F96-4398-A6F2-7C5E2ECF3F0F}"/>
              </a:ext>
            </a:extLst>
          </p:cNvPr>
          <p:cNvSpPr/>
          <p:nvPr/>
        </p:nvSpPr>
        <p:spPr bwMode="auto">
          <a:xfrm rot="5400000">
            <a:off x="3544667" y="3703508"/>
            <a:ext cx="1967505" cy="584775"/>
          </a:xfrm>
          <a:prstGeom prst="curvedUpArrow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Pfeil: nach oben gekrümmt 12">
            <a:extLst>
              <a:ext uri="{FF2B5EF4-FFF2-40B4-BE49-F238E27FC236}">
                <a16:creationId xmlns:a16="http://schemas.microsoft.com/office/drawing/2014/main" id="{86C5EBD6-68CF-4D69-B928-C7CE55A79F9C}"/>
              </a:ext>
            </a:extLst>
          </p:cNvPr>
          <p:cNvSpPr/>
          <p:nvPr/>
        </p:nvSpPr>
        <p:spPr bwMode="auto">
          <a:xfrm rot="16200000">
            <a:off x="10239819" y="3694353"/>
            <a:ext cx="1967506" cy="439350"/>
          </a:xfrm>
          <a:prstGeom prst="curvedUpArrow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20A0B14B-A340-4608-B6FC-B4AB07CF4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582" y="1703801"/>
            <a:ext cx="14433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0000"/>
              </a:lnSpc>
              <a:spcAft>
                <a:spcPct val="5000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5000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5000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altLang="de-DE" b="0" dirty="0">
                <a:solidFill>
                  <a:srgbClr val="000000"/>
                </a:solidFill>
              </a:rPr>
              <a:t>Sheet </a:t>
            </a:r>
            <a:r>
              <a:rPr lang="de-DE" altLang="de-DE" b="0" dirty="0" err="1">
                <a:solidFill>
                  <a:srgbClr val="000000"/>
                </a:solidFill>
              </a:rPr>
              <a:t>Forming</a:t>
            </a:r>
            <a:endParaRPr lang="de-DE" altLang="de-DE" b="0" dirty="0">
              <a:solidFill>
                <a:srgbClr val="000000"/>
              </a:solidFill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767C60FF-D90A-4676-BA9F-31CA3EF8A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982" y="5314902"/>
            <a:ext cx="15225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10000"/>
              </a:lnSpc>
              <a:spcAft>
                <a:spcPct val="5000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lnSpc>
                <a:spcPct val="110000"/>
              </a:lnSpc>
              <a:spcAft>
                <a:spcPct val="5000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110000"/>
              </a:lnSpc>
              <a:spcAft>
                <a:spcPct val="5000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</a:pPr>
            <a:r>
              <a:rPr lang="de-DE" dirty="0" err="1"/>
              <a:t>Dewatering</a:t>
            </a:r>
            <a:endParaRPr lang="de-DE" altLang="de-DE" b="0" dirty="0">
              <a:solidFill>
                <a:srgbClr val="000000"/>
              </a:solidFill>
            </a:endParaRPr>
          </a:p>
        </p:txBody>
      </p:sp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BF62FE9B-A203-490D-8A02-4771D21079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/>
          <a:srcRect t="1" b="4057"/>
          <a:stretch/>
        </p:blipFill>
        <p:spPr>
          <a:xfrm>
            <a:off x="456138" y="2400959"/>
            <a:ext cx="3376710" cy="239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41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9D2ED-63EA-473C-A4CC-D21BC4DF6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Handsheets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56E92D3-E682-4451-85B1-02FF6E3AA1DD}"/>
              </a:ext>
            </a:extLst>
          </p:cNvPr>
          <p:cNvSpPr txBox="1"/>
          <p:nvPr/>
        </p:nvSpPr>
        <p:spPr>
          <a:xfrm>
            <a:off x="9431384" y="4957023"/>
            <a:ext cx="1368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B122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Acetosolv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B122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68E38E-7151-4DCA-9DEA-0BE4B8DC0529}"/>
              </a:ext>
            </a:extLst>
          </p:cNvPr>
          <p:cNvSpPr txBox="1"/>
          <p:nvPr/>
        </p:nvSpPr>
        <p:spPr>
          <a:xfrm>
            <a:off x="4376420" y="495702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0B1224"/>
                </a:solidFill>
                <a:latin typeface="Arial"/>
              </a:rPr>
              <a:t>CTMP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B122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BB41478-17CE-4B64-AE2D-5D91A8EE4F40}"/>
              </a:ext>
            </a:extLst>
          </p:cNvPr>
          <p:cNvSpPr txBox="1"/>
          <p:nvPr/>
        </p:nvSpPr>
        <p:spPr>
          <a:xfrm>
            <a:off x="1392571" y="4957023"/>
            <a:ext cx="1251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B122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M2 + TMP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A2969C9-0782-4C06-BB5B-70A25DA92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04" y="1994760"/>
            <a:ext cx="3124522" cy="278685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206F0EB-1732-4D3D-88C9-54775B6BC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08" y="1994760"/>
            <a:ext cx="5168848" cy="278685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18B63AE-FF89-42A4-9E64-203486586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61" y="1994760"/>
            <a:ext cx="2958262" cy="27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66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Tensile</a:t>
            </a:r>
            <a:r>
              <a:rPr lang="de-DE" dirty="0"/>
              <a:t>-Index – PFI Mill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473F6BEF-77F6-4BBA-84AF-24D610575061}"/>
              </a:ext>
            </a:extLst>
          </p:cNvPr>
          <p:cNvSpPr txBox="1">
            <a:spLocks/>
          </p:cNvSpPr>
          <p:nvPr/>
        </p:nvSpPr>
        <p:spPr>
          <a:xfrm>
            <a:off x="429206" y="1296300"/>
            <a:ext cx="3777033" cy="4460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-25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62B45A"/>
              </a:buClr>
              <a:buFont typeface="Arial" panose="020B0604020202020204" pitchFamily="34" charset="0"/>
              <a:buChar char="•"/>
              <a:tabLst>
                <a:tab pos="432000" algn="l"/>
              </a:tabLs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7A7D8"/>
              </a:buClr>
              <a:buFont typeface="Arial" panose="020B0604020202020204" pitchFamily="34" charset="0"/>
              <a:buChar char="•"/>
              <a:tabLst>
                <a:tab pos="432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7A7D8"/>
              </a:buClr>
              <a:buFont typeface="Arial" panose="020B0604020202020204" pitchFamily="34" charset="0"/>
              <a:buChar char="•"/>
              <a:tabLst>
                <a:tab pos="432000" algn="l"/>
              </a:tabLs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7A7D8"/>
              </a:buClr>
              <a:buFont typeface="Symbol" panose="05050102010706020507" pitchFamily="18" charset="2"/>
              <a:buChar char="-"/>
              <a:tabLst>
                <a:tab pos="432000" algn="l"/>
              </a:tabLs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7A7D8"/>
              </a:buClr>
              <a:buFont typeface="Symbol" panose="05050102010706020507" pitchFamily="18" charset="2"/>
              <a:buChar char="-"/>
              <a:tabLst>
                <a:tab pos="4320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dirty="0">
                <a:solidFill>
                  <a:srgbClr val="0B1224"/>
                </a:solidFill>
              </a:rPr>
              <a:t>the Tensile Index of the </a:t>
            </a:r>
            <a:r>
              <a:rPr lang="en-US" sz="1800" dirty="0" err="1">
                <a:solidFill>
                  <a:srgbClr val="0B1224"/>
                </a:solidFill>
              </a:rPr>
              <a:t>Acetosolv</a:t>
            </a:r>
            <a:r>
              <a:rPr lang="en-US" sz="1800" dirty="0">
                <a:solidFill>
                  <a:srgbClr val="0B1224"/>
                </a:solidFill>
              </a:rPr>
              <a:t> pulps (unrefined) is significantly higher than the pulps produced after sulphate digestion (unrefined)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F57DFA53-3FD2-4B4D-A0AC-3389AADC5D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10372" y="1369604"/>
            <a:ext cx="6959890" cy="45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27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Tear</a:t>
            </a:r>
            <a:r>
              <a:rPr lang="de-DE" dirty="0"/>
              <a:t>-Index – PFI Mill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23215DFD-93D6-403B-9278-622C54ED7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469" y="1959429"/>
            <a:ext cx="3311061" cy="3523634"/>
          </a:xfrm>
        </p:spPr>
        <p:txBody>
          <a:bodyPr/>
          <a:lstStyle/>
          <a:p>
            <a:r>
              <a:rPr lang="en-US" sz="1800" dirty="0"/>
              <a:t>the tear index of the sulphate </a:t>
            </a:r>
            <a:r>
              <a:rPr lang="en-US" sz="1800" dirty="0" err="1"/>
              <a:t>fibre</a:t>
            </a:r>
            <a:r>
              <a:rPr lang="en-US" sz="1800" dirty="0"/>
              <a:t> spruce/pine is the highest</a:t>
            </a:r>
          </a:p>
          <a:p>
            <a:r>
              <a:rPr lang="en-US" sz="1800" dirty="0"/>
              <a:t>the Miscanthus </a:t>
            </a:r>
            <a:r>
              <a:rPr lang="en-US" sz="1800" dirty="0" err="1"/>
              <a:t>fibres</a:t>
            </a:r>
            <a:r>
              <a:rPr lang="en-US" sz="1800" dirty="0"/>
              <a:t> have a lower tear index which is only slightly changed by grinding.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042A01F-601A-45F7-87F6-77303D792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364" y="1559828"/>
            <a:ext cx="6689893" cy="432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20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Steps: Preparing Paper at a Pilot Paper Machine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24193" y="1844823"/>
            <a:ext cx="2592983" cy="4026777"/>
          </a:xfrm>
        </p:spPr>
        <p:txBody>
          <a:bodyPr/>
          <a:lstStyle/>
          <a:p>
            <a:r>
              <a:rPr lang="en-US"/>
              <a:t>How do Miscanthus pulps behave towards additives?</a:t>
            </a:r>
            <a:endParaRPr lang="de-DE"/>
          </a:p>
          <a:p>
            <a:r>
              <a:rPr lang="en-US"/>
              <a:t>In which paper grades could these fibres be used?</a:t>
            </a:r>
            <a:endParaRPr lang="de-DE"/>
          </a:p>
          <a:p>
            <a:pPr indent="0"/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57F60-D41E-4EA5-9823-1A1C83C71380}" type="slidenum">
              <a:rPr lang="de-DE" altLang="de-DE" smtClean="0"/>
              <a:pPr/>
              <a:t>14</a:t>
            </a:fld>
            <a:endParaRPr lang="de-DE" altLang="de-DE" dirty="0"/>
          </a:p>
        </p:txBody>
      </p:sp>
      <p:pic>
        <p:nvPicPr>
          <p:cNvPr id="1028" name="Picture 4" descr="PM_DUPLEX_Sprühen_Siebpart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1844824"/>
            <a:ext cx="2880320" cy="382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Bild 2399" descr="PILOT_PM_GESA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844824"/>
            <a:ext cx="2748100" cy="382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034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4D68EA-FF9C-4451-8AC5-A27E4D3F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73A5F4-BA87-4089-8AA1-3C4CA2DBFF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/>
              <a:t>Miscanthus </a:t>
            </a:r>
            <a:r>
              <a:rPr lang="en-US" sz="1800" dirty="0" err="1"/>
              <a:t>fibres</a:t>
            </a:r>
            <a:r>
              <a:rPr lang="en-US" sz="1800" dirty="0"/>
              <a:t> have a higher total and surface charge than the sulphate </a:t>
            </a:r>
            <a:r>
              <a:rPr lang="en-US" sz="1800" dirty="0" err="1"/>
              <a:t>fibres</a:t>
            </a:r>
            <a:r>
              <a:rPr lang="en-US" sz="1800" dirty="0"/>
              <a:t>.</a:t>
            </a:r>
          </a:p>
          <a:p>
            <a:r>
              <a:rPr lang="en-US" sz="1800" dirty="0"/>
              <a:t>the Miscanthus </a:t>
            </a:r>
            <a:r>
              <a:rPr lang="en-US" sz="1800" dirty="0" err="1"/>
              <a:t>fibres</a:t>
            </a:r>
            <a:r>
              <a:rPr lang="en-US" sz="1800" dirty="0"/>
              <a:t> were not bleached -&gt; higher lignin content</a:t>
            </a:r>
          </a:p>
          <a:p>
            <a:r>
              <a:rPr lang="en-US" sz="1800" dirty="0"/>
              <a:t>Miscanthus </a:t>
            </a:r>
            <a:r>
              <a:rPr lang="en-US" sz="1800" dirty="0" err="1"/>
              <a:t>acetosolv</a:t>
            </a:r>
            <a:r>
              <a:rPr lang="en-US" sz="1800" dirty="0"/>
              <a:t> pulps, unground, achieve significantly higher strength (Tensile Index) than pulps produced after sulphate digestion. </a:t>
            </a:r>
            <a:r>
              <a:rPr lang="de-DE" sz="1800" dirty="0"/>
              <a:t> </a:t>
            </a:r>
          </a:p>
          <a:p>
            <a:r>
              <a:rPr lang="en-US" sz="1800" dirty="0"/>
              <a:t>Low GVZ of Miscanthus </a:t>
            </a:r>
            <a:r>
              <a:rPr lang="en-US" sz="1800" dirty="0" err="1"/>
              <a:t>Acetosolv</a:t>
            </a:r>
            <a:r>
              <a:rPr lang="en-US" sz="1800" dirty="0"/>
              <a:t> </a:t>
            </a:r>
            <a:r>
              <a:rPr lang="en-US" sz="1800" dirty="0" err="1"/>
              <a:t>fibres</a:t>
            </a:r>
            <a:r>
              <a:rPr lang="en-US" sz="1800" dirty="0"/>
              <a:t> -&gt; higher strength than sulphate </a:t>
            </a:r>
            <a:r>
              <a:rPr lang="en-US" sz="1800" dirty="0" err="1"/>
              <a:t>fibres</a:t>
            </a:r>
            <a:endParaRPr lang="de-DE" sz="1800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804741CD-FA3B-437D-9B72-6E7A86101D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1099EFE-2788-4758-9BD3-547F2215088A}"/>
              </a:ext>
            </a:extLst>
          </p:cNvPr>
          <p:cNvSpPr txBox="1">
            <a:spLocks/>
          </p:cNvSpPr>
          <p:nvPr/>
        </p:nvSpPr>
        <p:spPr>
          <a:xfrm>
            <a:off x="10250446" y="5480490"/>
            <a:ext cx="1684395" cy="577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62B45A"/>
              </a:buClr>
              <a:buFont typeface="Arial" panose="020B0604020202020204" pitchFamily="34" charset="0"/>
              <a:buChar char="•"/>
              <a:tabLst>
                <a:tab pos="468000" algn="l"/>
              </a:tabLst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7A7D8"/>
              </a:buClr>
              <a:buFont typeface="Arial" panose="020B0604020202020204" pitchFamily="34" charset="0"/>
              <a:buChar char="•"/>
              <a:tabLst>
                <a:tab pos="46800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7A7D8"/>
              </a:buClr>
              <a:buFont typeface="Arial" panose="020B0604020202020204" pitchFamily="34" charset="0"/>
              <a:buChar char="•"/>
              <a:tabLst>
                <a:tab pos="468000" algn="l"/>
              </a:tabLs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7A7D8"/>
              </a:buClr>
              <a:buFont typeface="Symbol" panose="05050102010706020507" pitchFamily="18" charset="2"/>
              <a:buChar char="-"/>
              <a:tabLst>
                <a:tab pos="468000" algn="l"/>
              </a:tabLst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7A7D8"/>
              </a:buClr>
              <a:buFont typeface="Symbol" panose="05050102010706020507" pitchFamily="18" charset="2"/>
              <a:buChar char="-"/>
              <a:tabLst>
                <a:tab pos="468000" algn="l"/>
              </a:tabLs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/>
              <a:t>IGF CORNET 283 EBR </a:t>
            </a:r>
            <a:endParaRPr lang="de-DE" sz="1800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0EE4E57-1C69-4235-826F-D58960277311}"/>
              </a:ext>
            </a:extLst>
          </p:cNvPr>
          <p:cNvGrpSpPr/>
          <p:nvPr/>
        </p:nvGrpSpPr>
        <p:grpSpPr>
          <a:xfrm>
            <a:off x="8298611" y="1727735"/>
            <a:ext cx="3171187" cy="2485807"/>
            <a:chOff x="9106113" y="1727735"/>
            <a:chExt cx="2363685" cy="185282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52BB6D1-9CD9-43FB-BC35-3E9216786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" b="19657"/>
            <a:stretch/>
          </p:blipFill>
          <p:spPr>
            <a:xfrm>
              <a:off x="9151031" y="1727735"/>
              <a:ext cx="864000" cy="864000"/>
            </a:xfrm>
            <a:prstGeom prst="ellipse">
              <a:avLst/>
            </a:prstGeom>
          </p:spPr>
        </p:pic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917D7F4C-6BF7-4BE8-803B-EFD717F1856D}"/>
                </a:ext>
              </a:extLst>
            </p:cNvPr>
            <p:cNvSpPr/>
            <p:nvPr/>
          </p:nvSpPr>
          <p:spPr>
            <a:xfrm>
              <a:off x="9151033" y="2702106"/>
              <a:ext cx="1457783" cy="237019"/>
            </a:xfrm>
            <a:prstGeom prst="roundRect">
              <a:avLst>
                <a:gd name="adj" fmla="val 50000"/>
              </a:avLst>
            </a:prstGeom>
            <a:solidFill>
              <a:srgbClr val="62B4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de-DE" sz="16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Dr. Martin </a:t>
              </a:r>
              <a:r>
                <a:rPr lang="de-DE" sz="1600" b="1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Zahel</a:t>
              </a:r>
              <a:endParaRPr lang="de-DE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3AD1B6A-1A03-4FD5-AF01-FD5AE8C21643}"/>
                </a:ext>
              </a:extLst>
            </p:cNvPr>
            <p:cNvSpPr txBox="1"/>
            <p:nvPr/>
          </p:nvSpPr>
          <p:spPr>
            <a:xfrm>
              <a:off x="9106113" y="2995531"/>
              <a:ext cx="2255781" cy="585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Aft>
                  <a:spcPct val="0"/>
                </a:spcAft>
                <a:tabLst>
                  <a:tab pos="180000" algn="l"/>
                </a:tabLst>
              </a:pPr>
              <a:r>
                <a:rPr lang="de-DE" altLang="de-DE" sz="1400" b="1" dirty="0">
                  <a:solidFill>
                    <a:srgbClr val="005A9A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T</a:t>
              </a:r>
              <a:r>
                <a:rPr lang="de-DE" altLang="de-DE" sz="1400" dirty="0">
                  <a:solidFill>
                    <a:srgbClr val="005A9A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	03529-551-674</a:t>
              </a:r>
            </a:p>
            <a:p>
              <a:pPr>
                <a:lnSpc>
                  <a:spcPct val="110000"/>
                </a:lnSpc>
                <a:spcAft>
                  <a:spcPct val="0"/>
                </a:spcAft>
                <a:tabLst>
                  <a:tab pos="180000" algn="l"/>
                </a:tabLst>
              </a:pPr>
              <a:r>
                <a:rPr lang="de-DE" altLang="de-DE" sz="1400" b="1" dirty="0">
                  <a:solidFill>
                    <a:srgbClr val="005A9A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</a:t>
              </a:r>
              <a:r>
                <a:rPr lang="de-DE" altLang="de-DE" sz="1400" dirty="0">
                  <a:solidFill>
                    <a:srgbClr val="005A9A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	0176-12146-350</a:t>
              </a:r>
            </a:p>
            <a:p>
              <a:pPr>
                <a:lnSpc>
                  <a:spcPct val="110000"/>
                </a:lnSpc>
                <a:spcAft>
                  <a:spcPct val="0"/>
                </a:spcAft>
                <a:tabLst>
                  <a:tab pos="180000" algn="l"/>
                </a:tabLst>
              </a:pPr>
              <a:r>
                <a:rPr lang="de-DE" altLang="de-DE" sz="1400" b="1" dirty="0">
                  <a:solidFill>
                    <a:srgbClr val="005A9A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E</a:t>
              </a:r>
              <a:r>
                <a:rPr lang="de-DE" altLang="de-DE" sz="1400" dirty="0">
                  <a:solidFill>
                    <a:srgbClr val="005A9A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	martin.zahel@ptspaper.de</a:t>
              </a:r>
              <a:endParaRPr lang="de-DE" sz="1400" dirty="0">
                <a:solidFill>
                  <a:srgbClr val="005A9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814ABBC-72FF-40D7-A87E-7E7A1D751A87}"/>
                </a:ext>
              </a:extLst>
            </p:cNvPr>
            <p:cNvSpPr txBox="1"/>
            <p:nvPr/>
          </p:nvSpPr>
          <p:spPr>
            <a:xfrm>
              <a:off x="10060136" y="1863310"/>
              <a:ext cx="1409662" cy="768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de-DE" sz="1400" dirty="0">
                  <a:solidFill>
                    <a:srgbClr val="005A9A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Head of Business Division</a:t>
              </a:r>
            </a:p>
            <a:p>
              <a:pPr>
                <a:spcAft>
                  <a:spcPts val="600"/>
                </a:spcAft>
              </a:pPr>
              <a:r>
                <a:rPr lang="de-DE" altLang="de-DE" sz="1400" dirty="0" err="1">
                  <a:solidFill>
                    <a:srgbClr val="005A9A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Fibres</a:t>
              </a:r>
              <a:r>
                <a:rPr lang="de-DE" altLang="de-DE" sz="1400" dirty="0">
                  <a:solidFill>
                    <a:srgbClr val="005A9A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&amp;</a:t>
              </a:r>
              <a:br>
                <a:rPr lang="de-DE" altLang="de-DE" sz="1400" dirty="0">
                  <a:solidFill>
                    <a:srgbClr val="005A9A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lang="de-DE" altLang="de-DE" sz="1400" dirty="0">
                  <a:solidFill>
                    <a:srgbClr val="005A9A"/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Composites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06A20E1C-27FA-42D5-A142-993EFB8D2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22" y="4388835"/>
            <a:ext cx="2140768" cy="182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IGF_Logo_claim-links_RGB">
            <a:extLst>
              <a:ext uri="{FF2B5EF4-FFF2-40B4-BE49-F238E27FC236}">
                <a16:creationId xmlns:a16="http://schemas.microsoft.com/office/drawing/2014/main" id="{BF227E8D-F435-4F4B-B87C-0B9265699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023" y="4931009"/>
            <a:ext cx="2016695" cy="40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95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/>
              <a:t>Virgin and </a:t>
            </a:r>
            <a:r>
              <a:rPr lang="de-DE" altLang="de-DE" dirty="0" err="1"/>
              <a:t>Secondary</a:t>
            </a:r>
            <a:r>
              <a:rPr lang="de-DE" altLang="de-DE" dirty="0"/>
              <a:t> </a:t>
            </a:r>
            <a:r>
              <a:rPr lang="de-DE" altLang="de-DE" dirty="0" err="1"/>
              <a:t>Fibres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Paper </a:t>
            </a:r>
            <a:r>
              <a:rPr lang="de-DE" altLang="de-DE" dirty="0" err="1"/>
              <a:t>Production</a:t>
            </a:r>
            <a:endParaRPr lang="de-DE" alt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sz="half" idx="2"/>
          </p:nvPr>
        </p:nvSpPr>
        <p:spPr>
          <a:ln>
            <a:noFill/>
          </a:ln>
        </p:spPr>
        <p:txBody>
          <a:bodyPr/>
          <a:lstStyle/>
          <a:p>
            <a:pPr indent="0">
              <a:buNone/>
            </a:pPr>
            <a:r>
              <a:rPr lang="de-DE" sz="1867" b="1" dirty="0">
                <a:solidFill>
                  <a:schemeClr val="accent1"/>
                </a:solidFill>
              </a:rPr>
              <a:t>Chemical </a:t>
            </a:r>
            <a:r>
              <a:rPr lang="de-DE" sz="1867" b="1" dirty="0" err="1">
                <a:solidFill>
                  <a:schemeClr val="accent1"/>
                </a:solidFill>
              </a:rPr>
              <a:t>Pulping</a:t>
            </a:r>
            <a:r>
              <a:rPr lang="de-DE" sz="1867" b="1" dirty="0">
                <a:solidFill>
                  <a:schemeClr val="accent1"/>
                </a:solidFill>
              </a:rPr>
              <a:t>				</a:t>
            </a:r>
            <a:r>
              <a:rPr lang="de-DE" sz="1867" b="1" dirty="0" err="1">
                <a:solidFill>
                  <a:schemeClr val="accent1"/>
                </a:solidFill>
              </a:rPr>
              <a:t>Secondary</a:t>
            </a:r>
            <a:r>
              <a:rPr lang="de-DE" sz="1867" b="1" dirty="0">
                <a:solidFill>
                  <a:schemeClr val="accent1"/>
                </a:solidFill>
              </a:rPr>
              <a:t> </a:t>
            </a:r>
            <a:r>
              <a:rPr lang="de-DE" sz="1867" b="1" dirty="0" err="1">
                <a:solidFill>
                  <a:schemeClr val="accent1"/>
                </a:solidFill>
              </a:rPr>
              <a:t>Fibres</a:t>
            </a:r>
            <a:r>
              <a:rPr lang="de-DE" sz="1867" b="1" dirty="0">
                <a:solidFill>
                  <a:schemeClr val="accent1"/>
                </a:solidFill>
              </a:rPr>
              <a:t>:</a:t>
            </a:r>
          </a:p>
          <a:p>
            <a:endParaRPr lang="de-DE" sz="1867" b="1" dirty="0">
              <a:solidFill>
                <a:schemeClr val="accent1"/>
              </a:solidFill>
            </a:endParaRPr>
          </a:p>
          <a:p>
            <a:pPr indent="0">
              <a:buNone/>
            </a:pPr>
            <a:br>
              <a:rPr lang="de-DE" sz="1867" b="1" dirty="0">
                <a:solidFill>
                  <a:schemeClr val="accent1"/>
                </a:solidFill>
              </a:rPr>
            </a:br>
            <a:endParaRPr lang="de-DE" sz="1867" b="1" dirty="0">
              <a:solidFill>
                <a:schemeClr val="accent1"/>
              </a:solidFill>
            </a:endParaRPr>
          </a:p>
          <a:p>
            <a:endParaRPr lang="de-DE" sz="1867" b="1" dirty="0">
              <a:solidFill>
                <a:schemeClr val="accent1"/>
              </a:solidFill>
            </a:endParaRPr>
          </a:p>
          <a:p>
            <a:endParaRPr lang="de-DE" sz="1867" b="1" dirty="0">
              <a:solidFill>
                <a:schemeClr val="accent1"/>
              </a:solidFill>
            </a:endParaRPr>
          </a:p>
        </p:txBody>
      </p:sp>
      <p:sp>
        <p:nvSpPr>
          <p:cNvPr id="44" name="Inhaltsplatzhalter 1">
            <a:extLst>
              <a:ext uri="{FF2B5EF4-FFF2-40B4-BE49-F238E27FC236}">
                <a16:creationId xmlns:a16="http://schemas.microsoft.com/office/drawing/2014/main" id="{CBB45765-A85C-4C13-BB9E-904953F6C100}"/>
              </a:ext>
            </a:extLst>
          </p:cNvPr>
          <p:cNvSpPr txBox="1">
            <a:spLocks/>
          </p:cNvSpPr>
          <p:nvPr/>
        </p:nvSpPr>
        <p:spPr bwMode="auto">
          <a:xfrm>
            <a:off x="710177" y="3429000"/>
            <a:ext cx="10753195" cy="346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de-DE" sz="1600" b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5125" indent="-185738" algn="l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AB3"/>
              </a:buClr>
              <a:buFont typeface="Arial" panose="020B0604020202020204" pitchFamily="34" charset="0"/>
              <a:buChar char="»"/>
              <a:defRPr lang="de-DE" sz="1600" b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5963" indent="-171450" algn="l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AB3"/>
              </a:buClr>
              <a:buFont typeface="Arial" panose="020B0604020202020204" pitchFamily="34" charset="0"/>
              <a:buChar char="•"/>
              <a:defRPr lang="de-DE" sz="1600" b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63700" indent="-285750" algn="l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lang="de-DE" sz="1600" b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de-DE" sz="1867" b="1" kern="0" dirty="0" err="1">
                <a:solidFill>
                  <a:schemeClr val="accent1"/>
                </a:solidFill>
              </a:rPr>
              <a:t>Mechanical</a:t>
            </a:r>
            <a:r>
              <a:rPr lang="de-DE" sz="1867" b="1" kern="0" dirty="0">
                <a:solidFill>
                  <a:schemeClr val="accent1"/>
                </a:solidFill>
              </a:rPr>
              <a:t> </a:t>
            </a:r>
            <a:r>
              <a:rPr lang="de-DE" sz="1867" b="1" kern="0" dirty="0" err="1">
                <a:solidFill>
                  <a:schemeClr val="accent1"/>
                </a:solidFill>
              </a:rPr>
              <a:t>Pulping</a:t>
            </a:r>
            <a:r>
              <a:rPr lang="de-DE" sz="1867" b="1" kern="0" dirty="0">
                <a:solidFill>
                  <a:schemeClr val="accent1"/>
                </a:solidFill>
              </a:rPr>
              <a:t>			</a:t>
            </a:r>
          </a:p>
          <a:p>
            <a:br>
              <a:rPr lang="de-DE" sz="1867" b="1" kern="0" dirty="0">
                <a:solidFill>
                  <a:schemeClr val="accent1"/>
                </a:solidFill>
              </a:rPr>
            </a:br>
            <a:endParaRPr lang="de-DE" sz="1867" b="1" kern="0" dirty="0">
              <a:solidFill>
                <a:schemeClr val="accent1"/>
              </a:solidFill>
            </a:endParaRPr>
          </a:p>
          <a:p>
            <a:endParaRPr lang="de-DE" sz="1867" b="1" kern="0" dirty="0">
              <a:solidFill>
                <a:schemeClr val="accent1"/>
              </a:solidFill>
            </a:endParaRPr>
          </a:p>
          <a:p>
            <a:endParaRPr lang="de-DE" sz="1867" b="1" kern="0" dirty="0">
              <a:solidFill>
                <a:schemeClr val="accent1"/>
              </a:solidFill>
            </a:endParaRPr>
          </a:p>
        </p:txBody>
      </p:sp>
      <p:sp>
        <p:nvSpPr>
          <p:cNvPr id="45" name="Inhaltsplatzhalter 1">
            <a:extLst>
              <a:ext uri="{FF2B5EF4-FFF2-40B4-BE49-F238E27FC236}">
                <a16:creationId xmlns:a16="http://schemas.microsoft.com/office/drawing/2014/main" id="{E8ADC8F4-2468-4697-ADED-79433B456081}"/>
              </a:ext>
            </a:extLst>
          </p:cNvPr>
          <p:cNvSpPr txBox="1">
            <a:spLocks/>
          </p:cNvSpPr>
          <p:nvPr/>
        </p:nvSpPr>
        <p:spPr bwMode="auto">
          <a:xfrm>
            <a:off x="728628" y="4870049"/>
            <a:ext cx="10753195" cy="122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lang="de-DE" sz="1600" b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5125" indent="-185738" algn="l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AB3"/>
              </a:buClr>
              <a:buFont typeface="Arial" panose="020B0604020202020204" pitchFamily="34" charset="0"/>
              <a:buChar char="»"/>
              <a:defRPr lang="de-DE" sz="1600" b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5963" indent="-171450" algn="l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6AB3"/>
              </a:buClr>
              <a:buFont typeface="Arial" panose="020B0604020202020204" pitchFamily="34" charset="0"/>
              <a:buChar char="•"/>
              <a:defRPr lang="de-DE" sz="1600" b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63700" indent="-285750" algn="l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lang="de-DE" sz="1600" b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14550" indent="-285750" algn="l" rtl="0" eaLnBrk="1" fontAlgn="base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de-DE" sz="1867" b="1" kern="0" dirty="0">
                <a:solidFill>
                  <a:schemeClr val="accent1"/>
                </a:solidFill>
              </a:rPr>
              <a:t>Alternative </a:t>
            </a:r>
            <a:r>
              <a:rPr lang="de-DE" sz="1867" b="1" kern="0" dirty="0" err="1">
                <a:solidFill>
                  <a:schemeClr val="accent1"/>
                </a:solidFill>
              </a:rPr>
              <a:t>Fibre</a:t>
            </a:r>
            <a:r>
              <a:rPr lang="de-DE" sz="1867" b="1" kern="0" dirty="0">
                <a:solidFill>
                  <a:schemeClr val="accent1"/>
                </a:solidFill>
              </a:rPr>
              <a:t> Sources						      </a:t>
            </a:r>
            <a:r>
              <a:rPr lang="de-DE" sz="1867" b="1" kern="0" dirty="0" err="1">
                <a:solidFill>
                  <a:schemeClr val="accent1"/>
                </a:solidFill>
              </a:rPr>
              <a:t>Papermaking</a:t>
            </a:r>
            <a:r>
              <a:rPr lang="de-DE" sz="1867" b="1" kern="0" dirty="0">
                <a:solidFill>
                  <a:schemeClr val="accent1"/>
                </a:solidFill>
              </a:rPr>
              <a:t>			</a:t>
            </a:r>
          </a:p>
          <a:p>
            <a:br>
              <a:rPr lang="de-DE" sz="1867" b="1" kern="0" dirty="0">
                <a:solidFill>
                  <a:schemeClr val="accent1"/>
                </a:solidFill>
              </a:rPr>
            </a:br>
            <a:endParaRPr lang="de-DE" sz="1867" b="1" kern="0" dirty="0">
              <a:solidFill>
                <a:schemeClr val="accent1"/>
              </a:solidFill>
            </a:endParaRPr>
          </a:p>
          <a:p>
            <a:endParaRPr lang="de-DE" sz="1867" b="1" kern="0" dirty="0">
              <a:solidFill>
                <a:schemeClr val="accent1"/>
              </a:solidFill>
            </a:endParaRPr>
          </a:p>
          <a:p>
            <a:endParaRPr lang="de-DE" sz="1867" b="1" kern="0" dirty="0">
              <a:solidFill>
                <a:schemeClr val="accent1"/>
              </a:solidFill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3375" y="2361440"/>
            <a:ext cx="4845820" cy="31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 bwMode="auto">
          <a:xfrm>
            <a:off x="3287688" y="2397900"/>
            <a:ext cx="936104" cy="916835"/>
          </a:xfrm>
          <a:prstGeom prst="rect">
            <a:avLst/>
          </a:prstGeom>
          <a:solidFill>
            <a:srgbClr val="3399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hangingPunct="0"/>
            <a:r>
              <a:rPr lang="de-DE" sz="1400" dirty="0" err="1">
                <a:solidFill>
                  <a:schemeClr val="bg1"/>
                </a:solidFill>
              </a:rPr>
              <a:t>Pulping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4477051" y="2397140"/>
            <a:ext cx="936104" cy="916835"/>
          </a:xfrm>
          <a:prstGeom prst="rect">
            <a:avLst/>
          </a:prstGeom>
          <a:solidFill>
            <a:srgbClr val="3399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hangingPunct="0"/>
            <a:r>
              <a:rPr lang="de-DE" sz="1400" dirty="0">
                <a:solidFill>
                  <a:schemeClr val="bg1"/>
                </a:solidFill>
              </a:rPr>
              <a:t>Bleach-</a:t>
            </a:r>
            <a:r>
              <a:rPr lang="de-DE" sz="1400" dirty="0" err="1">
                <a:solidFill>
                  <a:schemeClr val="bg1"/>
                </a:solidFill>
              </a:rPr>
              <a:t>ing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4489004" y="3779320"/>
            <a:ext cx="936104" cy="916835"/>
          </a:xfrm>
          <a:prstGeom prst="rect">
            <a:avLst/>
          </a:prstGeom>
          <a:solidFill>
            <a:srgbClr val="3399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hangingPunct="0"/>
            <a:r>
              <a:rPr lang="de-DE" sz="1400" dirty="0">
                <a:solidFill>
                  <a:schemeClr val="bg1"/>
                </a:solidFill>
              </a:rPr>
              <a:t>Bleach-</a:t>
            </a:r>
            <a:r>
              <a:rPr lang="de-DE" sz="1400" dirty="0" err="1">
                <a:solidFill>
                  <a:schemeClr val="bg1"/>
                </a:solidFill>
              </a:rPr>
              <a:t>ing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3287688" y="3779320"/>
            <a:ext cx="936104" cy="916835"/>
          </a:xfrm>
          <a:prstGeom prst="rect">
            <a:avLst/>
          </a:prstGeom>
          <a:solidFill>
            <a:srgbClr val="3399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hangingPunct="0"/>
            <a:r>
              <a:rPr lang="de-DE" sz="1400" dirty="0">
                <a:solidFill>
                  <a:schemeClr val="bg1"/>
                </a:solidFill>
              </a:rPr>
              <a:t>SGW TMP CTMP APTMP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2086372" y="2397140"/>
            <a:ext cx="936104" cy="91683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hangingPunct="0"/>
            <a:r>
              <a:rPr lang="de-DE" sz="1400" dirty="0">
                <a:solidFill>
                  <a:schemeClr val="accent1"/>
                </a:solidFill>
              </a:rPr>
              <a:t>Wood</a:t>
            </a:r>
            <a:endParaRPr lang="de-DE" sz="2400" dirty="0">
              <a:solidFill>
                <a:schemeClr val="accent1"/>
              </a:solidFill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2086372" y="3779320"/>
            <a:ext cx="936104" cy="91683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hangingPunct="0"/>
            <a:r>
              <a:rPr lang="de-DE" sz="1400" dirty="0">
                <a:solidFill>
                  <a:schemeClr val="accent1"/>
                </a:solidFill>
              </a:rPr>
              <a:t>Wood</a:t>
            </a:r>
            <a:endParaRPr lang="de-DE" sz="2400" dirty="0">
              <a:solidFill>
                <a:schemeClr val="accent1"/>
              </a:solidFill>
            </a:endParaRPr>
          </a:p>
        </p:txBody>
      </p:sp>
      <p:cxnSp>
        <p:nvCxnSpPr>
          <p:cNvPr id="6" name="Gerade Verbindung mit Pfeil 5"/>
          <p:cNvCxnSpPr>
            <a:stCxn id="10" idx="3"/>
            <a:endCxn id="3" idx="1"/>
          </p:cNvCxnSpPr>
          <p:nvPr/>
        </p:nvCxnSpPr>
        <p:spPr bwMode="auto">
          <a:xfrm>
            <a:off x="3022477" y="2855557"/>
            <a:ext cx="265212" cy="7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mit Pfeil 12"/>
          <p:cNvCxnSpPr>
            <a:stCxn id="3" idx="3"/>
            <a:endCxn id="7" idx="1"/>
          </p:cNvCxnSpPr>
          <p:nvPr/>
        </p:nvCxnSpPr>
        <p:spPr bwMode="auto">
          <a:xfrm flipV="1">
            <a:off x="4223792" y="2855557"/>
            <a:ext cx="253259" cy="7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 Verbindung mit Pfeil 15"/>
          <p:cNvCxnSpPr>
            <a:stCxn id="11" idx="3"/>
            <a:endCxn id="9" idx="1"/>
          </p:cNvCxnSpPr>
          <p:nvPr/>
        </p:nvCxnSpPr>
        <p:spPr bwMode="auto">
          <a:xfrm>
            <a:off x="3022477" y="4237737"/>
            <a:ext cx="2652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 Verbindung mit Pfeil 17"/>
          <p:cNvCxnSpPr>
            <a:stCxn id="9" idx="3"/>
            <a:endCxn id="8" idx="1"/>
          </p:cNvCxnSpPr>
          <p:nvPr/>
        </p:nvCxnSpPr>
        <p:spPr bwMode="auto">
          <a:xfrm>
            <a:off x="4223793" y="4237737"/>
            <a:ext cx="2652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hteck 20"/>
          <p:cNvSpPr/>
          <p:nvPr/>
        </p:nvSpPr>
        <p:spPr bwMode="auto">
          <a:xfrm>
            <a:off x="6023993" y="3722273"/>
            <a:ext cx="978921" cy="91683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hangingPunct="0"/>
            <a:r>
              <a:rPr lang="de-DE" sz="1400" dirty="0">
                <a:solidFill>
                  <a:schemeClr val="bg1"/>
                </a:solidFill>
              </a:rPr>
              <a:t>Stock </a:t>
            </a:r>
            <a:r>
              <a:rPr lang="de-DE" sz="1400" dirty="0" err="1">
                <a:solidFill>
                  <a:schemeClr val="bg1"/>
                </a:solidFill>
              </a:rPr>
              <a:t>Prepa</a:t>
            </a:r>
            <a:r>
              <a:rPr lang="de-DE" sz="1400" dirty="0">
                <a:solidFill>
                  <a:schemeClr val="bg1"/>
                </a:solidFill>
              </a:rPr>
              <a:t>-ration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7268125" y="3722273"/>
            <a:ext cx="973339" cy="91683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hangingPunct="0"/>
            <a:r>
              <a:rPr lang="de-DE" sz="1400" dirty="0">
                <a:solidFill>
                  <a:schemeClr val="bg1"/>
                </a:solidFill>
              </a:rPr>
              <a:t>Paper-</a:t>
            </a:r>
            <a:r>
              <a:rPr lang="de-DE" sz="1400" dirty="0" err="1">
                <a:solidFill>
                  <a:schemeClr val="bg1"/>
                </a:solidFill>
              </a:rPr>
              <a:t>machine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8501453" y="3722273"/>
            <a:ext cx="1050931" cy="91683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hangingPunct="0"/>
            <a:r>
              <a:rPr lang="de-DE" sz="1400" dirty="0">
                <a:solidFill>
                  <a:schemeClr val="bg1"/>
                </a:solidFill>
              </a:rPr>
              <a:t>Coating</a:t>
            </a:r>
            <a:endParaRPr lang="de-DE" sz="2400" dirty="0">
              <a:solidFill>
                <a:schemeClr val="bg1"/>
              </a:solidFill>
            </a:endParaRPr>
          </a:p>
        </p:txBody>
      </p:sp>
      <p:cxnSp>
        <p:nvCxnSpPr>
          <p:cNvPr id="20" name="Gerade Verbindung mit Pfeil 19"/>
          <p:cNvCxnSpPr>
            <a:stCxn id="21" idx="3"/>
            <a:endCxn id="22" idx="1"/>
          </p:cNvCxnSpPr>
          <p:nvPr/>
        </p:nvCxnSpPr>
        <p:spPr bwMode="auto">
          <a:xfrm>
            <a:off x="7002914" y="4180691"/>
            <a:ext cx="2652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mit Pfeil 24"/>
          <p:cNvCxnSpPr>
            <a:stCxn id="22" idx="3"/>
            <a:endCxn id="23" idx="1"/>
          </p:cNvCxnSpPr>
          <p:nvPr/>
        </p:nvCxnSpPr>
        <p:spPr bwMode="auto">
          <a:xfrm>
            <a:off x="8241465" y="4180691"/>
            <a:ext cx="2599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hteck 29"/>
          <p:cNvSpPr/>
          <p:nvPr/>
        </p:nvSpPr>
        <p:spPr bwMode="auto">
          <a:xfrm>
            <a:off x="6023993" y="2382225"/>
            <a:ext cx="978921" cy="91683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hangingPunct="0"/>
            <a:r>
              <a:rPr lang="de-DE" sz="1400" dirty="0">
                <a:solidFill>
                  <a:schemeClr val="accent1"/>
                </a:solidFill>
              </a:rPr>
              <a:t>Recycling</a:t>
            </a:r>
            <a:endParaRPr lang="de-DE" sz="2400" dirty="0">
              <a:solidFill>
                <a:schemeClr val="accent1"/>
              </a:solidFill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7262544" y="2397140"/>
            <a:ext cx="978921" cy="91683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hangingPunct="0"/>
            <a:r>
              <a:rPr lang="de-DE" sz="1400" dirty="0" err="1">
                <a:solidFill>
                  <a:schemeClr val="accent1"/>
                </a:solidFill>
              </a:rPr>
              <a:t>Usage</a:t>
            </a:r>
            <a:endParaRPr lang="de-DE" sz="2400" dirty="0">
              <a:solidFill>
                <a:schemeClr val="accent1"/>
              </a:solidFill>
            </a:endParaRPr>
          </a:p>
        </p:txBody>
      </p:sp>
      <p:sp>
        <p:nvSpPr>
          <p:cNvPr id="32" name="Rechteck 31"/>
          <p:cNvSpPr/>
          <p:nvPr/>
        </p:nvSpPr>
        <p:spPr bwMode="auto">
          <a:xfrm>
            <a:off x="8537460" y="2403965"/>
            <a:ext cx="978921" cy="91683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hangingPunct="0"/>
            <a:r>
              <a:rPr lang="de-DE" sz="1400" dirty="0" err="1">
                <a:solidFill>
                  <a:schemeClr val="accent1"/>
                </a:solidFill>
              </a:rPr>
              <a:t>Process-ing</a:t>
            </a:r>
            <a:endParaRPr lang="de-DE" sz="2400" dirty="0">
              <a:solidFill>
                <a:schemeClr val="accent1"/>
              </a:solidFill>
            </a:endParaRPr>
          </a:p>
        </p:txBody>
      </p:sp>
      <p:cxnSp>
        <p:nvCxnSpPr>
          <p:cNvPr id="29" name="Gewinkelte Verbindung 28"/>
          <p:cNvCxnSpPr>
            <a:cxnSpLocks/>
            <a:stCxn id="8" idx="3"/>
            <a:endCxn id="21" idx="2"/>
          </p:cNvCxnSpPr>
          <p:nvPr/>
        </p:nvCxnSpPr>
        <p:spPr bwMode="auto">
          <a:xfrm>
            <a:off x="5425109" y="4237737"/>
            <a:ext cx="1088345" cy="401371"/>
          </a:xfrm>
          <a:prstGeom prst="bentConnector4">
            <a:avLst>
              <a:gd name="adj1" fmla="val 27513"/>
              <a:gd name="adj2" fmla="val 13451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Gerade Verbindung mit Pfeil 33"/>
          <p:cNvCxnSpPr>
            <a:stCxn id="30" idx="2"/>
            <a:endCxn id="21" idx="0"/>
          </p:cNvCxnSpPr>
          <p:nvPr/>
        </p:nvCxnSpPr>
        <p:spPr bwMode="auto">
          <a:xfrm>
            <a:off x="6513453" y="3299059"/>
            <a:ext cx="1" cy="4232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Gerade Verbindung mit Pfeil 37"/>
          <p:cNvCxnSpPr>
            <a:endCxn id="30" idx="3"/>
          </p:cNvCxnSpPr>
          <p:nvPr/>
        </p:nvCxnSpPr>
        <p:spPr bwMode="auto">
          <a:xfrm flipH="1">
            <a:off x="7002913" y="2840643"/>
            <a:ext cx="25963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Gerade Verbindung mit Pfeil 39"/>
          <p:cNvCxnSpPr>
            <a:stCxn id="32" idx="1"/>
            <a:endCxn id="31" idx="3"/>
          </p:cNvCxnSpPr>
          <p:nvPr/>
        </p:nvCxnSpPr>
        <p:spPr bwMode="auto">
          <a:xfrm flipH="1" flipV="1">
            <a:off x="8241464" y="2855558"/>
            <a:ext cx="295995" cy="68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Rechteck 42"/>
          <p:cNvSpPr/>
          <p:nvPr/>
        </p:nvSpPr>
        <p:spPr bwMode="auto">
          <a:xfrm>
            <a:off x="8580275" y="5236863"/>
            <a:ext cx="936104" cy="916835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hangingPunct="0"/>
            <a:r>
              <a:rPr lang="de-DE" sz="1400" dirty="0">
                <a:solidFill>
                  <a:schemeClr val="bg1"/>
                </a:solidFill>
              </a:rPr>
              <a:t>Paper</a:t>
            </a:r>
            <a:endParaRPr lang="de-DE" sz="2400" dirty="0">
              <a:solidFill>
                <a:schemeClr val="bg1"/>
              </a:solidFill>
            </a:endParaRPr>
          </a:p>
        </p:txBody>
      </p:sp>
      <p:cxnSp>
        <p:nvCxnSpPr>
          <p:cNvPr id="42" name="Gerade Verbindung mit Pfeil 41"/>
          <p:cNvCxnSpPr>
            <a:cxnSpLocks/>
            <a:stCxn id="23" idx="2"/>
            <a:endCxn id="43" idx="0"/>
          </p:cNvCxnSpPr>
          <p:nvPr/>
        </p:nvCxnSpPr>
        <p:spPr bwMode="auto">
          <a:xfrm>
            <a:off x="9026919" y="4639108"/>
            <a:ext cx="21408" cy="5977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Gewinkelte Verbindung 46"/>
          <p:cNvCxnSpPr>
            <a:stCxn id="43" idx="3"/>
            <a:endCxn id="32" idx="3"/>
          </p:cNvCxnSpPr>
          <p:nvPr/>
        </p:nvCxnSpPr>
        <p:spPr bwMode="auto">
          <a:xfrm flipV="1">
            <a:off x="9516380" y="2862384"/>
            <a:ext cx="1" cy="2832897"/>
          </a:xfrm>
          <a:prstGeom prst="bentConnector3">
            <a:avLst>
              <a:gd name="adj1" fmla="val 2286010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Gerader Verbinder 48"/>
          <p:cNvCxnSpPr/>
          <p:nvPr/>
        </p:nvCxnSpPr>
        <p:spPr bwMode="auto">
          <a:xfrm>
            <a:off x="5563237" y="1498437"/>
            <a:ext cx="0" cy="47746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B9F614A8-C19E-4077-B86E-5790DF693081}"/>
              </a:ext>
            </a:extLst>
          </p:cNvPr>
          <p:cNvCxnSpPr>
            <a:stCxn id="7" idx="3"/>
            <a:endCxn id="21" idx="1"/>
          </p:cNvCxnSpPr>
          <p:nvPr/>
        </p:nvCxnSpPr>
        <p:spPr bwMode="auto">
          <a:xfrm>
            <a:off x="5413155" y="2855558"/>
            <a:ext cx="610837" cy="1325133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Rechteck 36">
            <a:extLst>
              <a:ext uri="{FF2B5EF4-FFF2-40B4-BE49-F238E27FC236}">
                <a16:creationId xmlns:a16="http://schemas.microsoft.com/office/drawing/2014/main" id="{AF2679A9-E139-40C6-92C8-435D750B2B6B}"/>
              </a:ext>
            </a:extLst>
          </p:cNvPr>
          <p:cNvSpPr/>
          <p:nvPr/>
        </p:nvSpPr>
        <p:spPr bwMode="auto">
          <a:xfrm>
            <a:off x="2078149" y="5230276"/>
            <a:ext cx="936104" cy="91683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hangingPunct="0"/>
            <a:r>
              <a:rPr lang="de-DE" sz="1400" dirty="0">
                <a:solidFill>
                  <a:schemeClr val="accent1"/>
                </a:solidFill>
              </a:rPr>
              <a:t>Plants</a:t>
            </a:r>
            <a:endParaRPr lang="de-DE" sz="2400" dirty="0">
              <a:solidFill>
                <a:schemeClr val="accent1"/>
              </a:solidFill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BA3224E7-AC95-458D-B897-4913F085AB6A}"/>
              </a:ext>
            </a:extLst>
          </p:cNvPr>
          <p:cNvSpPr/>
          <p:nvPr/>
        </p:nvSpPr>
        <p:spPr bwMode="auto">
          <a:xfrm>
            <a:off x="3287688" y="5236863"/>
            <a:ext cx="2125465" cy="916835"/>
          </a:xfrm>
          <a:prstGeom prst="rect">
            <a:avLst/>
          </a:prstGeom>
          <a:solidFill>
            <a:srgbClr val="339966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377" eaLnBrk="0" hangingPunct="0"/>
            <a:r>
              <a:rPr lang="de-DE" sz="1400" dirty="0">
                <a:solidFill>
                  <a:schemeClr val="bg1"/>
                </a:solidFill>
              </a:rPr>
              <a:t>Individual </a:t>
            </a:r>
            <a:r>
              <a:rPr lang="de-DE" sz="1400" dirty="0" err="1">
                <a:solidFill>
                  <a:schemeClr val="bg1"/>
                </a:solidFill>
              </a:rPr>
              <a:t>Pretreatment</a:t>
            </a:r>
            <a:r>
              <a:rPr lang="de-DE" sz="1400" dirty="0">
                <a:solidFill>
                  <a:schemeClr val="bg1"/>
                </a:solidFill>
              </a:rPr>
              <a:t> and Processing </a:t>
            </a:r>
            <a:r>
              <a:rPr lang="de-DE" sz="1400" dirty="0" err="1">
                <a:solidFill>
                  <a:schemeClr val="bg1"/>
                </a:solidFill>
              </a:rPr>
              <a:t>Spets</a:t>
            </a:r>
            <a:endParaRPr lang="de-DE" sz="2400" dirty="0">
              <a:solidFill>
                <a:schemeClr val="bg1"/>
              </a:solidFill>
            </a:endParaRP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396FE2C7-74C3-4B57-8CB0-6C55042F3BF3}"/>
              </a:ext>
            </a:extLst>
          </p:cNvPr>
          <p:cNvCxnSpPr>
            <a:stCxn id="37" idx="3"/>
            <a:endCxn id="39" idx="1"/>
          </p:cNvCxnSpPr>
          <p:nvPr/>
        </p:nvCxnSpPr>
        <p:spPr bwMode="auto">
          <a:xfrm>
            <a:off x="3014254" y="5688693"/>
            <a:ext cx="273433" cy="65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15899089-97D1-40C5-B214-5934982F7CF6}"/>
              </a:ext>
            </a:extLst>
          </p:cNvPr>
          <p:cNvCxnSpPr>
            <a:stCxn id="39" idx="3"/>
            <a:endCxn id="21" idx="2"/>
          </p:cNvCxnSpPr>
          <p:nvPr/>
        </p:nvCxnSpPr>
        <p:spPr bwMode="auto">
          <a:xfrm flipV="1">
            <a:off x="5413152" y="4639109"/>
            <a:ext cx="1100301" cy="105617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2579468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84AD54-4C35-4686-844B-352DFD43D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Pulping</a:t>
            </a:r>
            <a:r>
              <a:rPr lang="de-DE" dirty="0"/>
              <a:t> vs. Properties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29431CBA-71EA-4C4B-8CE7-150959FD1962}"/>
              </a:ext>
            </a:extLst>
          </p:cNvPr>
          <p:cNvSpPr/>
          <p:nvPr/>
        </p:nvSpPr>
        <p:spPr bwMode="auto">
          <a:xfrm>
            <a:off x="695414" y="3813096"/>
            <a:ext cx="10767959" cy="360000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133" b="1" dirty="0" err="1">
                <a:latin typeface="Arial" charset="0"/>
                <a:ea typeface="ＭＳ Ｐゴシック" pitchFamily="34" charset="-128"/>
              </a:rPr>
              <a:t>Intensity</a:t>
            </a:r>
            <a:r>
              <a:rPr lang="de-DE" sz="2133" b="1" dirty="0">
                <a:latin typeface="Arial" charset="0"/>
                <a:ea typeface="ＭＳ Ｐゴシック" pitchFamily="34" charset="-128"/>
              </a:rPr>
              <a:t> </a:t>
            </a:r>
            <a:r>
              <a:rPr lang="de-DE" sz="2133" b="1" dirty="0" err="1">
                <a:latin typeface="Arial" charset="0"/>
                <a:ea typeface="ＭＳ Ｐゴシック" pitchFamily="34" charset="-128"/>
              </a:rPr>
              <a:t>of</a:t>
            </a:r>
            <a:r>
              <a:rPr lang="de-DE" sz="2133" b="1" dirty="0">
                <a:latin typeface="Arial" charset="0"/>
                <a:ea typeface="ＭＳ Ｐゴシック" pitchFamily="34" charset="-128"/>
              </a:rPr>
              <a:t> </a:t>
            </a:r>
            <a:r>
              <a:rPr lang="de-DE" sz="2133" b="1" dirty="0" err="1">
                <a:latin typeface="Arial" charset="0"/>
                <a:ea typeface="ＭＳ Ｐゴシック" pitchFamily="34" charset="-128"/>
              </a:rPr>
              <a:t>Pulping</a:t>
            </a:r>
            <a:endParaRPr lang="de-DE" sz="2133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9401F41D-43E3-47AF-A60E-246B0FDC015F}"/>
              </a:ext>
            </a:extLst>
          </p:cNvPr>
          <p:cNvSpPr/>
          <p:nvPr/>
        </p:nvSpPr>
        <p:spPr bwMode="auto">
          <a:xfrm>
            <a:off x="695414" y="4216331"/>
            <a:ext cx="10767959" cy="360000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50000"/>
                </a:schemeClr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133" dirty="0" err="1">
                <a:latin typeface="Arial" charset="0"/>
                <a:ea typeface="ＭＳ Ｐゴシック" pitchFamily="34" charset="-128"/>
              </a:rPr>
              <a:t>Strength</a:t>
            </a:r>
            <a:endParaRPr lang="de-DE" sz="2133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903DCDED-155E-4518-A196-0EF374F7D222}"/>
              </a:ext>
            </a:extLst>
          </p:cNvPr>
          <p:cNvSpPr/>
          <p:nvPr/>
        </p:nvSpPr>
        <p:spPr bwMode="auto">
          <a:xfrm flipH="1">
            <a:off x="695413" y="4619565"/>
            <a:ext cx="10761735" cy="360000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rgbClr val="A28438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133" b="1" dirty="0">
                <a:latin typeface="Arial" charset="0"/>
                <a:ea typeface="ＭＳ Ｐゴシック" pitchFamily="34" charset="-128"/>
              </a:rPr>
              <a:t>Lignin Content</a:t>
            </a: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542EA49E-B387-4249-B217-80F385DFB35C}"/>
              </a:ext>
            </a:extLst>
          </p:cNvPr>
          <p:cNvSpPr/>
          <p:nvPr/>
        </p:nvSpPr>
        <p:spPr bwMode="auto">
          <a:xfrm flipH="1">
            <a:off x="695413" y="5426035"/>
            <a:ext cx="10761735" cy="360000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rgbClr val="A28438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133" dirty="0" err="1">
                <a:latin typeface="Arial" charset="0"/>
                <a:ea typeface="ＭＳ Ｐゴシック" pitchFamily="34" charset="-128"/>
              </a:rPr>
              <a:t>Bending</a:t>
            </a:r>
            <a:r>
              <a:rPr lang="de-DE" sz="2133" dirty="0">
                <a:latin typeface="Arial" charset="0"/>
                <a:ea typeface="ＭＳ Ｐゴシック" pitchFamily="34" charset="-128"/>
              </a:rPr>
              <a:t> </a:t>
            </a:r>
            <a:r>
              <a:rPr lang="de-DE" sz="2133" dirty="0" err="1">
                <a:latin typeface="Arial" charset="0"/>
                <a:ea typeface="ＭＳ Ｐゴシック" pitchFamily="34" charset="-128"/>
              </a:rPr>
              <a:t>Stiffness</a:t>
            </a:r>
            <a:endParaRPr lang="de-DE" sz="2133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BB620C87-D1B7-4B58-B23A-71D7118F1FBE}"/>
              </a:ext>
            </a:extLst>
          </p:cNvPr>
          <p:cNvSpPr/>
          <p:nvPr/>
        </p:nvSpPr>
        <p:spPr bwMode="auto">
          <a:xfrm flipH="1">
            <a:off x="695413" y="5022800"/>
            <a:ext cx="10761735" cy="360000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rgbClr val="A28438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133" dirty="0">
                <a:latin typeface="Arial" charset="0"/>
                <a:ea typeface="ＭＳ Ｐゴシック" pitchFamily="34" charset="-128"/>
              </a:rPr>
              <a:t>Volume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5C0075B-B10B-4F55-8EF9-C8B4D694C111}"/>
              </a:ext>
            </a:extLst>
          </p:cNvPr>
          <p:cNvSpPr txBox="1"/>
          <p:nvPr/>
        </p:nvSpPr>
        <p:spPr bwMode="auto">
          <a:xfrm>
            <a:off x="335361" y="1316765"/>
            <a:ext cx="1742465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de-DE" sz="2133" b="1" kern="0" dirty="0" err="1"/>
              <a:t>Biomass</a:t>
            </a:r>
            <a:r>
              <a:rPr lang="de-DE" sz="2133" b="1" kern="0" dirty="0"/>
              <a:t>        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261137D8-E107-4A43-86EE-CB7DA744FEA2}"/>
              </a:ext>
            </a:extLst>
          </p:cNvPr>
          <p:cNvCxnSpPr>
            <a:cxnSpLocks/>
            <a:stCxn id="15" idx="2"/>
            <a:endCxn id="18" idx="0"/>
          </p:cNvCxnSpPr>
          <p:nvPr/>
        </p:nvCxnSpPr>
        <p:spPr bwMode="auto">
          <a:xfrm>
            <a:off x="1206594" y="1644996"/>
            <a:ext cx="25381" cy="15114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EA96C999-6048-487A-8D8C-9935D6910CD6}"/>
              </a:ext>
            </a:extLst>
          </p:cNvPr>
          <p:cNvSpPr txBox="1"/>
          <p:nvPr/>
        </p:nvSpPr>
        <p:spPr bwMode="auto">
          <a:xfrm>
            <a:off x="928206" y="3156452"/>
            <a:ext cx="607538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133" kern="0" dirty="0"/>
              <a:t>RMP</a:t>
            </a:r>
          </a:p>
          <a:p>
            <a:pPr algn="ctr"/>
            <a:r>
              <a:rPr lang="de-DE" sz="2133" kern="0" dirty="0"/>
              <a:t>TMP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C75953E-A2CC-4B69-BD2B-7276870F1F00}"/>
              </a:ext>
            </a:extLst>
          </p:cNvPr>
          <p:cNvSpPr txBox="1"/>
          <p:nvPr/>
        </p:nvSpPr>
        <p:spPr bwMode="auto">
          <a:xfrm>
            <a:off x="4330201" y="3320601"/>
            <a:ext cx="774250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133" kern="0" dirty="0"/>
              <a:t>CTMP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81BCB99-6336-4FFC-BF01-A7464CB1862E}"/>
              </a:ext>
            </a:extLst>
          </p:cNvPr>
          <p:cNvSpPr txBox="1"/>
          <p:nvPr/>
        </p:nvSpPr>
        <p:spPr bwMode="auto">
          <a:xfrm>
            <a:off x="6579969" y="3320601"/>
            <a:ext cx="956992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133" kern="0" dirty="0"/>
              <a:t>BCTMP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DBF7D38-60F8-4781-A218-B944F91334B3}"/>
              </a:ext>
            </a:extLst>
          </p:cNvPr>
          <p:cNvSpPr txBox="1"/>
          <p:nvPr/>
        </p:nvSpPr>
        <p:spPr bwMode="auto">
          <a:xfrm rot="16200000">
            <a:off x="900629" y="2277956"/>
            <a:ext cx="6812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 kern="0" dirty="0"/>
              <a:t>mech.</a:t>
            </a:r>
          </a:p>
          <a:p>
            <a:pPr algn="ctr"/>
            <a:r>
              <a:rPr lang="de-DE" sz="1600" kern="0" dirty="0" err="1"/>
              <a:t>Pulping</a:t>
            </a:r>
            <a:endParaRPr lang="de-DE" sz="1600" kern="0" dirty="0"/>
          </a:p>
        </p:txBody>
      </p:sp>
      <p:cxnSp>
        <p:nvCxnSpPr>
          <p:cNvPr id="24" name="Verbinder: gewinkelt 23">
            <a:extLst>
              <a:ext uri="{FF2B5EF4-FFF2-40B4-BE49-F238E27FC236}">
                <a16:creationId xmlns:a16="http://schemas.microsoft.com/office/drawing/2014/main" id="{183C7410-3365-497E-B9A5-0BA1957B78DB}"/>
              </a:ext>
            </a:extLst>
          </p:cNvPr>
          <p:cNvCxnSpPr>
            <a:stCxn id="15" idx="3"/>
            <a:endCxn id="20" idx="0"/>
          </p:cNvCxnSpPr>
          <p:nvPr/>
        </p:nvCxnSpPr>
        <p:spPr bwMode="auto">
          <a:xfrm>
            <a:off x="2077826" y="1480881"/>
            <a:ext cx="2639500" cy="183972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2EEFA280-5996-4116-AA7A-A6CA50C573BC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 bwMode="auto">
          <a:xfrm>
            <a:off x="5104451" y="3484717"/>
            <a:ext cx="147551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DC1483A6-64A8-4937-B95C-0ECF994D95CA}"/>
              </a:ext>
            </a:extLst>
          </p:cNvPr>
          <p:cNvSpPr txBox="1"/>
          <p:nvPr/>
        </p:nvSpPr>
        <p:spPr bwMode="auto">
          <a:xfrm rot="16200000">
            <a:off x="3986408" y="2277956"/>
            <a:ext cx="142827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 kern="0" dirty="0"/>
              <a:t>mech. &amp; chem. </a:t>
            </a:r>
          </a:p>
          <a:p>
            <a:pPr algn="ctr"/>
            <a:r>
              <a:rPr lang="de-DE" sz="1600" kern="0" dirty="0" err="1"/>
              <a:t>Pulping</a:t>
            </a:r>
            <a:endParaRPr lang="de-DE" sz="1600" kern="0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82AB388-60E4-410B-8062-988E441F4FCD}"/>
              </a:ext>
            </a:extLst>
          </p:cNvPr>
          <p:cNvSpPr txBox="1"/>
          <p:nvPr/>
        </p:nvSpPr>
        <p:spPr bwMode="auto">
          <a:xfrm>
            <a:off x="5387939" y="3197490"/>
            <a:ext cx="8976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 kern="0" dirty="0"/>
              <a:t>Bleaching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2159841-AE15-4B8F-B51B-98ADA4780725}"/>
              </a:ext>
            </a:extLst>
          </p:cNvPr>
          <p:cNvSpPr txBox="1"/>
          <p:nvPr/>
        </p:nvSpPr>
        <p:spPr bwMode="auto">
          <a:xfrm>
            <a:off x="10600081" y="3366628"/>
            <a:ext cx="548227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133" kern="0" dirty="0"/>
              <a:t>Pulp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1F94AE8-E28A-4B7B-8414-E3E8BF44EA9B}"/>
              </a:ext>
            </a:extLst>
          </p:cNvPr>
          <p:cNvSpPr txBox="1"/>
          <p:nvPr/>
        </p:nvSpPr>
        <p:spPr bwMode="auto">
          <a:xfrm>
            <a:off x="7862103" y="3206481"/>
            <a:ext cx="1141338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2133" kern="0" dirty="0" err="1"/>
              <a:t>Bleached</a:t>
            </a:r>
            <a:endParaRPr lang="de-DE" sz="2133" kern="0" dirty="0"/>
          </a:p>
          <a:p>
            <a:pPr algn="ctr"/>
            <a:r>
              <a:rPr lang="de-DE" sz="2133" kern="0" dirty="0"/>
              <a:t> Pulp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677B362F-7CDB-48FD-8D8A-46E2872F6215}"/>
              </a:ext>
            </a:extLst>
          </p:cNvPr>
          <p:cNvCxnSpPr>
            <a:cxnSpLocks/>
            <a:stCxn id="30" idx="1"/>
            <a:endCxn id="31" idx="3"/>
          </p:cNvCxnSpPr>
          <p:nvPr/>
        </p:nvCxnSpPr>
        <p:spPr bwMode="auto">
          <a:xfrm flipH="1">
            <a:off x="9003441" y="3530744"/>
            <a:ext cx="1596640" cy="39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9BAB3EA1-1FEE-44EB-8145-C769C95F33D2}"/>
              </a:ext>
            </a:extLst>
          </p:cNvPr>
          <p:cNvSpPr txBox="1"/>
          <p:nvPr/>
        </p:nvSpPr>
        <p:spPr bwMode="auto">
          <a:xfrm>
            <a:off x="9382503" y="3236979"/>
            <a:ext cx="8976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 kern="0" dirty="0"/>
              <a:t>Bleaching</a:t>
            </a:r>
          </a:p>
        </p:txBody>
      </p:sp>
      <p:cxnSp>
        <p:nvCxnSpPr>
          <p:cNvPr id="36" name="Verbinder: gewinkelt 35">
            <a:extLst>
              <a:ext uri="{FF2B5EF4-FFF2-40B4-BE49-F238E27FC236}">
                <a16:creationId xmlns:a16="http://schemas.microsoft.com/office/drawing/2014/main" id="{90AC973B-C87A-4E41-99E8-C8F9D9FB23D6}"/>
              </a:ext>
            </a:extLst>
          </p:cNvPr>
          <p:cNvCxnSpPr>
            <a:cxnSpLocks/>
            <a:stCxn id="15" idx="3"/>
            <a:endCxn id="30" idx="0"/>
          </p:cNvCxnSpPr>
          <p:nvPr/>
        </p:nvCxnSpPr>
        <p:spPr bwMode="auto">
          <a:xfrm>
            <a:off x="2077826" y="1480881"/>
            <a:ext cx="8796369" cy="1885747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BCC6E04D-FA6D-4708-90B1-27A7486E5617}"/>
              </a:ext>
            </a:extLst>
          </p:cNvPr>
          <p:cNvSpPr txBox="1"/>
          <p:nvPr/>
        </p:nvSpPr>
        <p:spPr bwMode="auto">
          <a:xfrm rot="16200000">
            <a:off x="10526718" y="2250740"/>
            <a:ext cx="6812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600" kern="0" dirty="0"/>
              <a:t>chem.</a:t>
            </a:r>
          </a:p>
          <a:p>
            <a:pPr algn="ctr"/>
            <a:r>
              <a:rPr lang="de-DE" sz="1600" kern="0" dirty="0" err="1"/>
              <a:t>Pulping</a:t>
            </a:r>
            <a:endParaRPr lang="de-DE" sz="1600" kern="0" dirty="0"/>
          </a:p>
        </p:txBody>
      </p:sp>
      <p:sp>
        <p:nvSpPr>
          <p:cNvPr id="42" name="Pfeil: nach rechts 41">
            <a:extLst>
              <a:ext uri="{FF2B5EF4-FFF2-40B4-BE49-F238E27FC236}">
                <a16:creationId xmlns:a16="http://schemas.microsoft.com/office/drawing/2014/main" id="{AA63A5CD-8BE1-4D49-9417-1F981962099D}"/>
              </a:ext>
            </a:extLst>
          </p:cNvPr>
          <p:cNvSpPr/>
          <p:nvPr/>
        </p:nvSpPr>
        <p:spPr bwMode="auto">
          <a:xfrm flipH="1">
            <a:off x="695411" y="5829267"/>
            <a:ext cx="10761735" cy="360000"/>
          </a:xfrm>
          <a:prstGeom prst="rightArrow">
            <a:avLst/>
          </a:prstGeom>
          <a:gradFill>
            <a:gsLst>
              <a:gs pos="0">
                <a:schemeClr val="bg1"/>
              </a:gs>
              <a:gs pos="100000">
                <a:srgbClr val="A28438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133" dirty="0" err="1">
                <a:latin typeface="Arial" charset="0"/>
                <a:ea typeface="ＭＳ Ｐゴシック" pitchFamily="34" charset="-128"/>
              </a:rPr>
              <a:t>Dewatering</a:t>
            </a:r>
            <a:endParaRPr lang="de-DE" sz="2133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4697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7DA67-6356-4C70-81AF-3FFE0D365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Miscanthus Fibres for Papermaking?</a:t>
            </a: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EFD3E927-D375-462B-AE8C-24468BA18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039" y="1517433"/>
            <a:ext cx="7753961" cy="4522266"/>
          </a:xfrm>
        </p:spPr>
        <p:txBody>
          <a:bodyPr/>
          <a:lstStyle/>
          <a:p>
            <a:r>
              <a:rPr lang="de-DE" dirty="0"/>
              <a:t>Investigation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mechanical</a:t>
            </a:r>
            <a:r>
              <a:rPr lang="de-DE" dirty="0"/>
              <a:t> and 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Pulping</a:t>
            </a:r>
            <a:r>
              <a:rPr lang="de-DE" dirty="0"/>
              <a:t> Technologies:</a:t>
            </a:r>
          </a:p>
          <a:p>
            <a:pPr lvl="1"/>
            <a:r>
              <a:rPr lang="de-DE" dirty="0"/>
              <a:t>TMP-</a:t>
            </a:r>
            <a:r>
              <a:rPr lang="de-DE" dirty="0" err="1"/>
              <a:t>Refining</a:t>
            </a:r>
            <a:r>
              <a:rPr lang="de-DE" dirty="0"/>
              <a:t> and </a:t>
            </a:r>
            <a:r>
              <a:rPr lang="de-DE" dirty="0" err="1"/>
              <a:t>Acetosolv-Pulping</a:t>
            </a:r>
            <a:endParaRPr lang="de-DE" dirty="0"/>
          </a:p>
          <a:p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Fibre</a:t>
            </a:r>
            <a:r>
              <a:rPr lang="de-DE" dirty="0"/>
              <a:t> Properties</a:t>
            </a:r>
          </a:p>
          <a:p>
            <a:pPr lvl="1"/>
            <a:r>
              <a:rPr lang="de-DE" dirty="0"/>
              <a:t>Lignin Content, Charge Properties, Degree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Polymerization</a:t>
            </a:r>
            <a:r>
              <a:rPr lang="de-DE" dirty="0"/>
              <a:t>, </a:t>
            </a:r>
            <a:r>
              <a:rPr lang="de-DE" dirty="0" err="1"/>
              <a:t>Fibre</a:t>
            </a:r>
            <a:r>
              <a:rPr lang="de-DE" dirty="0"/>
              <a:t> </a:t>
            </a:r>
            <a:r>
              <a:rPr lang="de-DE" dirty="0" err="1"/>
              <a:t>Morphology</a:t>
            </a:r>
            <a:r>
              <a:rPr lang="de-DE" dirty="0"/>
              <a:t> and </a:t>
            </a:r>
            <a:r>
              <a:rPr lang="de-DE" dirty="0" err="1"/>
              <a:t>Water</a:t>
            </a:r>
            <a:r>
              <a:rPr lang="de-DE" dirty="0"/>
              <a:t> Retention Value</a:t>
            </a:r>
          </a:p>
          <a:p>
            <a:r>
              <a:rPr lang="de-DE" dirty="0"/>
              <a:t>Generation and </a:t>
            </a: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Laboratory Paper Materials</a:t>
            </a:r>
          </a:p>
          <a:p>
            <a:pPr lvl="1"/>
            <a:r>
              <a:rPr lang="de-DE" dirty="0" err="1"/>
              <a:t>Tensile</a:t>
            </a:r>
            <a:r>
              <a:rPr lang="de-DE" dirty="0"/>
              <a:t> and </a:t>
            </a:r>
            <a:r>
              <a:rPr lang="de-DE" dirty="0" err="1"/>
              <a:t>Tear</a:t>
            </a:r>
            <a:r>
              <a:rPr lang="de-DE" dirty="0"/>
              <a:t> </a:t>
            </a:r>
            <a:r>
              <a:rPr lang="de-DE" dirty="0" err="1"/>
              <a:t>Strength</a:t>
            </a:r>
            <a:endParaRPr lang="de-DE" dirty="0"/>
          </a:p>
          <a:p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42A769D-818B-4C92-B761-603809A0569B}"/>
              </a:ext>
            </a:extLst>
          </p:cNvPr>
          <p:cNvSpPr txBox="1">
            <a:spLocks/>
          </p:cNvSpPr>
          <p:nvPr/>
        </p:nvSpPr>
        <p:spPr bwMode="auto">
          <a:xfrm>
            <a:off x="6504045" y="5129006"/>
            <a:ext cx="5352596" cy="70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125" indent="-185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715963" indent="-1714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Font typeface="Arial" charset="0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655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44" indent="-285744">
              <a:buFont typeface="Arial" panose="020B0604020202020204" pitchFamily="34" charset="0"/>
              <a:buChar char="•"/>
            </a:pPr>
            <a:endParaRPr lang="de-DE" sz="2133" kern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79F1313-6CC9-4AAF-8C36-DEBB0E450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3761" y="2233348"/>
            <a:ext cx="4275119" cy="32100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5E9E7FF-A004-4316-BF1A-31B9D744D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941" y="3591197"/>
            <a:ext cx="2893361" cy="238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71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0C29913-834F-4B34-AF35-6B4ED50C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4E4047C-76AE-4115-95CF-1B1DD1A865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indent="0" algn="ctr">
              <a:buNone/>
            </a:pPr>
            <a:endParaRPr lang="de-DE" sz="2800" b="1" dirty="0"/>
          </a:p>
          <a:p>
            <a:pPr indent="0" algn="ctr">
              <a:buNone/>
            </a:pPr>
            <a:endParaRPr lang="de-DE" sz="2800" b="1" dirty="0"/>
          </a:p>
          <a:p>
            <a:pPr indent="0" algn="ctr">
              <a:buNone/>
            </a:pPr>
            <a:r>
              <a:rPr lang="de-DE" sz="2800" b="1" dirty="0" err="1"/>
              <a:t>Miscanthus</a:t>
            </a:r>
            <a:r>
              <a:rPr lang="de-DE" sz="2800" b="1" dirty="0"/>
              <a:t> </a:t>
            </a:r>
            <a:r>
              <a:rPr lang="de-DE" sz="2800" b="1" dirty="0" err="1"/>
              <a:t>Fibre</a:t>
            </a:r>
            <a:r>
              <a:rPr lang="de-DE" sz="2800" b="1" dirty="0"/>
              <a:t> </a:t>
            </a:r>
            <a:r>
              <a:rPr lang="de-DE" sz="2800" b="1" dirty="0" err="1"/>
              <a:t>properties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1592221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DFAAA7-07BF-4CE3-AC65-EC2879D8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40" y="-19156"/>
            <a:ext cx="8012833" cy="1076857"/>
          </a:xfrm>
        </p:spPr>
        <p:txBody>
          <a:bodyPr/>
          <a:lstStyle/>
          <a:p>
            <a:r>
              <a:rPr lang="de-DE" dirty="0"/>
              <a:t>Chemical </a:t>
            </a:r>
            <a:r>
              <a:rPr lang="de-DE" dirty="0" err="1"/>
              <a:t>properties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8A6CEB6-A23C-401F-9754-2559FDC9033D}"/>
              </a:ext>
            </a:extLst>
          </p:cNvPr>
          <p:cNvSpPr txBox="1"/>
          <p:nvPr/>
        </p:nvSpPr>
        <p:spPr>
          <a:xfrm>
            <a:off x="577240" y="5286428"/>
            <a:ext cx="1005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Fibres</a:t>
            </a:r>
            <a:r>
              <a:rPr lang="en-US" sz="1600" dirty="0"/>
              <a:t> from the </a:t>
            </a:r>
            <a:r>
              <a:rPr lang="en-US" sz="1600" dirty="0" err="1"/>
              <a:t>acetosolv</a:t>
            </a:r>
            <a:r>
              <a:rPr lang="en-US" sz="1600" dirty="0"/>
              <a:t> pulping have a significantly lower GVZ (limiting viscosity number) than the </a:t>
            </a:r>
            <a:r>
              <a:rPr lang="en-US" sz="1600" dirty="0" err="1"/>
              <a:t>fibres</a:t>
            </a:r>
            <a:r>
              <a:rPr lang="en-US" sz="1600" dirty="0"/>
              <a:t> from the sulphate digestion.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total charge of the fibrous materials from </a:t>
            </a:r>
            <a:r>
              <a:rPr lang="en-US" sz="1600" dirty="0" err="1"/>
              <a:t>acetosolv</a:t>
            </a:r>
            <a:r>
              <a:rPr lang="en-US" sz="1600" dirty="0"/>
              <a:t> digestion is many times higher than the fibrous materials from sulphate digestion</a:t>
            </a:r>
            <a:endParaRPr lang="de-DE" sz="1600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4E5302A8-1E92-4984-8DA5-B5BDD04A2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176908"/>
              </p:ext>
            </p:extLst>
          </p:nvPr>
        </p:nvGraphicFramePr>
        <p:xfrm>
          <a:off x="890749" y="856395"/>
          <a:ext cx="5814850" cy="3894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970">
                  <a:extLst>
                    <a:ext uri="{9D8B030D-6E8A-4147-A177-3AD203B41FA5}">
                      <a16:colId xmlns:a16="http://schemas.microsoft.com/office/drawing/2014/main" val="2840010063"/>
                    </a:ext>
                  </a:extLst>
                </a:gridCol>
                <a:gridCol w="1162970">
                  <a:extLst>
                    <a:ext uri="{9D8B030D-6E8A-4147-A177-3AD203B41FA5}">
                      <a16:colId xmlns:a16="http://schemas.microsoft.com/office/drawing/2014/main" val="163570864"/>
                    </a:ext>
                  </a:extLst>
                </a:gridCol>
                <a:gridCol w="1162970">
                  <a:extLst>
                    <a:ext uri="{9D8B030D-6E8A-4147-A177-3AD203B41FA5}">
                      <a16:colId xmlns:a16="http://schemas.microsoft.com/office/drawing/2014/main" val="4220886487"/>
                    </a:ext>
                  </a:extLst>
                </a:gridCol>
                <a:gridCol w="1162970">
                  <a:extLst>
                    <a:ext uri="{9D8B030D-6E8A-4147-A177-3AD203B41FA5}">
                      <a16:colId xmlns:a16="http://schemas.microsoft.com/office/drawing/2014/main" val="4131645693"/>
                    </a:ext>
                  </a:extLst>
                </a:gridCol>
                <a:gridCol w="1162970">
                  <a:extLst>
                    <a:ext uri="{9D8B030D-6E8A-4147-A177-3AD203B41FA5}">
                      <a16:colId xmlns:a16="http://schemas.microsoft.com/office/drawing/2014/main" val="3375788740"/>
                    </a:ext>
                  </a:extLst>
                </a:gridCol>
              </a:tblGrid>
              <a:tr h="341813">
                <a:tc>
                  <a:txBody>
                    <a:bodyPr/>
                    <a:lstStyle/>
                    <a:p>
                      <a:r>
                        <a:rPr lang="de-DE" sz="1400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Lignin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GVZ ml/g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Total </a:t>
                      </a:r>
                      <a:r>
                        <a:rPr lang="de-DE" sz="1400" dirty="0" err="1"/>
                        <a:t>charge</a:t>
                      </a:r>
                      <a:endParaRPr lang="de-DE" sz="1400" dirty="0"/>
                    </a:p>
                    <a:p>
                      <a:r>
                        <a:rPr lang="de-DE" sz="1400" dirty="0"/>
                        <a:t>mmol/kg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Surface </a:t>
                      </a:r>
                      <a:r>
                        <a:rPr lang="de-DE" sz="1400" dirty="0" err="1"/>
                        <a:t>charge</a:t>
                      </a:r>
                      <a:endParaRPr lang="de-DE" sz="1400" dirty="0"/>
                    </a:p>
                    <a:p>
                      <a:r>
                        <a:rPr lang="de-DE" sz="1400" dirty="0"/>
                        <a:t>µ</a:t>
                      </a:r>
                      <a:r>
                        <a:rPr lang="de-DE" sz="1400" dirty="0" err="1"/>
                        <a:t>eq</a:t>
                      </a:r>
                      <a:r>
                        <a:rPr lang="de-DE" sz="1400" dirty="0"/>
                        <a:t>/g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554310"/>
                  </a:ext>
                </a:extLst>
              </a:tr>
              <a:tr h="318951">
                <a:tc>
                  <a:txBody>
                    <a:bodyPr/>
                    <a:lstStyle/>
                    <a:p>
                      <a:r>
                        <a:rPr lang="de-DE" sz="1400" dirty="0"/>
                        <a:t>TMP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395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538580"/>
                  </a:ext>
                </a:extLst>
              </a:tr>
              <a:tr h="318951">
                <a:tc>
                  <a:txBody>
                    <a:bodyPr/>
                    <a:lstStyle/>
                    <a:p>
                      <a:r>
                        <a:rPr lang="de-DE" sz="1400" dirty="0"/>
                        <a:t>CTMP V 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587471"/>
                  </a:ext>
                </a:extLst>
              </a:tr>
              <a:tr h="318951">
                <a:tc>
                  <a:txBody>
                    <a:bodyPr/>
                    <a:lstStyle/>
                    <a:p>
                      <a:r>
                        <a:rPr lang="de-DE" sz="1400" dirty="0" err="1"/>
                        <a:t>Acetosolv</a:t>
                      </a:r>
                      <a:r>
                        <a:rPr lang="de-DE" sz="1400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65,2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-195,6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417682"/>
                  </a:ext>
                </a:extLst>
              </a:tr>
              <a:tr h="318951">
                <a:tc>
                  <a:txBody>
                    <a:bodyPr/>
                    <a:lstStyle/>
                    <a:p>
                      <a:r>
                        <a:rPr lang="de-DE" sz="1400" dirty="0" err="1"/>
                        <a:t>Acetosolv</a:t>
                      </a:r>
                      <a:r>
                        <a:rPr lang="de-DE" sz="1400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13,2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59,3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-204,4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43154"/>
                  </a:ext>
                </a:extLst>
              </a:tr>
              <a:tr h="318951">
                <a:tc>
                  <a:txBody>
                    <a:bodyPr/>
                    <a:lstStyle/>
                    <a:p>
                      <a:r>
                        <a:rPr lang="de-DE" sz="1400" dirty="0" err="1"/>
                        <a:t>Acetosolv</a:t>
                      </a:r>
                      <a:r>
                        <a:rPr lang="de-DE" sz="1400" dirty="0"/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15,9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43,7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-191,6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527798"/>
                  </a:ext>
                </a:extLst>
              </a:tr>
              <a:tr h="318951">
                <a:tc>
                  <a:txBody>
                    <a:bodyPr/>
                    <a:lstStyle/>
                    <a:p>
                      <a:r>
                        <a:rPr lang="de-DE" sz="1400" dirty="0" err="1"/>
                        <a:t>Acetosolv</a:t>
                      </a:r>
                      <a:r>
                        <a:rPr lang="de-DE" sz="1400" dirty="0"/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317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65,2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-104,7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634182"/>
                  </a:ext>
                </a:extLst>
              </a:tr>
              <a:tr h="393518">
                <a:tc>
                  <a:txBody>
                    <a:bodyPr/>
                    <a:lstStyle/>
                    <a:p>
                      <a:r>
                        <a:rPr lang="de-DE" sz="1400" dirty="0" err="1"/>
                        <a:t>Sulphate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pulp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spruce</a:t>
                      </a:r>
                      <a:r>
                        <a:rPr lang="de-DE" sz="1400" dirty="0"/>
                        <a:t>/</a:t>
                      </a:r>
                      <a:r>
                        <a:rPr lang="de-DE" sz="1400" dirty="0" err="1"/>
                        <a:t>pine</a:t>
                      </a:r>
                      <a:endParaRPr lang="de-DE" sz="1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&lt;1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730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22,2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- 54,1</a:t>
                      </a:r>
                    </a:p>
                    <a:p>
                      <a:endParaRPr lang="de-DE" sz="1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678342"/>
                  </a:ext>
                </a:extLst>
              </a:tr>
              <a:tr h="393518">
                <a:tc>
                  <a:txBody>
                    <a:bodyPr/>
                    <a:lstStyle/>
                    <a:p>
                      <a:r>
                        <a:rPr lang="de-DE" sz="1400" dirty="0"/>
                        <a:t>Sulfat </a:t>
                      </a:r>
                      <a:r>
                        <a:rPr lang="de-DE" sz="1400" dirty="0" err="1"/>
                        <a:t>pulp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eucalyptus</a:t>
                      </a:r>
                      <a:endParaRPr lang="de-DE" sz="1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&lt; 1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743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25,7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- 71,2</a:t>
                      </a:r>
                    </a:p>
                    <a:p>
                      <a:endParaRPr lang="de-DE" sz="14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518529"/>
                  </a:ext>
                </a:extLst>
              </a:tr>
            </a:tbl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FEFBC9B1-FD9E-4C30-8DE3-3C618D686349}"/>
              </a:ext>
            </a:extLst>
          </p:cNvPr>
          <p:cNvSpPr/>
          <p:nvPr/>
        </p:nvSpPr>
        <p:spPr>
          <a:xfrm>
            <a:off x="92364" y="3490146"/>
            <a:ext cx="798385" cy="17099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Reference Wood Pulps: Datasheet </a:t>
            </a:r>
            <a:r>
              <a:rPr lang="de-DE" sz="1600" dirty="0" err="1"/>
              <a:t>values</a:t>
            </a:r>
            <a:endParaRPr lang="de-DE" sz="1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FF9807-9B50-480E-B03D-15E945575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284" y="856395"/>
            <a:ext cx="1965538" cy="1465311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D4A7E06F-3D50-480E-9B93-A57CFB237662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6594764" y="1589051"/>
            <a:ext cx="1524520" cy="475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C4464820-7F6E-4636-BCFE-7A0983717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84" y="2321705"/>
            <a:ext cx="1965538" cy="1478447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FA111305-C34F-4A4F-9E9A-2E914D180493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6594764" y="2376065"/>
            <a:ext cx="1524520" cy="684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CF70FDEE-01BB-4054-9D28-B3A0881658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2" t="8177" r="14054" b="22456"/>
          <a:stretch/>
        </p:blipFill>
        <p:spPr>
          <a:xfrm>
            <a:off x="8119539" y="3684725"/>
            <a:ext cx="1965283" cy="1478497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EDC27E1-6AAC-4603-9E0D-115D290ECBF8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6594764" y="3372335"/>
            <a:ext cx="1524775" cy="1051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259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EC290-AB77-4558-B3F4-6F864168D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Fiber </a:t>
            </a:r>
            <a:r>
              <a:rPr lang="de-DE" dirty="0" err="1"/>
              <a:t>length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retenention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WRV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091B4C7C-8AE6-4AC6-A301-5B2287587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138" y="1517650"/>
            <a:ext cx="3892776" cy="4412887"/>
          </a:xfrm>
        </p:spPr>
        <p:txBody>
          <a:bodyPr/>
          <a:lstStyle/>
          <a:p>
            <a:r>
              <a:rPr lang="en-US" sz="1800" dirty="0"/>
              <a:t>Miscanthus pulps have short </a:t>
            </a:r>
            <a:r>
              <a:rPr lang="en-US" sz="1800" dirty="0" err="1"/>
              <a:t>fibres</a:t>
            </a:r>
            <a:r>
              <a:rPr lang="en-US" sz="1800" dirty="0"/>
              <a:t>, lots of fines -&gt; a high specific surface area -&gt; high WRV. </a:t>
            </a:r>
          </a:p>
          <a:p>
            <a:r>
              <a:rPr lang="en-US" sz="1800" dirty="0"/>
              <a:t>Sulphate pulps have significantly lower WRV values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34B7058-0929-410B-97AA-78EE1E621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547" y="1666780"/>
            <a:ext cx="6367676" cy="411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99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AB2CF2-287F-442E-832D-C8D092F00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Drainage </a:t>
            </a:r>
            <a:r>
              <a:rPr lang="de-DE" dirty="0" err="1"/>
              <a:t>resistance</a:t>
            </a:r>
            <a:r>
              <a:rPr lang="de-DE" dirty="0"/>
              <a:t> SR – PFI Mill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F0D2D71-C541-4245-BC3E-A01116347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138" y="4718708"/>
            <a:ext cx="10395995" cy="1078487"/>
          </a:xfrm>
        </p:spPr>
        <p:txBody>
          <a:bodyPr/>
          <a:lstStyle/>
          <a:p>
            <a:r>
              <a:rPr lang="en-US" sz="1800" dirty="0"/>
              <a:t>the Miscanthus CTMP develops very high SR values when ground -&gt; fines content increases </a:t>
            </a:r>
          </a:p>
          <a:p>
            <a:r>
              <a:rPr lang="en-US" sz="1800" dirty="0"/>
              <a:t>the pulps produced by the sulphate process are more resistant to grinding than the Miscanthus pulps </a:t>
            </a:r>
            <a:endParaRPr lang="de-DE" sz="1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F4017B-412D-44FB-AF13-2716A7596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013" y="1449158"/>
            <a:ext cx="4796120" cy="311669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A459DB2-62CC-4FF2-AD7A-7625D826D7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701" r="9701"/>
          <a:stretch/>
        </p:blipFill>
        <p:spPr>
          <a:xfrm>
            <a:off x="2026406" y="1449158"/>
            <a:ext cx="3973582" cy="311669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2BE11B0-58A1-4BA7-BA8F-CA7497255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38" y="1449158"/>
            <a:ext cx="2425218" cy="311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35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0C29913-834F-4B34-AF35-6B4ED50C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4E4047C-76AE-4115-95CF-1B1DD1A865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indent="0" algn="ctr">
              <a:buNone/>
            </a:pPr>
            <a:endParaRPr lang="de-DE" sz="2800" b="1" dirty="0"/>
          </a:p>
          <a:p>
            <a:pPr indent="0" algn="ctr">
              <a:buNone/>
            </a:pPr>
            <a:endParaRPr lang="de-DE" sz="2800" b="1" dirty="0"/>
          </a:p>
          <a:p>
            <a:pPr indent="0" algn="ctr">
              <a:buNone/>
            </a:pPr>
            <a:r>
              <a:rPr lang="de-DE" sz="2800" b="1" dirty="0"/>
              <a:t>Paper </a:t>
            </a:r>
            <a:r>
              <a:rPr lang="de-DE" sz="2800" b="1" dirty="0" err="1"/>
              <a:t>properties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4018084478"/>
      </p:ext>
    </p:extLst>
  </p:cSld>
  <p:clrMapOvr>
    <a:masterClrMapping/>
  </p:clrMapOvr>
</p:sld>
</file>

<file path=ppt/theme/theme1.xml><?xml version="1.0" encoding="utf-8"?>
<a:theme xmlns:a="http://schemas.openxmlformats.org/drawingml/2006/main" name="1_PTS">
  <a:themeElements>
    <a:clrScheme name="PTS">
      <a:dk1>
        <a:srgbClr val="0B1224"/>
      </a:dk1>
      <a:lt1>
        <a:srgbClr val="FFFFFF"/>
      </a:lt1>
      <a:dk2>
        <a:srgbClr val="005A9A"/>
      </a:dk2>
      <a:lt2>
        <a:srgbClr val="E9EDF8"/>
      </a:lt2>
      <a:accent1>
        <a:srgbClr val="005A9A"/>
      </a:accent1>
      <a:accent2>
        <a:srgbClr val="62B55A"/>
      </a:accent2>
      <a:accent3>
        <a:srgbClr val="86A7D8"/>
      </a:accent3>
      <a:accent4>
        <a:srgbClr val="FFD400"/>
      </a:accent4>
      <a:accent5>
        <a:srgbClr val="F3954A"/>
      </a:accent5>
      <a:accent6>
        <a:srgbClr val="E8424F"/>
      </a:accent6>
      <a:hlink>
        <a:srgbClr val="005A9A"/>
      </a:hlink>
      <a:folHlink>
        <a:srgbClr val="86A7D8"/>
      </a:folHlink>
    </a:clrScheme>
    <a:fontScheme name="P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TS_Präsentationsvorlage_16_9" id="{78DCCB7F-9411-4066-9C28-29624BA68D0E}" vid="{4EF11542-D3FA-4CBD-AF76-C4C50C428B7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594</Words>
  <Application>Microsoft Office PowerPoint</Application>
  <PresentationFormat>Breitbild</PresentationFormat>
  <Paragraphs>155</Paragraphs>
  <Slides>15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Calibri</vt:lpstr>
      <vt:lpstr>Symbol</vt:lpstr>
      <vt:lpstr>Verdana</vt:lpstr>
      <vt:lpstr>1_PTS</vt:lpstr>
      <vt:lpstr>MiscanValue - Creating value chains for utilization of miscanthus fibres from sustainably managed marginal and post-mining areas </vt:lpstr>
      <vt:lpstr>Virgin and Secondary Fibres for Paper Production</vt:lpstr>
      <vt:lpstr>Pulping vs. Properties</vt:lpstr>
      <vt:lpstr>Miscanthus Fibres for Papermaking?</vt:lpstr>
      <vt:lpstr>PowerPoint-Präsentation</vt:lpstr>
      <vt:lpstr>Chemical properties</vt:lpstr>
      <vt:lpstr>Fiber length vs Water retenention value WRV</vt:lpstr>
      <vt:lpstr>Drainage resistance SR – PFI Mill</vt:lpstr>
      <vt:lpstr>PowerPoint-Präsentation</vt:lpstr>
      <vt:lpstr>Laboratory Sheet Forming: Rapid Koethen</vt:lpstr>
      <vt:lpstr>Handsheets</vt:lpstr>
      <vt:lpstr>Tensile-Index – PFI Mill</vt:lpstr>
      <vt:lpstr>Tear-Index – PFI Mill</vt:lpstr>
      <vt:lpstr>Next Steps: Preparing Paper at a Pilot Paper Machine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Svenja</dc:creator>
  <cp:lastModifiedBy>Zahel, Martin</cp:lastModifiedBy>
  <cp:revision>219</cp:revision>
  <dcterms:created xsi:type="dcterms:W3CDTF">2020-04-16T08:36:47Z</dcterms:created>
  <dcterms:modified xsi:type="dcterms:W3CDTF">2022-09-21T09:42:24Z</dcterms:modified>
</cp:coreProperties>
</file>