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ink/ink1.xml" ContentType="application/inkml+xml"/>
  <Override PartName="/ppt/ink/ink2.xml" ContentType="application/inkml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305" r:id="rId4"/>
    <p:sldId id="309" r:id="rId5"/>
    <p:sldId id="315" r:id="rId6"/>
    <p:sldId id="326" r:id="rId7"/>
    <p:sldId id="325" r:id="rId8"/>
    <p:sldId id="327" r:id="rId9"/>
    <p:sldId id="328" r:id="rId10"/>
    <p:sldId id="266" r:id="rId11"/>
    <p:sldId id="276" r:id="rId12"/>
    <p:sldId id="319" r:id="rId13"/>
    <p:sldId id="330" r:id="rId14"/>
    <p:sldId id="329" r:id="rId15"/>
    <p:sldId id="316" r:id="rId16"/>
    <p:sldId id="331" r:id="rId17"/>
    <p:sldId id="320" r:id="rId18"/>
  </p:sldIdLst>
  <p:sldSz cx="9144000" cy="6858000" type="screen4x3"/>
  <p:notesSz cx="6888163" cy="100187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2" autoAdjust="0"/>
    <p:restoredTop sz="94822" autoAdjust="0"/>
  </p:normalViewPr>
  <p:slideViewPr>
    <p:cSldViewPr>
      <p:cViewPr varScale="1">
        <p:scale>
          <a:sx n="107" d="100"/>
          <a:sy n="107" d="100"/>
        </p:scale>
        <p:origin x="142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18174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10.80.11.110\home\&#268;l&#225;nky%20a%20prezentace\Odpadov&#233;%20forum\Velikost%20trhu%20glykolov&#253;ch%20odpad&#367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1" dirty="0"/>
              <a:t>Produkce a likvidace odpadů 160114 - nemrznoucí směsi 2006 - 2020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9600146599321214E-2"/>
          <c:y val="8.9733000974316343E-2"/>
          <c:w val="0.79175385189574921"/>
          <c:h val="0.78933973418784165"/>
        </c:manualLayout>
      </c:layout>
      <c:barChart>
        <c:barDir val="col"/>
        <c:grouping val="clustered"/>
        <c:varyColors val="0"/>
        <c:ser>
          <c:idx val="1"/>
          <c:order val="0"/>
          <c:tx>
            <c:v>Produkce odpadu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invertIfNegative val="0"/>
          <c:cat>
            <c:numRef>
              <c:f>data!$A$6:$A$20</c:f>
              <c:numCache>
                <c:formatCode>General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numCache>
              <c:extLst/>
            </c:numRef>
          </c:cat>
          <c:val>
            <c:numRef>
              <c:f>data!$C$6:$C$20</c:f>
              <c:numCache>
                <c:formatCode>0.0</c:formatCode>
                <c:ptCount val="15"/>
                <c:pt idx="0">
                  <c:v>249.6</c:v>
                </c:pt>
                <c:pt idx="1">
                  <c:v>372.3</c:v>
                </c:pt>
                <c:pt idx="2">
                  <c:v>499.5</c:v>
                </c:pt>
                <c:pt idx="3">
                  <c:v>427</c:v>
                </c:pt>
                <c:pt idx="4">
                  <c:v>518</c:v>
                </c:pt>
                <c:pt idx="5">
                  <c:v>507.4</c:v>
                </c:pt>
                <c:pt idx="6">
                  <c:v>546.1</c:v>
                </c:pt>
                <c:pt idx="7">
                  <c:v>507.6</c:v>
                </c:pt>
                <c:pt idx="8">
                  <c:v>939</c:v>
                </c:pt>
                <c:pt idx="9" formatCode="#\ ##0.0">
                  <c:v>784.8</c:v>
                </c:pt>
                <c:pt idx="10" formatCode="General">
                  <c:v>981</c:v>
                </c:pt>
                <c:pt idx="11" formatCode="General">
                  <c:v>946.9</c:v>
                </c:pt>
                <c:pt idx="12" formatCode="General">
                  <c:v>1058.5</c:v>
                </c:pt>
                <c:pt idx="13">
                  <c:v>1318.23</c:v>
                </c:pt>
                <c:pt idx="14" formatCode="General">
                  <c:v>1260.3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A20-4620-B222-F3704CCBB958}"/>
            </c:ext>
          </c:extLst>
        </c:ser>
        <c:ser>
          <c:idx val="0"/>
          <c:order val="1"/>
          <c:tx>
            <c:v>BD9 - Fyzikálně chemická úprava</c:v>
          </c:tx>
          <c:invertIfNegative val="0"/>
          <c:cat>
            <c:numRef>
              <c:f>data!$A$6:$A$20</c:f>
              <c:numCache>
                <c:formatCode>General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numCache>
              <c:extLst/>
            </c:numRef>
          </c:cat>
          <c:val>
            <c:numRef>
              <c:f>data!$D$6:$D$20</c:f>
              <c:numCache>
                <c:formatCode>0.0</c:formatCode>
                <c:ptCount val="15"/>
                <c:pt idx="0">
                  <c:v>55.9</c:v>
                </c:pt>
                <c:pt idx="1">
                  <c:v>55.9</c:v>
                </c:pt>
                <c:pt idx="2">
                  <c:v>83.1</c:v>
                </c:pt>
                <c:pt idx="3">
                  <c:v>95.5</c:v>
                </c:pt>
                <c:pt idx="4">
                  <c:v>102.3</c:v>
                </c:pt>
                <c:pt idx="5">
                  <c:v>127.1</c:v>
                </c:pt>
                <c:pt idx="6">
                  <c:v>174.4</c:v>
                </c:pt>
                <c:pt idx="7">
                  <c:v>216.9</c:v>
                </c:pt>
                <c:pt idx="8">
                  <c:v>310</c:v>
                </c:pt>
                <c:pt idx="9" formatCode="#,##0">
                  <c:v>200.3</c:v>
                </c:pt>
                <c:pt idx="10" formatCode="General">
                  <c:v>248.4</c:v>
                </c:pt>
                <c:pt idx="11" formatCode="General">
                  <c:v>191</c:v>
                </c:pt>
                <c:pt idx="12" formatCode="General">
                  <c:v>177.5</c:v>
                </c:pt>
                <c:pt idx="13" formatCode="General">
                  <c:v>518</c:v>
                </c:pt>
                <c:pt idx="14" formatCode="0">
                  <c:v>537.45299999999997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CA20-4620-B222-F3704CCBB958}"/>
            </c:ext>
          </c:extLst>
        </c:ser>
        <c:ser>
          <c:idx val="2"/>
          <c:order val="2"/>
          <c:tx>
            <c:v>BD10 - Spalování na pevnině</c:v>
          </c:tx>
          <c:invertIfNegative val="0"/>
          <c:cat>
            <c:numRef>
              <c:f>data!$A$6:$A$20</c:f>
              <c:numCache>
                <c:formatCode>General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numCache>
              <c:extLst/>
            </c:numRef>
          </c:cat>
          <c:val>
            <c:numRef>
              <c:f>data!$E$6:$E$20</c:f>
              <c:numCache>
                <c:formatCode>0.0</c:formatCode>
                <c:ptCount val="15"/>
                <c:pt idx="0">
                  <c:v>62.1</c:v>
                </c:pt>
                <c:pt idx="1">
                  <c:v>101.4</c:v>
                </c:pt>
                <c:pt idx="2">
                  <c:v>146</c:v>
                </c:pt>
                <c:pt idx="3">
                  <c:v>112</c:v>
                </c:pt>
                <c:pt idx="4">
                  <c:v>65</c:v>
                </c:pt>
                <c:pt idx="5">
                  <c:v>129.9</c:v>
                </c:pt>
                <c:pt idx="6">
                  <c:v>127.8</c:v>
                </c:pt>
                <c:pt idx="7">
                  <c:v>122.4</c:v>
                </c:pt>
                <c:pt idx="8">
                  <c:v>155</c:v>
                </c:pt>
                <c:pt idx="9" formatCode="General">
                  <c:v>140.9</c:v>
                </c:pt>
                <c:pt idx="10" formatCode="General">
                  <c:v>216.4</c:v>
                </c:pt>
                <c:pt idx="11" formatCode="General">
                  <c:v>245.6</c:v>
                </c:pt>
                <c:pt idx="12" formatCode="General">
                  <c:v>272.10000000000002</c:v>
                </c:pt>
                <c:pt idx="13" formatCode="General">
                  <c:v>297</c:v>
                </c:pt>
                <c:pt idx="14" formatCode="General">
                  <c:v>325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CA20-4620-B222-F3704CCBB958}"/>
            </c:ext>
          </c:extLst>
        </c:ser>
        <c:ser>
          <c:idx val="4"/>
          <c:order val="3"/>
          <c:tx>
            <c:v>BR1 - Využití jako paliva</c:v>
          </c:tx>
          <c:invertIfNegative val="0"/>
          <c:cat>
            <c:numRef>
              <c:f>data!$A$6:$A$20</c:f>
              <c:numCache>
                <c:formatCode>General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numCache>
              <c:extLst/>
            </c:numRef>
          </c:cat>
          <c:val>
            <c:numRef>
              <c:f>data!$F$6:$F$20</c:f>
              <c:numCache>
                <c:formatCode>0.0</c:formatCode>
                <c:ptCount val="15"/>
                <c:pt idx="0">
                  <c:v>41.4</c:v>
                </c:pt>
                <c:pt idx="1">
                  <c:v>18.3</c:v>
                </c:pt>
                <c:pt idx="2">
                  <c:v>16.2</c:v>
                </c:pt>
                <c:pt idx="3">
                  <c:v>24.5</c:v>
                </c:pt>
                <c:pt idx="4">
                  <c:v>3.9</c:v>
                </c:pt>
                <c:pt idx="5">
                  <c:v>6</c:v>
                </c:pt>
                <c:pt idx="6">
                  <c:v>11.3</c:v>
                </c:pt>
                <c:pt idx="7">
                  <c:v>5.5</c:v>
                </c:pt>
                <c:pt idx="8">
                  <c:v>4.5</c:v>
                </c:pt>
                <c:pt idx="9" formatCode="General">
                  <c:v>34.299999999999997</c:v>
                </c:pt>
                <c:pt idx="10" formatCode="General">
                  <c:v>0</c:v>
                </c:pt>
                <c:pt idx="11" formatCode="General">
                  <c:v>0</c:v>
                </c:pt>
                <c:pt idx="12" formatCode="General">
                  <c:v>0</c:v>
                </c:pt>
                <c:pt idx="13" formatCode="General">
                  <c:v>10.5</c:v>
                </c:pt>
                <c:pt idx="14" formatCode="General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CA20-4620-B222-F3704CCBB958}"/>
            </c:ext>
          </c:extLst>
        </c:ser>
        <c:ser>
          <c:idx val="5"/>
          <c:order val="4"/>
          <c:tx>
            <c:v>BR2 - Získávání rozpouštědel + BR3 - Recyklace</c:v>
          </c:tx>
          <c:invertIfNegative val="0"/>
          <c:cat>
            <c:numRef>
              <c:f>data!$A$6:$A$20</c:f>
              <c:numCache>
                <c:formatCode>General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numCache>
              <c:extLst/>
            </c:numRef>
          </c:cat>
          <c:val>
            <c:numRef>
              <c:f>data!$G$6:$G$20</c:f>
              <c:numCache>
                <c:formatCode>0.0</c:formatCode>
                <c:ptCount val="15"/>
                <c:pt idx="0">
                  <c:v>24.5</c:v>
                </c:pt>
                <c:pt idx="1">
                  <c:v>13</c:v>
                </c:pt>
                <c:pt idx="2">
                  <c:v>41.9</c:v>
                </c:pt>
                <c:pt idx="3">
                  <c:v>13</c:v>
                </c:pt>
                <c:pt idx="4">
                  <c:v>1.9</c:v>
                </c:pt>
                <c:pt idx="5">
                  <c:v>21.4</c:v>
                </c:pt>
                <c:pt idx="6">
                  <c:v>5.7</c:v>
                </c:pt>
                <c:pt idx="7">
                  <c:v>32.4</c:v>
                </c:pt>
                <c:pt idx="8">
                  <c:v>61.3</c:v>
                </c:pt>
                <c:pt idx="9" formatCode="General">
                  <c:v>0</c:v>
                </c:pt>
                <c:pt idx="10" formatCode="General">
                  <c:v>0</c:v>
                </c:pt>
                <c:pt idx="11" formatCode="General">
                  <c:v>4.95</c:v>
                </c:pt>
                <c:pt idx="12">
                  <c:v>41.063000000000002</c:v>
                </c:pt>
                <c:pt idx="13">
                  <c:v>107.468</c:v>
                </c:pt>
                <c:pt idx="14">
                  <c:v>156.255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CA20-4620-B222-F3704CCBB9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1726944"/>
        <c:axId val="641727336"/>
      </c:barChart>
      <c:catAx>
        <c:axId val="641726944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b="1"/>
                  <a:t>ROK</a:t>
                </a:r>
              </a:p>
            </c:rich>
          </c:tx>
          <c:layout>
            <c:manualLayout>
              <c:xMode val="edge"/>
              <c:yMode val="edge"/>
              <c:x val="0.44784892808334487"/>
              <c:y val="0.9483204064267710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41727336"/>
        <c:crosses val="autoZero"/>
        <c:auto val="1"/>
        <c:lblAlgn val="ctr"/>
        <c:lblOffset val="100"/>
        <c:noMultiLvlLbl val="0"/>
      </c:catAx>
      <c:valAx>
        <c:axId val="641727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1"/>
                  <a:t>Množství v tunách</a:t>
                </a:r>
              </a:p>
            </c:rich>
          </c:tx>
          <c:layout>
            <c:manualLayout>
              <c:xMode val="edge"/>
              <c:yMode val="edge"/>
              <c:x val="1.350408553222286E-2"/>
              <c:y val="0.4482306732934978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4172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8.1273162469675933E-2"/>
          <c:y val="8.7698785000243015E-2"/>
          <c:w val="0.35611839661416866"/>
          <c:h val="0.29065408469086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span"/>
    <c:showDLblsOverMax val="0"/>
  </c:chart>
  <c:spPr>
    <a:solidFill>
      <a:srgbClr val="FFF7E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outerShdw blurRad="50800" dist="50800" dir="5400000" algn="ctr" rotWithShape="0">
        <a:schemeClr val="bg2"/>
      </a:outerShdw>
    </a:effectLst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927313463382053E-2"/>
          <c:y val="6.8172240121467997E-2"/>
          <c:w val="0.80754397492379115"/>
          <c:h val="0.82851349850016665"/>
        </c:manualLayout>
      </c:layout>
      <c:bar3DChart>
        <c:barDir val="col"/>
        <c:grouping val="stacked"/>
        <c:varyColors val="0"/>
        <c:ser>
          <c:idx val="0"/>
          <c:order val="0"/>
          <c:tx>
            <c:v>160114N</c:v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AB6-40AD-8089-698A9248791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AB6-40AD-8089-698A92487918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9AB6-40AD-8089-698A92487918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5-9AB6-40AD-8089-698A9248791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AB6-40AD-8089-698A9248791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AB6-40AD-8089-698A92487918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9AB6-40AD-8089-698A92487918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9AB6-40AD-8089-698A92487918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9AB6-40AD-8089-698A92487918}"/>
              </c:ext>
            </c:extLst>
          </c:dPt>
          <c:dPt>
            <c:idx val="11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F-9AB6-40AD-8089-698A92487918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1-9AB6-40AD-8089-698A92487918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13-9AB6-40AD-8089-698A92487918}"/>
              </c:ext>
            </c:extLst>
          </c:dPt>
          <c:cat>
            <c:strRef>
              <c:f>'Množství odpadů'!$D$1:$T$1</c:f>
              <c:strCache>
                <c:ptCount val="17"/>
                <c:pt idx="0">
                  <c:v>2017 CLASSIC</c:v>
                </c:pt>
                <c:pt idx="1">
                  <c:v>2017 R3</c:v>
                </c:pt>
                <c:pt idx="2">
                  <c:v>2017 D9</c:v>
                </c:pt>
                <c:pt idx="3">
                  <c:v>2017 D10</c:v>
                </c:pt>
                <c:pt idx="4">
                  <c:v>2018 CLASSIC</c:v>
                </c:pt>
                <c:pt idx="5">
                  <c:v>2018 R3</c:v>
                </c:pt>
                <c:pt idx="6">
                  <c:v>2018 D9</c:v>
                </c:pt>
                <c:pt idx="7">
                  <c:v>2018 D10</c:v>
                </c:pt>
                <c:pt idx="8">
                  <c:v>2019 CLASSIC</c:v>
                </c:pt>
                <c:pt idx="9">
                  <c:v>2019 R3</c:v>
                </c:pt>
                <c:pt idx="10">
                  <c:v>2019 D9</c:v>
                </c:pt>
                <c:pt idx="11">
                  <c:v>2019 D10</c:v>
                </c:pt>
                <c:pt idx="12">
                  <c:v>2020 CLASSIC</c:v>
                </c:pt>
                <c:pt idx="13">
                  <c:v>2020 R3</c:v>
                </c:pt>
                <c:pt idx="14">
                  <c:v>2020 D9</c:v>
                </c:pt>
                <c:pt idx="15">
                  <c:v>2020 D10</c:v>
                </c:pt>
                <c:pt idx="16">
                  <c:v>2021 CLASSIC</c:v>
                </c:pt>
              </c:strCache>
              <c:extLst/>
            </c:strRef>
          </c:cat>
          <c:val>
            <c:numRef>
              <c:f>'Množství odpadů'!$D$2:$T$2</c:f>
              <c:numCache>
                <c:formatCode>#,##0</c:formatCode>
                <c:ptCount val="17"/>
                <c:pt idx="0">
                  <c:v>4948</c:v>
                </c:pt>
                <c:pt idx="1">
                  <c:v>4948</c:v>
                </c:pt>
                <c:pt idx="2">
                  <c:v>191971</c:v>
                </c:pt>
                <c:pt idx="3">
                  <c:v>245606</c:v>
                </c:pt>
                <c:pt idx="4">
                  <c:v>16540</c:v>
                </c:pt>
                <c:pt idx="5">
                  <c:v>16540</c:v>
                </c:pt>
                <c:pt idx="6">
                  <c:v>177473</c:v>
                </c:pt>
                <c:pt idx="7">
                  <c:v>272091</c:v>
                </c:pt>
                <c:pt idx="8">
                  <c:v>21614</c:v>
                </c:pt>
                <c:pt idx="9">
                  <c:v>21614</c:v>
                </c:pt>
                <c:pt idx="10">
                  <c:v>518110</c:v>
                </c:pt>
                <c:pt idx="11">
                  <c:v>296930</c:v>
                </c:pt>
                <c:pt idx="12">
                  <c:v>66337</c:v>
                </c:pt>
                <c:pt idx="13">
                  <c:v>66337</c:v>
                </c:pt>
                <c:pt idx="14">
                  <c:v>537453</c:v>
                </c:pt>
                <c:pt idx="15">
                  <c:v>325486</c:v>
                </c:pt>
                <c:pt idx="16">
                  <c:v>35629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4-9AB6-40AD-8089-698A92487918}"/>
            </c:ext>
          </c:extLst>
        </c:ser>
        <c:ser>
          <c:idx val="1"/>
          <c:order val="1"/>
          <c:tx>
            <c:strRef>
              <c:f>'Množství odpadů'!$A$3</c:f>
              <c:strCache>
                <c:ptCount val="1"/>
                <c:pt idx="0">
                  <c:v>160015O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'Množství odpadů'!$D$1:$T$1</c:f>
              <c:strCache>
                <c:ptCount val="17"/>
                <c:pt idx="0">
                  <c:v>2017 CLASSIC</c:v>
                </c:pt>
                <c:pt idx="1">
                  <c:v>2017 R3</c:v>
                </c:pt>
                <c:pt idx="2">
                  <c:v>2017 D9</c:v>
                </c:pt>
                <c:pt idx="3">
                  <c:v>2017 D10</c:v>
                </c:pt>
                <c:pt idx="4">
                  <c:v>2018 CLASSIC</c:v>
                </c:pt>
                <c:pt idx="5">
                  <c:v>2018 R3</c:v>
                </c:pt>
                <c:pt idx="6">
                  <c:v>2018 D9</c:v>
                </c:pt>
                <c:pt idx="7">
                  <c:v>2018 D10</c:v>
                </c:pt>
                <c:pt idx="8">
                  <c:v>2019 CLASSIC</c:v>
                </c:pt>
                <c:pt idx="9">
                  <c:v>2019 R3</c:v>
                </c:pt>
                <c:pt idx="10">
                  <c:v>2019 D9</c:v>
                </c:pt>
                <c:pt idx="11">
                  <c:v>2019 D10</c:v>
                </c:pt>
                <c:pt idx="12">
                  <c:v>2020 CLASSIC</c:v>
                </c:pt>
                <c:pt idx="13">
                  <c:v>2020 R3</c:v>
                </c:pt>
                <c:pt idx="14">
                  <c:v>2020 D9</c:v>
                </c:pt>
                <c:pt idx="15">
                  <c:v>2020 D10</c:v>
                </c:pt>
                <c:pt idx="16">
                  <c:v>2021 CLASSIC</c:v>
                </c:pt>
              </c:strCache>
              <c:extLst/>
            </c:strRef>
          </c:cat>
          <c:val>
            <c:numRef>
              <c:f>'Množství odpadů'!$D$3:$T$3</c:f>
              <c:numCache>
                <c:formatCode>General</c:formatCode>
                <c:ptCount val="17"/>
                <c:pt idx="0" formatCode="#,##0">
                  <c:v>0</c:v>
                </c:pt>
                <c:pt idx="4" formatCode="#,##0">
                  <c:v>24525</c:v>
                </c:pt>
                <c:pt idx="5" formatCode="#,##0">
                  <c:v>24523</c:v>
                </c:pt>
                <c:pt idx="8" formatCode="#,##0">
                  <c:v>85854</c:v>
                </c:pt>
                <c:pt idx="9" formatCode="#,##0">
                  <c:v>85854</c:v>
                </c:pt>
                <c:pt idx="12" formatCode="#,##0">
                  <c:v>89918</c:v>
                </c:pt>
                <c:pt idx="13" formatCode="#,##0">
                  <c:v>89918</c:v>
                </c:pt>
                <c:pt idx="16" formatCode="#,##0">
                  <c:v>99887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5-9AB6-40AD-8089-698A92487918}"/>
            </c:ext>
          </c:extLst>
        </c:ser>
        <c:ser>
          <c:idx val="2"/>
          <c:order val="2"/>
          <c:tx>
            <c:strRef>
              <c:f>'Množství odpadů'!$A$4</c:f>
              <c:strCache>
                <c:ptCount val="1"/>
                <c:pt idx="0">
                  <c:v>120109N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strRef>
              <c:f>'Množství odpadů'!$D$1:$T$1</c:f>
              <c:strCache>
                <c:ptCount val="17"/>
                <c:pt idx="0">
                  <c:v>2017 CLASSIC</c:v>
                </c:pt>
                <c:pt idx="1">
                  <c:v>2017 R3</c:v>
                </c:pt>
                <c:pt idx="2">
                  <c:v>2017 D9</c:v>
                </c:pt>
                <c:pt idx="3">
                  <c:v>2017 D10</c:v>
                </c:pt>
                <c:pt idx="4">
                  <c:v>2018 CLASSIC</c:v>
                </c:pt>
                <c:pt idx="5">
                  <c:v>2018 R3</c:v>
                </c:pt>
                <c:pt idx="6">
                  <c:v>2018 D9</c:v>
                </c:pt>
                <c:pt idx="7">
                  <c:v>2018 D10</c:v>
                </c:pt>
                <c:pt idx="8">
                  <c:v>2019 CLASSIC</c:v>
                </c:pt>
                <c:pt idx="9">
                  <c:v>2019 R3</c:v>
                </c:pt>
                <c:pt idx="10">
                  <c:v>2019 D9</c:v>
                </c:pt>
                <c:pt idx="11">
                  <c:v>2019 D10</c:v>
                </c:pt>
                <c:pt idx="12">
                  <c:v>2020 CLASSIC</c:v>
                </c:pt>
                <c:pt idx="13">
                  <c:v>2020 R3</c:v>
                </c:pt>
                <c:pt idx="14">
                  <c:v>2020 D9</c:v>
                </c:pt>
                <c:pt idx="15">
                  <c:v>2020 D10</c:v>
                </c:pt>
                <c:pt idx="16">
                  <c:v>2021 CLASSIC</c:v>
                </c:pt>
              </c:strCache>
              <c:extLst/>
            </c:strRef>
          </c:cat>
          <c:val>
            <c:numRef>
              <c:f>'Množství odpadů'!$D$4:$T$4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4">
                  <c:v>0</c:v>
                </c:pt>
                <c:pt idx="5">
                  <c:v>0</c:v>
                </c:pt>
                <c:pt idx="8">
                  <c:v>0</c:v>
                </c:pt>
                <c:pt idx="9">
                  <c:v>0</c:v>
                </c:pt>
                <c:pt idx="12" formatCode="#,##0">
                  <c:v>6610</c:v>
                </c:pt>
                <c:pt idx="13" formatCode="#,##0">
                  <c:v>6610</c:v>
                </c:pt>
                <c:pt idx="16" formatCode="#,##0">
                  <c:v>87645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6-9AB6-40AD-8089-698A92487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2698312"/>
        <c:axId val="492693216"/>
        <c:axId val="0"/>
      </c:bar3DChart>
      <c:catAx>
        <c:axId val="492698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aseline="0"/>
            </a:pPr>
            <a:endParaRPr lang="cs-CZ"/>
          </a:p>
        </c:txPr>
        <c:crossAx val="492693216"/>
        <c:crosses val="autoZero"/>
        <c:auto val="1"/>
        <c:lblAlgn val="ctr"/>
        <c:lblOffset val="100"/>
        <c:noMultiLvlLbl val="0"/>
      </c:catAx>
      <c:valAx>
        <c:axId val="4926932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cs-CZ" sz="1200" b="0"/>
                  <a:t>Množství chladicích kapalin a glykolového odpadu v kilogramech</a:t>
                </a:r>
                <a:endParaRPr lang="en-US" sz="1200" b="0"/>
              </a:p>
            </c:rich>
          </c:tx>
          <c:layout>
            <c:manualLayout>
              <c:xMode val="edge"/>
              <c:yMode val="edge"/>
              <c:x val="6.5193681216038461E-3"/>
              <c:y val="0.1234804260968436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492698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712529880026957"/>
          <c:y val="7.2877660042667755E-2"/>
          <c:w val="0.12114620270247059"/>
          <c:h val="0.19042865607525089"/>
        </c:manualLayout>
      </c:layout>
      <c:overlay val="0"/>
      <c:txPr>
        <a:bodyPr/>
        <a:lstStyle/>
        <a:p>
          <a:pPr>
            <a:defRPr sz="1100" baseline="0"/>
          </a:pPr>
          <a:endParaRPr lang="cs-CZ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="1" dirty="0"/>
              <a:t>Produkce a likvidace odpadů 160113 - brzdové kapaliny 2010 - 2020</a:t>
            </a:r>
          </a:p>
        </c:rich>
      </c:tx>
      <c:layout>
        <c:manualLayout>
          <c:xMode val="edge"/>
          <c:yMode val="edge"/>
          <c:x val="0.11471172353455818"/>
          <c:y val="2.777777777777777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9600146599321214E-2"/>
          <c:y val="8.9733000974316343E-2"/>
          <c:w val="0.79175385189574921"/>
          <c:h val="0.78933973418784165"/>
        </c:manualLayout>
      </c:layout>
      <c:barChart>
        <c:barDir val="col"/>
        <c:grouping val="clustered"/>
        <c:varyColors val="0"/>
        <c:ser>
          <c:idx val="1"/>
          <c:order val="0"/>
          <c:tx>
            <c:v>Produkce odpadu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invertIfNegative val="0"/>
          <c:cat>
            <c:numRef>
              <c:f>data!$A$2:$A$12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data!$B$2:$B$12</c:f>
              <c:numCache>
                <c:formatCode>0.0</c:formatCode>
                <c:ptCount val="11"/>
                <c:pt idx="0">
                  <c:v>143.69999999999999</c:v>
                </c:pt>
                <c:pt idx="1">
                  <c:v>136.30000000000001</c:v>
                </c:pt>
                <c:pt idx="2">
                  <c:v>136</c:v>
                </c:pt>
                <c:pt idx="3">
                  <c:v>153</c:v>
                </c:pt>
                <c:pt idx="4">
                  <c:v>168.7</c:v>
                </c:pt>
                <c:pt idx="5" formatCode="#\ ##0.0">
                  <c:v>155.9</c:v>
                </c:pt>
                <c:pt idx="6" formatCode="General">
                  <c:v>179</c:v>
                </c:pt>
                <c:pt idx="7" formatCode="General">
                  <c:v>201.3</c:v>
                </c:pt>
                <c:pt idx="8" formatCode="General">
                  <c:v>282.3</c:v>
                </c:pt>
                <c:pt idx="9">
                  <c:v>252.8</c:v>
                </c:pt>
                <c:pt idx="10" formatCode="General">
                  <c:v>203.8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A1-4491-B8DD-8F702AA34A5A}"/>
            </c:ext>
          </c:extLst>
        </c:ser>
        <c:ser>
          <c:idx val="0"/>
          <c:order val="1"/>
          <c:tx>
            <c:v>BD9 - Fyzikálně chemická úprava</c:v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numRef>
              <c:f>data!$A$2:$A$12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data!$C$2:$C$12</c:f>
              <c:numCache>
                <c:formatCode>0.0</c:formatCode>
                <c:ptCount val="11"/>
                <c:pt idx="0">
                  <c:v>24.4</c:v>
                </c:pt>
                <c:pt idx="1">
                  <c:v>25</c:v>
                </c:pt>
                <c:pt idx="2">
                  <c:v>29.7</c:v>
                </c:pt>
                <c:pt idx="3">
                  <c:v>40.6</c:v>
                </c:pt>
                <c:pt idx="4">
                  <c:v>37.5</c:v>
                </c:pt>
                <c:pt idx="5" formatCode="#,##0">
                  <c:v>17.399999999999999</c:v>
                </c:pt>
                <c:pt idx="6" formatCode="General">
                  <c:v>17</c:v>
                </c:pt>
                <c:pt idx="7" formatCode="General">
                  <c:v>24</c:v>
                </c:pt>
                <c:pt idx="8" formatCode="General">
                  <c:v>55.4</c:v>
                </c:pt>
                <c:pt idx="9" formatCode="General">
                  <c:v>132.80000000000001</c:v>
                </c:pt>
                <c:pt idx="10" formatCode="0">
                  <c:v>73.900000000000006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A1-4491-B8DD-8F702AA34A5A}"/>
            </c:ext>
          </c:extLst>
        </c:ser>
        <c:ser>
          <c:idx val="2"/>
          <c:order val="2"/>
          <c:tx>
            <c:v>BD10 - Spalování na pevnině</c:v>
          </c:tx>
          <c:spPr>
            <a:solidFill>
              <a:srgbClr val="0070C0"/>
            </a:solidFill>
          </c:spPr>
          <c:invertIfNegative val="0"/>
          <c:cat>
            <c:numRef>
              <c:f>data!$A$2:$A$12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data!$D$2:$D$12</c:f>
              <c:numCache>
                <c:formatCode>0.0</c:formatCode>
                <c:ptCount val="11"/>
                <c:pt idx="0">
                  <c:v>26</c:v>
                </c:pt>
                <c:pt idx="1">
                  <c:v>40.9</c:v>
                </c:pt>
                <c:pt idx="2">
                  <c:v>38.700000000000003</c:v>
                </c:pt>
                <c:pt idx="3">
                  <c:v>35.9</c:v>
                </c:pt>
                <c:pt idx="4">
                  <c:v>40.200000000000003</c:v>
                </c:pt>
                <c:pt idx="5" formatCode="General">
                  <c:v>42.9</c:v>
                </c:pt>
                <c:pt idx="6" formatCode="General">
                  <c:v>56.3</c:v>
                </c:pt>
                <c:pt idx="7" formatCode="General">
                  <c:v>83</c:v>
                </c:pt>
                <c:pt idx="8" formatCode="General">
                  <c:v>112.6</c:v>
                </c:pt>
                <c:pt idx="9" formatCode="General">
                  <c:v>84.4</c:v>
                </c:pt>
                <c:pt idx="10" formatCode="General">
                  <c:v>77.2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A1-4491-B8DD-8F702AA34A5A}"/>
            </c:ext>
          </c:extLst>
        </c:ser>
        <c:ser>
          <c:idx val="4"/>
          <c:order val="3"/>
          <c:tx>
            <c:v>BR1 - Využití jako paliva</c:v>
          </c:tx>
          <c:invertIfNegative val="0"/>
          <c:cat>
            <c:numRef>
              <c:f>data!$A$2:$A$12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data!$E$2:$E$12</c:f>
              <c:numCache>
                <c:formatCode>0.0</c:formatCode>
                <c:ptCount val="11"/>
                <c:pt idx="0">
                  <c:v>3</c:v>
                </c:pt>
                <c:pt idx="1">
                  <c:v>3</c:v>
                </c:pt>
                <c:pt idx="2">
                  <c:v>7.1</c:v>
                </c:pt>
                <c:pt idx="3">
                  <c:v>7.8</c:v>
                </c:pt>
                <c:pt idx="4">
                  <c:v>2.7</c:v>
                </c:pt>
                <c:pt idx="5" formatCode="General">
                  <c:v>13.2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0</c:v>
                </c:pt>
                <c:pt idx="9" formatCode="General">
                  <c:v>0</c:v>
                </c:pt>
                <c:pt idx="10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A1-4491-B8DD-8F702AA34A5A}"/>
            </c:ext>
          </c:extLst>
        </c:ser>
        <c:ser>
          <c:idx val="5"/>
          <c:order val="4"/>
          <c:tx>
            <c:v>BR3 - Recyklace</c:v>
          </c:tx>
          <c:invertIfNegative val="0"/>
          <c:cat>
            <c:numRef>
              <c:f>data!$A$2:$A$12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data!$F$2:$F$12</c:f>
              <c:numCache>
                <c:formatCode>0.0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A1-4491-B8DD-8F702AA34A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1726944"/>
        <c:axId val="641727336"/>
      </c:barChart>
      <c:catAx>
        <c:axId val="641726944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b="1"/>
                  <a:t>ROK</a:t>
                </a:r>
              </a:p>
            </c:rich>
          </c:tx>
          <c:layout>
            <c:manualLayout>
              <c:xMode val="edge"/>
              <c:yMode val="edge"/>
              <c:x val="0.46034897200349956"/>
              <c:y val="0.9427648002333042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41727336"/>
        <c:crosses val="autoZero"/>
        <c:auto val="1"/>
        <c:lblAlgn val="ctr"/>
        <c:lblOffset val="100"/>
        <c:noMultiLvlLbl val="0"/>
      </c:catAx>
      <c:valAx>
        <c:axId val="641727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1"/>
                  <a:t>Množství v tunách</a:t>
                </a:r>
              </a:p>
            </c:rich>
          </c:tx>
          <c:layout>
            <c:manualLayout>
              <c:xMode val="edge"/>
              <c:yMode val="edge"/>
              <c:x val="0.9329484908136485"/>
              <c:y val="0.3945269757946923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4172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6550962379702537E-2"/>
          <c:y val="0.13214319043452902"/>
          <c:w val="0.35611839661416866"/>
          <c:h val="0.29065408469086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span"/>
    <c:showDLblsOverMax val="0"/>
  </c:chart>
  <c:spPr>
    <a:solidFill>
      <a:srgbClr val="FFF7E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outerShdw blurRad="50800" dist="50800" dir="5400000" algn="ctr" rotWithShape="0">
        <a:schemeClr val="bg2"/>
      </a:outerShdw>
    </a:effectLst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/>
              <a:t>Nakládání s odpadními</a:t>
            </a:r>
            <a:r>
              <a:rPr lang="cs-CZ" baseline="0"/>
              <a:t> brzdovými kapalinami</a:t>
            </a:r>
            <a:r>
              <a:rPr lang="cs-CZ"/>
              <a:t> v ČR 2017-2021</a:t>
            </a:r>
          </a:p>
        </c:rich>
      </c:tx>
      <c:layout>
        <c:manualLayout>
          <c:xMode val="edge"/>
          <c:yMode val="edge"/>
          <c:x val="0.18000114145768403"/>
          <c:y val="6.9295843134981776E-4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927313463382053E-2"/>
          <c:y val="8.9336643429125506E-2"/>
          <c:w val="0.80754397492379115"/>
          <c:h val="0.7826440643964091"/>
        </c:manualLayout>
      </c:layout>
      <c:bar3DChart>
        <c:barDir val="col"/>
        <c:grouping val="stacked"/>
        <c:varyColors val="0"/>
        <c:ser>
          <c:idx val="0"/>
          <c:order val="0"/>
          <c:tx>
            <c:v>160114N</c:v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D91D-4BF9-B44D-BA51A159327E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D91D-4BF9-B44D-BA51A159327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D91D-4BF9-B44D-BA51A159327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91D-4BF9-B44D-BA51A159327E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8-D91D-4BF9-B44D-BA51A159327E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A-D91D-4BF9-B44D-BA51A159327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D91D-4BF9-B44D-BA51A159327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D91D-4BF9-B44D-BA51A159327E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E-D91D-4BF9-B44D-BA51A159327E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10-D91D-4BF9-B44D-BA51A159327E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2-D91D-4BF9-B44D-BA51A159327E}"/>
              </c:ext>
            </c:extLst>
          </c:dPt>
          <c:dPt>
            <c:idx val="13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14-D91D-4BF9-B44D-BA51A159327E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6-D91D-4BF9-B44D-BA51A159327E}"/>
              </c:ext>
            </c:extLst>
          </c:dPt>
          <c:dPt>
            <c:idx val="17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18-D91D-4BF9-B44D-BA51A159327E}"/>
              </c:ext>
            </c:extLst>
          </c:dPt>
          <c:cat>
            <c:strRef>
              <c:f>'Množství odpadů'!$B$1:$E$1</c:f>
              <c:strCache>
                <c:ptCount val="4"/>
                <c:pt idx="0">
                  <c:v>Trh brzdových kapalin</c:v>
                </c:pt>
                <c:pt idx="1">
                  <c:v>Odpad dle ISPOP</c:v>
                </c:pt>
                <c:pt idx="2">
                  <c:v>Dostupný odpad</c:v>
                </c:pt>
                <c:pt idx="3">
                  <c:v>Recyklace</c:v>
                </c:pt>
              </c:strCache>
            </c:strRef>
          </c:cat>
          <c:val>
            <c:numRef>
              <c:f>'Množství odpadů'!$B$2:$E$2</c:f>
              <c:numCache>
                <c:formatCode>#,##0</c:formatCode>
                <c:ptCount val="4"/>
                <c:pt idx="0">
                  <c:v>3000000</c:v>
                </c:pt>
                <c:pt idx="1">
                  <c:v>250000</c:v>
                </c:pt>
                <c:pt idx="2">
                  <c:v>25000</c:v>
                </c:pt>
                <c:pt idx="3">
                  <c:v>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D91D-4BF9-B44D-BA51A1593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2698312"/>
        <c:axId val="492693216"/>
        <c:axId val="0"/>
      </c:bar3DChart>
      <c:catAx>
        <c:axId val="492698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92693216"/>
        <c:crosses val="autoZero"/>
        <c:auto val="1"/>
        <c:lblAlgn val="ctr"/>
        <c:lblOffset val="100"/>
        <c:noMultiLvlLbl val="0"/>
      </c:catAx>
      <c:valAx>
        <c:axId val="4926932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Množství odpadu 160113N</a:t>
                </a:r>
                <a:r>
                  <a:rPr lang="cs-CZ" baseline="0"/>
                  <a:t> </a:t>
                </a:r>
                <a:r>
                  <a:rPr lang="cs-CZ"/>
                  <a:t>v kilogramech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"/>
              <c:y val="0.3118055320745359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492698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12410528210133"/>
          <c:y val="0.2318494402393293"/>
          <c:w val="0.19555233588561047"/>
          <c:h val="0.20646107834738539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0.11418</cdr:x>
      <cdr:y>0.07213</cdr:y>
    </cdr:from>
    <cdr:to>
      <cdr:x>0.31901</cdr:x>
      <cdr:y>0.5426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1043608" y="397447"/>
          <a:ext cx="1872208" cy="259228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cs-CZ" sz="1200" dirty="0">
              <a:solidFill>
                <a:srgbClr val="FF0000"/>
              </a:solidFill>
            </a:rPr>
            <a:t>D9 - Fyzikálně chemická</a:t>
          </a:r>
          <a:r>
            <a:rPr lang="cs-CZ" sz="1200" baseline="0" dirty="0">
              <a:solidFill>
                <a:srgbClr val="FF0000"/>
              </a:solidFill>
            </a:rPr>
            <a:t> úprava (ČOV + cement)</a:t>
          </a:r>
          <a:endParaRPr lang="cs-CZ" sz="1200" dirty="0">
            <a:solidFill>
              <a:srgbClr val="FF0000"/>
            </a:solidFill>
          </a:endParaRPr>
        </a:p>
        <a:p xmlns:a="http://schemas.openxmlformats.org/drawingml/2006/main">
          <a:endParaRPr lang="cs-CZ" sz="1200" dirty="0"/>
        </a:p>
        <a:p xmlns:a="http://schemas.openxmlformats.org/drawingml/2006/main">
          <a:r>
            <a:rPr lang="cs-CZ" sz="1200" dirty="0">
              <a:solidFill>
                <a:srgbClr val="0070C0"/>
              </a:solidFill>
            </a:rPr>
            <a:t>D10 -</a:t>
          </a:r>
          <a:r>
            <a:rPr lang="cs-CZ" sz="1200" baseline="0" dirty="0">
              <a:solidFill>
                <a:srgbClr val="0070C0"/>
              </a:solidFill>
            </a:rPr>
            <a:t> Spalování na pevnině</a:t>
          </a:r>
        </a:p>
        <a:p xmlns:a="http://schemas.openxmlformats.org/drawingml/2006/main">
          <a:endParaRPr lang="cs-CZ" sz="1200" baseline="0" dirty="0"/>
        </a:p>
        <a:p xmlns:a="http://schemas.openxmlformats.org/drawingml/2006/main">
          <a:r>
            <a:rPr lang="cs-CZ" sz="1200" baseline="0" dirty="0">
              <a:solidFill>
                <a:srgbClr val="00B050"/>
              </a:solidFill>
            </a:rPr>
            <a:t>R3 - Recyklace v </a:t>
          </a:r>
          <a:r>
            <a:rPr lang="cs-CZ" sz="1200" baseline="0" dirty="0">
              <a:solidFill>
                <a:srgbClr val="92D050"/>
              </a:solidFill>
            </a:rPr>
            <a:t>celé ČR dle ISPOP</a:t>
          </a:r>
        </a:p>
        <a:p xmlns:a="http://schemas.openxmlformats.org/drawingml/2006/main">
          <a:endParaRPr lang="cs-CZ" sz="1200" baseline="0" dirty="0">
            <a:solidFill>
              <a:srgbClr val="00B050"/>
            </a:solidFill>
          </a:endParaRPr>
        </a:p>
        <a:p xmlns:a="http://schemas.openxmlformats.org/drawingml/2006/main">
          <a:r>
            <a:rPr lang="cs-CZ" sz="1200" baseline="0" dirty="0">
              <a:solidFill>
                <a:srgbClr val="00B050"/>
              </a:solidFill>
            </a:rPr>
            <a:t>CLASSIC - jediná </a:t>
          </a:r>
          <a:r>
            <a:rPr lang="cs-CZ" sz="1200" baseline="0" dirty="0">
              <a:solidFill>
                <a:srgbClr val="92D050"/>
              </a:solidFill>
            </a:rPr>
            <a:t>recyklační linka v ČR</a:t>
          </a:r>
          <a:endParaRPr lang="cs-CZ" sz="1200" dirty="0">
            <a:solidFill>
              <a:srgbClr val="92D05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C899319A-DC04-47A9-BFE3-B29BE5B3C788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09EBCD15-15E6-4B4C-B0D0-8632E191A0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080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4:31:46.6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268 0,'2'0,"0"1,0-1,0 1,0-1,0 1,-1 0,1-1,0 1,-1 0,1 0,0 0,-1 1,1-1,-1 0,0 1,1-1,-1 1,0-1,0 1,0-1,0 1,0 0,0-1,0 1,-1 0,1 0,-1 0,1 0,-1 0,0 3,3 9,-2 0,0 0,-1 16,0-21,1 132,-5 138,-6-195,0 19,7-73,-1 0,-1 0,-2-1,-15 46,-7 24,23-63,1 1,1 47,4-58,-1 0,-2 0,0-1,-2 1,0-1,-13 34,7-29,2-1,1 1,1 1,1-1,-2 46,8 158,3-104,6-3,-5-92,-1 0,-2 0,-5 54,-2-48,-1 0,-2 0,-27 73,15-55,14-38,0-1,-1 0,-16 28,18-41,2-4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4:32:13.1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0,'19'81,"-19"-77,0 0,0 0,0 0,1 0,0 0,0 0,0 0,0-1,0 1,1 0,-1-1,1 1,0-1,1 1,-1-1,0 0,1 0,0 0,-1 0,1 0,1-1,-1 1,0-1,0 0,1 0,-1 0,1-1,5 3,8 5,-1 1,0 1,0 1,23 22,-27-23,0 0,0-1,1 0,1-1,0 0,0-1,24 10,83 33,-98-38,1-2,1 0,0-2,0-1,1-1,35 5,6-1,21 0,25-1,-71-4,45-1,-9-4,72-4,-139 1,0-2,0 1,-1-2,1 1,-1-1,0-1,0 0,-1 0,16-14,10-6,-13 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63BF7D2E-D2B6-49F0-840B-A358986058AD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D208D41C-2F56-44AD-9B93-2F8456C2CA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35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8D41C-2F56-44AD-9B93-2F8456C2CA5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480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8D41C-2F56-44AD-9B93-2F8456C2CA5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494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8D41C-2F56-44AD-9B93-2F8456C2CA5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563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8D41C-2F56-44AD-9B93-2F8456C2CA5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371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0C425-CAD3-45A4-9C9F-D7BCA236D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4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D5D17-975B-40C9-AC18-B76A4BC0B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4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50336-690C-4DD4-8D13-F92A9C653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53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9080A-EF8B-4617-9B63-541C3FF6A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40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1D7DE-361D-43B3-A05B-7BFBBA3A0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7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3CCE4-AD91-4234-8984-7D9BCEBBA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0E1EA-F53D-447B-86E4-FA5C22E68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3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69D48-93EF-445D-8916-182AF55F7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8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99EA3-A30A-4F52-8A11-08A960B05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8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085DB-20ED-4DFE-818A-2E7E06294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0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B0341-FD6D-465E-AF8A-6980127E1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9D0F2-1A6D-4B9F-AEC7-81DE23A74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90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C510B-7EF6-4D03-9C16-8524F95B0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1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Klepnutím lze upravit styly předlohy textu.</a:t>
            </a:r>
          </a:p>
          <a:p>
            <a:pPr lvl="1"/>
            <a:r>
              <a:rPr lang="en-US" altLang="cs-CZ"/>
              <a:t>Druhá úroveň</a:t>
            </a:r>
          </a:p>
          <a:p>
            <a:pPr lvl="2"/>
            <a:r>
              <a:rPr lang="en-US" altLang="cs-CZ"/>
              <a:t>Třetí úroveň</a:t>
            </a:r>
          </a:p>
          <a:p>
            <a:pPr lvl="3"/>
            <a:r>
              <a:rPr lang="en-US" altLang="cs-CZ"/>
              <a:t>Čtvrtá úroveň</a:t>
            </a:r>
          </a:p>
          <a:p>
            <a:pPr lvl="4"/>
            <a:r>
              <a:rPr lang="en-US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2884970-5F72-4683-A902-C88C59729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16632"/>
            <a:ext cx="6264696" cy="1728043"/>
          </a:xfrm>
        </p:spPr>
        <p:txBody>
          <a:bodyPr/>
          <a:lstStyle/>
          <a:p>
            <a:pPr eaLnBrk="1" hangingPunct="1"/>
            <a:r>
              <a:rPr lang="cs-CZ" sz="3200" b="1" dirty="0"/>
              <a:t>PŘESHRANIČNÍ PŘEVOZ NO</a:t>
            </a:r>
            <a:br>
              <a:rPr lang="cs-CZ" sz="3200" b="1" dirty="0"/>
            </a:br>
            <a:r>
              <a:rPr lang="cs-CZ" sz="3200" b="1" dirty="0"/>
              <a:t>A RECYKLACE BRZDOVÝCH KAPALIN</a:t>
            </a:r>
            <a:endParaRPr lang="cs-CZ" altLang="cs-CZ" sz="2000" b="1" dirty="0"/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763677" y="3600018"/>
            <a:ext cx="34563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 algn="ctr"/>
            <a:r>
              <a:rPr lang="cs-CZ" sz="2800" dirty="0"/>
              <a:t>CLASSIC </a:t>
            </a:r>
            <a:r>
              <a:rPr lang="cs-CZ" sz="2800" dirty="0" err="1"/>
              <a:t>Oil</a:t>
            </a:r>
            <a:r>
              <a:rPr lang="cs-CZ" sz="2800" dirty="0"/>
              <a:t>, s.r.o., Buštěhrad</a:t>
            </a:r>
            <a:r>
              <a:rPr lang="cs-CZ" altLang="cs-CZ" sz="28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" name="Obdélník 1"/>
          <p:cNvSpPr/>
          <p:nvPr/>
        </p:nvSpPr>
        <p:spPr>
          <a:xfrm>
            <a:off x="4241314" y="2617748"/>
            <a:ext cx="45407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altLang="cs-CZ" sz="2800" b="1" kern="0" dirty="0">
                <a:solidFill>
                  <a:srgbClr val="000000"/>
                </a:solidFill>
                <a:latin typeface="Times New Roman"/>
                <a:ea typeface="+mj-ea"/>
                <a:cs typeface="Times New Roman"/>
              </a:rPr>
              <a:t>Ing. Jan Skolil, </a:t>
            </a:r>
            <a:r>
              <a:rPr lang="cs-CZ" altLang="cs-CZ" sz="2800" b="1" kern="0" dirty="0" err="1">
                <a:solidFill>
                  <a:srgbClr val="000000"/>
                </a:solidFill>
                <a:latin typeface="Times New Roman"/>
                <a:ea typeface="+mj-ea"/>
                <a:cs typeface="Times New Roman"/>
              </a:rPr>
              <a:t>Ph</a:t>
            </a:r>
            <a:r>
              <a:rPr lang="cs-CZ" altLang="cs-CZ" sz="2800" b="1" kern="0" dirty="0">
                <a:solidFill>
                  <a:srgbClr val="000000"/>
                </a:solidFill>
                <a:latin typeface="Times New Roman"/>
                <a:ea typeface="+mj-ea"/>
                <a:cs typeface="Times New Roman"/>
              </a:rPr>
              <a:t>. D.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88" y="5301207"/>
            <a:ext cx="4946563" cy="12460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50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/>
              <a:t>PARAMETRY ODPADU</a:t>
            </a:r>
            <a:endParaRPr lang="cs-CZ" altLang="cs-CZ" sz="4000" dirty="0"/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0" y="-2286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21962B-94FA-B42E-8849-3AA962CB8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1844824"/>
            <a:ext cx="8743749" cy="4176464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564904"/>
            <a:ext cx="1954566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dirty="0"/>
              <a:t>PŘESHRANIČNÍ PŘEPRAVA</a:t>
            </a: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" name="Obdélník 2"/>
          <p:cNvSpPr/>
          <p:nvPr/>
        </p:nvSpPr>
        <p:spPr>
          <a:xfrm>
            <a:off x="323528" y="1502689"/>
            <a:ext cx="8712968" cy="5115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Nařízení č. 1013/2006 rozlišuje podle typu odpadu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Nutná žádost MŽP – písemně nikoliv </a:t>
            </a:r>
            <a:r>
              <a:rPr lang="cs-CZ" sz="2000" dirty="0" err="1"/>
              <a:t>datovkou</a:t>
            </a:r>
            <a:endParaRPr lang="cs-CZ" sz="2000" dirty="0"/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Jednorázová přeprava nebo více přeprav do jednoho roku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Zařízení na seznamu OECD mohou žádat na 3 roky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Dokumentace: Analýza odpadů, proces vzniku, adresy, výpisy, vlastnictví…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Finanční záruka určená skupenstvím, nebezpečností, množstvím a vzdáleností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Záruku nutné složit u banky formou půjčky s úroky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Přepravce s povolením dané země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MŽP ČR – nemá seznam přepravců s povolením a odkazuje nás na MŽP DE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MŽP DE – nemá seznam schválených přepravců a odkazuje nás na MŽP ČR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MŽP ČR – odkazuje na ČESMAD, odmítá sdělit přepravce, který vozí NO do DE</a:t>
            </a:r>
            <a:endParaRPr lang="cs-CZ" dirty="0"/>
          </a:p>
        </p:txBody>
      </p:sp>
      <p:pic>
        <p:nvPicPr>
          <p:cNvPr id="5" name="Picture 5" descr="membrany-vej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903" y="1700808"/>
            <a:ext cx="183359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38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dirty="0"/>
              <a:t>KALKULACE FINANČNÍ ZÁRUKY</a:t>
            </a: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" name="Obdélník 2"/>
          <p:cNvSpPr/>
          <p:nvPr/>
        </p:nvSpPr>
        <p:spPr>
          <a:xfrm>
            <a:off x="323528" y="1502689"/>
            <a:ext cx="8712968" cy="5115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00B0F0"/>
                </a:solidFill>
              </a:rPr>
              <a:t>Odpad 160113N, M = 5 tun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FF0000"/>
                </a:solidFill>
              </a:rPr>
              <a:t>Vzdálenost odesílatel/příjemce, LS = 800 km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Kurz ke dni: 24,580 Kč/EUR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Vzorec: Z = </a:t>
            </a:r>
            <a:r>
              <a:rPr lang="cs-CZ" sz="2000" dirty="0">
                <a:solidFill>
                  <a:srgbClr val="00B0F0"/>
                </a:solidFill>
              </a:rPr>
              <a:t>M*</a:t>
            </a:r>
            <a:r>
              <a:rPr lang="cs-CZ" sz="2000" dirty="0"/>
              <a:t>(</a:t>
            </a:r>
            <a:r>
              <a:rPr lang="cs-CZ" sz="2000" dirty="0">
                <a:solidFill>
                  <a:srgbClr val="00B050"/>
                </a:solidFill>
              </a:rPr>
              <a:t>T</a:t>
            </a:r>
            <a:r>
              <a:rPr lang="cs-CZ" sz="2000" dirty="0">
                <a:solidFill>
                  <a:srgbClr val="FFC000"/>
                </a:solidFill>
              </a:rPr>
              <a:t>+A</a:t>
            </a:r>
            <a:r>
              <a:rPr lang="cs-CZ" sz="2000" dirty="0">
                <a:solidFill>
                  <a:srgbClr val="7030A0"/>
                </a:solidFill>
              </a:rPr>
              <a:t>+S</a:t>
            </a:r>
            <a:r>
              <a:rPr lang="cs-CZ" sz="2000" dirty="0">
                <a:solidFill>
                  <a:srgbClr val="C00000"/>
                </a:solidFill>
              </a:rPr>
              <a:t>-H</a:t>
            </a:r>
            <a:r>
              <a:rPr lang="cs-CZ" sz="2000" dirty="0"/>
              <a:t>)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00B050"/>
                </a:solidFill>
              </a:rPr>
              <a:t>Cena za dopravu k likvidaci: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rgbClr val="00B050"/>
                </a:solidFill>
              </a:rPr>
              <a:t>T = 10+0,1*</a:t>
            </a:r>
            <a:r>
              <a:rPr lang="cs-CZ" sz="2000" dirty="0">
                <a:solidFill>
                  <a:srgbClr val="FF0000"/>
                </a:solidFill>
              </a:rPr>
              <a:t>(LS</a:t>
            </a:r>
            <a:r>
              <a:rPr lang="cs-CZ" sz="2000" dirty="0">
                <a:solidFill>
                  <a:srgbClr val="00B050"/>
                </a:solidFill>
              </a:rPr>
              <a:t>+500) = 140 EUR/t = 3441 Kč/t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FFC000"/>
                </a:solidFill>
              </a:rPr>
              <a:t>Cena za alternativní naložení s odpadem: A = 14 000 Kč/t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7030A0"/>
                </a:solidFill>
              </a:rPr>
              <a:t>Náklady na uskladnění po dobu 90 dnů: S = 16 000 Kč/t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C00000"/>
                </a:solidFill>
              </a:rPr>
              <a:t>Tržní hodnota: H = 300 EUR/t = -7 374 Kč/t</a:t>
            </a:r>
          </a:p>
          <a:p>
            <a:pPr>
              <a:lnSpc>
                <a:spcPct val="150000"/>
              </a:lnSpc>
            </a:pPr>
            <a:endParaRPr lang="cs-CZ" sz="2000" dirty="0">
              <a:solidFill>
                <a:srgbClr val="C00000"/>
              </a:solidFill>
            </a:endParaRP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/>
              <a:t>CELKEM: Z = 168 000,- Kč pro 5 tun odpadu.</a:t>
            </a:r>
            <a:endParaRPr lang="cs-CZ" dirty="0"/>
          </a:p>
        </p:txBody>
      </p:sp>
      <p:pic>
        <p:nvPicPr>
          <p:cNvPr id="4" name="Obrázek 3" descr="Obsah obrázku text, láhev, nápoje&#10;&#10;Popis byl vytvořen automaticky">
            <a:extLst>
              <a:ext uri="{FF2B5EF4-FFF2-40B4-BE49-F238E27FC236}">
                <a16:creationId xmlns:a16="http://schemas.microsoft.com/office/drawing/2014/main" id="{DE64D6D1-0B89-A308-1D28-1F80EC196E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100" y="1628800"/>
            <a:ext cx="3552395" cy="2664296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CDD54CA6-272F-C0CB-2941-ADB0F4151E45}"/>
              </a:ext>
            </a:extLst>
          </p:cNvPr>
          <p:cNvSpPr/>
          <p:nvPr/>
        </p:nvSpPr>
        <p:spPr>
          <a:xfrm>
            <a:off x="3117395" y="2994342"/>
            <a:ext cx="215516" cy="396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308CBBA8-BA5E-2158-2254-2EB5A575518C}"/>
              </a:ext>
            </a:extLst>
          </p:cNvPr>
          <p:cNvSpPr/>
          <p:nvPr/>
        </p:nvSpPr>
        <p:spPr>
          <a:xfrm>
            <a:off x="323528" y="5471513"/>
            <a:ext cx="4824536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01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381000"/>
            <a:ext cx="8928992" cy="1143000"/>
          </a:xfrm>
        </p:spPr>
        <p:txBody>
          <a:bodyPr/>
          <a:lstStyle/>
          <a:p>
            <a:r>
              <a:rPr lang="cs-CZ" altLang="cs-CZ" sz="3600" b="1" dirty="0"/>
              <a:t>PŘESHRANIČNÍ PŘEPRAVA BRZDOVKY</a:t>
            </a: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3AB4BD86-69C4-7D7A-6CE3-D14D90F08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858936"/>
              </p:ext>
            </p:extLst>
          </p:nvPr>
        </p:nvGraphicFramePr>
        <p:xfrm>
          <a:off x="0" y="1811020"/>
          <a:ext cx="9144000" cy="4992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0897">
                  <a:extLst>
                    <a:ext uri="{9D8B030D-6E8A-4147-A177-3AD203B41FA5}">
                      <a16:colId xmlns:a16="http://schemas.microsoft.com/office/drawing/2014/main" val="1543293080"/>
                    </a:ext>
                  </a:extLst>
                </a:gridCol>
                <a:gridCol w="2512042">
                  <a:extLst>
                    <a:ext uri="{9D8B030D-6E8A-4147-A177-3AD203B41FA5}">
                      <a16:colId xmlns:a16="http://schemas.microsoft.com/office/drawing/2014/main" val="2936249099"/>
                    </a:ext>
                  </a:extLst>
                </a:gridCol>
                <a:gridCol w="4201061">
                  <a:extLst>
                    <a:ext uri="{9D8B030D-6E8A-4147-A177-3AD203B41FA5}">
                      <a16:colId xmlns:a16="http://schemas.microsoft.com/office/drawing/2014/main" val="3466785675"/>
                    </a:ext>
                  </a:extLst>
                </a:gridCol>
              </a:tblGrid>
              <a:tr h="375218">
                <a:tc>
                  <a:txBody>
                    <a:bodyPr/>
                    <a:lstStyle/>
                    <a:p>
                      <a:r>
                        <a:rPr lang="cs-CZ" dirty="0"/>
                        <a:t>Parametr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Brzdová kapalina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Odpad 160113N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791511"/>
                  </a:ext>
                </a:extLst>
              </a:tr>
              <a:tr h="375218">
                <a:tc>
                  <a:txBody>
                    <a:bodyPr/>
                    <a:lstStyle/>
                    <a:p>
                      <a:r>
                        <a:rPr lang="cs-CZ" dirty="0"/>
                        <a:t>Vzhled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Čirá nažloutlá kapalina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Žlutá kapalina s mechanickými nečistotami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688289"/>
                  </a:ext>
                </a:extLst>
              </a:tr>
              <a:tr h="375218">
                <a:tc>
                  <a:txBody>
                    <a:bodyPr/>
                    <a:lstStyle/>
                    <a:p>
                      <a:r>
                        <a:rPr lang="cs-CZ" dirty="0"/>
                        <a:t>Tenze par (Pa)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&lt;10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&lt;10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80119"/>
                  </a:ext>
                </a:extLst>
              </a:tr>
              <a:tr h="375218">
                <a:tc>
                  <a:txBody>
                    <a:bodyPr/>
                    <a:lstStyle/>
                    <a:p>
                      <a:r>
                        <a:rPr lang="cs-CZ" dirty="0"/>
                        <a:t>Teplota vzplanutí (°C)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&gt;120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&gt;130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675516"/>
                  </a:ext>
                </a:extLst>
              </a:tr>
              <a:tr h="375218">
                <a:tc>
                  <a:txBody>
                    <a:bodyPr/>
                    <a:lstStyle/>
                    <a:p>
                      <a:r>
                        <a:rPr lang="cs-CZ" dirty="0"/>
                        <a:t>Obsah vody (hm.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&lt;0,2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&lt;6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063013"/>
                  </a:ext>
                </a:extLst>
              </a:tr>
              <a:tr h="375218">
                <a:tc>
                  <a:txBody>
                    <a:bodyPr/>
                    <a:lstStyle/>
                    <a:p>
                      <a:r>
                        <a:rPr lang="cs-CZ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7,5-11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7,5-11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902491"/>
                  </a:ext>
                </a:extLst>
              </a:tr>
              <a:tr h="647637">
                <a:tc>
                  <a:txBody>
                    <a:bodyPr/>
                    <a:lstStyle/>
                    <a:p>
                      <a:r>
                        <a:rPr lang="cs-CZ" dirty="0"/>
                        <a:t>Nebezpečnost CLP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dle typu  H319, H361d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dle typu  H319, H361d</a:t>
                      </a:r>
                    </a:p>
                    <a:p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422873"/>
                  </a:ext>
                </a:extLst>
              </a:tr>
              <a:tr h="187609">
                <a:tc>
                  <a:txBody>
                    <a:bodyPr/>
                    <a:lstStyle/>
                    <a:p>
                      <a:r>
                        <a:rPr lang="cs-CZ" dirty="0"/>
                        <a:t>Přeprava v režimu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ADR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122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Nutné povolení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173329"/>
                  </a:ext>
                </a:extLst>
              </a:tr>
              <a:tr h="272339">
                <a:tc>
                  <a:txBody>
                    <a:bodyPr/>
                    <a:lstStyle/>
                    <a:p>
                      <a:r>
                        <a:rPr lang="cs-CZ" dirty="0"/>
                        <a:t>Povinná kauce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2926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cs-CZ" dirty="0"/>
                        <a:t>Limitované množství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705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694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52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381000"/>
            <a:ext cx="8928992" cy="1143000"/>
          </a:xfrm>
        </p:spPr>
        <p:txBody>
          <a:bodyPr/>
          <a:lstStyle/>
          <a:p>
            <a:r>
              <a:rPr lang="cs-CZ" altLang="cs-CZ" sz="3600" b="1" dirty="0"/>
              <a:t>HLAVNÍ PŘEKÁŽKY PŘEPRAVY NO</a:t>
            </a: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8EF8206C-DB0C-C29B-E902-BE92FA6D8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832318"/>
              </p:ext>
            </p:extLst>
          </p:nvPr>
        </p:nvGraphicFramePr>
        <p:xfrm>
          <a:off x="179512" y="1700808"/>
          <a:ext cx="8698845" cy="4804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948373972"/>
                    </a:ext>
                  </a:extLst>
                </a:gridCol>
                <a:gridCol w="2650173">
                  <a:extLst>
                    <a:ext uri="{9D8B030D-6E8A-4147-A177-3AD203B41FA5}">
                      <a16:colId xmlns:a16="http://schemas.microsoft.com/office/drawing/2014/main" val="16014993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1369799992"/>
                    </a:ext>
                  </a:extLst>
                </a:gridCol>
              </a:tblGrid>
              <a:tr h="4911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2400" b="1" baseline="-25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Požadavek</a:t>
                      </a:r>
                      <a:endParaRPr lang="cs-CZ" sz="2800" baseline="-25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2400" b="1" baseline="-25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Hodnota </a:t>
                      </a:r>
                      <a:endParaRPr lang="cs-CZ" sz="2800" baseline="-25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2400" b="1" baseline="-25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Poznámka</a:t>
                      </a:r>
                      <a:endParaRPr lang="cs-CZ" sz="2800" baseline="-25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1400818"/>
                  </a:ext>
                </a:extLst>
              </a:tr>
              <a:tr h="6071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2400" baseline="-25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Správní poplatek MŽP</a:t>
                      </a:r>
                      <a:endParaRPr lang="cs-CZ" sz="2800" baseline="-25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2000" baseline="-25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10 000,- Kč</a:t>
                      </a:r>
                      <a:endParaRPr lang="cs-CZ" sz="2400" baseline="-25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2000" baseline="-25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Podobný poplatek se dá očekávat i na straně ministerstva státu kam je odpad vyvážen.</a:t>
                      </a:r>
                      <a:endParaRPr lang="cs-CZ" sz="2400" baseline="-25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2963250"/>
                  </a:ext>
                </a:extLst>
              </a:tr>
              <a:tr h="6071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2400" baseline="-25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Délka povolení</a:t>
                      </a:r>
                      <a:endParaRPr lang="cs-CZ" sz="2800" baseline="-25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2000" baseline="-25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Jednorázové - 1 rok</a:t>
                      </a:r>
                      <a:endParaRPr lang="cs-CZ" sz="2400" baseline="-25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2000" baseline="-25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Tříleté povolení vyžaduje schválení OECD, které vychází na cca 30 000,- Kč.</a:t>
                      </a:r>
                      <a:endParaRPr lang="cs-CZ" sz="2400" baseline="-25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66534"/>
                  </a:ext>
                </a:extLst>
              </a:tr>
              <a:tr h="12529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2400" baseline="-25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Finanční záruka</a:t>
                      </a:r>
                      <a:endParaRPr lang="cs-CZ" sz="2800" baseline="-25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2000" baseline="-25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Doprava: 3 440 Kč/t</a:t>
                      </a:r>
                      <a:endParaRPr lang="cs-CZ" sz="2400" baseline="-25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2000" baseline="-25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Alternativní likvidace: 14 000,- Kč/t</a:t>
                      </a:r>
                      <a:endParaRPr lang="cs-CZ" sz="2400" baseline="-25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2000" baseline="-25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Uskladnění 90 dnů: 16 000 Kč/t</a:t>
                      </a:r>
                      <a:endParaRPr lang="cs-CZ" sz="2400" baseline="-25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2000" baseline="-25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Tj. kauce 168 000,- Kč po 5 tun, kterou je nutné složit předem v bance, a je možno jí získat zpět až po doložení, že došlo k recyklaci.</a:t>
                      </a:r>
                      <a:endParaRPr lang="cs-CZ" sz="2400" baseline="-25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3517813"/>
                  </a:ext>
                </a:extLst>
              </a:tr>
              <a:tr h="9300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2400" baseline="-25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Náklady na přepravu německým autorizovaným přepravcem</a:t>
                      </a:r>
                      <a:endParaRPr lang="cs-CZ" sz="2800" baseline="-25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2000" baseline="-25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2 880 EUR – jen cisterna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2000" b="1" baseline="-25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 tun: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2000" baseline="-25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14 400 Kč/t</a:t>
                      </a:r>
                      <a:r>
                        <a:rPr lang="cs-CZ" sz="2000" baseline="-25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a kauce 168 000 Kč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2000" b="1" baseline="-25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 tun: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2000" baseline="-25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3 600 Kč/t a kauce </a:t>
                      </a:r>
                      <a:r>
                        <a:rPr lang="cs-CZ" sz="2000" baseline="-25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672 000 Kč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cs-CZ" sz="2400" baseline="-25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2000" baseline="-25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Z desítek oslovených českých přepravců neměl ani jeden autorizaci pro Německo. Z desítky německých přepravců s autorizací reagoval s nabídkou jeden jediný.</a:t>
                      </a:r>
                      <a:endParaRPr lang="cs-CZ" sz="2400" baseline="-25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6401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05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chemeClr val="tx1"/>
                </a:solidFill>
              </a:rPr>
              <a:t>ZÁVĚR</a:t>
            </a:r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170922"/>
              </p:ext>
            </p:extLst>
          </p:nvPr>
        </p:nvGraphicFramePr>
        <p:xfrm>
          <a:off x="179512" y="1772816"/>
          <a:ext cx="8462863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7234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:\IMG_20211014_165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24" y="-38580"/>
            <a:ext cx="5184576" cy="691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95536" y="332656"/>
            <a:ext cx="3096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3600" b="1" dirty="0"/>
              <a:t>DĚKUJI ZA POZORNOST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758231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cs-CZ" altLang="cs-CZ" b="1"/>
              <a:t>PROVOZNÍ KAPALINY</a:t>
            </a:r>
          </a:p>
        </p:txBody>
      </p:sp>
      <p:pic>
        <p:nvPicPr>
          <p:cNvPr id="13" name="Obrázek 12" descr="Obsah obrázku motor, stoh, několik&#10;&#10;Popis byl vytvořen automaticky">
            <a:extLst>
              <a:ext uri="{FF2B5EF4-FFF2-40B4-BE49-F238E27FC236}">
                <a16:creationId xmlns:a16="http://schemas.microsoft.com/office/drawing/2014/main" id="{C063CBFB-3084-3B17-B824-6628304BF0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41929"/>
            <a:ext cx="7112000" cy="5334000"/>
          </a:xfrm>
          <a:prstGeom prst="rect">
            <a:avLst/>
          </a:prstGeom>
        </p:spPr>
      </p:pic>
      <p:pic>
        <p:nvPicPr>
          <p:cNvPr id="11" name="Obrázek 10" descr="Obsah obrázku zaparkované, motor">
            <a:extLst>
              <a:ext uri="{FF2B5EF4-FFF2-40B4-BE49-F238E27FC236}">
                <a16:creationId xmlns:a16="http://schemas.microsoft.com/office/drawing/2014/main" id="{C685D168-A22E-9B9A-CE98-1BD039019D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524000"/>
            <a:ext cx="7112000" cy="5334000"/>
          </a:xfrm>
          <a:prstGeom prst="rect">
            <a:avLst/>
          </a:prstGeom>
        </p:spPr>
      </p:pic>
      <p:sp>
        <p:nvSpPr>
          <p:cNvPr id="14" name="Šipka: dolů 13">
            <a:extLst>
              <a:ext uri="{FF2B5EF4-FFF2-40B4-BE49-F238E27FC236}">
                <a16:creationId xmlns:a16="http://schemas.microsoft.com/office/drawing/2014/main" id="{5090D244-1CE1-EB77-625E-78D89A9CE5C0}"/>
              </a:ext>
            </a:extLst>
          </p:cNvPr>
          <p:cNvSpPr/>
          <p:nvPr/>
        </p:nvSpPr>
        <p:spPr>
          <a:xfrm>
            <a:off x="4788024" y="3582341"/>
            <a:ext cx="360040" cy="792088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dolů 15">
            <a:extLst>
              <a:ext uri="{FF2B5EF4-FFF2-40B4-BE49-F238E27FC236}">
                <a16:creationId xmlns:a16="http://schemas.microsoft.com/office/drawing/2014/main" id="{F98BEBE9-905C-77A5-9131-BFC5E446A896}"/>
              </a:ext>
            </a:extLst>
          </p:cNvPr>
          <p:cNvSpPr/>
          <p:nvPr/>
        </p:nvSpPr>
        <p:spPr>
          <a:xfrm>
            <a:off x="6300192" y="2760549"/>
            <a:ext cx="288032" cy="689992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: dolů 17">
            <a:extLst>
              <a:ext uri="{FF2B5EF4-FFF2-40B4-BE49-F238E27FC236}">
                <a16:creationId xmlns:a16="http://schemas.microsoft.com/office/drawing/2014/main" id="{6A03E53B-77A0-2D5C-1EDD-BA1C85CB77F8}"/>
              </a:ext>
            </a:extLst>
          </p:cNvPr>
          <p:cNvSpPr/>
          <p:nvPr/>
        </p:nvSpPr>
        <p:spPr>
          <a:xfrm rot="16757448">
            <a:off x="8007239" y="3665663"/>
            <a:ext cx="340508" cy="856237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: dolů 19">
            <a:extLst>
              <a:ext uri="{FF2B5EF4-FFF2-40B4-BE49-F238E27FC236}">
                <a16:creationId xmlns:a16="http://schemas.microsoft.com/office/drawing/2014/main" id="{98B195A9-702A-BA86-2B5A-C98E28B49E8A}"/>
              </a:ext>
            </a:extLst>
          </p:cNvPr>
          <p:cNvSpPr/>
          <p:nvPr/>
        </p:nvSpPr>
        <p:spPr>
          <a:xfrm rot="6631340">
            <a:off x="2627784" y="5085184"/>
            <a:ext cx="360040" cy="7920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2891750-A5F5-0086-A9FB-C419487D517D}"/>
              </a:ext>
            </a:extLst>
          </p:cNvPr>
          <p:cNvSpPr txBox="1"/>
          <p:nvPr/>
        </p:nvSpPr>
        <p:spPr>
          <a:xfrm>
            <a:off x="-13647" y="2468161"/>
            <a:ext cx="177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>
                <a:solidFill>
                  <a:schemeClr val="accent3"/>
                </a:solidFill>
              </a:rPr>
              <a:t>AdBlue</a:t>
            </a:r>
            <a:endParaRPr lang="cs-CZ" sz="3200" dirty="0">
              <a:solidFill>
                <a:schemeClr val="accent3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A7BE437-4A1C-F54A-BEB8-E3925B93F887}"/>
              </a:ext>
            </a:extLst>
          </p:cNvPr>
          <p:cNvSpPr txBox="1"/>
          <p:nvPr/>
        </p:nvSpPr>
        <p:spPr>
          <a:xfrm>
            <a:off x="68233" y="1628800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accent3"/>
                </a:solidFill>
              </a:rPr>
              <a:t>Palivo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0C6B0C6-CB3C-DDCE-B62C-8E190A6FBE66}"/>
              </a:ext>
            </a:extLst>
          </p:cNvPr>
          <p:cNvSpPr txBox="1"/>
          <p:nvPr/>
        </p:nvSpPr>
        <p:spPr>
          <a:xfrm>
            <a:off x="5652120" y="1658725"/>
            <a:ext cx="3423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chemeClr val="accent3"/>
                </a:solidFill>
              </a:rPr>
              <a:t>Elektromobily</a:t>
            </a:r>
          </a:p>
        </p:txBody>
      </p:sp>
      <p:sp>
        <p:nvSpPr>
          <p:cNvPr id="5" name="Znak násobení 4">
            <a:extLst>
              <a:ext uri="{FF2B5EF4-FFF2-40B4-BE49-F238E27FC236}">
                <a16:creationId xmlns:a16="http://schemas.microsoft.com/office/drawing/2014/main" id="{77E02530-3265-F1FF-7B72-92A61520BC32}"/>
              </a:ext>
            </a:extLst>
          </p:cNvPr>
          <p:cNvSpPr/>
          <p:nvPr/>
        </p:nvSpPr>
        <p:spPr>
          <a:xfrm>
            <a:off x="3931816" y="2831547"/>
            <a:ext cx="1656184" cy="1501588"/>
          </a:xfrm>
          <a:prstGeom prst="mathMultipl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14" grpId="0" animBg="1"/>
      <p:bldP spid="16" grpId="0" animBg="1"/>
      <p:bldP spid="18" grpId="0" animBg="1"/>
      <p:bldP spid="20" grpId="0" animBg="1"/>
      <p:bldP spid="2" grpId="0"/>
      <p:bldP spid="3" grpId="0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81000"/>
            <a:ext cx="8712968" cy="1143000"/>
          </a:xfrm>
        </p:spPr>
        <p:txBody>
          <a:bodyPr/>
          <a:lstStyle/>
          <a:p>
            <a:r>
              <a:rPr lang="cs-CZ" sz="3600" b="1" dirty="0"/>
              <a:t>RECYKLACE – PROVOZ od X-2017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/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7164288" cy="477619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90" y="1846599"/>
            <a:ext cx="7153620" cy="478878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366" y="1849672"/>
            <a:ext cx="7143122" cy="47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9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321641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9149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81000"/>
            <a:ext cx="9180512" cy="1143000"/>
          </a:xfrm>
        </p:spPr>
        <p:txBody>
          <a:bodyPr/>
          <a:lstStyle/>
          <a:p>
            <a:r>
              <a:rPr lang="cs-CZ" sz="3600" b="1" dirty="0"/>
              <a:t>NAKLÁDÁNÍ S GLYKOLOVÝMI ODPADY V ČR 2017-2021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211443"/>
              </p:ext>
            </p:extLst>
          </p:nvPr>
        </p:nvGraphicFramePr>
        <p:xfrm>
          <a:off x="0" y="1303361"/>
          <a:ext cx="9140303" cy="5510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3765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81000"/>
            <a:ext cx="8496944" cy="1143000"/>
          </a:xfrm>
        </p:spPr>
        <p:txBody>
          <a:bodyPr/>
          <a:lstStyle/>
          <a:p>
            <a:pPr eaLnBrk="1" hangingPunct="1"/>
            <a:r>
              <a:rPr lang="cs-CZ" altLang="cs-CZ" sz="3600" b="1" dirty="0"/>
              <a:t>PROVOZNÍ KAPALINY II</a:t>
            </a:r>
          </a:p>
        </p:txBody>
      </p:sp>
      <p:pic>
        <p:nvPicPr>
          <p:cNvPr id="7" name="Obrázek 6" descr="Obsah obrázku psací stroj, motor, několik&#10;&#10;Popis byl vytvořen automaticky">
            <a:extLst>
              <a:ext uri="{FF2B5EF4-FFF2-40B4-BE49-F238E27FC236}">
                <a16:creationId xmlns:a16="http://schemas.microsoft.com/office/drawing/2014/main" id="{14D1B9DE-E048-A5C0-180A-CD53F437AF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17" y="1688950"/>
            <a:ext cx="6732240" cy="5049180"/>
          </a:xfrm>
          <a:prstGeom prst="rect">
            <a:avLst/>
          </a:prstGeom>
        </p:spPr>
      </p:pic>
      <p:sp>
        <p:nvSpPr>
          <p:cNvPr id="4" name="Šipka: doleva 3">
            <a:extLst>
              <a:ext uri="{FF2B5EF4-FFF2-40B4-BE49-F238E27FC236}">
                <a16:creationId xmlns:a16="http://schemas.microsoft.com/office/drawing/2014/main" id="{F865FAF3-40DC-98CB-C0C9-DEA32ADBAE6E}"/>
              </a:ext>
            </a:extLst>
          </p:cNvPr>
          <p:cNvSpPr/>
          <p:nvPr/>
        </p:nvSpPr>
        <p:spPr>
          <a:xfrm rot="8197969">
            <a:off x="3960991" y="4063992"/>
            <a:ext cx="1222016" cy="299095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: doleva 11">
            <a:extLst>
              <a:ext uri="{FF2B5EF4-FFF2-40B4-BE49-F238E27FC236}">
                <a16:creationId xmlns:a16="http://schemas.microsoft.com/office/drawing/2014/main" id="{678C0735-3FC1-1752-91D2-EE28D89EB93F}"/>
              </a:ext>
            </a:extLst>
          </p:cNvPr>
          <p:cNvSpPr/>
          <p:nvPr/>
        </p:nvSpPr>
        <p:spPr>
          <a:xfrm rot="1141302">
            <a:off x="776940" y="4502749"/>
            <a:ext cx="2782251" cy="432048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doleva 13">
            <a:extLst>
              <a:ext uri="{FF2B5EF4-FFF2-40B4-BE49-F238E27FC236}">
                <a16:creationId xmlns:a16="http://schemas.microsoft.com/office/drawing/2014/main" id="{342FAC54-4301-D021-547D-018749FFB373}"/>
              </a:ext>
            </a:extLst>
          </p:cNvPr>
          <p:cNvSpPr/>
          <p:nvPr/>
        </p:nvSpPr>
        <p:spPr>
          <a:xfrm rot="2517442">
            <a:off x="1965184" y="4070354"/>
            <a:ext cx="1679907" cy="28637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doleva 15">
            <a:extLst>
              <a:ext uri="{FF2B5EF4-FFF2-40B4-BE49-F238E27FC236}">
                <a16:creationId xmlns:a16="http://schemas.microsoft.com/office/drawing/2014/main" id="{980E26FD-5872-3780-F4A1-5F02E5C1C307}"/>
              </a:ext>
            </a:extLst>
          </p:cNvPr>
          <p:cNvSpPr/>
          <p:nvPr/>
        </p:nvSpPr>
        <p:spPr>
          <a:xfrm rot="1386154">
            <a:off x="1695187" y="3305664"/>
            <a:ext cx="2020774" cy="37195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AA74BCC5-C5AF-41E2-34FE-2169268FAE66}"/>
                  </a:ext>
                </a:extLst>
              </p14:cNvPr>
              <p14:cNvContentPartPr/>
              <p14:nvPr/>
            </p14:nvContentPartPr>
            <p14:xfrm>
              <a:off x="3973043" y="4571894"/>
              <a:ext cx="112680" cy="97956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AA74BCC5-C5AF-41E2-34FE-2169268FAE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9403" y="4463894"/>
                <a:ext cx="220320" cy="11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2DFC2D8E-13AD-32A3-B786-34FA3DDDC4CE}"/>
                  </a:ext>
                </a:extLst>
              </p14:cNvPr>
              <p14:cNvContentPartPr/>
              <p14:nvPr/>
            </p14:nvContentPartPr>
            <p14:xfrm>
              <a:off x="3410003" y="5426174"/>
              <a:ext cx="520560" cy="18072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2DFC2D8E-13AD-32A3-B786-34FA3DDDC4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6003" y="5318174"/>
                <a:ext cx="628200" cy="39636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Obrázek 2" descr="Obsah obrázku osoba, exteriér&#10;&#10;Popis byl vytvořen automaticky">
            <a:extLst>
              <a:ext uri="{FF2B5EF4-FFF2-40B4-BE49-F238E27FC236}">
                <a16:creationId xmlns:a16="http://schemas.microsoft.com/office/drawing/2014/main" id="{6C776033-78FE-A0BF-40C2-759CAE8B87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49" y="1648397"/>
            <a:ext cx="6855519" cy="514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7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4" grpId="0" animBg="1"/>
      <p:bldP spid="12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81000"/>
            <a:ext cx="8496944" cy="1143000"/>
          </a:xfrm>
        </p:spPr>
        <p:txBody>
          <a:bodyPr/>
          <a:lstStyle/>
          <a:p>
            <a:pPr eaLnBrk="1" hangingPunct="1"/>
            <a:r>
              <a:rPr lang="cs-CZ" altLang="cs-CZ" sz="3600" b="1" dirty="0"/>
              <a:t>BRZDOVÉ KAPALINY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72817"/>
            <a:ext cx="8640960" cy="4771288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cs-CZ" altLang="cs-CZ" sz="2400" dirty="0"/>
              <a:t>ČR: odhadovaná roční spotřeba: 3-4 mil. litrů</a:t>
            </a:r>
          </a:p>
          <a:p>
            <a:pPr marL="0" indent="0" eaLnBrk="1" hangingPunct="1">
              <a:buNone/>
            </a:pPr>
            <a:endParaRPr lang="cs-CZ" altLang="cs-CZ" sz="2400" dirty="0"/>
          </a:p>
          <a:p>
            <a:pPr eaLnBrk="1" hangingPunct="1">
              <a:buFontTx/>
              <a:buBlip>
                <a:blip r:embed="rId2"/>
              </a:buBlip>
            </a:pPr>
            <a:r>
              <a:rPr lang="cs-CZ" altLang="cs-CZ" sz="2400" dirty="0"/>
              <a:t>Typy DOT3, DOT4 (DOT4LV), DOT 5 (5.1)</a:t>
            </a:r>
          </a:p>
          <a:p>
            <a:pPr marL="0" indent="0" eaLnBrk="1" hangingPunct="1">
              <a:buNone/>
            </a:pPr>
            <a:endParaRPr lang="cs-CZ" altLang="cs-CZ" sz="2400" dirty="0"/>
          </a:p>
          <a:p>
            <a:pPr marL="355600" indent="-355600" eaLnBrk="1" hangingPunct="1">
              <a:buFontTx/>
              <a:buBlip>
                <a:blip r:embed="rId2"/>
              </a:buBlip>
            </a:pPr>
            <a:r>
              <a:rPr lang="cs-CZ" altLang="cs-CZ" sz="2400" dirty="0"/>
              <a:t>až 20 složek na bázi vyšších glykolů a etherů</a:t>
            </a:r>
          </a:p>
          <a:p>
            <a:pPr marL="0" indent="0">
              <a:buNone/>
            </a:pPr>
            <a:r>
              <a:rPr lang="cs-CZ" sz="2400" dirty="0"/>
              <a:t>Di-/</a:t>
            </a:r>
            <a:r>
              <a:rPr lang="cs-CZ" sz="2400" dirty="0" err="1"/>
              <a:t>tri</a:t>
            </a:r>
            <a:r>
              <a:rPr lang="cs-CZ" sz="2400" dirty="0"/>
              <a:t>-/tetra-ethylenglykol </a:t>
            </a:r>
            <a:r>
              <a:rPr lang="cs-CZ" sz="2400" dirty="0" err="1"/>
              <a:t>monobutylether</a:t>
            </a:r>
            <a:endParaRPr lang="cs-CZ" sz="2400" dirty="0"/>
          </a:p>
          <a:p>
            <a:pPr marL="0" indent="0">
              <a:buNone/>
            </a:pPr>
            <a:r>
              <a:rPr lang="cs-CZ" sz="2400" dirty="0" err="1"/>
              <a:t>Triethylenglykol</a:t>
            </a:r>
            <a:r>
              <a:rPr lang="cs-CZ" sz="2400" dirty="0"/>
              <a:t> </a:t>
            </a:r>
            <a:r>
              <a:rPr lang="cs-CZ" sz="2400" dirty="0" err="1"/>
              <a:t>monomethylether</a:t>
            </a:r>
            <a:endParaRPr lang="cs-CZ" sz="2400" dirty="0"/>
          </a:p>
          <a:p>
            <a:pPr marL="0" indent="0">
              <a:buNone/>
            </a:pPr>
            <a:r>
              <a:rPr lang="cs-CZ" sz="2400" dirty="0" err="1"/>
              <a:t>Polyethylenglykol</a:t>
            </a:r>
            <a:endParaRPr lang="cs-CZ" sz="2400" dirty="0"/>
          </a:p>
          <a:p>
            <a:pPr marL="0" indent="0">
              <a:buNone/>
            </a:pPr>
            <a:r>
              <a:rPr lang="cs-CZ" sz="2400" dirty="0" err="1"/>
              <a:t>Butylglykol</a:t>
            </a:r>
            <a:endParaRPr lang="cs-CZ" sz="2400" dirty="0"/>
          </a:p>
          <a:p>
            <a:pPr marL="0" indent="0">
              <a:buNone/>
            </a:pPr>
            <a:r>
              <a:rPr lang="cs-CZ" sz="2400" dirty="0" err="1"/>
              <a:t>Diethylenglykol</a:t>
            </a:r>
            <a:endParaRPr lang="cs-CZ" sz="2400" dirty="0"/>
          </a:p>
          <a:p>
            <a:pPr eaLnBrk="1" hangingPunct="1">
              <a:buFontTx/>
              <a:buBlip>
                <a:blip r:embed="rId2"/>
              </a:buBlip>
            </a:pPr>
            <a:r>
              <a:rPr lang="cs-CZ" altLang="cs-CZ" sz="2400" dirty="0"/>
              <a:t>Obsah vody – NOVÁ KAPALINA &lt;0,2 %  POUŽITÁ 1-6 %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eaLnBrk="1" hangingPunct="1"/>
            <a:endParaRPr lang="cs-CZ" altLang="cs-CZ" sz="2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0A74DD-A3B3-9294-282F-508B04CE0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1628800"/>
            <a:ext cx="2074099" cy="226600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EEE4ECD-9511-3D47-198A-136B49AC2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3972277"/>
            <a:ext cx="1579101" cy="52196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958BAC8-90F5-B023-AE6B-81EB0158C8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8071" y="4494240"/>
            <a:ext cx="2638425" cy="4476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2C1A94-8FBB-F3CA-A4DA-9935649CE5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718077"/>
            <a:ext cx="1152236" cy="49258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1264B64-A060-CD03-308A-C7D8621BCE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6659" y="5225923"/>
            <a:ext cx="1901248" cy="39416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87D7309-2B89-D288-5A07-EDC58ED322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022" y="5805264"/>
            <a:ext cx="1258303" cy="21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6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81000"/>
            <a:ext cx="8496944" cy="1143000"/>
          </a:xfrm>
        </p:spPr>
        <p:txBody>
          <a:bodyPr/>
          <a:lstStyle/>
          <a:p>
            <a:pPr eaLnBrk="1" hangingPunct="1"/>
            <a:r>
              <a:rPr lang="cs-CZ" altLang="cs-CZ" sz="3600" b="1" dirty="0"/>
              <a:t>BRZDOVÉ KAPALINY II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72817"/>
            <a:ext cx="8640960" cy="4771288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cs-CZ" altLang="cs-CZ" sz="2400" dirty="0"/>
              <a:t>Hygroskopické – výměnná lhůta max. 2 roky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cs-CZ" altLang="cs-CZ" sz="2400" dirty="0"/>
              <a:t>Bod varu: DOT3 &gt;210 °C, DOT4 &gt;250°C, DOT 5.1 &gt;275°C</a:t>
            </a:r>
          </a:p>
          <a:p>
            <a:pPr marL="355600" indent="-355600" eaLnBrk="1" hangingPunct="1">
              <a:buFontTx/>
              <a:buBlip>
                <a:blip r:embed="rId2"/>
              </a:buBlip>
            </a:pPr>
            <a:r>
              <a:rPr lang="cs-CZ" altLang="cs-CZ" sz="2400" dirty="0"/>
              <a:t>Omezený počet skutečný výrobců v EU</a:t>
            </a:r>
          </a:p>
          <a:p>
            <a:pPr marL="0" indent="0" eaLnBrk="1" hangingPunct="1">
              <a:buNone/>
            </a:pPr>
            <a:r>
              <a:rPr lang="cs-CZ" altLang="cs-CZ" sz="2400" dirty="0"/>
              <a:t>	(BASF, </a:t>
            </a:r>
            <a:r>
              <a:rPr lang="cs-CZ" altLang="cs-CZ" sz="2400" dirty="0" err="1"/>
              <a:t>Clariant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Orthene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Solventis</a:t>
            </a:r>
            <a:r>
              <a:rPr lang="cs-CZ" altLang="cs-CZ" sz="2400" dirty="0"/>
              <a:t>, Rusko…)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eaLnBrk="1" hangingPunct="1"/>
            <a:endParaRPr lang="cs-CZ" altLang="cs-CZ" sz="28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FA5D2E4-37BC-DACD-3ADF-8F899AA793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851" y="3524850"/>
            <a:ext cx="4155413" cy="311656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3B664A03-502F-B282-96A4-85835D6C9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648" y="3730570"/>
            <a:ext cx="4481520" cy="300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91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3" y="381000"/>
            <a:ext cx="8892479" cy="1143000"/>
          </a:xfrm>
        </p:spPr>
        <p:txBody>
          <a:bodyPr/>
          <a:lstStyle/>
          <a:p>
            <a:pPr eaLnBrk="1" hangingPunct="1"/>
            <a:r>
              <a:rPr lang="cs-CZ" altLang="cs-CZ" sz="3600" b="1" dirty="0"/>
              <a:t>ODPADNÍ BRZDOVÉ KAPALINY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4117918" cy="3456384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5316" y="4293096"/>
            <a:ext cx="535278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Tx/>
              <a:buBlip>
                <a:blip r:embed="rId3"/>
              </a:buBlip>
            </a:pPr>
            <a:r>
              <a:rPr lang="cs-CZ" sz="2400" b="1" kern="0" dirty="0"/>
              <a:t>Likvidace odpadu</a:t>
            </a:r>
          </a:p>
          <a:p>
            <a:pPr marL="0" indent="0" eaLnBrk="1" hangingPunct="1">
              <a:buNone/>
            </a:pPr>
            <a:r>
              <a:rPr lang="cs-CZ" altLang="cs-CZ" sz="2400" kern="0" dirty="0"/>
              <a:t>Spalovny: SUEZ Ostrava,</a:t>
            </a:r>
          </a:p>
          <a:p>
            <a:pPr marL="0" indent="0" eaLnBrk="1" hangingPunct="1">
              <a:buNone/>
            </a:pPr>
            <a:r>
              <a:rPr lang="cs-CZ" altLang="cs-CZ" sz="2400" kern="0" dirty="0"/>
              <a:t>	     AVE Kralupy</a:t>
            </a:r>
          </a:p>
          <a:p>
            <a:pPr marL="0" indent="0" eaLnBrk="1" hangingPunct="1">
              <a:buNone/>
            </a:pPr>
            <a:r>
              <a:rPr lang="cs-CZ" altLang="cs-CZ" sz="2400" kern="0" dirty="0"/>
              <a:t>FCHP: Kolín, Otrokovice (Teplice)</a:t>
            </a:r>
          </a:p>
          <a:p>
            <a:pPr marL="0" indent="0" eaLnBrk="1" hangingPunct="1">
              <a:buNone/>
            </a:pPr>
            <a:r>
              <a:rPr lang="cs-CZ" sz="2400" dirty="0"/>
              <a:t>     </a:t>
            </a:r>
            <a:endParaRPr lang="cs-CZ" altLang="cs-CZ" sz="2400" i="1" kern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6155" y="1700808"/>
            <a:ext cx="4827893" cy="2520280"/>
          </a:xfrm>
        </p:spPr>
        <p:txBody>
          <a:bodyPr/>
          <a:lstStyle/>
          <a:p>
            <a:pPr marL="180975" indent="-180975"/>
            <a:r>
              <a:rPr lang="cs-CZ" sz="2400" b="1" dirty="0"/>
              <a:t>Produkce odpadu 2019-20</a:t>
            </a:r>
          </a:p>
          <a:p>
            <a:pPr marL="0" indent="0">
              <a:buNone/>
            </a:pPr>
            <a:r>
              <a:rPr lang="cs-CZ" sz="2400" dirty="0"/>
              <a:t>Ostrava 50-90t</a:t>
            </a:r>
          </a:p>
          <a:p>
            <a:pPr marL="0" indent="0">
              <a:buNone/>
            </a:pPr>
            <a:r>
              <a:rPr lang="cs-CZ" sz="2400" dirty="0"/>
              <a:t>Praha 35-37t</a:t>
            </a:r>
          </a:p>
          <a:p>
            <a:pPr marL="0" indent="0">
              <a:buNone/>
            </a:pPr>
            <a:r>
              <a:rPr lang="cs-CZ" sz="2400" dirty="0"/>
              <a:t>Středočeský kraj 24-30t</a:t>
            </a:r>
          </a:p>
          <a:p>
            <a:pPr marL="0" indent="0">
              <a:buNone/>
            </a:pPr>
            <a:r>
              <a:rPr lang="cs-CZ" sz="2400" dirty="0"/>
              <a:t>	Mladá Boleslav 5t</a:t>
            </a:r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01366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theme/theme1.xml><?xml version="1.0" encoding="utf-8"?>
<a:theme xmlns:a="http://schemas.openxmlformats.org/drawingml/2006/main" name="template">
  <a:themeElements>
    <a:clrScheme name="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plat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6536</TotalTime>
  <Words>766</Words>
  <Application>Microsoft Office PowerPoint</Application>
  <PresentationFormat>Předvádění na obrazovce (4:3)</PresentationFormat>
  <Paragraphs>143</Paragraphs>
  <Slides>17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template</vt:lpstr>
      <vt:lpstr>PŘESHRANIČNÍ PŘEVOZ NO A RECYKLACE BRZDOVÝCH KAPALIN</vt:lpstr>
      <vt:lpstr>PROVOZNÍ KAPALINY</vt:lpstr>
      <vt:lpstr>RECYKLACE – PROVOZ od X-2017</vt:lpstr>
      <vt:lpstr>Prezentace aplikace PowerPoint</vt:lpstr>
      <vt:lpstr>NAKLÁDÁNÍ S GLYKOLOVÝMI ODPADY V ČR 2017-2021</vt:lpstr>
      <vt:lpstr>PROVOZNÍ KAPALINY II</vt:lpstr>
      <vt:lpstr>BRZDOVÉ KAPALINY</vt:lpstr>
      <vt:lpstr>BRZDOVÉ KAPALINY II</vt:lpstr>
      <vt:lpstr>ODPADNÍ BRZDOVÉ KAPALINY</vt:lpstr>
      <vt:lpstr>Prezentace aplikace PowerPoint</vt:lpstr>
      <vt:lpstr>PARAMETRY ODPADU</vt:lpstr>
      <vt:lpstr>PŘESHRANIČNÍ PŘEPRAVA</vt:lpstr>
      <vt:lpstr>KALKULACE FINANČNÍ ZÁRUKY</vt:lpstr>
      <vt:lpstr>PŘESHRANIČNÍ PŘEPRAVA BRZDOVKY</vt:lpstr>
      <vt:lpstr>HLAVNÍ PŘEKÁŽKY PŘEPRAVY NO</vt:lpstr>
      <vt:lpstr>ZÁVĚR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"Jan Skolil" &lt;jskolil@classic-oil.cz&gt;</dc:creator>
  <cp:lastModifiedBy>Jan Skolil</cp:lastModifiedBy>
  <cp:revision>229</cp:revision>
  <dcterms:created xsi:type="dcterms:W3CDTF">2012-05-07T00:07:46Z</dcterms:created>
  <dcterms:modified xsi:type="dcterms:W3CDTF">2022-09-21T11:29:23Z</dcterms:modified>
</cp:coreProperties>
</file>