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2" r:id="rId4"/>
    <p:sldId id="275" r:id="rId5"/>
    <p:sldId id="276" r:id="rId6"/>
    <p:sldId id="277" r:id="rId7"/>
    <p:sldId id="278" r:id="rId8"/>
    <p:sldId id="279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0" r:id="rId17"/>
    <p:sldId id="271" r:id="rId18"/>
    <p:sldId id="272" r:id="rId19"/>
    <p:sldId id="273" r:id="rId20"/>
    <p:sldId id="274" r:id="rId21"/>
  </p:sldIdLst>
  <p:sldSz cx="12190413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67" y="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 dirty="0"/>
              <a:t>Produkce syrovátky ve</a:t>
            </a:r>
            <a:r>
              <a:rPr lang="cs-CZ" b="1" baseline="0" dirty="0"/>
              <a:t> světě a v EU v 1000 t</a:t>
            </a:r>
            <a:endParaRPr lang="cs-CZ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svět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2015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List1!$B$2:$B$6</c:f>
              <c:numCache>
                <c:formatCode>General</c:formatCode>
                <c:ptCount val="5"/>
                <c:pt idx="0">
                  <c:v>180000</c:v>
                </c:pt>
                <c:pt idx="1">
                  <c:v>200000</c:v>
                </c:pt>
                <c:pt idx="2">
                  <c:v>220000</c:v>
                </c:pt>
                <c:pt idx="3">
                  <c:v>220000</c:v>
                </c:pt>
                <c:pt idx="4">
                  <c:v>225000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9E-4743-A364-E1C2540220D3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2015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List1!$C$2:$C$6</c:f>
              <c:numCache>
                <c:formatCode>General</c:formatCode>
                <c:ptCount val="5"/>
                <c:pt idx="0">
                  <c:v>84000</c:v>
                </c:pt>
                <c:pt idx="1">
                  <c:v>90000</c:v>
                </c:pt>
                <c:pt idx="2">
                  <c:v>95000</c:v>
                </c:pt>
                <c:pt idx="3">
                  <c:v>97000</c:v>
                </c:pt>
                <c:pt idx="4">
                  <c:v>99000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9E-4743-A364-E1C254022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0798912"/>
        <c:axId val="1520799328"/>
      </c:barChart>
      <c:catAx>
        <c:axId val="152079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20799328"/>
        <c:crosses val="autoZero"/>
        <c:auto val="1"/>
        <c:lblAlgn val="ctr"/>
        <c:lblOffset val="100"/>
        <c:noMultiLvlLbl val="0"/>
      </c:catAx>
      <c:valAx>
        <c:axId val="1520799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2079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7AF16-823C-4EF6-9423-BCFFD50CCF51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ircularagronomics.e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97C0B22-2406-428F-BCA6-CAA3DF431A4E}"/>
              </a:ext>
            </a:extLst>
          </p:cNvPr>
          <p:cNvSpPr txBox="1"/>
          <p:nvPr/>
        </p:nvSpPr>
        <p:spPr>
          <a:xfrm>
            <a:off x="334566" y="188640"/>
            <a:ext cx="11737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b="1" dirty="0"/>
              <a:t>VALORIZACE KYSELÉ SYROVÁTKY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9FD4102-BDF9-447D-A69A-EC1FD0EC44E8}"/>
              </a:ext>
            </a:extLst>
          </p:cNvPr>
          <p:cNvSpPr txBox="1"/>
          <p:nvPr/>
        </p:nvSpPr>
        <p:spPr>
          <a:xfrm>
            <a:off x="7391350" y="486916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Marek Holba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F4115F-0F66-470C-B2FE-1F375D3BF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0" y="1473992"/>
            <a:ext cx="2803794" cy="207330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70789A-761C-476C-999B-811AA47D3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758" y="1465620"/>
            <a:ext cx="2963104" cy="20900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FA4CCE0-DBD7-4C0C-ACC1-132718AC786C}"/>
              </a:ext>
            </a:extLst>
          </p:cNvPr>
          <p:cNvSpPr txBox="1"/>
          <p:nvPr/>
        </p:nvSpPr>
        <p:spPr>
          <a:xfrm>
            <a:off x="-1" y="3933056"/>
            <a:ext cx="12190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TVIP Hustopeče 2022</a:t>
            </a:r>
          </a:p>
        </p:txBody>
      </p:sp>
    </p:spTree>
    <p:extLst>
      <p:ext uri="{BB962C8B-B14F-4D97-AF65-F5344CB8AC3E}">
        <p14:creationId xmlns:p14="http://schemas.microsoft.com/office/powerpoint/2010/main" val="1494472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96C9CC-71CD-48AF-A3E2-2F6B08CB1851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Valorizace kyselé syrovátky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9E0EAD8-86E8-4890-9D55-80F7278A392C}"/>
              </a:ext>
            </a:extLst>
          </p:cNvPr>
          <p:cNvSpPr txBox="1"/>
          <p:nvPr/>
        </p:nvSpPr>
        <p:spPr>
          <a:xfrm>
            <a:off x="40332" y="908720"/>
            <a:ext cx="12103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u="sng" dirty="0"/>
              <a:t>Otestování kyselé syrovátky a dávkování na pole pro zabránění uhlíkového deficitu zde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391FF31C-CCF7-4C3D-ACCF-84CF6D330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76807"/>
              </p:ext>
            </p:extLst>
          </p:nvPr>
        </p:nvGraphicFramePr>
        <p:xfrm>
          <a:off x="982638" y="1499360"/>
          <a:ext cx="10513168" cy="34418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776">
                  <a:extLst>
                    <a:ext uri="{9D8B030D-6E8A-4147-A177-3AD203B41FA5}">
                      <a16:colId xmlns:a16="http://schemas.microsoft.com/office/drawing/2014/main" val="3107324761"/>
                    </a:ext>
                  </a:extLst>
                </a:gridCol>
                <a:gridCol w="2627776">
                  <a:extLst>
                    <a:ext uri="{9D8B030D-6E8A-4147-A177-3AD203B41FA5}">
                      <a16:colId xmlns:a16="http://schemas.microsoft.com/office/drawing/2014/main" val="3784753063"/>
                    </a:ext>
                  </a:extLst>
                </a:gridCol>
                <a:gridCol w="2628808">
                  <a:extLst>
                    <a:ext uri="{9D8B030D-6E8A-4147-A177-3AD203B41FA5}">
                      <a16:colId xmlns:a16="http://schemas.microsoft.com/office/drawing/2014/main" val="3410782855"/>
                    </a:ext>
                  </a:extLst>
                </a:gridCol>
                <a:gridCol w="2628808">
                  <a:extLst>
                    <a:ext uri="{9D8B030D-6E8A-4147-A177-3AD203B41FA5}">
                      <a16:colId xmlns:a16="http://schemas.microsoft.com/office/drawing/2014/main" val="399417414"/>
                    </a:ext>
                  </a:extLst>
                </a:gridCol>
              </a:tblGrid>
              <a:tr h="47823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Složení (%)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Sladká syrovátka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rgbClr val="FF0000"/>
                          </a:solidFill>
                          <a:effectLst/>
                        </a:rPr>
                        <a:t>Kyselá syrovátka</a:t>
                      </a:r>
                      <a:endParaRPr lang="cs-CZ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Kaseinová syrovátka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6318968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Sušina (%)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6.20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rgbClr val="FF0000"/>
                          </a:solidFill>
                          <a:effectLst/>
                        </a:rPr>
                        <a:t>5.70</a:t>
                      </a:r>
                      <a:endParaRPr lang="cs-CZ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6.10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0343133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Laktóza (%)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4.80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rgbClr val="FF0000"/>
                          </a:solidFill>
                          <a:effectLst/>
                        </a:rPr>
                        <a:t>4.60</a:t>
                      </a:r>
                      <a:endParaRPr lang="cs-CZ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4.70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6275837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Bílkoviny (%)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0.75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rgbClr val="FF0000"/>
                          </a:solidFill>
                          <a:effectLst/>
                        </a:rPr>
                        <a:t>0.30</a:t>
                      </a:r>
                      <a:endParaRPr lang="cs-CZ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0.50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927796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Tuky (%)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dirty="0">
                          <a:effectLst/>
                        </a:rPr>
                        <a:t>0.05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rgbClr val="FF0000"/>
                          </a:solidFill>
                          <a:effectLst/>
                        </a:rPr>
                        <a:t>&lt; 0.01</a:t>
                      </a:r>
                      <a:endParaRPr lang="cs-CZ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&lt; 0.01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6946858"/>
                  </a:ext>
                </a:extLst>
              </a:tr>
              <a:tr h="57242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Popel (%)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0.60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rgbClr val="FF0000"/>
                          </a:solidFill>
                          <a:effectLst/>
                        </a:rPr>
                        <a:t>0.80</a:t>
                      </a:r>
                      <a:endParaRPr lang="cs-CZ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0.90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7313388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pH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6.1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4.6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dirty="0">
                          <a:effectLst/>
                        </a:rPr>
                        <a:t>4.4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123492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F4DA2E05-CBA0-4622-BBD2-FA9C6CC7E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115" y="1498568"/>
            <a:ext cx="1219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2001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FAB2F9E-E30C-4F3A-9F38-AC20E8CAC461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Valorizace kyselé syrovátky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07BF02C-E655-4F17-8571-24E661660823}"/>
              </a:ext>
            </a:extLst>
          </p:cNvPr>
          <p:cNvSpPr txBox="1"/>
          <p:nvPr/>
        </p:nvSpPr>
        <p:spPr>
          <a:xfrm>
            <a:off x="43433" y="851607"/>
            <a:ext cx="12103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u="sng" dirty="0"/>
              <a:t>Otestování kyselé syrovátky a dávkování na pole pro zabránění uhlíkového deficitu zde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C84EE230-B54A-4C0E-A899-DF2943DE51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240436"/>
              </p:ext>
            </p:extLst>
          </p:nvPr>
        </p:nvGraphicFramePr>
        <p:xfrm>
          <a:off x="2278782" y="2564904"/>
          <a:ext cx="6473190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7730">
                  <a:extLst>
                    <a:ext uri="{9D8B030D-6E8A-4147-A177-3AD203B41FA5}">
                      <a16:colId xmlns:a16="http://schemas.microsoft.com/office/drawing/2014/main" val="3435231288"/>
                    </a:ext>
                  </a:extLst>
                </a:gridCol>
                <a:gridCol w="2157730">
                  <a:extLst>
                    <a:ext uri="{9D8B030D-6E8A-4147-A177-3AD203B41FA5}">
                      <a16:colId xmlns:a16="http://schemas.microsoft.com/office/drawing/2014/main" val="492604974"/>
                    </a:ext>
                  </a:extLst>
                </a:gridCol>
                <a:gridCol w="2157730">
                  <a:extLst>
                    <a:ext uri="{9D8B030D-6E8A-4147-A177-3AD203B41FA5}">
                      <a16:colId xmlns:a16="http://schemas.microsoft.com/office/drawing/2014/main" val="2646245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Složka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dirty="0">
                          <a:effectLst/>
                        </a:rPr>
                        <a:t>Jednotka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Hodnota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3524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sušina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%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18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6483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TC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%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7.42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874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TN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%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0.23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74125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TH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%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1.26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7365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TS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%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0.02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95255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TP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g/kg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1.95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2567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K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g/kg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1.71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04824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N-NH</a:t>
                      </a:r>
                      <a:r>
                        <a:rPr lang="cs-CZ" sz="1800" baseline="-25000">
                          <a:effectLst/>
                        </a:rPr>
                        <a:t>4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g/kg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0.24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3454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N-NO</a:t>
                      </a:r>
                      <a:r>
                        <a:rPr lang="cs-CZ" sz="1800" baseline="-25000">
                          <a:effectLst/>
                        </a:rPr>
                        <a:t>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mg/l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&lt; 10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7998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N-NO</a:t>
                      </a:r>
                      <a:r>
                        <a:rPr lang="cs-CZ" sz="1800" baseline="-25000">
                          <a:effectLst/>
                        </a:rPr>
                        <a:t>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mg/l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dirty="0">
                          <a:effectLst/>
                        </a:rPr>
                        <a:t>&lt; 10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4766444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6F80A7C6-84A9-45FF-9930-6E4700854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83" y="1512571"/>
            <a:ext cx="1219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05E4058-F765-4B6A-9EC9-8FAC7AF5FD9A}"/>
              </a:ext>
            </a:extLst>
          </p:cNvPr>
          <p:cNvSpPr txBox="1"/>
          <p:nvPr/>
        </p:nvSpPr>
        <p:spPr>
          <a:xfrm>
            <a:off x="478582" y="1512571"/>
            <a:ext cx="1130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92D050"/>
                </a:solidFill>
              </a:rPr>
              <a:t>- Ověření pomocí poloprovozních testů na poli s kukuřicí a ozimou pšenicí</a:t>
            </a:r>
          </a:p>
        </p:txBody>
      </p:sp>
    </p:spTree>
    <p:extLst>
      <p:ext uri="{BB962C8B-B14F-4D97-AF65-F5344CB8AC3E}">
        <p14:creationId xmlns:p14="http://schemas.microsoft.com/office/powerpoint/2010/main" val="2323763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62363AB-74F8-44FB-8D7A-BCE4412BF96F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Valorizace kyselé syrovátky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CD5AC60-EC65-44C3-B397-221E524D8408}"/>
              </a:ext>
            </a:extLst>
          </p:cNvPr>
          <p:cNvSpPr txBox="1"/>
          <p:nvPr/>
        </p:nvSpPr>
        <p:spPr>
          <a:xfrm>
            <a:off x="43433" y="805106"/>
            <a:ext cx="12103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u="sng" dirty="0"/>
              <a:t>Otestování kyselé syrovátky a dávkování na pole pro zabránění uhlíkového deficitu zde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8426BC3-CAD9-4B39-A361-118253EFC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" y="2564905"/>
            <a:ext cx="4180728" cy="31355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FB2A1A7-8C63-49EC-8688-5291DC757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15" y="2564904"/>
            <a:ext cx="4176464" cy="313234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2B7FA30-1E9D-432B-8A40-B3B6A1D67BA2}"/>
              </a:ext>
            </a:extLst>
          </p:cNvPr>
          <p:cNvSpPr txBox="1"/>
          <p:nvPr/>
        </p:nvSpPr>
        <p:spPr>
          <a:xfrm>
            <a:off x="478582" y="1412776"/>
            <a:ext cx="11161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92D050"/>
                </a:solidFill>
              </a:rPr>
              <a:t>- 11 květináčů s různou dávkou syrovátky v rozmezí 0.3 – 3 g TN/ květináč a sledování prospěšnosti kyselé syrovátky + vysledování maximální přípustné dávky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8B3278B-4CFD-439D-BE0A-47046AFD5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211" y="3068961"/>
            <a:ext cx="3683981" cy="23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66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E2FDECB-8C97-45A0-A1EB-3E1D5A0D1715}"/>
              </a:ext>
            </a:extLst>
          </p:cNvPr>
          <p:cNvSpPr txBox="1"/>
          <p:nvPr/>
        </p:nvSpPr>
        <p:spPr>
          <a:xfrm>
            <a:off x="0" y="35665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Valorizace kyselé syrovátky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2335459-3124-4804-BAC6-F4E7ACED4538}"/>
              </a:ext>
            </a:extLst>
          </p:cNvPr>
          <p:cNvSpPr txBox="1"/>
          <p:nvPr/>
        </p:nvSpPr>
        <p:spPr>
          <a:xfrm>
            <a:off x="43433" y="805106"/>
            <a:ext cx="12103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u="sng" dirty="0"/>
              <a:t>Otestování kyselé syrovátky a dávkování na pole pro zabránění uhlíkového deficitu zde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CB851BD-7760-40AD-8C5D-48DE27180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73" y="3004181"/>
            <a:ext cx="3817665" cy="28632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F082CB7-4A40-4BB1-B48C-CE9AB9C7E7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446" y="2996952"/>
            <a:ext cx="3817665" cy="286324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0B1F617-085F-4860-BA9D-A2E39D0E9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6" y="2996951"/>
            <a:ext cx="3817665" cy="286324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CCD6065-614D-41DB-944B-034523046904}"/>
              </a:ext>
            </a:extLst>
          </p:cNvPr>
          <p:cNvSpPr txBox="1"/>
          <p:nvPr/>
        </p:nvSpPr>
        <p:spPr>
          <a:xfrm>
            <a:off x="129656" y="1412776"/>
            <a:ext cx="1187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92D050"/>
                </a:solidFill>
              </a:rPr>
              <a:t>- Testování s ozimou pšenicí (2019 a 2020) a s kukuřicí 2021 a 2022 (sklizeň včera); různé dávky TN od 0 – 160 kg/ha na testovacích políčkách 10 x 3 m; sledována výnosnost, koncentrace makronutrientů, složení půdy, apod.</a:t>
            </a:r>
          </a:p>
        </p:txBody>
      </p:sp>
    </p:spTree>
    <p:extLst>
      <p:ext uri="{BB962C8B-B14F-4D97-AF65-F5344CB8AC3E}">
        <p14:creationId xmlns:p14="http://schemas.microsoft.com/office/powerpoint/2010/main" val="1486875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9FE360A-23CE-48DB-B514-5520695788B4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Valorizace kyselé syrovátky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3AC2CFC-504E-429F-8771-E562611443F8}"/>
              </a:ext>
            </a:extLst>
          </p:cNvPr>
          <p:cNvSpPr txBox="1"/>
          <p:nvPr/>
        </p:nvSpPr>
        <p:spPr>
          <a:xfrm>
            <a:off x="262558" y="797027"/>
            <a:ext cx="11521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u="sng" dirty="0"/>
              <a:t>Technologické kroky k předúpravě kyselé syrovátky</a:t>
            </a:r>
          </a:p>
        </p:txBody>
      </p:sp>
      <p:pic>
        <p:nvPicPr>
          <p:cNvPr id="5" name="Рисунок 8">
            <a:extLst>
              <a:ext uri="{FF2B5EF4-FFF2-40B4-BE49-F238E27FC236}">
                <a16:creationId xmlns:a16="http://schemas.microsoft.com/office/drawing/2014/main" id="{CB553EE9-09F6-46DE-AE3C-13EB40987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66" y="3573016"/>
            <a:ext cx="3167380" cy="237553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21E277F-5299-453B-9AB8-0CF50109628E}"/>
              </a:ext>
            </a:extLst>
          </p:cNvPr>
          <p:cNvSpPr txBox="1"/>
          <p:nvPr/>
        </p:nvSpPr>
        <p:spPr>
          <a:xfrm>
            <a:off x="118542" y="1340768"/>
            <a:ext cx="11809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Předčištění kyselé syrovátky pomocí </a:t>
            </a:r>
            <a:r>
              <a:rPr lang="cs-CZ" sz="2400" b="1" dirty="0" err="1">
                <a:solidFill>
                  <a:srgbClr val="92D050"/>
                </a:solidFill>
              </a:rPr>
              <a:t>nanovlákenné</a:t>
            </a:r>
            <a:r>
              <a:rPr lang="cs-CZ" sz="2400" b="1" dirty="0">
                <a:solidFill>
                  <a:srgbClr val="92D050"/>
                </a:solidFill>
              </a:rPr>
              <a:t> membrány (</a:t>
            </a:r>
            <a:r>
              <a:rPr lang="cs-CZ" sz="2400" b="1" dirty="0" err="1">
                <a:solidFill>
                  <a:srgbClr val="92D050"/>
                </a:solidFill>
              </a:rPr>
              <a:t>Spur</a:t>
            </a:r>
            <a:r>
              <a:rPr lang="cs-CZ" sz="2400" b="1" dirty="0">
                <a:solidFill>
                  <a:srgbClr val="92D050"/>
                </a:solidFill>
              </a:rPr>
              <a:t>) před zahuštěním</a:t>
            </a:r>
          </a:p>
          <a:p>
            <a:pPr marL="342900" indent="-342900">
              <a:buFontTx/>
              <a:buChar char="-"/>
            </a:pPr>
            <a:r>
              <a:rPr lang="cs-CZ" sz="2400" b="1" dirty="0">
                <a:effectLst/>
                <a:ea typeface="Times New Roman" panose="02020603050405020304" pitchFamily="18" charset="0"/>
              </a:rPr>
              <a:t>V praxi, pokud je aplikována </a:t>
            </a:r>
            <a:r>
              <a:rPr lang="cs-CZ" sz="2400" b="1" dirty="0" err="1">
                <a:effectLst/>
                <a:ea typeface="Times New Roman" panose="02020603050405020304" pitchFamily="18" charset="0"/>
              </a:rPr>
              <a:t>nanofiltrační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 zahušťovací jednotka, tak se zpravidla na odstranění tuků aplikuje centrifugace. </a:t>
            </a:r>
          </a:p>
          <a:p>
            <a:pPr marL="342900" indent="-34290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  <a:ea typeface="Times New Roman" panose="02020603050405020304" pitchFamily="18" charset="0"/>
              </a:rPr>
              <a:t>Náš</a:t>
            </a:r>
            <a:r>
              <a:rPr lang="cs-CZ" sz="2400" b="1" dirty="0">
                <a:solidFill>
                  <a:srgbClr val="92D050"/>
                </a:solidFill>
                <a:effectLst/>
                <a:ea typeface="Times New Roman" panose="02020603050405020304" pitchFamily="18" charset="0"/>
              </a:rPr>
              <a:t> inovativní prvek zařadili </a:t>
            </a:r>
            <a:r>
              <a:rPr lang="cs-CZ" sz="2400" b="1" dirty="0" err="1">
                <a:solidFill>
                  <a:srgbClr val="92D050"/>
                </a:solidFill>
                <a:effectLst/>
                <a:ea typeface="Times New Roman" panose="02020603050405020304" pitchFamily="18" charset="0"/>
              </a:rPr>
              <a:t>nanovlákenné</a:t>
            </a:r>
            <a:r>
              <a:rPr lang="cs-CZ" sz="2400" b="1" dirty="0">
                <a:solidFill>
                  <a:srgbClr val="92D050"/>
                </a:solidFill>
                <a:effectLst/>
                <a:ea typeface="Times New Roman" panose="02020603050405020304" pitchFamily="18" charset="0"/>
              </a:rPr>
              <a:t> membrány s velikostí pórů 300-400 </a:t>
            </a:r>
            <a:r>
              <a:rPr lang="cs-CZ" sz="2400" b="1" dirty="0" err="1">
                <a:solidFill>
                  <a:srgbClr val="92D050"/>
                </a:solidFill>
                <a:effectLst/>
                <a:ea typeface="Times New Roman" panose="02020603050405020304" pitchFamily="18" charset="0"/>
              </a:rPr>
              <a:t>nm</a:t>
            </a:r>
            <a:endParaRPr lang="cs-CZ" sz="2400" b="1" dirty="0">
              <a:solidFill>
                <a:srgbClr val="92D050"/>
              </a:solidFill>
              <a:ea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400" b="1" dirty="0">
                <a:ea typeface="Times New Roman" panose="02020603050405020304" pitchFamily="18" charset="0"/>
              </a:rPr>
              <a:t>Membrány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 byly schopny odstranit tuky lépe než centrifugace ca. o 50%</a:t>
            </a:r>
          </a:p>
          <a:p>
            <a:pPr marL="342900" indent="-34290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  <a:effectLst/>
                <a:ea typeface="Times New Roman" panose="02020603050405020304" pitchFamily="18" charset="0"/>
              </a:rPr>
              <a:t>Membrány byly schopen zároveň z kyselé syrovátky odstranit mléčný zákal způsobený především solemi Ca, Mg a fosforečnanů. </a:t>
            </a:r>
            <a:endParaRPr lang="cs-CZ" sz="24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85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0F6F42A-EE2A-6C5C-457B-5E2E1ED833B8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Valorizace kyselé syrovátky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FE868F9-E4E7-98F7-E361-144CCC4C4D64}"/>
              </a:ext>
            </a:extLst>
          </p:cNvPr>
          <p:cNvSpPr txBox="1"/>
          <p:nvPr/>
        </p:nvSpPr>
        <p:spPr>
          <a:xfrm>
            <a:off x="-35267" y="876333"/>
            <a:ext cx="12168624" cy="3251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cs-CZ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Srovnávací studie přepočítávaná na 100 m3 zpracovávané syrovátky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cs-CZ" sz="24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Odstředivka – průměrná spotřeba </a:t>
            </a:r>
            <a:r>
              <a:rPr lang="en-GB" sz="24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2.25 kWh/m</a:t>
            </a:r>
            <a:r>
              <a:rPr lang="en-GB" sz="2400" b="1" baseline="300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24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voda na oplach a proplach </a:t>
            </a:r>
            <a:r>
              <a:rPr lang="en-GB" sz="24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55 L/m</a:t>
            </a:r>
            <a:r>
              <a:rPr lang="en-GB" sz="2400" b="1" baseline="300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24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400" b="1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cs-CZ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Nanovlákenné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membrány – průměrná spotřeba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0.6 kWh/m</a:t>
            </a:r>
            <a:r>
              <a:rPr lang="en-GB" sz="2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voda na oplach a proplach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140 L/m</a:t>
            </a:r>
            <a:r>
              <a:rPr lang="en-GB" sz="2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Další náklady činí spotřebu chemikálií na </a:t>
            </a:r>
            <a:r>
              <a:rPr lang="cs-CZ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kondicionaci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membrán -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 g 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kyseliny citronové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/m</a:t>
            </a:r>
            <a:r>
              <a:rPr lang="en-GB" sz="2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52 g/m</a:t>
            </a:r>
            <a:r>
              <a:rPr lang="en-GB" sz="2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KOH.</a:t>
            </a:r>
          </a:p>
        </p:txBody>
      </p:sp>
    </p:spTree>
    <p:extLst>
      <p:ext uri="{BB962C8B-B14F-4D97-AF65-F5344CB8AC3E}">
        <p14:creationId xmlns:p14="http://schemas.microsoft.com/office/powerpoint/2010/main" val="842769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B9E889D-F23D-473F-AC75-49A191BA84B7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Valorizace kyselé syrovátky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FA85AC2-3C1E-4F72-9C24-0DE784C12F9C}"/>
              </a:ext>
            </a:extLst>
          </p:cNvPr>
          <p:cNvSpPr txBox="1"/>
          <p:nvPr/>
        </p:nvSpPr>
        <p:spPr>
          <a:xfrm>
            <a:off x="262558" y="797027"/>
            <a:ext cx="11521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u="sng" dirty="0"/>
              <a:t>Technologické kroky k předúpravě kyselé syrovátky</a:t>
            </a:r>
          </a:p>
        </p:txBody>
      </p:sp>
      <p:pic>
        <p:nvPicPr>
          <p:cNvPr id="4" name="Рисунок 14">
            <a:extLst>
              <a:ext uri="{FF2B5EF4-FFF2-40B4-BE49-F238E27FC236}">
                <a16:creationId xmlns:a16="http://schemas.microsoft.com/office/drawing/2014/main" id="{E766881F-DC9D-4394-A6D4-FCCD7E201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1" t="16826" r="13753" b="28343"/>
          <a:stretch/>
        </p:blipFill>
        <p:spPr>
          <a:xfrm>
            <a:off x="7031310" y="1246725"/>
            <a:ext cx="4608512" cy="45500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BBA7772-0DB8-4633-BDB9-F69279871D8B}"/>
              </a:ext>
            </a:extLst>
          </p:cNvPr>
          <p:cNvSpPr txBox="1"/>
          <p:nvPr/>
        </p:nvSpPr>
        <p:spPr>
          <a:xfrm>
            <a:off x="406574" y="1484784"/>
            <a:ext cx="6480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Zahuštění kyselé syrovátky z 6 na 18% sušiny pomocí </a:t>
            </a:r>
            <a:r>
              <a:rPr lang="cs-CZ" sz="2400" b="1" dirty="0" err="1">
                <a:solidFill>
                  <a:srgbClr val="92D050"/>
                </a:solidFill>
              </a:rPr>
              <a:t>nanofiltrace</a:t>
            </a:r>
            <a:endParaRPr lang="cs-CZ" sz="2400" b="1" dirty="0">
              <a:solidFill>
                <a:srgbClr val="92D050"/>
              </a:solidFill>
            </a:endParaRP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/>
              <a:t>Hypotéza založena na snížení logistických nákladů</a:t>
            </a:r>
          </a:p>
        </p:txBody>
      </p:sp>
    </p:spTree>
    <p:extLst>
      <p:ext uri="{BB962C8B-B14F-4D97-AF65-F5344CB8AC3E}">
        <p14:creationId xmlns:p14="http://schemas.microsoft.com/office/powerpoint/2010/main" val="2473905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631053C-B66B-40DC-BC1F-E22AF9D50A1A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Valorizace kyselé syrovátky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63CE84B-F907-4A12-A8AB-3E99185249D7}"/>
              </a:ext>
            </a:extLst>
          </p:cNvPr>
          <p:cNvSpPr txBox="1"/>
          <p:nvPr/>
        </p:nvSpPr>
        <p:spPr>
          <a:xfrm>
            <a:off x="0" y="797027"/>
            <a:ext cx="12168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u="sng" dirty="0"/>
              <a:t>Extrakce hodnotných surovin z kyselé syrovátky</a:t>
            </a:r>
          </a:p>
        </p:txBody>
      </p:sp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36C4A3C9-C492-446A-9B5F-DB475E7CB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62" y="1566468"/>
            <a:ext cx="3553134" cy="21824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9EE0CD-718F-49B5-9529-AF0733ABA3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2792" r="24801" b="9051"/>
          <a:stretch/>
        </p:blipFill>
        <p:spPr>
          <a:xfrm>
            <a:off x="10631710" y="1572350"/>
            <a:ext cx="1224136" cy="245938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41682C5-BF90-431B-AEB0-8AC4A8FBD584}"/>
              </a:ext>
            </a:extLst>
          </p:cNvPr>
          <p:cNvSpPr txBox="1"/>
          <p:nvPr/>
        </p:nvSpPr>
        <p:spPr>
          <a:xfrm>
            <a:off x="190550" y="1412776"/>
            <a:ext cx="612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b="1" dirty="0" err="1">
                <a:solidFill>
                  <a:srgbClr val="92D050"/>
                </a:solidFill>
              </a:rPr>
              <a:t>Laktoferin</a:t>
            </a:r>
            <a:r>
              <a:rPr lang="cs-CZ" sz="2400" b="1" dirty="0"/>
              <a:t> je jednou ze složek imunitního systému organismu; má antimikrobiální aktivitu (bakteriocid, fungicid). Zejména u kojenců, ale i u dospělých jedinců zajišťuje </a:t>
            </a:r>
            <a:r>
              <a:rPr lang="cs-CZ" sz="2400" b="1" dirty="0" err="1"/>
              <a:t>laktoferin</a:t>
            </a:r>
            <a:r>
              <a:rPr lang="cs-CZ" sz="2400" b="1" dirty="0"/>
              <a:t> antibakteriální aktivitu.</a:t>
            </a:r>
          </a:p>
        </p:txBody>
      </p:sp>
    </p:spTree>
    <p:extLst>
      <p:ext uri="{BB962C8B-B14F-4D97-AF65-F5344CB8AC3E}">
        <p14:creationId xmlns:p14="http://schemas.microsoft.com/office/powerpoint/2010/main" val="694316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A1FB45F-6027-4144-A44F-EFFE5313497D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Valorizace kyselé syrovátky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6B0171B-2F69-4D1F-A268-4F76605A2E1B}"/>
              </a:ext>
            </a:extLst>
          </p:cNvPr>
          <p:cNvSpPr txBox="1"/>
          <p:nvPr/>
        </p:nvSpPr>
        <p:spPr>
          <a:xfrm>
            <a:off x="0" y="797027"/>
            <a:ext cx="12168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u="sng" dirty="0"/>
              <a:t>Extrakce hodnotných surovin z kyselé syrovátky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3CE88A-6097-48C7-9B0D-BEB3B3B39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98" y="1274266"/>
            <a:ext cx="5828117" cy="43094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55100A-3339-44DF-AA08-B9052450E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0" y="1258692"/>
            <a:ext cx="3528392" cy="470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78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F588D0D-312B-44FF-804C-015B551A9293}"/>
              </a:ext>
            </a:extLst>
          </p:cNvPr>
          <p:cNvSpPr txBox="1"/>
          <p:nvPr/>
        </p:nvSpPr>
        <p:spPr>
          <a:xfrm>
            <a:off x="-1" y="0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ZÁVĚRY A SHRNUTÍ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DA3AE59-AFCF-4008-ABFD-BC3B7D7872E4}"/>
              </a:ext>
            </a:extLst>
          </p:cNvPr>
          <p:cNvSpPr txBox="1"/>
          <p:nvPr/>
        </p:nvSpPr>
        <p:spPr>
          <a:xfrm>
            <a:off x="0" y="769441"/>
            <a:ext cx="121904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/>
              <a:t>Náš příspěvek zaměřen na valorizaci kyselé syrovátky v zemědělství, aplikaci </a:t>
            </a:r>
            <a:r>
              <a:rPr lang="cs-CZ" sz="2400" b="1" dirty="0" err="1"/>
              <a:t>nanovlákenných</a:t>
            </a:r>
            <a:r>
              <a:rPr lang="cs-CZ" sz="2400" b="1" dirty="0"/>
              <a:t> membrán, </a:t>
            </a:r>
            <a:r>
              <a:rPr lang="cs-CZ" sz="2400" b="1" dirty="0" err="1"/>
              <a:t>nanofiltrace</a:t>
            </a:r>
            <a:r>
              <a:rPr lang="cs-CZ" sz="2400" b="1" dirty="0"/>
              <a:t> pro zahuštění syrovátky, apod.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Prozatím velice slibné a úspěšné výsledky. Obtížné předpovídat zájem v praxi o tato řešení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965033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B891B43-7816-46F7-BED9-3D7E53DD0E24}"/>
              </a:ext>
            </a:extLst>
          </p:cNvPr>
          <p:cNvSpPr txBox="1"/>
          <p:nvPr/>
        </p:nvSpPr>
        <p:spPr>
          <a:xfrm>
            <a:off x="0" y="-25964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MOTIVACE A CÍLE PROJEKTU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7149D76-0318-44B1-B995-29D7EF1BC648}"/>
              </a:ext>
            </a:extLst>
          </p:cNvPr>
          <p:cNvSpPr txBox="1"/>
          <p:nvPr/>
        </p:nvSpPr>
        <p:spPr>
          <a:xfrm>
            <a:off x="262558" y="743477"/>
            <a:ext cx="117373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Demonstrovat udržitelné interdisciplinární koncepty cirkulárního zemědělství v praxi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/>
              <a:t>Zvoleno šest případových studií napříč Evropskou Unií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Čtvrtý rok řešení projektu – vše se blíží ke zdárnému konci. Pilotní jednotky postaveny a začínají sloužit svému účelu. Polní testy mají za sebou první vyhodnocení, atd.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/>
              <a:t>Snaha o replikaci úspěšných řešení napříč EU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Vytvořit kompetitivní prostředí pro evropskou ekonomiku v globálním kontextu formou inovativních konceptů</a:t>
            </a:r>
          </a:p>
        </p:txBody>
      </p:sp>
    </p:spTree>
    <p:extLst>
      <p:ext uri="{BB962C8B-B14F-4D97-AF65-F5344CB8AC3E}">
        <p14:creationId xmlns:p14="http://schemas.microsoft.com/office/powerpoint/2010/main" val="1881482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27F9CDE-8176-46C3-AAE8-2DB1C72D424C}"/>
              </a:ext>
            </a:extLst>
          </p:cNvPr>
          <p:cNvSpPr txBox="1"/>
          <p:nvPr/>
        </p:nvSpPr>
        <p:spPr>
          <a:xfrm>
            <a:off x="1702718" y="620688"/>
            <a:ext cx="9433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/>
              <a:t>DĚKUJI ZA POZORNOST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1C55774D-BCB4-4CC4-925D-38761FC800A8}"/>
              </a:ext>
            </a:extLst>
          </p:cNvPr>
          <p:cNvSpPr txBox="1"/>
          <p:nvPr/>
        </p:nvSpPr>
        <p:spPr>
          <a:xfrm>
            <a:off x="1198662" y="2551837"/>
            <a:ext cx="102251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spcAft>
                <a:spcPts val="600"/>
              </a:spcAft>
            </a:pPr>
            <a:r>
              <a:rPr lang="cs-CZ" sz="2400" b="1" dirty="0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Testování bylo prováděné díky projektu Evropské Unie – </a:t>
            </a:r>
            <a:r>
              <a:rPr lang="cs-CZ" sz="2400" b="1" dirty="0" err="1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Circular</a:t>
            </a:r>
            <a:r>
              <a:rPr lang="cs-CZ" sz="2400" b="1" dirty="0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400" b="1" dirty="0" err="1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Agronomics</a:t>
            </a:r>
            <a:r>
              <a:rPr lang="cs-CZ" sz="2400" b="1" dirty="0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cs-CZ" sz="2400" b="1" u="sng" dirty="0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https://www.circularagronomics.eu/</a:t>
            </a:r>
            <a:r>
              <a:rPr lang="cs-CZ" sz="2400" b="1" dirty="0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v letech 2018 – 2023 s využitím finančních prostředků z rámcového programu Evropské unie pro výzkum a inovace Horizont 2020 na základě grantové dohody č. 773649.</a:t>
            </a:r>
            <a:endParaRPr lang="cs-CZ" sz="2400" b="1" dirty="0">
              <a:solidFill>
                <a:srgbClr val="92D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456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0772D5E-6A79-4389-9B0B-AD1602EED150}"/>
              </a:ext>
            </a:extLst>
          </p:cNvPr>
          <p:cNvSpPr txBox="1"/>
          <p:nvPr/>
        </p:nvSpPr>
        <p:spPr>
          <a:xfrm>
            <a:off x="-1" y="116632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Valorizace kyselé syrovátky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0BC51F8-0264-4F6E-A847-C431AE71E22F}"/>
              </a:ext>
            </a:extLst>
          </p:cNvPr>
          <p:cNvSpPr txBox="1"/>
          <p:nvPr/>
        </p:nvSpPr>
        <p:spPr>
          <a:xfrm>
            <a:off x="334566" y="980728"/>
            <a:ext cx="11449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- kyselá syrovátka vzniká srážením kaseinu kyselinami při výrobě měkkých sýrů (např. žervé, </a:t>
            </a:r>
            <a:r>
              <a:rPr lang="cs-CZ" sz="2400" b="1" dirty="0" err="1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cottage</a:t>
            </a:r>
            <a:r>
              <a:rPr lang="cs-CZ" sz="2400" b="1" dirty="0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mascarpone)</a:t>
            </a:r>
          </a:p>
          <a:p>
            <a:endParaRPr lang="cs-CZ" sz="2400" b="1" dirty="0">
              <a:latin typeface="Arial" panose="020B0604020202020204" pitchFamily="34" charset="0"/>
            </a:endParaRPr>
          </a:p>
          <a:p>
            <a:r>
              <a:rPr lang="cs-CZ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- špatně skladovatelná kapalina - v zimě náchylná ke zmrznutí, v létě se může rychle zkazit</a:t>
            </a:r>
          </a:p>
          <a:p>
            <a:endParaRPr lang="cs-CZ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nižší pH (kolem 4,0)</a:t>
            </a:r>
          </a:p>
          <a:p>
            <a:pPr marL="285750" indent="-285750">
              <a:buFontTx/>
              <a:buChar char="-"/>
            </a:pPr>
            <a:endParaRPr lang="cs-CZ" sz="2400" b="1" dirty="0"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b="1" dirty="0">
                <a:latin typeface="Arial" panose="020B0604020202020204" pitchFamily="34" charset="0"/>
              </a:rPr>
              <a:t>produkce v ČR ca. 350 000 000 litrů/rok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559664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1BB2546E-428A-6F08-9275-2B19231844FC}"/>
              </a:ext>
            </a:extLst>
          </p:cNvPr>
          <p:cNvSpPr txBox="1"/>
          <p:nvPr/>
        </p:nvSpPr>
        <p:spPr>
          <a:xfrm>
            <a:off x="118542" y="908720"/>
            <a:ext cx="1207187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400" b="1" u="sng" dirty="0"/>
              <a:t>Současné scénáře nakládání zahrnují</a:t>
            </a:r>
            <a:r>
              <a:rPr lang="cs-CZ" sz="2400" b="1" dirty="0"/>
              <a:t>: 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smísení se sladkou syrovátkou a následné vysušení jako potravinové doplňky pro sportovce (samotná kyselá syrovátka je kvůli své lepivosti málo vhodná k sušení samostatně) i pro jiné další využití jako sladká syrovátka</a:t>
            </a:r>
          </a:p>
          <a:p>
            <a:pPr marL="285750" indent="-285750">
              <a:buFontTx/>
              <a:buChar char="-"/>
            </a:pPr>
            <a:endParaRPr lang="cs-CZ" sz="2400" b="1" dirty="0">
              <a:solidFill>
                <a:srgbClr val="92D05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2400" b="1" dirty="0"/>
              <a:t>významnou položkou v nákladech je transport (do ca. 100 km se přepravuje nezahuštěná) na větší vzdálenosti zahuštěná na 6 nebo 18% v automobilových cisternách o objemu 10 000 nebo 20 000 litrů (s návěsy až 40 000 litrů)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pro představené valorizační scénáře byl kalkulován zjednodušující předpoklad, kdy z 6 kg mléka vznikne 1 kg tvarohu (čerstvého sýru, </a:t>
            </a:r>
            <a:r>
              <a:rPr lang="cs-CZ" sz="2400" b="1" dirty="0" err="1">
                <a:solidFill>
                  <a:srgbClr val="92D050"/>
                </a:solidFill>
              </a:rPr>
              <a:t>cottage</a:t>
            </a:r>
            <a:r>
              <a:rPr lang="cs-CZ" sz="2400" b="1" dirty="0">
                <a:solidFill>
                  <a:srgbClr val="92D050"/>
                </a:solidFill>
              </a:rPr>
              <a:t>) a 6 kg kyselé syrovátky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3D76457-429C-B6E7-2D94-B7598B5FDFDC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Valorizace kyselé syrovátky</a:t>
            </a:r>
          </a:p>
        </p:txBody>
      </p:sp>
    </p:spTree>
    <p:extLst>
      <p:ext uri="{BB962C8B-B14F-4D97-AF65-F5344CB8AC3E}">
        <p14:creationId xmlns:p14="http://schemas.microsoft.com/office/powerpoint/2010/main" val="1006676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FD708EE7-1867-485A-B6DA-3458B46E4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2522996"/>
              </p:ext>
            </p:extLst>
          </p:nvPr>
        </p:nvGraphicFramePr>
        <p:xfrm>
          <a:off x="478582" y="836712"/>
          <a:ext cx="11017224" cy="4697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EADF3E7F-6730-3E97-64B4-4F47786F1520}"/>
              </a:ext>
            </a:extLst>
          </p:cNvPr>
          <p:cNvSpPr txBox="1"/>
          <p:nvPr/>
        </p:nvSpPr>
        <p:spPr>
          <a:xfrm>
            <a:off x="478582" y="5534593"/>
            <a:ext cx="11953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92D050"/>
                </a:solidFill>
              </a:rPr>
              <a:t>EU ca. 44% světové produkce, Česká republika ca. 0.3% evropské produkce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AB90C5D-3CF4-04FD-7CE6-25B727D38AFC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Valorizace kyselé syrovátky</a:t>
            </a:r>
          </a:p>
        </p:txBody>
      </p:sp>
    </p:spTree>
    <p:extLst>
      <p:ext uri="{BB962C8B-B14F-4D97-AF65-F5344CB8AC3E}">
        <p14:creationId xmlns:p14="http://schemas.microsoft.com/office/powerpoint/2010/main" val="3444311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06FA714-9750-0164-3A21-A94084498D9C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Valorizace kyselé syrovátky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A874E96-730F-42C9-17A3-AEB050FC6A32}"/>
              </a:ext>
            </a:extLst>
          </p:cNvPr>
          <p:cNvSpPr txBox="1"/>
          <p:nvPr/>
        </p:nvSpPr>
        <p:spPr>
          <a:xfrm>
            <a:off x="262558" y="1124744"/>
            <a:ext cx="117373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Analýzou dat z </a:t>
            </a:r>
            <a:r>
              <a:rPr lang="cs-CZ" sz="2400" b="1" dirty="0" err="1">
                <a:solidFill>
                  <a:srgbClr val="92D050"/>
                </a:solidFill>
              </a:rPr>
              <a:t>EuroStatu</a:t>
            </a:r>
            <a:r>
              <a:rPr lang="cs-CZ" sz="2400" b="1" dirty="0">
                <a:solidFill>
                  <a:srgbClr val="92D050"/>
                </a:solidFill>
              </a:rPr>
              <a:t> bylo zjištěno, že ca. 35% kyselé syrovátky se zpracovává společně se sladkou syrovátkou a vyrábí se z ní sušená syrovátka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/>
              <a:t>Obdobné množství kyselé syrovátky  se zpracovává na koncentráty bílkovin – syrovátkové i směsné a na výrobu laktózy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Zbytek (ca. 30%) se využívá na zkrmování dobytka </a:t>
            </a:r>
          </a:p>
        </p:txBody>
      </p:sp>
    </p:spTree>
    <p:extLst>
      <p:ext uri="{BB962C8B-B14F-4D97-AF65-F5344CB8AC3E}">
        <p14:creationId xmlns:p14="http://schemas.microsoft.com/office/powerpoint/2010/main" val="2837721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C470D68-0FDB-A25C-059E-C22A1BEFBEE7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Valorizace kyselé syrovátky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DE271F3-2C7D-4D4B-34A6-83F653AB7CB1}"/>
              </a:ext>
            </a:extLst>
          </p:cNvPr>
          <p:cNvSpPr txBox="1"/>
          <p:nvPr/>
        </p:nvSpPr>
        <p:spPr>
          <a:xfrm>
            <a:off x="21789" y="692696"/>
            <a:ext cx="121686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/>
              <a:t>Výrobní postupy nejfrekventovanějších možností zpracování</a:t>
            </a:r>
          </a:p>
          <a:p>
            <a:endParaRPr lang="cs-CZ" sz="2400" b="1" u="sng" dirty="0"/>
          </a:p>
          <a:p>
            <a:pPr marL="342900" indent="-34290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a) výroba krmného nápoje – nezahrnuje zpravidla tepelné ošetření ani zachycení sýrového prachu; zahrnuje skladování v mlékárně nebo u uživatele; vhodné pro výkrm prasat; méně vhodné pro napájení skotu – nutná navykací dieta</a:t>
            </a:r>
          </a:p>
          <a:p>
            <a:pPr marL="342900" indent="-342900">
              <a:buFontTx/>
              <a:buChar char="-"/>
            </a:pPr>
            <a:endParaRPr lang="cs-CZ" sz="2400" b="1" dirty="0"/>
          </a:p>
          <a:p>
            <a:pPr marL="342900" indent="-342900">
              <a:buFontTx/>
              <a:buChar char="-"/>
            </a:pPr>
            <a:r>
              <a:rPr lang="cs-CZ" sz="2400" b="1" dirty="0"/>
              <a:t>b) zahuštění syrovátky – s využitím </a:t>
            </a:r>
            <a:r>
              <a:rPr lang="cs-CZ" sz="2400" b="1" dirty="0" err="1"/>
              <a:t>nanofiltrace</a:t>
            </a:r>
            <a:r>
              <a:rPr lang="cs-CZ" sz="2400" b="1" dirty="0"/>
              <a:t> a/nebo reverzní osmózy, zahuštění na 18% pro transport k dalšímu zpracování; s využitím, odpařování za sníženého tlaku – trubkové odparky – zahuštění na 30% sušiny; obvykle zahrnuje skladování po výrobě, separaci tuku odstřeďováním, separaci prachu, vlastní zahuštění, skladování u uživatele</a:t>
            </a:r>
          </a:p>
          <a:p>
            <a:pPr marL="342900" indent="-342900">
              <a:buFontTx/>
              <a:buChar char="-"/>
            </a:pPr>
            <a:endParaRPr lang="cs-CZ" sz="2400" b="1" dirty="0"/>
          </a:p>
          <a:p>
            <a:pPr marL="342900" indent="-34290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C) sušení syrovátky (zpravidla jen sladká, u kyselé by byla nutná neutralizace), zahuštění na ca. 45-60% odpařováním nebo na ca.95% sprejovým sušením; zahrnuje skladování po výrobě, separaci tuku odstřeďováním, separaci prachu, zahuštění, sušení, balení, skladování, transport a skladování u uživatele</a:t>
            </a:r>
          </a:p>
        </p:txBody>
      </p:sp>
    </p:spTree>
    <p:extLst>
      <p:ext uri="{BB962C8B-B14F-4D97-AF65-F5344CB8AC3E}">
        <p14:creationId xmlns:p14="http://schemas.microsoft.com/office/powerpoint/2010/main" val="2004945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DE2BF6C-3F20-DE47-ACBF-E16E21741FC5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Valorizace kyselé syrovátky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4A42692-0DB9-11FD-FD6A-5A19490317EF}"/>
              </a:ext>
            </a:extLst>
          </p:cNvPr>
          <p:cNvSpPr txBox="1"/>
          <p:nvPr/>
        </p:nvSpPr>
        <p:spPr>
          <a:xfrm>
            <a:off x="0" y="764704"/>
            <a:ext cx="121904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/>
              <a:t>Separace vhodných látek pro potravinářství a farmacii</a:t>
            </a:r>
          </a:p>
          <a:p>
            <a:endParaRPr lang="cs-CZ" sz="2400" b="1" u="sng" dirty="0"/>
          </a:p>
          <a:p>
            <a:pPr marL="342900" indent="-34290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Laktóza (obvykle ale ze sladké syrovátky)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Sladivé sirupy</a:t>
            </a:r>
          </a:p>
          <a:p>
            <a:pPr marL="342900" indent="-342900">
              <a:buFontTx/>
              <a:buChar char="-"/>
            </a:pPr>
            <a:r>
              <a:rPr lang="cs-CZ" sz="2400" b="1" dirty="0" err="1">
                <a:solidFill>
                  <a:srgbClr val="92D050"/>
                </a:solidFill>
              </a:rPr>
              <a:t>Kaseinomakropeptid</a:t>
            </a:r>
            <a:endParaRPr lang="cs-CZ" sz="2400" b="1" dirty="0">
              <a:solidFill>
                <a:srgbClr val="92D050"/>
              </a:solidFill>
            </a:endParaRPr>
          </a:p>
          <a:p>
            <a:pPr marL="342900" indent="-342900">
              <a:buFontTx/>
              <a:buChar char="-"/>
            </a:pPr>
            <a:r>
              <a:rPr lang="cs-CZ" sz="2400" b="1" dirty="0"/>
              <a:t>Silážní mikrobiální struktury</a:t>
            </a:r>
          </a:p>
          <a:p>
            <a:pPr marL="342900" indent="-34290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Krmná biomasa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Kyselina mléčná</a:t>
            </a:r>
          </a:p>
          <a:p>
            <a:pPr marL="342900" indent="-34290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Organické kyseliny (např. kyselina propionová s antimikrobiálním účinkem)</a:t>
            </a:r>
          </a:p>
          <a:p>
            <a:pPr marL="342900" indent="-342900">
              <a:buFontTx/>
              <a:buChar char="-"/>
            </a:pPr>
            <a:r>
              <a:rPr lang="cs-CZ" sz="2400" b="1" dirty="0" err="1"/>
              <a:t>Xanthan</a:t>
            </a:r>
            <a:r>
              <a:rPr lang="cs-CZ" sz="2400" b="1" dirty="0"/>
              <a:t> (fermentace syrovátky)</a:t>
            </a:r>
          </a:p>
          <a:p>
            <a:pPr marL="342900" indent="-342900">
              <a:buFontTx/>
              <a:buChar char="-"/>
            </a:pPr>
            <a:r>
              <a:rPr lang="cs-CZ" sz="2400" b="1" dirty="0" err="1">
                <a:solidFill>
                  <a:srgbClr val="92D050"/>
                </a:solidFill>
              </a:rPr>
              <a:t>Hydrogel</a:t>
            </a:r>
            <a:r>
              <a:rPr lang="cs-CZ" sz="2400" b="1" dirty="0">
                <a:solidFill>
                  <a:srgbClr val="92D050"/>
                </a:solidFill>
              </a:rPr>
              <a:t>, hnojivo (syrovátka náhradou vody)</a:t>
            </a:r>
          </a:p>
          <a:p>
            <a:pPr marL="342900" indent="-342900">
              <a:buFontTx/>
              <a:buChar char="-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89448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055E051-C85D-4D27-8DB2-61EC8B665C91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Valorizace kyselé syrovátky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1671375-28EA-409F-89E6-D3A215D36A95}"/>
              </a:ext>
            </a:extLst>
          </p:cNvPr>
          <p:cNvSpPr txBox="1"/>
          <p:nvPr/>
        </p:nvSpPr>
        <p:spPr>
          <a:xfrm>
            <a:off x="190550" y="980728"/>
            <a:ext cx="11809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400" b="1" u="sng" dirty="0"/>
              <a:t>Náš příspěvek k výzkumu: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Otestování kyselé syrovátky a dávkování na pole pro zabránění uhlíkového deficitu zde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/>
              <a:t>Technologické kroky k předúpravě kyselé syrovátky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Extrakce hodnotných surovin z kyselé syrovátky</a:t>
            </a:r>
          </a:p>
        </p:txBody>
      </p:sp>
    </p:spTree>
    <p:extLst>
      <p:ext uri="{BB962C8B-B14F-4D97-AF65-F5344CB8AC3E}">
        <p14:creationId xmlns:p14="http://schemas.microsoft.com/office/powerpoint/2010/main" val="372063937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1135</Words>
  <Application>Microsoft Office PowerPoint</Application>
  <PresentationFormat>Vlastní</PresentationFormat>
  <Paragraphs>168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Artron One Igor</dc:creator>
  <cp:lastModifiedBy>Marek Holba</cp:lastModifiedBy>
  <cp:revision>22</cp:revision>
  <dcterms:created xsi:type="dcterms:W3CDTF">2020-02-06T12:32:30Z</dcterms:created>
  <dcterms:modified xsi:type="dcterms:W3CDTF">2022-09-21T11:47:10Z</dcterms:modified>
</cp:coreProperties>
</file>