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7" r:id="rId1"/>
  </p:sldMasterIdLst>
  <p:notesMasterIdLst>
    <p:notesMasterId r:id="rId14"/>
  </p:notesMasterIdLst>
  <p:handoutMasterIdLst>
    <p:handoutMasterId r:id="rId15"/>
  </p:handoutMasterIdLst>
  <p:sldIdLst>
    <p:sldId id="277" r:id="rId2"/>
    <p:sldId id="278" r:id="rId3"/>
    <p:sldId id="288" r:id="rId4"/>
    <p:sldId id="281" r:id="rId5"/>
    <p:sldId id="289" r:id="rId6"/>
    <p:sldId id="290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7D422B-8C06-DE41-A42C-78D05BF8630A}">
          <p14:sldIdLst>
            <p14:sldId id="277"/>
            <p14:sldId id="278"/>
            <p14:sldId id="288"/>
            <p14:sldId id="281"/>
            <p14:sldId id="289"/>
            <p14:sldId id="290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ovsky Argir" initials="ZA" lastIdx="1" clrIdx="0">
    <p:extLst>
      <p:ext uri="{19B8F6BF-5375-455C-9EA6-DF929625EA0E}">
        <p15:presenceInfo xmlns:p15="http://schemas.microsoft.com/office/powerpoint/2012/main" userId="S::zio001@vsb.cz::1dc56a10-5d08-49ef-933a-90ca63c0e9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A28E2A"/>
    <a:srgbClr val="43B02A"/>
    <a:srgbClr val="0047BB"/>
    <a:srgbClr val="FFB81C"/>
    <a:srgbClr val="E4002B"/>
    <a:srgbClr val="FF8200"/>
    <a:srgbClr val="8246AF"/>
    <a:srgbClr val="05C3DE"/>
    <a:srgbClr val="8183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/>
    <p:restoredTop sz="86376"/>
  </p:normalViewPr>
  <p:slideViewPr>
    <p:cSldViewPr snapToGrid="0" snapToObjects="1" showGuides="1">
      <p:cViewPr varScale="1">
        <p:scale>
          <a:sx n="86" d="100"/>
          <a:sy n="86" d="100"/>
        </p:scale>
        <p:origin x="888" y="7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92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84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B701-252D-F54C-946A-532BD86221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36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94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62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05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573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D897E9-BC38-BB47-8EC0-73C42DD51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658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11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9D4D9A-0EBF-1E44-82EE-7C7911531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78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3F77-2CE9-7D49-9458-1ACF72B58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88" y="1989138"/>
            <a:ext cx="11798620" cy="1172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1DA3B-0F22-3848-B468-C8422D799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" y="3602038"/>
            <a:ext cx="11798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57841-B012-3F4F-A40A-F73F833F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9582-6523-1D44-A4F0-10D045BE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2D269-4D51-D242-8BC5-F310E732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75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4CAD3-2491-3045-91F4-95BA28879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D3671-8D78-AB47-8428-FB2C74A7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53978-B0A2-9346-AEA0-9BBC0215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00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B380-B0ED-AA4C-9846-18497E75D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81" y="1089025"/>
            <a:ext cx="4563908" cy="7191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C539D-BE42-5E44-9649-A4396732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243" y="1089025"/>
            <a:ext cx="7075670" cy="51117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09BA3-2099-E943-B907-9054F9DEA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181" y="1989137"/>
            <a:ext cx="4563908" cy="42116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F984A-10C0-FA4B-993D-0030D8FC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1D101-3D6C-364A-81B6-1FCFE870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CA1EE-A952-AB4C-AD12-9C7801BE4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76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38C2-A537-A048-9C5D-EC1FA9710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55" y="1089025"/>
            <a:ext cx="4563533" cy="7191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F60598-20E7-F042-89BA-C6678DD94E0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908549" y="1089025"/>
            <a:ext cx="7091363" cy="51117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z="1600" dirty="0"/>
              <a:t>Picture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A6C57-B059-7548-8C2E-30FE726D9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555" y="1989137"/>
            <a:ext cx="4563533" cy="42116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513B4-C6DE-674E-99C4-2B60E0B3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753AB-B7F1-204E-AFB9-F65DEBC6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4982-79FD-9346-AC3D-B384016D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46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11/04/2019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Název prezentace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FD4CE4-1DDE-1747-9474-B500B04E5D3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3497" y="1089025"/>
            <a:ext cx="11796415" cy="5111749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79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13F77-2CE9-7D49-9458-1ACF72B58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088" y="1989138"/>
            <a:ext cx="11798620" cy="1172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1DA3B-0F22-3848-B468-C8422D799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87" y="3602038"/>
            <a:ext cx="11798619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57841-B012-3F4F-A40A-F73F833F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D9582-6523-1D44-A4F0-10D045BE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2D269-4D51-D242-8BC5-F310E732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54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8AEB-B644-5942-AD1E-621B53CF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9" y="1089025"/>
            <a:ext cx="11807825" cy="719138"/>
          </a:xfrm>
          <a:prstGeom prst="rect">
            <a:avLst/>
          </a:prstGeom>
        </p:spPr>
        <p:txBody>
          <a:bodyPr anchor="b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00131-EA4E-F247-BD08-565629F59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989138"/>
            <a:ext cx="11807825" cy="42116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219AF-979E-E64C-BD7F-90FE544F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D194E-1BDE-4F4F-9844-8C382C2C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B98FB-D470-F24C-9040-6BA593DF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51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FECE6-7A7D-664C-A646-0577ABD5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9" y="1102836"/>
            <a:ext cx="11799733" cy="7053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D8159-490F-9D44-8DE1-C95E4198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" y="1989138"/>
            <a:ext cx="11807825" cy="421163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1DD2-B40B-6F40-8846-B6C265F6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B0DD2-F15B-0E4C-ACB5-7DEB62EE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4EA89-1BE2-0F40-B054-7AB8ACBF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104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6C57-B154-3447-8B55-54316475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80" y="1089026"/>
            <a:ext cx="11798620" cy="719138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8488A-550B-FD44-870D-6B5F0CA0C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180" y="1987551"/>
            <a:ext cx="5819620" cy="42136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EBD61-1D0E-8247-8181-00E7B399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87551"/>
            <a:ext cx="5827713" cy="41894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39C4F-0816-E949-A19A-C72D7413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E692D-CAEE-E847-999C-19F61DAB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8AC9C-BE73-C946-A793-2A1ADEE0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80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AD35-4396-B543-B0B1-246F45FE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9" y="1089025"/>
            <a:ext cx="11807825" cy="719138"/>
          </a:xfrm>
          <a:prstGeom prst="rect">
            <a:avLst/>
          </a:prstGeom>
        </p:spPr>
        <p:txBody>
          <a:bodyPr anchor="b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0D54-B0DF-0349-A08A-AB9BE6DB5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" y="1989137"/>
            <a:ext cx="5832475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D8BE5-6CB3-8345-924C-A1DD2DD0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2314322"/>
            <a:ext cx="5832476" cy="38753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5EA90-3B54-D74E-BE42-B5E34C217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989137"/>
            <a:ext cx="5827713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D7D3D-11B1-CB4C-A33F-C8BC62E37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14322"/>
            <a:ext cx="5827713" cy="387534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3094F-F128-7744-9134-944E79FE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60339-0274-CD47-9C2C-2DBB6A0B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582F-44EF-524C-AC03-6D30051A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09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AD35-4396-B543-B0B1-246F45FE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9" y="1089025"/>
            <a:ext cx="11807825" cy="719138"/>
          </a:xfrm>
          <a:prstGeom prst="rect">
            <a:avLst/>
          </a:prstGeom>
        </p:spPr>
        <p:txBody>
          <a:bodyPr anchor="b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0D54-B0DF-0349-A08A-AB9BE6DB5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7" y="1989137"/>
            <a:ext cx="5832475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D8BE5-6CB3-8345-924C-A1DD2DD0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2314322"/>
            <a:ext cx="5832476" cy="20311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5EA90-3B54-D74E-BE42-B5E34C217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989137"/>
            <a:ext cx="5827713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D7D3D-11B1-CB4C-A33F-C8BC62E37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14322"/>
            <a:ext cx="5827713" cy="20311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3094F-F128-7744-9134-944E79FE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60339-0274-CD47-9C2C-2DBB6A0B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582F-44EF-524C-AC03-6D30051A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AF2A61-8083-714B-B6EA-A2C9374A767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0179" y="4418252"/>
            <a:ext cx="5832475" cy="159668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9A49810-6CDC-1940-ABA4-D189C0035A0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00178" y="4650749"/>
            <a:ext cx="5832475" cy="1550026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E3FB61-C1CC-E949-B02F-C230B61EC8C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72101" y="4410160"/>
            <a:ext cx="5832475" cy="159668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EEC9536-D82E-1D48-A1FD-3B14AAF76BE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172100" y="4642657"/>
            <a:ext cx="5832475" cy="1550026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7039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AD35-4396-B543-B0B1-246F45FE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79" y="1089025"/>
            <a:ext cx="11807825" cy="719138"/>
          </a:xfrm>
          <a:prstGeom prst="rect">
            <a:avLst/>
          </a:prstGeom>
        </p:spPr>
        <p:txBody>
          <a:bodyPr anchor="b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0D54-B0DF-0349-A08A-AB9BE6DB5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177" y="1989137"/>
            <a:ext cx="3735319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D8BE5-6CB3-8345-924C-A1DD2DD0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0554" y="2314322"/>
            <a:ext cx="3734137" cy="20311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3094F-F128-7744-9134-944E79FE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60339-0274-CD47-9C2C-2DBB6A0B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582F-44EF-524C-AC03-6D30051A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BAF2A61-8083-714B-B6EA-A2C9374A767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00178" y="4418252"/>
            <a:ext cx="3734137" cy="159668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9A49810-6CDC-1940-ABA4-D189C0035A0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00178" y="4650749"/>
            <a:ext cx="3734562" cy="1550026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D705129-1E26-D543-92A1-EFAF8E911FC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36469" y="1989138"/>
            <a:ext cx="3734137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0CA5CD9C-5511-DA4E-8F95-0917EC4C4D0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236846" y="2314323"/>
            <a:ext cx="3734137" cy="20311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2D26FB4-A694-EA42-9284-28128210565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236470" y="4418253"/>
            <a:ext cx="3734137" cy="159668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2F72328-61B5-6F45-A95F-1C82C2078F29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36470" y="4650750"/>
            <a:ext cx="3734136" cy="1550026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F990E76-7FE9-CE42-A7A1-42B9EA1875D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263521" y="1989139"/>
            <a:ext cx="3734137" cy="236173"/>
          </a:xfrm>
        </p:spPr>
        <p:txBody>
          <a:bodyPr anchor="ctr">
            <a:noAutofit/>
          </a:bodyPr>
          <a:lstStyle>
            <a:lvl1pPr marL="0" indent="0">
              <a:buNone/>
              <a:defRPr sz="2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70A49019-5474-AF4C-8165-4F90E84BC2B0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263898" y="2314324"/>
            <a:ext cx="3734137" cy="20311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29B511B-4BFB-E44D-B631-01E01AC6719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263522" y="4418254"/>
            <a:ext cx="3734137" cy="159668"/>
          </a:xfrm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2B29021-5CC6-F44B-BEBD-C14F14FA8A1C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63522" y="4650751"/>
            <a:ext cx="3734136" cy="1550026"/>
          </a:xfrm>
        </p:spPr>
        <p:txBody>
          <a:bodyPr anchor="t">
            <a:noAutofit/>
          </a:bodyPr>
          <a:lstStyle>
            <a:lvl1pPr marL="0" indent="0"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94950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144-9A3F-AC4B-ACA3-2C05BA3F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93" y="1089025"/>
            <a:ext cx="11798620" cy="7191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583CD-F360-AA49-A6B4-38560C66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11/04/2019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C4A53-7C48-3846-9C4E-47C297C7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prezentace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45C61-F597-874B-8F86-E60219628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0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8E16DB-0F0F-994D-A403-C9AB95C3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1104756"/>
            <a:ext cx="11798620" cy="7034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tabLst>
                <a:tab pos="525463" algn="l"/>
              </a:tabLst>
            </a:pPr>
            <a:r>
              <a:rPr lang="cs-CZ" dirty="0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09CB4-F383-0740-80DE-33C5455CE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8" y="1994170"/>
            <a:ext cx="11798620" cy="418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Click to edit Master subtitle style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CE389-49B8-6646-8E5E-600A96746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468" y="6356349"/>
            <a:ext cx="947170" cy="30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8E2A"/>
                </a:solidFill>
              </a:defRPr>
            </a:lvl1pPr>
          </a:lstStyle>
          <a:p>
            <a:r>
              <a:rPr lang="cs-CZ" dirty="0"/>
              <a:t>11/04/2019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2F074-0271-8E4C-A0D5-4D84215F5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03505" y="6356351"/>
            <a:ext cx="10145949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28E2A"/>
                </a:solidFill>
              </a:defRPr>
            </a:lvl1pPr>
          </a:lstStyle>
          <a:p>
            <a:r>
              <a:rPr lang="cs-CZ" dirty="0"/>
              <a:t>Název prezentace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14753-7DC6-624B-84C7-488F2ABE6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8926" y="6356350"/>
            <a:ext cx="401782" cy="312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28E2A"/>
                </a:solidFill>
              </a:defRPr>
            </a:lvl1pPr>
          </a:lstStyle>
          <a:p>
            <a:fld id="{E57EA1BE-92D9-9E4F-B3B9-F1A717F85676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7196A-95E8-F742-A7D0-7CB85E0C4C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06943" y="199304"/>
            <a:ext cx="4584132" cy="4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6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9" r:id="rId2"/>
    <p:sldLayoutId id="2147483669" r:id="rId3"/>
    <p:sldLayoutId id="2147483670" r:id="rId4"/>
    <p:sldLayoutId id="2147483671" r:id="rId5"/>
    <p:sldLayoutId id="2147483672" r:id="rId6"/>
    <p:sldLayoutId id="2147483683" r:id="rId7"/>
    <p:sldLayoutId id="2147483685" r:id="rId8"/>
    <p:sldLayoutId id="2147483673" r:id="rId9"/>
    <p:sldLayoutId id="2147483674" r:id="rId10"/>
    <p:sldLayoutId id="2147483675" r:id="rId11"/>
    <p:sldLayoutId id="2147483676" r:id="rId12"/>
    <p:sldLayoutId id="214748368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A28E2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21" userDrawn="1">
          <p15:clr>
            <a:srgbClr val="F26B43"/>
          </p15:clr>
        </p15:guide>
        <p15:guide id="3" pos="7559" userDrawn="1">
          <p15:clr>
            <a:srgbClr val="F26B43"/>
          </p15:clr>
        </p15:guide>
        <p15:guide id="4" orient="horz" pos="686" userDrawn="1">
          <p15:clr>
            <a:srgbClr val="F26B43"/>
          </p15:clr>
        </p15:guide>
        <p15:guide id="5" orient="horz" pos="527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9" orient="horz" pos="3997" userDrawn="1">
          <p15:clr>
            <a:srgbClr val="F26B43"/>
          </p15:clr>
        </p15:guide>
        <p15:guide id="10" orient="horz" pos="3906" userDrawn="1">
          <p15:clr>
            <a:srgbClr val="F26B43"/>
          </p15:clr>
        </p15:guide>
        <p15:guide id="11" orient="horz" pos="4201" userDrawn="1">
          <p15:clr>
            <a:srgbClr val="F26B43"/>
          </p15:clr>
        </p15:guide>
        <p15:guide id="12" orient="horz" pos="119" userDrawn="1">
          <p15:clr>
            <a:srgbClr val="F26B43"/>
          </p15:clr>
        </p15:guide>
        <p15:guide id="14" pos="7197" userDrawn="1">
          <p15:clr>
            <a:srgbClr val="F26B43"/>
          </p15:clr>
        </p15:guide>
        <p15:guide id="15" orient="horz" pos="1253" userDrawn="1">
          <p15:clr>
            <a:srgbClr val="F26B43"/>
          </p15:clr>
        </p15:guide>
        <p15:guide id="16" pos="3795" userDrawn="1">
          <p15:clr>
            <a:srgbClr val="F26B43"/>
          </p15:clr>
        </p15:guide>
        <p15:guide id="17" pos="3885" userDrawn="1">
          <p15:clr>
            <a:srgbClr val="F26B43"/>
          </p15:clr>
        </p15:guide>
        <p15:guide id="18" pos="7310" userDrawn="1">
          <p15:clr>
            <a:srgbClr val="F26B43"/>
          </p15:clr>
        </p15:guide>
        <p15:guide id="21" orient="horz" pos="414" userDrawn="1">
          <p15:clr>
            <a:srgbClr val="F26B43"/>
          </p15:clr>
        </p15:guide>
        <p15:guide id="22" orient="horz" pos="2409" userDrawn="1">
          <p15:clr>
            <a:srgbClr val="F26B43"/>
          </p15:clr>
        </p15:guide>
        <p15:guide id="23" orient="horz" pos="13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22692D-8854-C143-8304-C6CD957837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8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187E42-B854-E74E-9191-73BE8A69E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623" y="2187575"/>
            <a:ext cx="8515229" cy="165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5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7" y="561003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Výsledky testu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9</a:t>
            </a:fld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767384" y="5590225"/>
            <a:ext cx="3218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i="1" dirty="0"/>
              <a:t>Kumulativní produkce methanu ze směsí </a:t>
            </a:r>
            <a:endParaRPr lang="cs-CZ" sz="1400" dirty="0"/>
          </a:p>
          <a:p>
            <a:pPr algn="ctr"/>
            <a:endParaRPr lang="cs-CZ" dirty="0"/>
          </a:p>
        </p:txBody>
      </p:sp>
      <p:sp>
        <p:nvSpPr>
          <p:cNvPr id="10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 txBox="1">
            <a:spLocks/>
          </p:cNvSpPr>
          <p:nvPr/>
        </p:nvSpPr>
        <p:spPr>
          <a:xfrm>
            <a:off x="355535" y="6347011"/>
            <a:ext cx="125123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20.-22.9. 2022  </a:t>
            </a:r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3505" y="6356351"/>
            <a:ext cx="10145949" cy="312738"/>
          </a:xfrm>
        </p:spPr>
        <p:txBody>
          <a:bodyPr/>
          <a:lstStyle/>
          <a:p>
            <a:pPr algn="ctr"/>
            <a:r>
              <a:rPr lang="cs-CZ" sz="1100" dirty="0"/>
              <a:t>Konference TVIP 2022, Hustopeče u Brna </a:t>
            </a:r>
          </a:p>
        </p:txBody>
      </p:sp>
      <p:pic>
        <p:nvPicPr>
          <p:cNvPr id="12" name="Obrázek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36" y="1795548"/>
            <a:ext cx="6422279" cy="37946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7626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Závěr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94" y="2029716"/>
            <a:ext cx="11798619" cy="4307955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sz="2000" dirty="0"/>
              <a:t> nejvyšší míry anaerobního rozkladu za 100 dní v prostředí suspenze z </a:t>
            </a:r>
            <a:r>
              <a:rPr lang="cs-CZ" sz="2000" dirty="0" err="1"/>
              <a:t>odpadářské</a:t>
            </a:r>
            <a:r>
              <a:rPr lang="cs-CZ" sz="2000" dirty="0"/>
              <a:t> BPS bylo dosaženo u vzorku   obsahující pytel 3, který měl certifikát OK Kompost</a:t>
            </a:r>
          </a:p>
          <a:p>
            <a:pPr>
              <a:buFontTx/>
              <a:buChar char="-"/>
            </a:pPr>
            <a:r>
              <a:rPr lang="cs-CZ" dirty="0"/>
              <a:t> opakem je pytel 1, bez certifikátu, který se i v práškovém stavu rozkládal zanedbatelně</a:t>
            </a: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 díky 100denní produkci methanu lze u pytle 3 hovořit o substrátu, produkujícím zajímavé množství energie </a:t>
            </a:r>
          </a:p>
          <a:p>
            <a:pPr>
              <a:buFontTx/>
              <a:buChar char="-"/>
            </a:pPr>
            <a:r>
              <a:rPr lang="cs-CZ" dirty="0"/>
              <a:t>test nebyl ukončen a předpokládá se nové vyhodnocení po 300 dnech </a:t>
            </a:r>
          </a:p>
          <a:p>
            <a:endParaRPr lang="cs-CZ" dirty="0"/>
          </a:p>
          <a:p>
            <a:r>
              <a:rPr lang="cs-CZ" dirty="0"/>
              <a:t>- Využití biodegradabilních materiálů se zdá atraktivní….. 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sz="2000" dirty="0"/>
              <a:t>roblém může nastat v případě, kdy je doba rozkladu pytle delší, než např. bioodpad v něm</a:t>
            </a:r>
          </a:p>
          <a:p>
            <a:pPr>
              <a:buFontTx/>
              <a:buChar char="-"/>
            </a:pPr>
            <a:r>
              <a:rPr lang="cs-CZ" dirty="0"/>
              <a:t>v ČR není taková kompostárna, která by kompostovatelné sáčky a obaly cíleně vybírala</a:t>
            </a:r>
          </a:p>
          <a:p>
            <a:r>
              <a:rPr lang="cs-CZ" dirty="0"/>
              <a:t>-BPS získávají často bioodpady zabalené v pytlech – problémy (poruchy drtičů, míchadel) vlivem nerozložených plastových fólií </a:t>
            </a:r>
          </a:p>
          <a:p>
            <a:r>
              <a:rPr lang="cs-CZ" dirty="0"/>
              <a:t>- Inovace : </a:t>
            </a:r>
            <a:r>
              <a:rPr lang="cs-CZ" dirty="0" err="1"/>
              <a:t>Miláno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endParaRPr lang="cs-CZ" sz="20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10</a:t>
            </a:fld>
            <a:endParaRPr lang="cs-CZ" dirty="0"/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 txBox="1">
            <a:spLocks/>
          </p:cNvSpPr>
          <p:nvPr/>
        </p:nvSpPr>
        <p:spPr>
          <a:xfrm>
            <a:off x="355535" y="6347011"/>
            <a:ext cx="125123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20.-22.9. 2022  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3505" y="6356351"/>
            <a:ext cx="10145949" cy="312738"/>
          </a:xfrm>
        </p:spPr>
        <p:txBody>
          <a:bodyPr/>
          <a:lstStyle/>
          <a:p>
            <a:pPr algn="ctr"/>
            <a:r>
              <a:rPr lang="cs-CZ" sz="1100" dirty="0"/>
              <a:t>Konference TVIP 2022, Hustopeče u Brna </a:t>
            </a:r>
          </a:p>
        </p:txBody>
      </p:sp>
    </p:spTree>
    <p:extLst>
      <p:ext uri="{BB962C8B-B14F-4D97-AF65-F5344CB8AC3E}">
        <p14:creationId xmlns:p14="http://schemas.microsoft.com/office/powerpoint/2010/main" val="235447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EDDB3C1C-78A3-FD45-9288-66B6297FA8A9}"/>
              </a:ext>
            </a:extLst>
          </p:cNvPr>
          <p:cNvSpPr/>
          <p:nvPr/>
        </p:nvSpPr>
        <p:spPr>
          <a:xfrm>
            <a:off x="3451861" y="1840230"/>
            <a:ext cx="528066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cs-CZ" sz="4000" b="1" dirty="0">
                <a:solidFill>
                  <a:srgbClr val="A28E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408D255-5881-3A44-BC2B-29C775205970}"/>
              </a:ext>
            </a:extLst>
          </p:cNvPr>
          <p:cNvSpPr/>
          <p:nvPr/>
        </p:nvSpPr>
        <p:spPr>
          <a:xfrm>
            <a:off x="3048000" y="3500527"/>
            <a:ext cx="6096000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rgbClr val="A28E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</a:t>
            </a:r>
            <a:r>
              <a:rPr lang="cs-CZ" sz="2600" b="1" dirty="0">
                <a:solidFill>
                  <a:srgbClr val="A28E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Markéta Bouchalová, </a:t>
            </a:r>
            <a:r>
              <a:rPr lang="cs-CZ" sz="2000" b="1" dirty="0">
                <a:solidFill>
                  <a:srgbClr val="A28E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Ph.D.</a:t>
            </a:r>
          </a:p>
          <a:p>
            <a:pPr algn="ctr"/>
            <a:endParaRPr lang="cs-CZ" dirty="0">
              <a:solidFill>
                <a:srgbClr val="A28E2A"/>
              </a:solidFill>
            </a:endParaRPr>
          </a:p>
          <a:p>
            <a:pPr algn="ctr"/>
            <a:r>
              <a:rPr lang="cs-CZ" dirty="0">
                <a:solidFill>
                  <a:srgbClr val="A28E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+420 597 327 306</a:t>
            </a:r>
          </a:p>
          <a:p>
            <a:pPr algn="ctr"/>
            <a:endParaRPr lang="cs-CZ" dirty="0">
              <a:solidFill>
                <a:srgbClr val="A28E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A28E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marketa.bouchalova@vsb.cz</a:t>
            </a:r>
          </a:p>
          <a:p>
            <a:pPr algn="ctr"/>
            <a:endParaRPr lang="cs-CZ" b="1" dirty="0">
              <a:solidFill>
                <a:srgbClr val="A28E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solidFill>
                  <a:srgbClr val="A28E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www.iet.vsb.cz</a:t>
            </a:r>
          </a:p>
        </p:txBody>
      </p:sp>
    </p:spTree>
    <p:extLst>
      <p:ext uri="{BB962C8B-B14F-4D97-AF65-F5344CB8AC3E}">
        <p14:creationId xmlns:p14="http://schemas.microsoft.com/office/powerpoint/2010/main" val="279151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5" y="1470024"/>
            <a:ext cx="11807825" cy="2054225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00A499"/>
                </a:solidFill>
              </a:rPr>
              <a:t>Ověření anaerobního rozkladu vybraných druhů pytlů na odpad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Markéta Bouchalová, Ph.D., Ing. Jiří Rusín, Ph.D.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ECFA50-A063-9142-88B9-F0C90FFC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Konference TVIP 2022, Hustopeče u Brna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1</a:t>
            </a:fld>
            <a:endParaRPr lang="cs-CZ" dirty="0"/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497" y="6356350"/>
            <a:ext cx="1251230" cy="312738"/>
          </a:xfrm>
        </p:spPr>
        <p:txBody>
          <a:bodyPr/>
          <a:lstStyle/>
          <a:p>
            <a:r>
              <a:rPr lang="cs-CZ" dirty="0"/>
              <a:t>20.-22-9. 2022  </a:t>
            </a:r>
          </a:p>
        </p:txBody>
      </p:sp>
    </p:spTree>
    <p:extLst>
      <p:ext uri="{BB962C8B-B14F-4D97-AF65-F5344CB8AC3E}">
        <p14:creationId xmlns:p14="http://schemas.microsoft.com/office/powerpoint/2010/main" val="286332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7" y="378677"/>
            <a:ext cx="11796416" cy="1059315"/>
          </a:xfrm>
        </p:spPr>
        <p:txBody>
          <a:bodyPr/>
          <a:lstStyle/>
          <a:p>
            <a:r>
              <a:rPr lang="cs-CZ" sz="4000" dirty="0">
                <a:solidFill>
                  <a:srgbClr val="00A499"/>
                </a:solidFill>
              </a:rPr>
              <a:t>Úvod </a:t>
            </a:r>
            <a:endParaRPr lang="cs-CZ" sz="40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1532068"/>
            <a:ext cx="11796416" cy="423518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plastické hmoty v odpadec</a:t>
            </a:r>
            <a:r>
              <a:rPr lang="cs-CZ" sz="2000" dirty="0"/>
              <a:t>h podléhají v přírodě velmi pomalému rozkladu, k</a:t>
            </a:r>
            <a:r>
              <a:rPr lang="cs-CZ" sz="2000" dirty="0">
                <a:solidFill>
                  <a:schemeClr val="tx1"/>
                </a:solidFill>
              </a:rPr>
              <a:t>lasické polymery (</a:t>
            </a:r>
            <a:r>
              <a:rPr lang="cs-CZ" sz="2000" dirty="0">
                <a:solidFill>
                  <a:srgbClr val="00A499"/>
                </a:solidFill>
              </a:rPr>
              <a:t>PE</a:t>
            </a:r>
            <a:r>
              <a:rPr lang="cs-CZ" sz="2000" dirty="0">
                <a:solidFill>
                  <a:schemeClr val="tx1"/>
                </a:solidFill>
              </a:rPr>
              <a:t>)  částečně nahrazovány biodegradabilními příměsemi</a:t>
            </a:r>
          </a:p>
          <a:p>
            <a:pPr marL="285750" indent="-285750">
              <a:buFontTx/>
              <a:buChar char="-"/>
            </a:pPr>
            <a:r>
              <a:rPr lang="cs-CZ" sz="2000" dirty="0" err="1"/>
              <a:t>bioplasty</a:t>
            </a:r>
            <a:r>
              <a:rPr lang="cs-CZ" sz="2000" dirty="0"/>
              <a:t> jako (</a:t>
            </a:r>
            <a:r>
              <a:rPr lang="cs-CZ" sz="2000" dirty="0">
                <a:solidFill>
                  <a:srgbClr val="00A499"/>
                </a:solidFill>
              </a:rPr>
              <a:t>PLA</a:t>
            </a:r>
            <a:r>
              <a:rPr lang="cs-CZ" sz="2000" dirty="0"/>
              <a:t>) spolu s plnidly na bázi např.  </a:t>
            </a:r>
            <a:r>
              <a:rPr lang="cs-CZ" sz="2000" dirty="0">
                <a:solidFill>
                  <a:srgbClr val="00A499"/>
                </a:solidFill>
              </a:rPr>
              <a:t>škrobu</a:t>
            </a:r>
            <a:r>
              <a:rPr lang="cs-CZ" sz="2000" dirty="0"/>
              <a:t>, </a:t>
            </a:r>
            <a:r>
              <a:rPr lang="cs-CZ" sz="2000" dirty="0">
                <a:solidFill>
                  <a:srgbClr val="00A499"/>
                </a:solidFill>
              </a:rPr>
              <a:t>celulózové buničiny </a:t>
            </a:r>
            <a:r>
              <a:rPr lang="cs-CZ" sz="2000" dirty="0"/>
              <a:t>mohou tvořit 50-100% hmoty plastového výrobku – hlavní biopolymery pro výrobu </a:t>
            </a:r>
            <a:r>
              <a:rPr lang="cs-CZ" sz="2000" dirty="0" err="1"/>
              <a:t>bioplastových</a:t>
            </a:r>
            <a:r>
              <a:rPr lang="cs-CZ" sz="2000" dirty="0"/>
              <a:t> obalových výrobků (sáčky, pytle, misky,…) 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biodegradace </a:t>
            </a:r>
            <a:r>
              <a:rPr lang="cs-CZ" sz="2000" dirty="0" err="1"/>
              <a:t>bioplastů</a:t>
            </a:r>
            <a:r>
              <a:rPr lang="cs-CZ" sz="2000" dirty="0"/>
              <a:t> běžně zahrnuje abiotické a biotické faktory, které v určitém časovém období vedou k úplné degradaci materiálu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abiotické faktory vedou k počátečnímu štěpení řetězce v polymeru; mikrobiální procesy poté dokončují biodegradaci kratších jednotek na jednodušší sloučeniny v závislosti na metabolické dráze mikroorganismů</a:t>
            </a: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000" dirty="0"/>
              <a:t>j</a:t>
            </a:r>
            <a:r>
              <a:rPr lang="cs-CZ" sz="2000" dirty="0">
                <a:solidFill>
                  <a:schemeClr val="tx1"/>
                </a:solidFill>
              </a:rPr>
              <a:t>edná-li se o sáčky/pytle určené k oddělenému sběru  bioodpadů, jsou tyto bio-plasty testovány na biodegradabilitu a některé získávají certifikát </a:t>
            </a:r>
            <a:r>
              <a:rPr lang="cs-CZ" sz="2000" dirty="0" err="1">
                <a:solidFill>
                  <a:schemeClr val="tx1"/>
                </a:solidFill>
              </a:rPr>
              <a:t>kompostovatelnosti</a:t>
            </a: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z="1100" dirty="0"/>
              <a:t>Konference TVIP 2022, Hustopeče u Brna 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5F280-15E6-E44F-A1A3-E3B092C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2</a:t>
            </a:fld>
            <a:endParaRPr lang="cs-CZ"/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 txBox="1">
            <a:spLocks/>
          </p:cNvSpPr>
          <p:nvPr/>
        </p:nvSpPr>
        <p:spPr>
          <a:xfrm>
            <a:off x="355535" y="6347011"/>
            <a:ext cx="125123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20.-22.9. 2022 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7" y="5092304"/>
            <a:ext cx="870046" cy="8395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58" y="4627518"/>
            <a:ext cx="3023121" cy="223048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88" y="4959049"/>
            <a:ext cx="1804554" cy="18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2" y="364914"/>
            <a:ext cx="11796416" cy="1059315"/>
          </a:xfrm>
        </p:spPr>
        <p:txBody>
          <a:bodyPr/>
          <a:lstStyle/>
          <a:p>
            <a:r>
              <a:rPr lang="cs-CZ" sz="4000" dirty="0">
                <a:solidFill>
                  <a:srgbClr val="00A499"/>
                </a:solidFill>
              </a:rPr>
              <a:t>Úvod </a:t>
            </a:r>
            <a:endParaRPr lang="cs-CZ" sz="40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72E0D8-7C1D-1642-9793-1606BCBB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1573444"/>
            <a:ext cx="11796416" cy="4235182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Anaerobní digesce -˃  kontrolovaná mikrobiální přeměna organických látek bez přístupu vzduchu za vzniku: </a:t>
            </a:r>
          </a:p>
          <a:p>
            <a:r>
              <a:rPr lang="cs-CZ" sz="2000" dirty="0">
                <a:solidFill>
                  <a:schemeClr val="tx1"/>
                </a:solidFill>
              </a:rPr>
              <a:t>-˃ </a:t>
            </a:r>
            <a:r>
              <a:rPr lang="cs-CZ" sz="2000" b="1" dirty="0">
                <a:solidFill>
                  <a:srgbClr val="00A499"/>
                </a:solidFill>
              </a:rPr>
              <a:t>bioplynu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(výroba tepelné energie, vytápění budov apod.)                                                     	</a:t>
            </a:r>
            <a:endParaRPr lang="cs-CZ" sz="2000" dirty="0"/>
          </a:p>
          <a:p>
            <a:r>
              <a:rPr lang="cs-CZ" sz="2000" dirty="0">
                <a:solidFill>
                  <a:schemeClr val="tx1"/>
                </a:solidFill>
              </a:rPr>
              <a:t>-˃ </a:t>
            </a:r>
            <a:r>
              <a:rPr lang="cs-CZ" sz="2000" b="1" dirty="0">
                <a:solidFill>
                  <a:srgbClr val="00A499"/>
                </a:solidFill>
              </a:rPr>
              <a:t>digestátu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(organické hnojivo</a:t>
            </a:r>
            <a:r>
              <a:rPr lang="cs-CZ" sz="2000">
                <a:solidFill>
                  <a:schemeClr val="tx1"/>
                </a:solidFill>
              </a:rPr>
              <a:t>) 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/>
              <a:t>- BPS získávají často bioodpady zabalené v pytlech – problémy (poruchy drtičů, míchadel) vlivem nerozložených plastových fólií </a:t>
            </a: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příspěvek uvádí výsledky testů produkce bioplynu a methanu vsádkovou jednostupňovou mezofilní anaerobní digescí </a:t>
            </a:r>
          </a:p>
          <a:p>
            <a:pPr marL="342900" indent="-342900"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pro test vybrány 3 substráty – 3 druhy pytlů na (bio)odpad</a:t>
            </a:r>
          </a:p>
          <a:p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C5F280-15E6-E44F-A1A3-E3B092C3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3</a:t>
            </a:fld>
            <a:endParaRPr lang="cs-CZ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 txBox="1">
            <a:spLocks/>
          </p:cNvSpPr>
          <p:nvPr/>
        </p:nvSpPr>
        <p:spPr>
          <a:xfrm>
            <a:off x="355535" y="6347011"/>
            <a:ext cx="125123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20.-22.9. 2022  </a:t>
            </a:r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3505" y="6356351"/>
            <a:ext cx="10145949" cy="312738"/>
          </a:xfrm>
        </p:spPr>
        <p:txBody>
          <a:bodyPr/>
          <a:lstStyle/>
          <a:p>
            <a:pPr algn="ctr"/>
            <a:r>
              <a:rPr lang="cs-CZ" sz="1100" dirty="0"/>
              <a:t>Konference TVIP 2022, Hustopeče u Brna </a:t>
            </a:r>
          </a:p>
        </p:txBody>
      </p:sp>
    </p:spTree>
    <p:extLst>
      <p:ext uri="{BB962C8B-B14F-4D97-AF65-F5344CB8AC3E}">
        <p14:creationId xmlns:p14="http://schemas.microsoft.com/office/powerpoint/2010/main" val="312956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 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4</a:t>
            </a:fld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1482C90F-6696-C44A-BE8F-4464B8E64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9" y="831855"/>
            <a:ext cx="11799733" cy="705327"/>
          </a:xfrm>
        </p:spPr>
        <p:txBody>
          <a:bodyPr/>
          <a:lstStyle/>
          <a:p>
            <a:r>
              <a:rPr lang="cs-CZ" sz="4000" dirty="0">
                <a:solidFill>
                  <a:srgbClr val="00A499"/>
                </a:solidFill>
              </a:rPr>
              <a:t>Použité substráty </a:t>
            </a:r>
            <a:endParaRPr lang="cs-CZ" sz="4000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717902"/>
              </p:ext>
            </p:extLst>
          </p:nvPr>
        </p:nvGraphicFramePr>
        <p:xfrm>
          <a:off x="982762" y="4258244"/>
          <a:ext cx="10606165" cy="1978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004">
                  <a:extLst>
                    <a:ext uri="{9D8B030D-6E8A-4147-A177-3AD203B41FA5}">
                      <a16:colId xmlns:a16="http://schemas.microsoft.com/office/drawing/2014/main" val="1974808867"/>
                    </a:ext>
                  </a:extLst>
                </a:gridCol>
                <a:gridCol w="651803">
                  <a:extLst>
                    <a:ext uri="{9D8B030D-6E8A-4147-A177-3AD203B41FA5}">
                      <a16:colId xmlns:a16="http://schemas.microsoft.com/office/drawing/2014/main" val="939054630"/>
                    </a:ext>
                  </a:extLst>
                </a:gridCol>
                <a:gridCol w="651803">
                  <a:extLst>
                    <a:ext uri="{9D8B030D-6E8A-4147-A177-3AD203B41FA5}">
                      <a16:colId xmlns:a16="http://schemas.microsoft.com/office/drawing/2014/main" val="1112344701"/>
                    </a:ext>
                  </a:extLst>
                </a:gridCol>
                <a:gridCol w="651803">
                  <a:extLst>
                    <a:ext uri="{9D8B030D-6E8A-4147-A177-3AD203B41FA5}">
                      <a16:colId xmlns:a16="http://schemas.microsoft.com/office/drawing/2014/main" val="3065292032"/>
                    </a:ext>
                  </a:extLst>
                </a:gridCol>
                <a:gridCol w="870473">
                  <a:extLst>
                    <a:ext uri="{9D8B030D-6E8A-4147-A177-3AD203B41FA5}">
                      <a16:colId xmlns:a16="http://schemas.microsoft.com/office/drawing/2014/main" val="309142110"/>
                    </a:ext>
                  </a:extLst>
                </a:gridCol>
                <a:gridCol w="870473">
                  <a:extLst>
                    <a:ext uri="{9D8B030D-6E8A-4147-A177-3AD203B41FA5}">
                      <a16:colId xmlns:a16="http://schemas.microsoft.com/office/drawing/2014/main" val="4251252731"/>
                    </a:ext>
                  </a:extLst>
                </a:gridCol>
                <a:gridCol w="700162">
                  <a:extLst>
                    <a:ext uri="{9D8B030D-6E8A-4147-A177-3AD203B41FA5}">
                      <a16:colId xmlns:a16="http://schemas.microsoft.com/office/drawing/2014/main" val="4072539193"/>
                    </a:ext>
                  </a:extLst>
                </a:gridCol>
                <a:gridCol w="651803">
                  <a:extLst>
                    <a:ext uri="{9D8B030D-6E8A-4147-A177-3AD203B41FA5}">
                      <a16:colId xmlns:a16="http://schemas.microsoft.com/office/drawing/2014/main" val="658871566"/>
                    </a:ext>
                  </a:extLst>
                </a:gridCol>
                <a:gridCol w="634982">
                  <a:extLst>
                    <a:ext uri="{9D8B030D-6E8A-4147-A177-3AD203B41FA5}">
                      <a16:colId xmlns:a16="http://schemas.microsoft.com/office/drawing/2014/main" val="782047759"/>
                    </a:ext>
                  </a:extLst>
                </a:gridCol>
                <a:gridCol w="634982">
                  <a:extLst>
                    <a:ext uri="{9D8B030D-6E8A-4147-A177-3AD203B41FA5}">
                      <a16:colId xmlns:a16="http://schemas.microsoft.com/office/drawing/2014/main" val="2338321055"/>
                    </a:ext>
                  </a:extLst>
                </a:gridCol>
                <a:gridCol w="651803">
                  <a:extLst>
                    <a:ext uri="{9D8B030D-6E8A-4147-A177-3AD203B41FA5}">
                      <a16:colId xmlns:a16="http://schemas.microsoft.com/office/drawing/2014/main" val="2146490558"/>
                    </a:ext>
                  </a:extLst>
                </a:gridCol>
                <a:gridCol w="763240">
                  <a:extLst>
                    <a:ext uri="{9D8B030D-6E8A-4147-A177-3AD203B41FA5}">
                      <a16:colId xmlns:a16="http://schemas.microsoft.com/office/drawing/2014/main" val="1578542607"/>
                    </a:ext>
                  </a:extLst>
                </a:gridCol>
                <a:gridCol w="433834">
                  <a:extLst>
                    <a:ext uri="{9D8B030D-6E8A-4147-A177-3AD203B41FA5}">
                      <a16:colId xmlns:a16="http://schemas.microsoft.com/office/drawing/2014/main" val="2871488503"/>
                    </a:ext>
                  </a:extLst>
                </a:gridCol>
              </a:tblGrid>
              <a:tr h="3298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 Materiál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pH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VS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VS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+mn-lt"/>
                        </a:rPr>
                        <a:t>ρ</a:t>
                      </a:r>
                      <a:r>
                        <a:rPr lang="cs-CZ" sz="1200" baseline="-25000" dirty="0" err="1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ρ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C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H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N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S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O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C: N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60821"/>
                  </a:ext>
                </a:extLst>
              </a:tr>
              <a:tr h="3298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-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%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%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%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kg m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r>
                        <a:rPr lang="cs-CZ" sz="1200" baseline="30000" dirty="0">
                          <a:effectLst/>
                          <a:latin typeface="+mn-lt"/>
                        </a:rPr>
                        <a:t>-3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kg m</a:t>
                      </a:r>
                      <a:r>
                        <a:rPr lang="cs-CZ" sz="1200" baseline="30000" dirty="0">
                          <a:effectLst/>
                          <a:latin typeface="+mn-lt"/>
                        </a:rPr>
                        <a:t>-3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%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%</a:t>
                      </a:r>
                      <a:r>
                        <a:rPr lang="cs-CZ" sz="1200" baseline="-25000">
                          <a:effectLst/>
                          <a:latin typeface="+mn-lt"/>
                        </a:rPr>
                        <a:t>TS</a:t>
                      </a:r>
                      <a:endParaRPr lang="cs-CZ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%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%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%</a:t>
                      </a:r>
                      <a:r>
                        <a:rPr lang="cs-CZ" sz="1200" baseline="-25000" dirty="0">
                          <a:effectLst/>
                          <a:latin typeface="+mn-lt"/>
                        </a:rPr>
                        <a:t>TS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-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6131252"/>
                  </a:ext>
                </a:extLst>
              </a:tr>
              <a:tr h="329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Inokulum (BPS Klokočov)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8,20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7,36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4,64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63,0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1730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1054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34,54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4,57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3,06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0,19</a:t>
                      </a:r>
                      <a:endParaRPr lang="cs-CZ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21,01</a:t>
                      </a:r>
                      <a:endParaRPr lang="cs-CZ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11</a:t>
                      </a:r>
                      <a:endParaRPr lang="cs-CZ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0910412"/>
                  </a:ext>
                </a:extLst>
              </a:tr>
              <a:tr h="329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Pytel 1 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7,47</a:t>
                      </a:r>
                      <a:endParaRPr lang="cs-CZ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99,35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77,14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77,64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1483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1480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44,37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4,74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0,009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0,04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29,55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491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2330699"/>
                  </a:ext>
                </a:extLst>
              </a:tr>
              <a:tr h="329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Pytel 2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4,89</a:t>
                      </a:r>
                      <a:endParaRPr lang="cs-CZ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99,52</a:t>
                      </a:r>
                      <a:endParaRPr lang="cs-CZ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94,62</a:t>
                      </a:r>
                      <a:endParaRPr lang="cs-CZ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95,08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1251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1250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56,07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6,31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0,16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0,04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32,69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349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722289"/>
                  </a:ext>
                </a:extLst>
              </a:tr>
              <a:tr h="329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Pytel 3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4,73</a:t>
                      </a:r>
                      <a:endParaRPr lang="cs-CZ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96,97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96,40</a:t>
                      </a:r>
                      <a:endParaRPr lang="cs-CZ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99,41</a:t>
                      </a:r>
                      <a:endParaRPr lang="cs-CZ" sz="11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1331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1321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55,23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6,98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0,18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0,07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36,92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315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 flip="none" rotWithShape="1"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72033732"/>
                  </a:ext>
                </a:extLst>
              </a:tr>
            </a:tbl>
          </a:graphicData>
        </a:graphic>
      </p:graphicFrame>
      <p:pic>
        <p:nvPicPr>
          <p:cNvPr id="11" name="Obrázek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762" y="1537182"/>
            <a:ext cx="2257921" cy="1628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1972" y="1510945"/>
            <a:ext cx="2257921" cy="1628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ek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600" r="11765" b="27943"/>
          <a:stretch/>
        </p:blipFill>
        <p:spPr bwMode="auto">
          <a:xfrm>
            <a:off x="9383282" y="1504109"/>
            <a:ext cx="2184667" cy="1635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1606765" y="3194327"/>
            <a:ext cx="808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Pytel 1</a:t>
            </a:r>
          </a:p>
          <a:p>
            <a:r>
              <a:rPr lang="cs-CZ" sz="1600" dirty="0"/>
              <a:t> 50µm  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52613" y="3176282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/>
              <a:t>Pytel 2 </a:t>
            </a:r>
          </a:p>
          <a:p>
            <a:r>
              <a:rPr lang="cs-CZ" sz="1600" dirty="0"/>
              <a:t>31µm, ČSN EN 13432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9586403" y="3156212"/>
            <a:ext cx="199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/>
              <a:t>Pytel 3</a:t>
            </a:r>
          </a:p>
          <a:p>
            <a:r>
              <a:rPr lang="cs-CZ" sz="1600" dirty="0"/>
              <a:t> 13µm, ČSN EN 13432</a:t>
            </a:r>
          </a:p>
          <a:p>
            <a:r>
              <a:rPr lang="cs-CZ" sz="1600" dirty="0"/>
              <a:t> </a:t>
            </a:r>
          </a:p>
        </p:txBody>
      </p:sp>
      <p:sp>
        <p:nvSpPr>
          <p:cNvPr id="17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 txBox="1">
            <a:spLocks/>
          </p:cNvSpPr>
          <p:nvPr/>
        </p:nvSpPr>
        <p:spPr>
          <a:xfrm>
            <a:off x="1303505" y="6356351"/>
            <a:ext cx="10145949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100" dirty="0"/>
              <a:t>Konference TVIP 2022, Hustopeče u Brna </a:t>
            </a:r>
          </a:p>
        </p:txBody>
      </p:sp>
      <p:sp>
        <p:nvSpPr>
          <p:cNvPr id="19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 txBox="1">
            <a:spLocks/>
          </p:cNvSpPr>
          <p:nvPr/>
        </p:nvSpPr>
        <p:spPr>
          <a:xfrm>
            <a:off x="355535" y="6347011"/>
            <a:ext cx="125123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20.-22.9. 2022  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3E1AE970-7CC4-44BB-AD55-5E26B75CB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447" y="3876670"/>
            <a:ext cx="32247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400" b="1" i="1" dirty="0">
                <a:latin typeface="+mn-lt"/>
                <a:cs typeface="Arial" panose="020B0604020202020204" pitchFamily="34" charset="0"/>
              </a:rPr>
              <a:t>Vstupní parametry inokula a substrátů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39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179" y="870505"/>
            <a:ext cx="11799733" cy="705327"/>
          </a:xfrm>
        </p:spPr>
        <p:txBody>
          <a:bodyPr/>
          <a:lstStyle/>
          <a:p>
            <a:r>
              <a:rPr lang="cs-CZ" dirty="0">
                <a:solidFill>
                  <a:srgbClr val="00A499"/>
                </a:solidFill>
              </a:rPr>
              <a:t>Úprava substrátů před testem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EA1BE-92D9-9E4F-B3B9-F1A717F85676}" type="slidenum">
              <a:rPr lang="cs-CZ" smtClean="0"/>
              <a:t>5</a:t>
            </a:fld>
            <a:endParaRPr lang="cs-CZ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49" name="Obrázek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87" y="2375731"/>
            <a:ext cx="4219698" cy="2987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 txBox="1">
            <a:spLocks/>
          </p:cNvSpPr>
          <p:nvPr/>
        </p:nvSpPr>
        <p:spPr>
          <a:xfrm>
            <a:off x="355535" y="6347011"/>
            <a:ext cx="125123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20.-22.9. 2022  </a:t>
            </a:r>
          </a:p>
        </p:txBody>
      </p:sp>
      <p:sp>
        <p:nvSpPr>
          <p:cNvPr id="11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 txBox="1">
            <a:spLocks/>
          </p:cNvSpPr>
          <p:nvPr/>
        </p:nvSpPr>
        <p:spPr>
          <a:xfrm>
            <a:off x="1303505" y="6356351"/>
            <a:ext cx="10145949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100" dirty="0"/>
              <a:t>Konference TVIP 2022, Hustopeče u Brna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69136" y="5345981"/>
            <a:ext cx="355860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Kryogenní mletí pytlů na prášek </a:t>
            </a:r>
            <a:r>
              <a:rPr lang="cs-CZ" sz="1600" i="1" dirty="0"/>
              <a:t>&lt; 1 mm</a:t>
            </a:r>
            <a:endParaRPr lang="cs-CZ" sz="1600" dirty="0"/>
          </a:p>
          <a:p>
            <a:r>
              <a:rPr lang="cs-CZ" dirty="0"/>
              <a:t>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0" y="2375731"/>
            <a:ext cx="5194968" cy="2277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2285940" y="4709374"/>
            <a:ext cx="2425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Inokulum před a po úpravě</a:t>
            </a:r>
          </a:p>
        </p:txBody>
      </p:sp>
    </p:spTree>
    <p:extLst>
      <p:ext uri="{BB962C8B-B14F-4D97-AF65-F5344CB8AC3E}">
        <p14:creationId xmlns:p14="http://schemas.microsoft.com/office/powerpoint/2010/main" val="120947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39" y="566585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Testy produkce bioplynu a methanu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85" y="1707186"/>
            <a:ext cx="11798619" cy="4110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A499"/>
                </a:solidFill>
              </a:rPr>
              <a:t>= BMP test (</a:t>
            </a:r>
            <a:r>
              <a:rPr lang="cs-CZ" i="1" dirty="0">
                <a:solidFill>
                  <a:srgbClr val="00A499"/>
                </a:solidFill>
              </a:rPr>
              <a:t>Biochemical and </a:t>
            </a:r>
            <a:r>
              <a:rPr lang="cs-CZ" i="1" dirty="0" err="1">
                <a:solidFill>
                  <a:srgbClr val="00A499"/>
                </a:solidFill>
              </a:rPr>
              <a:t>methane</a:t>
            </a:r>
            <a:r>
              <a:rPr lang="cs-CZ" i="1" dirty="0">
                <a:solidFill>
                  <a:srgbClr val="00A499"/>
                </a:solidFill>
              </a:rPr>
              <a:t> </a:t>
            </a:r>
            <a:r>
              <a:rPr lang="cs-CZ" i="1" dirty="0" err="1">
                <a:solidFill>
                  <a:srgbClr val="00A499"/>
                </a:solidFill>
              </a:rPr>
              <a:t>production</a:t>
            </a:r>
            <a:r>
              <a:rPr lang="cs-CZ" i="1" dirty="0">
                <a:solidFill>
                  <a:srgbClr val="00A499"/>
                </a:solidFill>
              </a:rPr>
              <a:t> </a:t>
            </a:r>
            <a:r>
              <a:rPr lang="cs-CZ" i="1" dirty="0" err="1">
                <a:solidFill>
                  <a:srgbClr val="00A499"/>
                </a:solidFill>
              </a:rPr>
              <a:t>tests</a:t>
            </a:r>
            <a:r>
              <a:rPr lang="cs-CZ" dirty="0">
                <a:solidFill>
                  <a:srgbClr val="00A499"/>
                </a:solidFill>
              </a:rPr>
              <a:t>)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 </a:t>
            </a:r>
            <a:r>
              <a:rPr lang="cs-CZ" sz="2000" b="1" dirty="0"/>
              <a:t>-</a:t>
            </a:r>
            <a:r>
              <a:rPr lang="cs-CZ" sz="2000" b="1" dirty="0">
                <a:solidFill>
                  <a:srgbClr val="00A499"/>
                </a:solidFill>
              </a:rPr>
              <a:t>   </a:t>
            </a:r>
            <a:r>
              <a:rPr lang="cs-CZ" sz="2000" dirty="0"/>
              <a:t>testy anaerobní digesce provedeny souběžně,</a:t>
            </a:r>
          </a:p>
          <a:p>
            <a:pPr marL="0" indent="0">
              <a:buNone/>
            </a:pPr>
            <a:r>
              <a:rPr lang="cs-CZ" sz="2000" b="1" dirty="0"/>
              <a:t> -   </a:t>
            </a:r>
            <a:r>
              <a:rPr lang="cs-CZ" sz="2000" dirty="0"/>
              <a:t>bez míchání v 8 skleněných lahvičkových bioreaktorech (V = 1 dm</a:t>
            </a:r>
            <a:r>
              <a:rPr lang="cs-CZ" sz="2000" baseline="30000" dirty="0"/>
              <a:t>3</a:t>
            </a:r>
            <a:r>
              <a:rPr lang="cs-CZ" sz="2000" dirty="0"/>
              <a:t>) </a:t>
            </a:r>
          </a:p>
          <a:p>
            <a:pPr marL="0" indent="0">
              <a:buNone/>
            </a:pPr>
            <a:r>
              <a:rPr lang="cs-CZ" sz="2000" dirty="0"/>
              <a:t>     uzavřených skleněnými plynoměrnými byretami (</a:t>
            </a:r>
            <a:r>
              <a:rPr lang="cs-CZ" sz="2000" dirty="0" err="1"/>
              <a:t>V</a:t>
            </a:r>
            <a:r>
              <a:rPr lang="cs-CZ" sz="2000" baseline="-25000" dirty="0" err="1"/>
              <a:t>celk</a:t>
            </a:r>
            <a:r>
              <a:rPr lang="cs-CZ" sz="2000" dirty="0"/>
              <a:t> = 1,4 dm</a:t>
            </a:r>
            <a:r>
              <a:rPr lang="cs-CZ" sz="2000" baseline="30000" dirty="0"/>
              <a:t>3</a:t>
            </a:r>
            <a:r>
              <a:rPr lang="cs-CZ" sz="2000" dirty="0"/>
              <a:t>) </a:t>
            </a:r>
          </a:p>
          <a:p>
            <a:pPr>
              <a:buFontTx/>
              <a:buChar char="-"/>
            </a:pPr>
            <a:r>
              <a:rPr lang="cs-CZ" sz="2000" dirty="0"/>
              <a:t>   každý reaktor -˃ </a:t>
            </a:r>
            <a:r>
              <a:rPr lang="cs-CZ" sz="2000" dirty="0">
                <a:solidFill>
                  <a:srgbClr val="00A499"/>
                </a:solidFill>
              </a:rPr>
              <a:t>800g</a:t>
            </a:r>
            <a:r>
              <a:rPr lang="cs-CZ" sz="2000" dirty="0"/>
              <a:t> inokula + </a:t>
            </a:r>
            <a:r>
              <a:rPr lang="cs-CZ" sz="2000" dirty="0">
                <a:solidFill>
                  <a:srgbClr val="00A499"/>
                </a:solidFill>
              </a:rPr>
              <a:t>10g</a:t>
            </a:r>
            <a:r>
              <a:rPr lang="cs-CZ" sz="2000" dirty="0"/>
              <a:t> substrátu</a:t>
            </a:r>
            <a:endParaRPr lang="cs-CZ" b="1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0898" y="6329108"/>
            <a:ext cx="401782" cy="312740"/>
          </a:xfrm>
        </p:spPr>
        <p:txBody>
          <a:bodyPr/>
          <a:lstStyle/>
          <a:p>
            <a:fld id="{1EA44BAA-1A06-B141-8215-9D88CF6A7203}" type="slidenum">
              <a:rPr lang="cs-CZ" smtClean="0"/>
              <a:t>6</a:t>
            </a:fld>
            <a:endParaRPr lang="cs-CZ"/>
          </a:p>
        </p:txBody>
      </p:sp>
      <p:pic>
        <p:nvPicPr>
          <p:cNvPr id="16" name="Obrázek 15"/>
          <p:cNvPicPr/>
          <p:nvPr/>
        </p:nvPicPr>
        <p:blipFill rotWithShape="1">
          <a:blip r:embed="rId3"/>
          <a:srcRect l="41965" t="16326" r="41835" b="28798"/>
          <a:stretch/>
        </p:blipFill>
        <p:spPr bwMode="auto">
          <a:xfrm>
            <a:off x="6376479" y="3831585"/>
            <a:ext cx="1120763" cy="2143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865475" y="5926373"/>
            <a:ext cx="47727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i="1" dirty="0"/>
              <a:t>Anaerobní reaktor 1 dm</a:t>
            </a:r>
            <a:r>
              <a:rPr lang="cs-CZ" sz="1600" b="1" i="1" baseline="30000" dirty="0"/>
              <a:t>3</a:t>
            </a:r>
            <a:r>
              <a:rPr lang="cs-CZ" sz="1600" b="1" i="1" dirty="0"/>
              <a:t> a celé zařízení pro BMP testy</a:t>
            </a:r>
            <a:endParaRPr lang="cs-CZ" sz="16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53" y="3031835"/>
            <a:ext cx="4414051" cy="2943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 txBox="1">
            <a:spLocks/>
          </p:cNvSpPr>
          <p:nvPr/>
        </p:nvSpPr>
        <p:spPr>
          <a:xfrm>
            <a:off x="355535" y="6347011"/>
            <a:ext cx="125123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20.-22.9. 2022  </a:t>
            </a:r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3505" y="6356351"/>
            <a:ext cx="10145949" cy="312738"/>
          </a:xfrm>
        </p:spPr>
        <p:txBody>
          <a:bodyPr/>
          <a:lstStyle/>
          <a:p>
            <a:pPr algn="ctr"/>
            <a:r>
              <a:rPr lang="cs-CZ" sz="1100" dirty="0"/>
              <a:t>Konference TVIP 2022, Hustopeče u Brna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45" y="4041795"/>
            <a:ext cx="1393839" cy="1819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1011036" y="5813266"/>
            <a:ext cx="12801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/>
              <a:t>Biogas5000</a:t>
            </a:r>
            <a:endParaRPr lang="cs-CZ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62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39" y="861705"/>
            <a:ext cx="11798620" cy="102197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A499"/>
                </a:solidFill>
              </a:rPr>
              <a:t>Testy produkce bioplynu a methanu 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458C-E8D2-6548-A2AB-3A6B2DCC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497" y="1978429"/>
            <a:ext cx="11798619" cy="4137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 </a:t>
            </a:r>
            <a:r>
              <a:rPr lang="cs-CZ" b="1" dirty="0"/>
              <a:t>-</a:t>
            </a:r>
            <a:r>
              <a:rPr lang="cs-CZ" b="1" dirty="0">
                <a:solidFill>
                  <a:srgbClr val="00A499"/>
                </a:solidFill>
              </a:rPr>
              <a:t>  </a:t>
            </a:r>
            <a:r>
              <a:rPr lang="cs-CZ" dirty="0"/>
              <a:t>test trval 100 dní, každý den probíhalo měření a kontrola teploty (vodní lázně, okolní teplota) </a:t>
            </a:r>
          </a:p>
          <a:p>
            <a:r>
              <a:rPr lang="cs-CZ" dirty="0"/>
              <a:t> -  parametry </a:t>
            </a:r>
            <a:r>
              <a:rPr lang="cs-CZ" dirty="0">
                <a:solidFill>
                  <a:srgbClr val="00A499"/>
                </a:solidFill>
              </a:rPr>
              <a:t>pH</a:t>
            </a:r>
            <a:r>
              <a:rPr lang="cs-CZ" dirty="0"/>
              <a:t>, </a:t>
            </a:r>
            <a:r>
              <a:rPr lang="cs-CZ" dirty="0">
                <a:solidFill>
                  <a:srgbClr val="00A499"/>
                </a:solidFill>
              </a:rPr>
              <a:t>TS</a:t>
            </a:r>
            <a:r>
              <a:rPr lang="cs-CZ" dirty="0"/>
              <a:t>, </a:t>
            </a:r>
            <a:r>
              <a:rPr lang="cs-CZ" dirty="0">
                <a:solidFill>
                  <a:srgbClr val="00A499"/>
                </a:solidFill>
              </a:rPr>
              <a:t>VS</a:t>
            </a:r>
            <a:r>
              <a:rPr lang="cs-CZ" baseline="-25000" dirty="0">
                <a:solidFill>
                  <a:srgbClr val="00A499"/>
                </a:solidFill>
              </a:rPr>
              <a:t>TS</a:t>
            </a:r>
            <a:r>
              <a:rPr lang="cs-CZ" baseline="-25000" dirty="0"/>
              <a:t> </a:t>
            </a:r>
            <a:r>
              <a:rPr lang="cs-CZ" dirty="0"/>
              <a:t>stanoveny :</a:t>
            </a:r>
          </a:p>
          <a:p>
            <a:pPr marL="0" indent="0">
              <a:buNone/>
            </a:pPr>
            <a:r>
              <a:rPr lang="cs-CZ" dirty="0"/>
              <a:t>    - v inokulu</a:t>
            </a:r>
          </a:p>
          <a:p>
            <a:pPr marL="0" indent="0">
              <a:buNone/>
            </a:pPr>
            <a:r>
              <a:rPr lang="cs-CZ" dirty="0"/>
              <a:t>    - substrátu</a:t>
            </a:r>
          </a:p>
          <a:p>
            <a:pPr marL="0" indent="0">
              <a:buNone/>
            </a:pPr>
            <a:r>
              <a:rPr lang="cs-CZ" dirty="0"/>
              <a:t>    - digestátu po ukončení testu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postup prací vycházel principiálně z norem</a:t>
            </a:r>
          </a:p>
          <a:p>
            <a:pPr marL="0" indent="0">
              <a:buNone/>
            </a:pPr>
            <a:r>
              <a:rPr lang="cs-CZ" dirty="0">
                <a:solidFill>
                  <a:srgbClr val="00A499"/>
                </a:solidFill>
              </a:rPr>
              <a:t>-  ČSN EN ISO 11734  </a:t>
            </a:r>
            <a:r>
              <a:rPr lang="cs-CZ" dirty="0">
                <a:solidFill>
                  <a:srgbClr val="A28E2A"/>
                </a:solidFill>
              </a:rPr>
              <a:t>Jakost vod – Hodnocení úplné anaerobní rozložitelnosti organických látek kalem z anaerobní stabilizace - Metoda stanovení produkce bioplynu. </a:t>
            </a:r>
          </a:p>
          <a:p>
            <a:pPr marL="0" indent="0">
              <a:buNone/>
            </a:pPr>
            <a:r>
              <a:rPr lang="cs-CZ" dirty="0">
                <a:solidFill>
                  <a:srgbClr val="00A499"/>
                </a:solidFill>
              </a:rPr>
              <a:t>- VDI 4630 </a:t>
            </a:r>
            <a:r>
              <a:rPr lang="de-DE" dirty="0">
                <a:solidFill>
                  <a:srgbClr val="A28E2A"/>
                </a:solidFill>
              </a:rPr>
              <a:t>Vergärung organischer Stoffe - Substratcharakterisierung, Probenahme, Stoffdatenerhebung, Gärversuche</a:t>
            </a:r>
            <a:endParaRPr lang="cs-CZ" dirty="0">
              <a:solidFill>
                <a:srgbClr val="A28E2A"/>
              </a:solidFill>
            </a:endParaRP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7</a:t>
            </a:fld>
            <a:endParaRPr lang="cs-CZ"/>
          </a:p>
        </p:txBody>
      </p:sp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 txBox="1">
            <a:spLocks/>
          </p:cNvSpPr>
          <p:nvPr/>
        </p:nvSpPr>
        <p:spPr>
          <a:xfrm>
            <a:off x="355535" y="6347011"/>
            <a:ext cx="125123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20.-22.9. 2022  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3505" y="6356351"/>
            <a:ext cx="10145949" cy="312738"/>
          </a:xfrm>
        </p:spPr>
        <p:txBody>
          <a:bodyPr/>
          <a:lstStyle/>
          <a:p>
            <a:pPr algn="ctr"/>
            <a:r>
              <a:rPr lang="cs-CZ" sz="1100" dirty="0"/>
              <a:t>Konference TVIP 2022, Hustopeče u Brna </a:t>
            </a:r>
          </a:p>
        </p:txBody>
      </p:sp>
    </p:spTree>
    <p:extLst>
      <p:ext uri="{BB962C8B-B14F-4D97-AF65-F5344CB8AC3E}">
        <p14:creationId xmlns:p14="http://schemas.microsoft.com/office/powerpoint/2010/main" val="3436204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B41-BB50-8241-8561-4876AA5C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A499"/>
                </a:solidFill>
              </a:rPr>
              <a:t>Výsledky testu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74110D-4796-BA41-9260-93FD77ED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8</a:t>
            </a:fld>
            <a:endParaRPr lang="cs-CZ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34193" y="2562611"/>
            <a:ext cx="53236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Porovnání produkcí suchého plynu v objemovém měřítku za 100 dní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Zástupný symbol pro datum 3">
            <a:extLst>
              <a:ext uri="{FF2B5EF4-FFF2-40B4-BE49-F238E27FC236}">
                <a16:creationId xmlns:a16="http://schemas.microsoft.com/office/drawing/2014/main" id="{03F6B53B-4E48-FF4E-806F-3FBF01950CF1}"/>
              </a:ext>
            </a:extLst>
          </p:cNvPr>
          <p:cNvSpPr txBox="1">
            <a:spLocks/>
          </p:cNvSpPr>
          <p:nvPr/>
        </p:nvSpPr>
        <p:spPr>
          <a:xfrm>
            <a:off x="355535" y="6347011"/>
            <a:ext cx="1251230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rgbClr val="A28E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20.-22.9. 2022  </a:t>
            </a:r>
          </a:p>
        </p:txBody>
      </p:sp>
      <p:sp>
        <p:nvSpPr>
          <p:cNvPr id="12" name="Zástupný symbol pro zápatí 4">
            <a:extLst>
              <a:ext uri="{FF2B5EF4-FFF2-40B4-BE49-F238E27FC236}">
                <a16:creationId xmlns:a16="http://schemas.microsoft.com/office/drawing/2014/main" id="{DC191474-E23C-1F4F-9D03-F4B4B0F3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03505" y="6356351"/>
            <a:ext cx="10145949" cy="312738"/>
          </a:xfrm>
        </p:spPr>
        <p:txBody>
          <a:bodyPr/>
          <a:lstStyle/>
          <a:p>
            <a:pPr algn="ctr"/>
            <a:r>
              <a:rPr lang="cs-CZ" sz="1100" dirty="0"/>
              <a:t>Konference TVIP 2022, Hustopeče u Brna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208910"/>
              </p:ext>
            </p:extLst>
          </p:nvPr>
        </p:nvGraphicFramePr>
        <p:xfrm>
          <a:off x="196851" y="3025830"/>
          <a:ext cx="11798299" cy="1927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9840">
                  <a:extLst>
                    <a:ext uri="{9D8B030D-6E8A-4147-A177-3AD203B41FA5}">
                      <a16:colId xmlns:a16="http://schemas.microsoft.com/office/drawing/2014/main" val="259686120"/>
                    </a:ext>
                  </a:extLst>
                </a:gridCol>
                <a:gridCol w="3626797">
                  <a:extLst>
                    <a:ext uri="{9D8B030D-6E8A-4147-A177-3AD203B41FA5}">
                      <a16:colId xmlns:a16="http://schemas.microsoft.com/office/drawing/2014/main" val="387951588"/>
                    </a:ext>
                  </a:extLst>
                </a:gridCol>
                <a:gridCol w="1134996">
                  <a:extLst>
                    <a:ext uri="{9D8B030D-6E8A-4147-A177-3AD203B41FA5}">
                      <a16:colId xmlns:a16="http://schemas.microsoft.com/office/drawing/2014/main" val="109469020"/>
                    </a:ext>
                  </a:extLst>
                </a:gridCol>
                <a:gridCol w="1134996">
                  <a:extLst>
                    <a:ext uri="{9D8B030D-6E8A-4147-A177-3AD203B41FA5}">
                      <a16:colId xmlns:a16="http://schemas.microsoft.com/office/drawing/2014/main" val="1239134072"/>
                    </a:ext>
                  </a:extLst>
                </a:gridCol>
                <a:gridCol w="1120839">
                  <a:extLst>
                    <a:ext uri="{9D8B030D-6E8A-4147-A177-3AD203B41FA5}">
                      <a16:colId xmlns:a16="http://schemas.microsoft.com/office/drawing/2014/main" val="2098645556"/>
                    </a:ext>
                  </a:extLst>
                </a:gridCol>
                <a:gridCol w="1134996">
                  <a:extLst>
                    <a:ext uri="{9D8B030D-6E8A-4147-A177-3AD203B41FA5}">
                      <a16:colId xmlns:a16="http://schemas.microsoft.com/office/drawing/2014/main" val="3241296731"/>
                    </a:ext>
                  </a:extLst>
                </a:gridCol>
                <a:gridCol w="1134996">
                  <a:extLst>
                    <a:ext uri="{9D8B030D-6E8A-4147-A177-3AD203B41FA5}">
                      <a16:colId xmlns:a16="http://schemas.microsoft.com/office/drawing/2014/main" val="4005096718"/>
                    </a:ext>
                  </a:extLst>
                </a:gridCol>
                <a:gridCol w="1120839">
                  <a:extLst>
                    <a:ext uri="{9D8B030D-6E8A-4147-A177-3AD203B41FA5}">
                      <a16:colId xmlns:a16="http://schemas.microsoft.com/office/drawing/2014/main" val="1480221297"/>
                    </a:ext>
                  </a:extLst>
                </a:gridCol>
              </a:tblGrid>
              <a:tr h="19279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Reaktor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Materiál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Bioplyn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4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Relativní výše %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</a:rPr>
                        <a:t>Methan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4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Relativní výše %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A4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91466"/>
                  </a:ext>
                </a:extLst>
              </a:tr>
              <a:tr h="19279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m</a:t>
                      </a:r>
                      <a:r>
                        <a:rPr lang="cs-CZ" sz="1000" b="1" baseline="-25000" dirty="0">
                          <a:effectLst/>
                        </a:rPr>
                        <a:t>N</a:t>
                      </a:r>
                      <a:r>
                        <a:rPr lang="cs-CZ" sz="1000" b="1" baseline="30000" dirty="0">
                          <a:effectLst/>
                        </a:rPr>
                        <a:t>3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m</a:t>
                      </a:r>
                      <a:r>
                        <a:rPr lang="cs-CZ" sz="1000" b="1" baseline="-25000" dirty="0">
                          <a:effectLst/>
                        </a:rPr>
                        <a:t>N</a:t>
                      </a:r>
                      <a:r>
                        <a:rPr lang="cs-CZ" sz="1000" b="1" baseline="30000" dirty="0">
                          <a:effectLst/>
                        </a:rPr>
                        <a:t>3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812338"/>
                  </a:ext>
                </a:extLst>
              </a:tr>
              <a:tr h="19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4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Inokulum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0,00365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0,00374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0,00256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0,00263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cs-CZ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94539296"/>
                  </a:ext>
                </a:extLst>
              </a:tr>
              <a:tr h="19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4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0,00382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0,00270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25400"/>
                  </a:ext>
                </a:extLst>
              </a:tr>
              <a:tr h="19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4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Inokulum + pytel 1 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0,00447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0,00460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B050"/>
                          </a:solidFill>
                          <a:effectLst/>
                        </a:rPr>
                        <a:t>123</a:t>
                      </a:r>
                      <a:endParaRPr lang="cs-CZ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0,00314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>
                          <a:effectLst/>
                        </a:rPr>
                        <a:t>0,00324</a:t>
                      </a:r>
                      <a:endParaRPr lang="cs-CZ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B050"/>
                          </a:solidFill>
                          <a:effectLst/>
                        </a:rPr>
                        <a:t>123</a:t>
                      </a:r>
                      <a:endParaRPr lang="cs-CZ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43575309"/>
                  </a:ext>
                </a:extLst>
              </a:tr>
              <a:tr h="19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4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0,00472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0,00334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420460"/>
                  </a:ext>
                </a:extLst>
              </a:tr>
              <a:tr h="19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4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Inokulum + pytel 2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0,00619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0,00620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B050"/>
                          </a:solidFill>
                          <a:effectLst/>
                        </a:rPr>
                        <a:t>166</a:t>
                      </a:r>
                      <a:endParaRPr lang="cs-CZ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0,00425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0,00425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B050"/>
                          </a:solidFill>
                          <a:effectLst/>
                        </a:rPr>
                        <a:t>162</a:t>
                      </a:r>
                      <a:endParaRPr lang="cs-CZ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1272295"/>
                  </a:ext>
                </a:extLst>
              </a:tr>
              <a:tr h="19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4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0,00620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0,00426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375415"/>
                  </a:ext>
                </a:extLst>
              </a:tr>
              <a:tr h="19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49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Inokulum + pytel 3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0,00692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0,00679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B050"/>
                          </a:solidFill>
                          <a:effectLst/>
                        </a:rPr>
                        <a:t>182</a:t>
                      </a:r>
                      <a:endParaRPr lang="cs-CZ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0,00452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</a:rPr>
                        <a:t>0,00443</a:t>
                      </a:r>
                      <a:endParaRPr lang="cs-CZ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B050"/>
                          </a:solidFill>
                          <a:effectLst/>
                        </a:rPr>
                        <a:t>169</a:t>
                      </a:r>
                      <a:endParaRPr lang="cs-CZ" sz="12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8460127"/>
                  </a:ext>
                </a:extLst>
              </a:tr>
              <a:tr h="192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A4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0,00667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0,00435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>
                      <a:gsLst>
                        <a:gs pos="0">
                          <a:schemeClr val="bg1"/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445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80428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S" id="{9D2C78AB-A455-E741-85CA-C11055A2E6DB}" vid="{95D3B5E3-3CBF-A545-94D4-D2BA6EC21C9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1_Custom Design</Template>
  <TotalTime>692</TotalTime>
  <Words>933</Words>
  <Application>Microsoft Office PowerPoint</Application>
  <PresentationFormat>Širokoúhlá obrazovka</PresentationFormat>
  <Paragraphs>246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1_Custom Design</vt:lpstr>
      <vt:lpstr>Prezentace aplikace PowerPoint</vt:lpstr>
      <vt:lpstr>Ověření anaerobního rozkladu vybraných druhů pytlů na odpad</vt:lpstr>
      <vt:lpstr>Úvod </vt:lpstr>
      <vt:lpstr>Úvod </vt:lpstr>
      <vt:lpstr>Použité substráty </vt:lpstr>
      <vt:lpstr>Úprava substrátů před testem </vt:lpstr>
      <vt:lpstr>Testy produkce bioplynu a methanu </vt:lpstr>
      <vt:lpstr>Testy produkce bioplynu a methanu </vt:lpstr>
      <vt:lpstr>Výsledky testu </vt:lpstr>
      <vt:lpstr>Výsledky testu </vt:lpstr>
      <vt:lpstr>Závěr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Ziovsky Argir</dc:creator>
  <cp:lastModifiedBy>Bouchalova Marketa</cp:lastModifiedBy>
  <cp:revision>67</cp:revision>
  <cp:lastPrinted>2022-09-16T09:45:02Z</cp:lastPrinted>
  <dcterms:created xsi:type="dcterms:W3CDTF">2019-09-01T08:00:02Z</dcterms:created>
  <dcterms:modified xsi:type="dcterms:W3CDTF">2022-09-21T13:41:23Z</dcterms:modified>
</cp:coreProperties>
</file>