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81" r:id="rId13"/>
    <p:sldId id="286" r:id="rId14"/>
    <p:sldId id="283" r:id="rId15"/>
    <p:sldId id="284" r:id="rId16"/>
    <p:sldId id="285" r:id="rId17"/>
    <p:sldId id="269" r:id="rId18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B9006E"/>
    <a:srgbClr val="46C8FF"/>
    <a:srgbClr val="0000DC"/>
    <a:srgbClr val="F01928"/>
    <a:srgbClr val="9100DC"/>
    <a:srgbClr val="5AC8AF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6754" autoAdjust="0"/>
  </p:normalViewPr>
  <p:slideViewPr>
    <p:cSldViewPr snapToGrid="0">
      <p:cViewPr varScale="1">
        <p:scale>
          <a:sx n="99" d="100"/>
          <a:sy n="99" d="100"/>
        </p:scale>
        <p:origin x="630" y="45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3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ODPADOVÉ FÓRUM, Hustopeče, 22. 9. 2022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49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da-DK"/>
              <a:t>ODPADOVÉ FÓRUM, Hustopeče, 22. 9. 2022</a:t>
            </a:r>
            <a:endParaRPr lang="en-US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34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da-DK"/>
              <a:t>ODPADOVÉ FÓRUM, Hustopeče, 22. 9. 2022</a:t>
            </a:r>
            <a:endParaRPr lang="en-US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ODPADOVÉ FÓRUM, Hustopeče, 22. 9. 2022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3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1695075"/>
            <a:ext cx="3914489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truk@muni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35F917-712B-443C-8CCB-51A4E1ED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1818640"/>
            <a:ext cx="8522680" cy="2253305"/>
          </a:xfrm>
        </p:spPr>
        <p:txBody>
          <a:bodyPr/>
          <a:lstStyle/>
          <a:p>
            <a:r>
              <a:rPr lang="en-US" sz="4000" dirty="0" err="1"/>
              <a:t>Budou</a:t>
            </a:r>
            <a:r>
              <a:rPr lang="en-US" sz="4000" dirty="0"/>
              <a:t> </a:t>
            </a:r>
            <a:r>
              <a:rPr lang="en-US" sz="4000" dirty="0" err="1"/>
              <a:t>obce</a:t>
            </a:r>
            <a:r>
              <a:rPr lang="en-US" sz="4000" dirty="0"/>
              <a:t> </a:t>
            </a:r>
            <a:r>
              <a:rPr lang="en-US" sz="4000" dirty="0" err="1"/>
              <a:t>schopny</a:t>
            </a:r>
            <a:r>
              <a:rPr lang="en-US" sz="4000" dirty="0"/>
              <a:t> </a:t>
            </a:r>
            <a:r>
              <a:rPr lang="en-US" sz="4000" dirty="0" err="1"/>
              <a:t>plnit</a:t>
            </a:r>
            <a:r>
              <a:rPr lang="en-US" sz="4000" dirty="0"/>
              <a:t> </a:t>
            </a:r>
            <a:r>
              <a:rPr lang="en-US" sz="4000" dirty="0" err="1"/>
              <a:t>cíle</a:t>
            </a:r>
            <a:r>
              <a:rPr lang="en-US" sz="4000" dirty="0"/>
              <a:t> </a:t>
            </a:r>
            <a:r>
              <a:rPr lang="en-US" sz="4000" dirty="0" err="1"/>
              <a:t>zákona</a:t>
            </a:r>
            <a:r>
              <a:rPr lang="en-US" sz="4000" dirty="0"/>
              <a:t> o </a:t>
            </a:r>
            <a:r>
              <a:rPr lang="en-US" sz="4000" dirty="0" err="1"/>
              <a:t>odpadech</a:t>
            </a:r>
            <a:r>
              <a:rPr lang="en-US" sz="4000" dirty="0"/>
              <a:t> v </a:t>
            </a:r>
            <a:r>
              <a:rPr lang="en-US" sz="4000" dirty="0" err="1"/>
              <a:t>oblasti</a:t>
            </a:r>
            <a:r>
              <a:rPr lang="en-US" sz="4000" dirty="0"/>
              <a:t> </a:t>
            </a:r>
            <a:r>
              <a:rPr lang="en-US" sz="4000" dirty="0" err="1"/>
              <a:t>třídění</a:t>
            </a:r>
            <a:r>
              <a:rPr lang="en-US" sz="4000" dirty="0"/>
              <a:t>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77311AA-B240-4C08-B4B6-B99FB9584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928" y="4491691"/>
            <a:ext cx="8522680" cy="698497"/>
          </a:xfrm>
        </p:spPr>
        <p:txBody>
          <a:bodyPr/>
          <a:lstStyle/>
          <a:p>
            <a:r>
              <a:rPr lang="cs-CZ" dirty="0"/>
              <a:t>Jana Soukopová, </a:t>
            </a:r>
            <a:r>
              <a:rPr lang="en-US" u="sng" dirty="0"/>
              <a:t>Michal Struk</a:t>
            </a:r>
            <a:r>
              <a:rPr lang="cs-CZ" dirty="0"/>
              <a:t>, Stanislav Čurda, Dominika Tóthová</a:t>
            </a:r>
            <a:endParaRPr lang="en-US" dirty="0"/>
          </a:p>
          <a:p>
            <a:endParaRPr lang="en-US" dirty="0"/>
          </a:p>
          <a:p>
            <a:r>
              <a:rPr lang="cs-CZ" dirty="0"/>
              <a:t>Ekonomicko-správní fakulta, </a:t>
            </a:r>
            <a:r>
              <a:rPr lang="en-US" dirty="0"/>
              <a:t>Masaryk</a:t>
            </a:r>
            <a:r>
              <a:rPr lang="cs-CZ" dirty="0"/>
              <a:t>ova</a:t>
            </a:r>
            <a:r>
              <a:rPr lang="en-US" dirty="0"/>
              <a:t> </a:t>
            </a:r>
            <a:r>
              <a:rPr lang="cs-CZ" dirty="0"/>
              <a:t>univerzita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6FF5A4-2195-42D1-8C79-6DF4971002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/>
          <a:p>
            <a:r>
              <a:rPr lang="da-DK" noProof="0" dirty="0"/>
              <a:t>ODPADOVÉ FÓRUM, Hustopeče, 22. 9. 2022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70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A32E7-7F6E-0C7A-3B99-F9E6DC3146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AD4C3-5C13-1F60-9C38-98C57C39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Sbíraná data a metodika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71A95-6C0A-9FB3-4C3F-6370B966E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Údaje o množství vybraných odpadních toků</a:t>
            </a:r>
          </a:p>
          <a:p>
            <a:pPr lvl="1"/>
            <a:r>
              <a:rPr lang="cs-CZ" dirty="0"/>
              <a:t>Pro jednotlivá města v rámci ISOH</a:t>
            </a:r>
          </a:p>
          <a:p>
            <a:r>
              <a:rPr lang="cs-CZ" dirty="0"/>
              <a:t>Analýza vývoje podílů dílčích odpadních toků v čase a srovnání se stanovenými cíli vč. projekce</a:t>
            </a:r>
          </a:p>
          <a:p>
            <a:pPr lvl="1"/>
            <a:r>
              <a:rPr lang="cs-CZ" dirty="0"/>
              <a:t>Odpady na bázi papíru (15 01 01; 20 01 01), plastů (15 01 02; 20 01 39), skla (15 01 07; 20 01 02), SKO (20 03 01; 20 03 07), bioodpadů (20 02 01) a další odděleně sbírané složky KO (20 01 10; 20 01 38; 20 01 40)</a:t>
            </a:r>
          </a:p>
          <a:p>
            <a:pPr lvl="1"/>
            <a:r>
              <a:rPr lang="cs-CZ" dirty="0"/>
              <a:t>Nezahrnuty odpady primárně sbírané v rámci kolektivních systémů, stavební odpad ani další dílčí složky KO, které se netřídí klasicky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9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F62506-3B52-FD46-3E4E-3122C4A972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 noProof="0"/>
              <a:t>ODPADOVÉ FÓRUM, Hustopeče, 22. 9. 2022</a:t>
            </a:r>
            <a:endParaRPr lang="en-GB" noProof="0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CC82BE68-2599-D2EB-DEA9-A7510E6B9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94" y="1858655"/>
            <a:ext cx="8066301" cy="38066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469F040B-DD5E-6F09-4817-72FA3230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2352675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C67DEF5-9E49-AC50-CB3A-AAF41FBB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/>
              <a:t>Vývoj podílu SKO, roky 2012–21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6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FA781-5D7E-C146-083F-4444C58DAE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 noProof="0"/>
              <a:t>ODPADOVÉ FÓRUM, Hustopeče, 22. 9. 2022</a:t>
            </a:r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FBA214-3136-D0E3-1837-0276D9E9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 anchor="t">
            <a:noAutofit/>
          </a:bodyPr>
          <a:lstStyle/>
          <a:p>
            <a:r>
              <a:rPr lang="cs-CZ" dirty="0"/>
              <a:t>Míra třídění složek KO, rok 2020 a stanovené cíle 2025–35</a:t>
            </a:r>
            <a:endParaRPr lang="en-US" dirty="0"/>
          </a:p>
        </p:txBody>
      </p:sp>
      <p:pic>
        <p:nvPicPr>
          <p:cNvPr id="3074" name="Graf 1">
            <a:extLst>
              <a:ext uri="{FF2B5EF4-FFF2-40B4-BE49-F238E27FC236}">
                <a16:creationId xmlns:a16="http://schemas.microsoft.com/office/drawing/2014/main" id="{BE125486-DD32-900B-04D7-77B9454D19A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247" y="1692002"/>
            <a:ext cx="6899995" cy="4139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006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FA781-5D7E-C146-083F-4444C58DAE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 noProof="0"/>
              <a:t>ODPADOVÉ FÓRUM, Hustopeče, 22. 9. 2022</a:t>
            </a:r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FBA214-3136-D0E3-1837-0276D9E9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 anchor="t">
            <a:noAutofit/>
          </a:bodyPr>
          <a:lstStyle/>
          <a:p>
            <a:r>
              <a:rPr lang="cs-CZ" dirty="0"/>
              <a:t>Míra třídění složek KO, rok 2021 a stanovené cíle 2025–35</a:t>
            </a:r>
            <a:endParaRPr lang="en-US" dirty="0"/>
          </a:p>
        </p:txBody>
      </p:sp>
      <p:pic>
        <p:nvPicPr>
          <p:cNvPr id="4098" name="Graf 1">
            <a:extLst>
              <a:ext uri="{FF2B5EF4-FFF2-40B4-BE49-F238E27FC236}">
                <a16:creationId xmlns:a16="http://schemas.microsoft.com/office/drawing/2014/main" id="{2805120E-09DC-54F6-FF26-0370B075176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247" y="1692002"/>
            <a:ext cx="6899995" cy="4139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0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3D1E3D-93F2-880C-E475-E78BAB0310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59B0AE-10E0-3ED0-08E2-6E4402E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zjištění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88168-E5B2-D0CC-4770-E4A6BE09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Žádná ze zkoumaných obcí zatím cíl 2025 neplní</a:t>
            </a:r>
          </a:p>
          <a:p>
            <a:pPr lvl="1"/>
            <a:r>
              <a:rPr lang="cs-CZ" sz="1600" dirty="0"/>
              <a:t>Dosahované hodnoty jsou v rozsahu 30–50 %</a:t>
            </a:r>
          </a:p>
          <a:p>
            <a:r>
              <a:rPr lang="cs-CZ" sz="2000" dirty="0"/>
              <a:t>Pozitivní trend, ale pomalé tempo růstu třídění</a:t>
            </a:r>
          </a:p>
          <a:p>
            <a:pPr lvl="1"/>
            <a:r>
              <a:rPr lang="cs-CZ" sz="1600" dirty="0"/>
              <a:t>Navíc s narůstáním míry třídění má tempo růstu tendenci klesat</a:t>
            </a:r>
          </a:p>
          <a:p>
            <a:r>
              <a:rPr lang="cs-CZ" sz="2000" dirty="0"/>
              <a:t>Výtěžnost SKO je dlouhodobě stabilně kolem 200 kg/os. s jenom marginálním růstem u všech obcí (výjimka Kyjov, pokles do 2017)</a:t>
            </a:r>
          </a:p>
          <a:p>
            <a:r>
              <a:rPr lang="cs-CZ" sz="2000" dirty="0"/>
              <a:t>Nejlepší výsledky ve třídění dosahuje aktuálně Kyjov</a:t>
            </a:r>
          </a:p>
          <a:p>
            <a:pPr lvl="1"/>
            <a:r>
              <a:rPr lang="cs-CZ" sz="1600" dirty="0"/>
              <a:t>Zásadní přínos bioodpadu, až dvojnásobná výtěžnost oproti jiným</a:t>
            </a:r>
          </a:p>
          <a:p>
            <a:pPr lvl="1"/>
            <a:r>
              <a:rPr lang="cs-CZ" sz="1600" dirty="0"/>
              <a:t>Při uvažování jiných složek než bioodpad je nejvyšší výtěžnost v Mikulově</a:t>
            </a:r>
          </a:p>
          <a:p>
            <a:r>
              <a:rPr lang="cs-CZ" sz="2000" dirty="0"/>
              <a:t>Nejlepší tempo růstu třídění vykazují za poslední roky Boskovice</a:t>
            </a:r>
          </a:p>
          <a:p>
            <a:pPr lvl="1"/>
            <a:r>
              <a:rPr lang="cs-CZ" sz="1600" dirty="0"/>
              <a:t>Relativně nedávno (2020) zavedený motivační systém, papír a plast +60 %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394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803EB-6AD8-690B-56C6-4700D20D5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 noProof="0"/>
              <a:t>ODPADOVÉ FÓRUM, Hustopeče, 22. 9. 2022</a:t>
            </a:r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0D5D54-672F-55EF-BAE5-6A99C878D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 anchor="t">
            <a:noAutofit/>
          </a:bodyPr>
          <a:lstStyle/>
          <a:p>
            <a:r>
              <a:rPr lang="cs-CZ" dirty="0"/>
              <a:t>Projekce naplňování cílů třídění s předpokladem navýšení BRKO</a:t>
            </a:r>
            <a:endParaRPr lang="en-US" dirty="0"/>
          </a:p>
        </p:txBody>
      </p:sp>
      <p:pic>
        <p:nvPicPr>
          <p:cNvPr id="5122" name="Graf 1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3AB82E15-299C-8C26-9D05-6ADA35B9DCD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247" y="1692002"/>
            <a:ext cx="6899995" cy="4139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15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5B6ED2-B5FC-F5E6-CBDE-899B27C90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6C243B-3AF3-ACC4-B5A9-7E03B9DD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BD6EB-5E02-FAAE-020E-B1FDFD843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„Tvrdé“ nástroje, např. rozšiřování míst třídění, se jeví z velké míry vyčerpány, dostupnost někdy až přebytečná</a:t>
            </a:r>
          </a:p>
          <a:p>
            <a:r>
              <a:rPr lang="cs-CZ" sz="2400" dirty="0"/>
              <a:t>Zaměřovat se dál spíš na „měkké“ nástroje</a:t>
            </a:r>
          </a:p>
          <a:p>
            <a:pPr lvl="1"/>
            <a:r>
              <a:rPr lang="cs-CZ" sz="1800" dirty="0"/>
              <a:t>Zlepšování povědomí, informovanosti, zapojení participativních prvků</a:t>
            </a:r>
          </a:p>
          <a:p>
            <a:pPr lvl="1"/>
            <a:r>
              <a:rPr lang="cs-CZ" sz="1800" dirty="0"/>
              <a:t>Motivační prvky, analýzy odpadního chování různých skupin obyvatel</a:t>
            </a:r>
          </a:p>
          <a:p>
            <a:pPr lvl="1"/>
            <a:r>
              <a:rPr lang="cs-CZ" sz="1800" dirty="0"/>
              <a:t>V obcích adresně identifikovat další potenciál pro navyšování třídění vzhledem na aktuální složení SKO v dané obci</a:t>
            </a:r>
          </a:p>
          <a:p>
            <a:r>
              <a:rPr lang="cs-CZ" sz="2400" dirty="0"/>
              <a:t>Soustředit se na další navyšování výtěžnosti bioodpadu</a:t>
            </a:r>
          </a:p>
          <a:p>
            <a:pPr lvl="1"/>
            <a:r>
              <a:rPr lang="cs-CZ" sz="1800" dirty="0"/>
              <a:t>Hmotnostně představuje v obcích obvykle nejvýznamnější část</a:t>
            </a:r>
          </a:p>
          <a:p>
            <a:pPr lvl="1"/>
            <a:r>
              <a:rPr lang="cs-CZ" sz="1800" dirty="0"/>
              <a:t>Zároveň v porovnání s dalšími tříděnými složkami vykazuje relativně nejvyšší meziroční nárůsty za poslední roky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476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FD72FF-19E4-482D-BC1E-D108F124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36E306-FF05-4738-B3EF-9E7B6F06E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dirty="0"/>
              <a:t>Děkujeme za pozornost</a:t>
            </a:r>
            <a:endParaRPr lang="en-US" dirty="0"/>
          </a:p>
          <a:p>
            <a:pPr marL="72000" indent="0" algn="ctr">
              <a:buNone/>
            </a:pPr>
            <a:endParaRPr lang="en-US" dirty="0"/>
          </a:p>
          <a:p>
            <a:pPr marL="72000" indent="0" algn="ctr">
              <a:buNone/>
            </a:pPr>
            <a:endParaRPr lang="en-US" dirty="0"/>
          </a:p>
          <a:p>
            <a:pPr marL="72000" indent="0" algn="ctr">
              <a:buNone/>
            </a:pPr>
            <a:r>
              <a:rPr lang="en-US" dirty="0"/>
              <a:t>Michal Struk</a:t>
            </a:r>
          </a:p>
          <a:p>
            <a:pPr marL="72000" indent="0" algn="ctr">
              <a:buNone/>
            </a:pPr>
            <a:r>
              <a:rPr lang="en-US" dirty="0">
                <a:hlinkClick r:id="rId2"/>
              </a:rPr>
              <a:t>struk@muni.cz</a:t>
            </a:r>
            <a:endParaRPr lang="cs-CZ" dirty="0"/>
          </a:p>
          <a:p>
            <a:pPr marL="72000" indent="0" algn="ctr">
              <a:buNone/>
            </a:pPr>
            <a:r>
              <a:rPr lang="cs-CZ" dirty="0"/>
              <a:t>Institut pro udržitelnost a </a:t>
            </a:r>
            <a:r>
              <a:rPr lang="cs-CZ" dirty="0" err="1"/>
              <a:t>cirkularitu</a:t>
            </a:r>
            <a:r>
              <a:rPr lang="cs-CZ" dirty="0"/>
              <a:t>, MUNI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8DC259-0AD3-7150-3CFD-5DEBC3CA53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/>
          <a:p>
            <a:r>
              <a:rPr lang="da-DK" noProof="0" dirty="0"/>
              <a:t>ODPADOVÉ FÓRUM, Hustopeče, 22. 9. 2022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165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5519EB-E543-4BA4-9413-E43C869A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Komunální odpad v OH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25C75A-CA55-431F-B850-42F727B72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Komunální odpad v ČR představuje v posledních letech cca 16 % celkové produkce odpadu</a:t>
            </a:r>
          </a:p>
          <a:p>
            <a:pPr lvl="1"/>
            <a:r>
              <a:rPr lang="cs-CZ" dirty="0"/>
              <a:t>Nicméně lze identifikovat minimálně dvě problematické specifika: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/>
              <a:t>Nepřímá vazba mezi producenty (obyvatelé) a zodpovědnými subjekty (obce) a díky tomu značně oslabená snaha o efektivní chování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/>
              <a:t>Veliká heterogenita složek odpadu a tím pádem častý konec jako SKO místo vhodnějšího využití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95E340-91E2-2065-4A04-F47099D4D4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/>
          <a:p>
            <a:r>
              <a:rPr lang="da-DK" noProof="0" dirty="0"/>
              <a:t>ODPADOVÉ FÓRUM, Hustopeče, 22. 9. 2022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505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17B3B9-E5EC-13CB-9E4B-80719C64F8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88D2C6-6991-BD3C-C2E8-4120707F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 a oběhové hospodářství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FDF42-391F-2ECD-D952-9180B0F6E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Přijaté oběhové balíčky na evropské úrovni se reagují na dosavadní situaci s KO a v reakci na to stanovuje i český Zákon o odpadech č. 541/2000 Sb. konkrétní cíle pro třídění odpadu:</a:t>
            </a:r>
          </a:p>
          <a:p>
            <a:pPr lvl="1"/>
            <a:r>
              <a:rPr lang="cs-CZ" dirty="0"/>
              <a:t>2025 – vytřídit recyklovatelní složky v rozsahu alespoň 60 % z KO</a:t>
            </a:r>
          </a:p>
          <a:p>
            <a:pPr lvl="1"/>
            <a:r>
              <a:rPr lang="cs-CZ" dirty="0"/>
              <a:t>2030 – vytřídit recyklovatelní složky v rozsahu alespoň 65 % z KO</a:t>
            </a:r>
          </a:p>
          <a:p>
            <a:pPr lvl="1"/>
            <a:r>
              <a:rPr lang="cs-CZ" dirty="0"/>
              <a:t>2035 – vytřídit recyklovatelní složky v rozsahu alespoň 70 % z 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8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6C0C03-0BCC-54C4-8DE2-4ED5004F7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85CF2-DC42-0E7F-A567-417E2365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jsou na tom české obce?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2C9DB-4C4B-F008-DCDC-FB77FA210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Produkce KO je za posledních 10 let na úrovni 5,2–5,8 mil. tun a pomalu roste</a:t>
            </a:r>
          </a:p>
          <a:p>
            <a:r>
              <a:rPr lang="cs-CZ" dirty="0"/>
              <a:t>Produkce SKO je pak na úrovni 2,8–3,1 mil. tun  a naopak postupně klesá</a:t>
            </a:r>
          </a:p>
          <a:p>
            <a:r>
              <a:rPr lang="cs-CZ" dirty="0"/>
              <a:t>Podíl SKO na KO postupně klesá za posledních 10 let ze 60 % na méně než 50 %</a:t>
            </a:r>
          </a:p>
          <a:p>
            <a:pPr lvl="1"/>
            <a:r>
              <a:rPr lang="cs-CZ" dirty="0"/>
              <a:t>Trend je sice pozitivní, ale splnění cílů v termínu diskutabilní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3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DF0ABB-5C0B-CF79-CFB2-14ADD796C9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4F9997-6C36-0203-2FA8-8D11C3FE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potenciálu oběhového hospodářství v JMK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5D10D-8BBB-8C6D-BBE6-F57621E30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zaměřený identifikaci praktik a možných vylepšení výstupů OH v rámci JMK</a:t>
            </a:r>
          </a:p>
          <a:p>
            <a:r>
              <a:rPr lang="cs-CZ" dirty="0"/>
              <a:t>V návaznosti na to vytvořena případová studie vybraných měst v JMK za léta 2012–2018 s doplněním do roku 2021 s cílem identifikace perspektivy naplňování stanovených třídících cílů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2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9662CE-02D0-9A97-1737-80367C6838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2199CB-4647-FEE8-5EFA-5FF9A578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Analyzovaná města JMK</a:t>
            </a:r>
            <a:endParaRPr lang="en-US" dirty="0"/>
          </a:p>
        </p:txBody>
      </p:sp>
      <p:pic>
        <p:nvPicPr>
          <p:cNvPr id="12" name="Content Placeholder 11" descr="Logo&#10;&#10;Description automatically generated">
            <a:extLst>
              <a:ext uri="{FF2B5EF4-FFF2-40B4-BE49-F238E27FC236}">
                <a16:creationId xmlns:a16="http://schemas.microsoft.com/office/drawing/2014/main" id="{E1AC0791-C55B-E062-D9AD-37751FA2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97" y="2324932"/>
            <a:ext cx="2156371" cy="2395967"/>
          </a:xfr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2731752-E9EF-5B33-D897-AF85756AB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1255" y="2320846"/>
            <a:ext cx="2061210" cy="238887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F5DDB1-1778-D12C-3302-DD6E1632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85" y="2320846"/>
            <a:ext cx="2062338" cy="240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DD5767-CBD4-440F-A7D7-85590907E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394" y="2324933"/>
            <a:ext cx="1996059" cy="2397252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3DED207-A1EA-B782-1EE9-01FF59F4C569}"/>
              </a:ext>
            </a:extLst>
          </p:cNvPr>
          <p:cNvSpPr txBox="1">
            <a:spLocks/>
          </p:cNvSpPr>
          <p:nvPr/>
        </p:nvSpPr>
        <p:spPr>
          <a:xfrm>
            <a:off x="254745" y="1698695"/>
            <a:ext cx="1917356" cy="451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kern="0" dirty="0"/>
              <a:t>Boskovice</a:t>
            </a:r>
            <a:endParaRPr lang="en-US" kern="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C2D6FAD-2F08-B049-B718-E08A78640562}"/>
              </a:ext>
            </a:extLst>
          </p:cNvPr>
          <p:cNvSpPr txBox="1">
            <a:spLocks/>
          </p:cNvSpPr>
          <p:nvPr/>
        </p:nvSpPr>
        <p:spPr>
          <a:xfrm>
            <a:off x="2452676" y="1698695"/>
            <a:ext cx="1917356" cy="451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kern="0" dirty="0"/>
              <a:t>Kyjov</a:t>
            </a:r>
            <a:endParaRPr lang="en-US" kern="0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EF3BE9A-2EA4-4587-8597-5ABDD8743FD7}"/>
              </a:ext>
            </a:extLst>
          </p:cNvPr>
          <p:cNvSpPr txBox="1">
            <a:spLocks/>
          </p:cNvSpPr>
          <p:nvPr/>
        </p:nvSpPr>
        <p:spPr>
          <a:xfrm>
            <a:off x="4683182" y="1698695"/>
            <a:ext cx="1917356" cy="451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kern="0" dirty="0"/>
              <a:t>Mikulov</a:t>
            </a:r>
            <a:endParaRPr lang="en-US" kern="0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0AA692E-01D5-49A9-5C3D-E70219216EDE}"/>
              </a:ext>
            </a:extLst>
          </p:cNvPr>
          <p:cNvSpPr txBox="1">
            <a:spLocks/>
          </p:cNvSpPr>
          <p:nvPr/>
        </p:nvSpPr>
        <p:spPr>
          <a:xfrm>
            <a:off x="6960704" y="1698695"/>
            <a:ext cx="1917356" cy="451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kern="0" dirty="0"/>
              <a:t>Znojmo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4213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25FDDE-1E76-6A21-26EE-1F561F4E3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7087A-B893-8863-AFC8-654FF210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charakteristiky měst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027DF87-9446-CAA8-98FF-DBCA34F96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092873"/>
              </p:ext>
            </p:extLst>
          </p:nvPr>
        </p:nvGraphicFramePr>
        <p:xfrm>
          <a:off x="539750" y="1692275"/>
          <a:ext cx="8066085" cy="3978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217">
                  <a:extLst>
                    <a:ext uri="{9D8B030D-6E8A-4147-A177-3AD203B41FA5}">
                      <a16:colId xmlns:a16="http://schemas.microsoft.com/office/drawing/2014/main" val="117569634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1374839184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1286978219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1575391757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1961839599"/>
                    </a:ext>
                  </a:extLst>
                </a:gridCol>
              </a:tblGrid>
              <a:tr h="601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/>
                        <a:t>Město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dirty="0"/>
                        <a:t>Boskovice</a:t>
                      </a:r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dirty="0"/>
                        <a:t>Kyjov</a:t>
                      </a:r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dirty="0"/>
                        <a:t>Mikulov</a:t>
                      </a:r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dirty="0"/>
                        <a:t>Znojmo</a:t>
                      </a:r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794485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/>
                        <a:t>Počet obyvatel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11 661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10 849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7 427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33 370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3110269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/>
                        <a:t>Rozloha (km</a:t>
                      </a:r>
                      <a:r>
                        <a:rPr lang="cs-CZ" sz="1400" baseline="30000" dirty="0"/>
                        <a:t>2</a:t>
                      </a:r>
                      <a:r>
                        <a:rPr lang="cs-CZ" sz="1400" dirty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27,83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29,88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45,32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65,90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7560528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/>
                        <a:t>Hustota (ob./km</a:t>
                      </a:r>
                      <a:r>
                        <a:rPr lang="cs-CZ" sz="1400" baseline="30000" dirty="0"/>
                        <a:t>2</a:t>
                      </a:r>
                      <a:r>
                        <a:rPr lang="cs-CZ" sz="1400" dirty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419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0866728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/>
                        <a:t>Počet domů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2 457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2 367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1 737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5 251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347984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/>
                        <a:t>Počet částí obce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3463372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/>
                        <a:t>Okres 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Blansko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Hodonín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Břeclav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Znojmo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34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8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25FDDE-1E76-6A21-26EE-1F561F4E3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7087A-B893-8863-AFC8-654FF210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Působící svozové společnosti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027DF87-9446-CAA8-98FF-DBCA34F96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449115"/>
              </p:ext>
            </p:extLst>
          </p:nvPr>
        </p:nvGraphicFramePr>
        <p:xfrm>
          <a:off x="539750" y="1692275"/>
          <a:ext cx="8066085" cy="3978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217">
                  <a:extLst>
                    <a:ext uri="{9D8B030D-6E8A-4147-A177-3AD203B41FA5}">
                      <a16:colId xmlns:a16="http://schemas.microsoft.com/office/drawing/2014/main" val="117569634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1374839184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1286978219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1575391757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1961839599"/>
                    </a:ext>
                  </a:extLst>
                </a:gridCol>
              </a:tblGrid>
              <a:tr h="601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/>
                        <a:t>Město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dirty="0"/>
                        <a:t>Boskovice</a:t>
                      </a:r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dirty="0"/>
                        <a:t>Kyjov</a:t>
                      </a:r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dirty="0"/>
                        <a:t>Mikulov</a:t>
                      </a:r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dirty="0"/>
                        <a:t>Znojmo</a:t>
                      </a:r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794485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Svozová společnost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SUEZ CZ, a. s.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EKOR, s.r.o.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STKO, s.r.o.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FCC Znojmo, s.r.o.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3110269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Vlastník společnosti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SUEZ Environment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DSO Severovýchod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obcí </a:t>
                      </a:r>
                      <a:b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(Mikulov 40,1 %)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Znojmo a FCC </a:t>
                      </a:r>
                      <a:b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50:50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7560528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 vlastnictví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Soukromé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Veřejná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Veřejná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Mix soukromé a veřejné (PPP)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0866728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Provoz skládky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347984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Provoz kompostárny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3463372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Provoz třídící linky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34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28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25FDDE-1E76-6A21-26EE-1F561F4E3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noProof="0"/>
              <a:t>ODPADOVÉ FÓRUM, Hustopeče, 22. 9. 2022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7087A-B893-8863-AFC8-654FF210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OH ve městech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027DF87-9446-CAA8-98FF-DBCA34F96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919370"/>
              </p:ext>
            </p:extLst>
          </p:nvPr>
        </p:nvGraphicFramePr>
        <p:xfrm>
          <a:off x="539750" y="1692275"/>
          <a:ext cx="8066085" cy="2853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217">
                  <a:extLst>
                    <a:ext uri="{9D8B030D-6E8A-4147-A177-3AD203B41FA5}">
                      <a16:colId xmlns:a16="http://schemas.microsoft.com/office/drawing/2014/main" val="117569634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1374839184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1286978219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1575391757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1961839599"/>
                    </a:ext>
                  </a:extLst>
                </a:gridCol>
              </a:tblGrid>
              <a:tr h="601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400" dirty="0"/>
                        <a:t>Město</a:t>
                      </a:r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dirty="0"/>
                        <a:t>Boskovice</a:t>
                      </a:r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dirty="0"/>
                        <a:t>Kyjov</a:t>
                      </a:r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dirty="0"/>
                        <a:t>Mikulov</a:t>
                      </a:r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dirty="0"/>
                        <a:t>Znojmo</a:t>
                      </a:r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794485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 poplatku za KO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Místní poplatek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Místní poplatek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Místní poplatek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Místní poplatek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3110269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Výše poplatku za KO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690 Kč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 Kč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600 Kč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 Kč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7560528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Motivační systém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MESOH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ISNO/MESOH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0866728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Sběrný dvůr (počet)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 (1)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 (1)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 (1)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 (2)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347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80399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prezentace-econ-en-4-3</Template>
  <TotalTime>3679</TotalTime>
  <Words>1047</Words>
  <Application>Microsoft Office PowerPoint</Application>
  <PresentationFormat>Custom</PresentationFormat>
  <Paragraphs>178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Presentation_MU_EN</vt:lpstr>
      <vt:lpstr>Budou obce schopny plnit cíle zákona o odpadech v oblasti třídění?</vt:lpstr>
      <vt:lpstr>Komunální odpad v OH</vt:lpstr>
      <vt:lpstr>KO a oběhové hospodářství</vt:lpstr>
      <vt:lpstr>Jak jsou na tom české obce?</vt:lpstr>
      <vt:lpstr>Analýza potenciálu oběhového hospodářství v JMK</vt:lpstr>
      <vt:lpstr>Analyzovaná města JMK</vt:lpstr>
      <vt:lpstr>Základní charakteristiky měst</vt:lpstr>
      <vt:lpstr>Působící svozové společnosti</vt:lpstr>
      <vt:lpstr>Nastavení OH ve městech</vt:lpstr>
      <vt:lpstr>Sbíraná data a metodika</vt:lpstr>
      <vt:lpstr>Vývoj podílu SKO, roky 2012–21</vt:lpstr>
      <vt:lpstr>Míra třídění složek KO, rok 2020 a stanovené cíle 2025–35</vt:lpstr>
      <vt:lpstr>Míra třídění složek KO, rok 2021 a stanovené cíle 2025–35</vt:lpstr>
      <vt:lpstr>Hlavní zjištění</vt:lpstr>
      <vt:lpstr>Projekce naplňování cílů třídění s předpokladem navýšení BRKO</vt:lpstr>
      <vt:lpstr>Doporučení</vt:lpstr>
      <vt:lpstr>PowerPoint Presentation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Management Incentive Programs and Municipal Finance</dc:title>
  <dc:creator>michal struk</dc:creator>
  <cp:lastModifiedBy>michal struk</cp:lastModifiedBy>
  <cp:revision>92</cp:revision>
  <cp:lastPrinted>1601-01-01T00:00:00Z</cp:lastPrinted>
  <dcterms:created xsi:type="dcterms:W3CDTF">2019-06-25T12:09:43Z</dcterms:created>
  <dcterms:modified xsi:type="dcterms:W3CDTF">2022-09-22T08:17:11Z</dcterms:modified>
</cp:coreProperties>
</file>