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1"/>
  </p:handoutMasterIdLst>
  <p:sldIdLst>
    <p:sldId id="324" r:id="rId2"/>
    <p:sldId id="333" r:id="rId3"/>
    <p:sldId id="331" r:id="rId4"/>
    <p:sldId id="332" r:id="rId5"/>
    <p:sldId id="278" r:id="rId6"/>
    <p:sldId id="279" r:id="rId7"/>
    <p:sldId id="288" r:id="rId8"/>
    <p:sldId id="287" r:id="rId9"/>
    <p:sldId id="280" r:id="rId10"/>
    <p:sldId id="291" r:id="rId11"/>
    <p:sldId id="294" r:id="rId12"/>
    <p:sldId id="290" r:id="rId13"/>
    <p:sldId id="282" r:id="rId14"/>
    <p:sldId id="292" r:id="rId15"/>
    <p:sldId id="289" r:id="rId16"/>
    <p:sldId id="293" r:id="rId17"/>
    <p:sldId id="295" r:id="rId18"/>
    <p:sldId id="296" r:id="rId19"/>
    <p:sldId id="303" r:id="rId20"/>
    <p:sldId id="298" r:id="rId21"/>
    <p:sldId id="304" r:id="rId22"/>
    <p:sldId id="299" r:id="rId23"/>
    <p:sldId id="301" r:id="rId24"/>
    <p:sldId id="297" r:id="rId25"/>
    <p:sldId id="300" r:id="rId26"/>
    <p:sldId id="308" r:id="rId27"/>
    <p:sldId id="306" r:id="rId28"/>
    <p:sldId id="307" r:id="rId29"/>
    <p:sldId id="313" r:id="rId30"/>
    <p:sldId id="309" r:id="rId31"/>
    <p:sldId id="310" r:id="rId32"/>
    <p:sldId id="312" r:id="rId33"/>
    <p:sldId id="311" r:id="rId34"/>
    <p:sldId id="319" r:id="rId35"/>
    <p:sldId id="320" r:id="rId36"/>
    <p:sldId id="321" r:id="rId37"/>
    <p:sldId id="314" r:id="rId38"/>
    <p:sldId id="316" r:id="rId39"/>
    <p:sldId id="315" r:id="rId40"/>
    <p:sldId id="317" r:id="rId41"/>
    <p:sldId id="318" r:id="rId42"/>
    <p:sldId id="322" r:id="rId43"/>
    <p:sldId id="326" r:id="rId44"/>
    <p:sldId id="327" r:id="rId45"/>
    <p:sldId id="328" r:id="rId46"/>
    <p:sldId id="329" r:id="rId47"/>
    <p:sldId id="330" r:id="rId48"/>
    <p:sldId id="323" r:id="rId49"/>
    <p:sldId id="325" r:id="rId50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>
      <p:cViewPr varScale="1">
        <p:scale>
          <a:sx n="70" d="100"/>
          <a:sy n="70" d="100"/>
        </p:scale>
        <p:origin x="1012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9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us.lukas\Documents\OTOIP\OOV\Kauzy\Hav&#225;rie%20Be&#269;va\Prezentace\APROCHEM\Kopie%20-%20Kopie%20-%20hav&#225;rie-unikl&#225;%20l&#225;tka%202000-2019_UL%20(4)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/>
              <a:t>Počet</a:t>
            </a:r>
            <a:r>
              <a:rPr lang="cs-CZ" b="1" baseline="0"/>
              <a:t> havárií na vodách x zjištění původce</a:t>
            </a:r>
            <a:endParaRPr lang="cs-CZ" b="1"/>
          </a:p>
        </c:rich>
      </c:tx>
      <c:layout>
        <c:manualLayout>
          <c:xMode val="edge"/>
          <c:yMode val="edge"/>
          <c:x val="0.24126636712783781"/>
          <c:y val="2.1555042340261739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List1!$C$2</c:f>
              <c:strCache>
                <c:ptCount val="1"/>
                <c:pt idx="0">
                  <c:v>CELKEM HAVÁRIÍ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List1!$B$2:$B$22</c:f>
              <c:strCache>
                <c:ptCount val="21"/>
                <c:pt idx="0">
                  <c:v>ROK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List1!$C$3:$C$22</c:f>
              <c:numCache>
                <c:formatCode>General</c:formatCode>
                <c:ptCount val="20"/>
                <c:pt idx="0">
                  <c:v>246</c:v>
                </c:pt>
                <c:pt idx="1">
                  <c:v>316</c:v>
                </c:pt>
                <c:pt idx="2">
                  <c:v>306</c:v>
                </c:pt>
                <c:pt idx="3">
                  <c:v>264</c:v>
                </c:pt>
                <c:pt idx="4">
                  <c:v>205</c:v>
                </c:pt>
                <c:pt idx="5">
                  <c:v>181</c:v>
                </c:pt>
                <c:pt idx="6">
                  <c:v>136</c:v>
                </c:pt>
                <c:pt idx="7">
                  <c:v>111</c:v>
                </c:pt>
                <c:pt idx="8">
                  <c:v>139</c:v>
                </c:pt>
                <c:pt idx="9">
                  <c:v>181</c:v>
                </c:pt>
                <c:pt idx="10">
                  <c:v>196</c:v>
                </c:pt>
                <c:pt idx="11">
                  <c:v>183</c:v>
                </c:pt>
                <c:pt idx="12">
                  <c:v>178</c:v>
                </c:pt>
                <c:pt idx="13">
                  <c:v>221</c:v>
                </c:pt>
                <c:pt idx="14">
                  <c:v>233</c:v>
                </c:pt>
                <c:pt idx="15">
                  <c:v>206</c:v>
                </c:pt>
                <c:pt idx="16">
                  <c:v>220</c:v>
                </c:pt>
                <c:pt idx="17">
                  <c:v>165</c:v>
                </c:pt>
                <c:pt idx="18">
                  <c:v>194</c:v>
                </c:pt>
                <c:pt idx="19">
                  <c:v>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6D-497C-98BC-C165A6D08A9F}"/>
            </c:ext>
          </c:extLst>
        </c:ser>
        <c:ser>
          <c:idx val="2"/>
          <c:order val="1"/>
          <c:tx>
            <c:strRef>
              <c:f>List1!$D$2</c:f>
              <c:strCache>
                <c:ptCount val="1"/>
                <c:pt idx="0">
                  <c:v>PŮVODCE NEZJIŠTĚN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List1!$B$2:$B$22</c:f>
              <c:strCache>
                <c:ptCount val="21"/>
                <c:pt idx="0">
                  <c:v>ROK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strCache>
            </c:strRef>
          </c:cat>
          <c:val>
            <c:numRef>
              <c:f>List1!$D$3:$D$22</c:f>
              <c:numCache>
                <c:formatCode>General</c:formatCode>
                <c:ptCount val="20"/>
                <c:pt idx="0">
                  <c:v>110</c:v>
                </c:pt>
                <c:pt idx="1">
                  <c:v>150</c:v>
                </c:pt>
                <c:pt idx="2">
                  <c:v>150</c:v>
                </c:pt>
                <c:pt idx="3">
                  <c:v>117</c:v>
                </c:pt>
                <c:pt idx="4">
                  <c:v>91</c:v>
                </c:pt>
                <c:pt idx="5">
                  <c:v>81</c:v>
                </c:pt>
                <c:pt idx="6">
                  <c:v>51</c:v>
                </c:pt>
                <c:pt idx="7">
                  <c:v>41</c:v>
                </c:pt>
                <c:pt idx="8">
                  <c:v>77</c:v>
                </c:pt>
                <c:pt idx="9">
                  <c:v>61</c:v>
                </c:pt>
                <c:pt idx="10">
                  <c:v>81</c:v>
                </c:pt>
                <c:pt idx="11">
                  <c:v>71</c:v>
                </c:pt>
                <c:pt idx="12">
                  <c:v>65</c:v>
                </c:pt>
                <c:pt idx="13">
                  <c:v>83</c:v>
                </c:pt>
                <c:pt idx="14">
                  <c:v>117</c:v>
                </c:pt>
                <c:pt idx="15">
                  <c:v>96</c:v>
                </c:pt>
                <c:pt idx="16">
                  <c:v>97</c:v>
                </c:pt>
                <c:pt idx="17">
                  <c:v>82</c:v>
                </c:pt>
                <c:pt idx="18">
                  <c:v>99</c:v>
                </c:pt>
                <c:pt idx="19">
                  <c:v>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6D-497C-98BC-C165A6D08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9168383"/>
        <c:axId val="1"/>
      </c:lineChart>
      <c:lineChart>
        <c:grouping val="standard"/>
        <c:varyColors val="0"/>
        <c:ser>
          <c:idx val="3"/>
          <c:order val="2"/>
          <c:tx>
            <c:strRef>
              <c:f>List1!$E$2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List1!$E$3:$E$22</c:f>
              <c:numCache>
                <c:formatCode>General</c:formatCode>
                <c:ptCount val="20"/>
                <c:pt idx="0">
                  <c:v>44.7</c:v>
                </c:pt>
                <c:pt idx="1">
                  <c:v>47.5</c:v>
                </c:pt>
                <c:pt idx="2" formatCode="0.0">
                  <c:v>49</c:v>
                </c:pt>
                <c:pt idx="3">
                  <c:v>44.3</c:v>
                </c:pt>
                <c:pt idx="4">
                  <c:v>44.4</c:v>
                </c:pt>
                <c:pt idx="5">
                  <c:v>44.8</c:v>
                </c:pt>
                <c:pt idx="6">
                  <c:v>37.5</c:v>
                </c:pt>
                <c:pt idx="7">
                  <c:v>36.9</c:v>
                </c:pt>
                <c:pt idx="8">
                  <c:v>55.4</c:v>
                </c:pt>
                <c:pt idx="9">
                  <c:v>33.700000000000003</c:v>
                </c:pt>
                <c:pt idx="10">
                  <c:v>41.3</c:v>
                </c:pt>
                <c:pt idx="11">
                  <c:v>38.799999999999997</c:v>
                </c:pt>
                <c:pt idx="12">
                  <c:v>36.5</c:v>
                </c:pt>
                <c:pt idx="13">
                  <c:v>37.6</c:v>
                </c:pt>
                <c:pt idx="14">
                  <c:v>50.2</c:v>
                </c:pt>
                <c:pt idx="15">
                  <c:v>46.6</c:v>
                </c:pt>
                <c:pt idx="16">
                  <c:v>44.1</c:v>
                </c:pt>
                <c:pt idx="17">
                  <c:v>49.7</c:v>
                </c:pt>
                <c:pt idx="18">
                  <c:v>51</c:v>
                </c:pt>
                <c:pt idx="19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6D-497C-98BC-C165A6D08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107916838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Rok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Počet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79168383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%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"/>
        <c:crosses val="max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" Target="../slides/slide9.xml"/><Relationship Id="rId4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" Target="../slides/slide11.xml"/><Relationship Id="rId4" Type="http://schemas.openxmlformats.org/officeDocument/2006/relationships/image" Target="../media/image15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../slides/slide13.xml"/><Relationship Id="rId1" Type="http://schemas.openxmlformats.org/officeDocument/2006/relationships/slide" Target="../slides/slide15.xml"/><Relationship Id="rId5" Type="http://schemas.openxmlformats.org/officeDocument/2006/relationships/image" Target="../media/image17.jpeg"/><Relationship Id="rId4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" Target="../slides/slide16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slide" Target="../slides/slide16.xml"/><Relationship Id="rId1" Type="http://schemas.openxmlformats.org/officeDocument/2006/relationships/slide" Target="../slides/slide2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7" Type="http://schemas.openxmlformats.org/officeDocument/2006/relationships/image" Target="../media/image28.png"/><Relationship Id="rId2" Type="http://schemas.openxmlformats.org/officeDocument/2006/relationships/slide" Target="../slides/slide16.xml"/><Relationship Id="rId1" Type="http://schemas.openxmlformats.org/officeDocument/2006/relationships/slide" Target="../slides/slide24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slide" Target="../slides/slide18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slide" Target="../slides/slide28.xml"/><Relationship Id="rId1" Type="http://schemas.openxmlformats.org/officeDocument/2006/relationships/slide" Target="../slides/slide2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image" Target="../media/image16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image" Target="../media/image2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2A6BA8-6F0A-4A5B-ABFF-4BB3805E0BA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9D0D1C7-A93F-4520-A514-12726CCE9829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11:30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Rybáři havárii</a:t>
          </a:r>
        </a:p>
        <a:p>
          <a:pPr marL="171450" lvl="1" indent="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hlásí Policii ČR</a:t>
          </a:r>
          <a:endParaRPr lang="cs-CZ" sz="1600" dirty="0">
            <a:solidFill>
              <a:schemeClr val="bg2">
                <a:lumMod val="10000"/>
              </a:schemeClr>
            </a:solidFill>
          </a:endParaRPr>
        </a:p>
      </dgm:t>
    </dgm:pt>
    <dgm:pt modelId="{AAA0A85E-960A-4D5F-80EC-E7687A55D67D}" type="parTrans" cxnId="{C31FE32C-69DF-42B3-AAF2-ED394A175557}">
      <dgm:prSet/>
      <dgm:spPr/>
      <dgm:t>
        <a:bodyPr/>
        <a:lstStyle/>
        <a:p>
          <a:endParaRPr lang="cs-CZ"/>
        </a:p>
      </dgm:t>
    </dgm:pt>
    <dgm:pt modelId="{EB144A2E-9BF0-478B-8FB1-A7001D92F0E3}" type="sibTrans" cxnId="{C31FE32C-69DF-42B3-AAF2-ED394A175557}">
      <dgm:prSet/>
      <dgm:spPr/>
      <dgm:t>
        <a:bodyPr/>
        <a:lstStyle/>
        <a:p>
          <a:endParaRPr lang="cs-CZ"/>
        </a:p>
      </dgm:t>
    </dgm:pt>
    <dgm:pt modelId="{89737DBC-CEF2-4F3F-8522-21CCF22103CE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12:07</a:t>
          </a:r>
        </a:p>
        <a:p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Nahlášena havárie Hasičským záchranným sborem ČIŽP OI Olomouc </a:t>
          </a:r>
          <a:endParaRPr lang="cs-CZ" sz="1600" dirty="0">
            <a:solidFill>
              <a:schemeClr val="bg2">
                <a:lumMod val="10000"/>
              </a:schemeClr>
            </a:solidFill>
          </a:endParaRPr>
        </a:p>
      </dgm:t>
    </dgm:pt>
    <dgm:pt modelId="{5BB2E848-2936-4A5E-AF1E-4A68B8B15696}" type="parTrans" cxnId="{FD36078A-F96A-433C-89BF-77CE3AE6AF8F}">
      <dgm:prSet/>
      <dgm:spPr/>
      <dgm:t>
        <a:bodyPr/>
        <a:lstStyle/>
        <a:p>
          <a:endParaRPr lang="cs-CZ"/>
        </a:p>
      </dgm:t>
    </dgm:pt>
    <dgm:pt modelId="{C9D5F957-8DE2-4947-8856-06DB47FC4E0C}" type="sibTrans" cxnId="{FD36078A-F96A-433C-89BF-77CE3AE6AF8F}">
      <dgm:prSet/>
      <dgm:spPr/>
      <dgm:t>
        <a:bodyPr/>
        <a:lstStyle/>
        <a:p>
          <a:endParaRPr lang="cs-CZ"/>
        </a:p>
      </dgm:t>
    </dgm:pt>
    <dgm:pt modelId="{147CCBA9-DC49-44BF-835E-9465240E948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12:30</a:t>
          </a:r>
        </a:p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rId1" action="ppaction://hlinksldjump"/>
            </a:rPr>
            <a:t>První odběr vzorků vody z toku (HZS a VPÚ)</a:t>
          </a:r>
          <a:endParaRPr lang="cs-CZ" sz="1600" dirty="0">
            <a:solidFill>
              <a:schemeClr val="bg2">
                <a:lumMod val="10000"/>
              </a:schemeClr>
            </a:solidFill>
          </a:endParaRPr>
        </a:p>
      </dgm:t>
    </dgm:pt>
    <dgm:pt modelId="{DE50CFE5-5A4A-4739-8ED1-75FDE16DC499}" type="parTrans" cxnId="{515CB99E-A501-4A23-940C-0848F97037B8}">
      <dgm:prSet/>
      <dgm:spPr/>
      <dgm:t>
        <a:bodyPr/>
        <a:lstStyle/>
        <a:p>
          <a:endParaRPr lang="cs-CZ"/>
        </a:p>
      </dgm:t>
    </dgm:pt>
    <dgm:pt modelId="{5487BE4E-13AD-41C5-BB22-2F1115412BF3}" type="sibTrans" cxnId="{515CB99E-A501-4A23-940C-0848F97037B8}">
      <dgm:prSet/>
      <dgm:spPr/>
      <dgm:t>
        <a:bodyPr/>
        <a:lstStyle/>
        <a:p>
          <a:endParaRPr lang="cs-CZ"/>
        </a:p>
      </dgm:t>
    </dgm:pt>
    <dgm:pt modelId="{1AAEA487-6A08-4DC5-9F25-795255F8E42F}" type="pres">
      <dgm:prSet presAssocID="{1E2A6BA8-6F0A-4A5B-ABFF-4BB3805E0B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648DD13-BC9D-4BE9-874E-69CC5B057A62}" type="pres">
      <dgm:prSet presAssocID="{39D0D1C7-A93F-4520-A514-12726CCE9829}" presName="composite" presStyleCnt="0"/>
      <dgm:spPr/>
    </dgm:pt>
    <dgm:pt modelId="{A9661AAC-1FE2-4513-8CBC-7B38BC01B035}" type="pres">
      <dgm:prSet presAssocID="{39D0D1C7-A93F-4520-A514-12726CCE9829}" presName="imagSh" presStyleLbl="bgImgPlac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4EA42733-CB60-47BB-A56F-BDBA19399EB1}" type="pres">
      <dgm:prSet presAssocID="{39D0D1C7-A93F-4520-A514-12726CCE9829}" presName="txNode" presStyleLbl="node1" presStyleIdx="0" presStyleCnt="3" custScaleX="148088" custScaleY="138808" custLinFactNeighborX="342" custLinFactNeighborY="200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796B9C-2017-4E40-AFD3-2B9B531FC06F}" type="pres">
      <dgm:prSet presAssocID="{EB144A2E-9BF0-478B-8FB1-A7001D92F0E3}" presName="sibTrans" presStyleLbl="sibTrans2D1" presStyleIdx="0" presStyleCnt="2"/>
      <dgm:spPr/>
      <dgm:t>
        <a:bodyPr/>
        <a:lstStyle/>
        <a:p>
          <a:endParaRPr lang="cs-CZ"/>
        </a:p>
      </dgm:t>
    </dgm:pt>
    <dgm:pt modelId="{E61CEDF8-42F3-499A-8763-79DBBF4198DC}" type="pres">
      <dgm:prSet presAssocID="{EB144A2E-9BF0-478B-8FB1-A7001D92F0E3}" presName="connTx" presStyleLbl="sibTrans2D1" presStyleIdx="0" presStyleCnt="2"/>
      <dgm:spPr/>
      <dgm:t>
        <a:bodyPr/>
        <a:lstStyle/>
        <a:p>
          <a:endParaRPr lang="cs-CZ"/>
        </a:p>
      </dgm:t>
    </dgm:pt>
    <dgm:pt modelId="{A93770D2-9040-4779-B8C6-6E3A8A5255FB}" type="pres">
      <dgm:prSet presAssocID="{89737DBC-CEF2-4F3F-8522-21CCF22103CE}" presName="composite" presStyleCnt="0"/>
      <dgm:spPr/>
    </dgm:pt>
    <dgm:pt modelId="{3FD6FE19-0B9E-49AF-BF82-329F2CD961C2}" type="pres">
      <dgm:prSet presAssocID="{89737DBC-CEF2-4F3F-8522-21CCF22103CE}" presName="imagSh" presStyleLbl="b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B99FE1E7-C24D-483D-8EAE-22BF4EE27094}" type="pres">
      <dgm:prSet presAssocID="{89737DBC-CEF2-4F3F-8522-21CCF22103CE}" presName="txNode" presStyleLbl="node1" presStyleIdx="1" presStyleCnt="3" custScaleX="142582" custScaleY="143182" custLinFactNeighborX="-6478" custLinFactNeighborY="2383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BF6DCF-22A8-40D6-924F-C1D3F75F7F0C}" type="pres">
      <dgm:prSet presAssocID="{C9D5F957-8DE2-4947-8856-06DB47FC4E0C}" presName="sibTrans" presStyleLbl="sibTrans2D1" presStyleIdx="1" presStyleCnt="2" custAng="21586650" custLinFactNeighborX="23950" custLinFactNeighborY="8069"/>
      <dgm:spPr/>
      <dgm:t>
        <a:bodyPr/>
        <a:lstStyle/>
        <a:p>
          <a:endParaRPr lang="cs-CZ"/>
        </a:p>
      </dgm:t>
    </dgm:pt>
    <dgm:pt modelId="{B067A609-18A3-43F9-8660-D8C830A8817D}" type="pres">
      <dgm:prSet presAssocID="{C9D5F957-8DE2-4947-8856-06DB47FC4E0C}" presName="connTx" presStyleLbl="sibTrans2D1" presStyleIdx="1" presStyleCnt="2"/>
      <dgm:spPr/>
      <dgm:t>
        <a:bodyPr/>
        <a:lstStyle/>
        <a:p>
          <a:endParaRPr lang="cs-CZ"/>
        </a:p>
      </dgm:t>
    </dgm:pt>
    <dgm:pt modelId="{16006310-4D6B-429B-9DFE-58C7D19495A4}" type="pres">
      <dgm:prSet presAssocID="{147CCBA9-DC49-44BF-835E-9465240E9487}" presName="composite" presStyleCnt="0"/>
      <dgm:spPr/>
    </dgm:pt>
    <dgm:pt modelId="{2799816F-5966-42DF-80B4-7A9232E9973E}" type="pres">
      <dgm:prSet presAssocID="{147CCBA9-DC49-44BF-835E-9465240E9487}" presName="imagSh" presStyleLbl="bgImgPlace1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cs-CZ"/>
        </a:p>
      </dgm:t>
    </dgm:pt>
    <dgm:pt modelId="{B4F8FC5B-39A9-4762-A65F-1D5881200392}" type="pres">
      <dgm:prSet presAssocID="{147CCBA9-DC49-44BF-835E-9465240E9487}" presName="txNode" presStyleLbl="node1" presStyleIdx="2" presStyleCnt="3" custScaleX="132215" custScaleY="140443" custLinFactNeighborX="-17933" custLinFactNeighborY="2383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82BF8B8-B301-4AF7-B993-791CACA5FECB}" type="presOf" srcId="{EB144A2E-9BF0-478B-8FB1-A7001D92F0E3}" destId="{E61CEDF8-42F3-499A-8763-79DBBF4198DC}" srcOrd="1" destOrd="0" presId="urn:microsoft.com/office/officeart/2005/8/layout/hProcess10"/>
    <dgm:cxn modelId="{FD36078A-F96A-433C-89BF-77CE3AE6AF8F}" srcId="{1E2A6BA8-6F0A-4A5B-ABFF-4BB3805E0BA7}" destId="{89737DBC-CEF2-4F3F-8522-21CCF22103CE}" srcOrd="1" destOrd="0" parTransId="{5BB2E848-2936-4A5E-AF1E-4A68B8B15696}" sibTransId="{C9D5F957-8DE2-4947-8856-06DB47FC4E0C}"/>
    <dgm:cxn modelId="{C31FE32C-69DF-42B3-AAF2-ED394A175557}" srcId="{1E2A6BA8-6F0A-4A5B-ABFF-4BB3805E0BA7}" destId="{39D0D1C7-A93F-4520-A514-12726CCE9829}" srcOrd="0" destOrd="0" parTransId="{AAA0A85E-960A-4D5F-80EC-E7687A55D67D}" sibTransId="{EB144A2E-9BF0-478B-8FB1-A7001D92F0E3}"/>
    <dgm:cxn modelId="{9D96BDBF-2B42-49C7-92EE-01166D3F6E05}" type="presOf" srcId="{C9D5F957-8DE2-4947-8856-06DB47FC4E0C}" destId="{1CBF6DCF-22A8-40D6-924F-C1D3F75F7F0C}" srcOrd="0" destOrd="0" presId="urn:microsoft.com/office/officeart/2005/8/layout/hProcess10"/>
    <dgm:cxn modelId="{D29C58A0-BC1C-466F-A4E8-E094FDA5738B}" type="presOf" srcId="{1E2A6BA8-6F0A-4A5B-ABFF-4BB3805E0BA7}" destId="{1AAEA487-6A08-4DC5-9F25-795255F8E42F}" srcOrd="0" destOrd="0" presId="urn:microsoft.com/office/officeart/2005/8/layout/hProcess10"/>
    <dgm:cxn modelId="{515CB99E-A501-4A23-940C-0848F97037B8}" srcId="{1E2A6BA8-6F0A-4A5B-ABFF-4BB3805E0BA7}" destId="{147CCBA9-DC49-44BF-835E-9465240E9487}" srcOrd="2" destOrd="0" parTransId="{DE50CFE5-5A4A-4739-8ED1-75FDE16DC499}" sibTransId="{5487BE4E-13AD-41C5-BB22-2F1115412BF3}"/>
    <dgm:cxn modelId="{C4CE66DB-E0E6-4685-BA10-D6A1F70474E8}" type="presOf" srcId="{39D0D1C7-A93F-4520-A514-12726CCE9829}" destId="{4EA42733-CB60-47BB-A56F-BDBA19399EB1}" srcOrd="0" destOrd="0" presId="urn:microsoft.com/office/officeart/2005/8/layout/hProcess10"/>
    <dgm:cxn modelId="{E58CDBAA-8C68-4432-820D-ABF64C217FEC}" type="presOf" srcId="{C9D5F957-8DE2-4947-8856-06DB47FC4E0C}" destId="{B067A609-18A3-43F9-8660-D8C830A8817D}" srcOrd="1" destOrd="0" presId="urn:microsoft.com/office/officeart/2005/8/layout/hProcess10"/>
    <dgm:cxn modelId="{76DF1B6F-B3BC-492D-B273-38AEBC4FF403}" type="presOf" srcId="{147CCBA9-DC49-44BF-835E-9465240E9487}" destId="{B4F8FC5B-39A9-4762-A65F-1D5881200392}" srcOrd="0" destOrd="0" presId="urn:microsoft.com/office/officeart/2005/8/layout/hProcess10"/>
    <dgm:cxn modelId="{CD336416-BFAF-4D41-BE59-E7C372B280C9}" type="presOf" srcId="{89737DBC-CEF2-4F3F-8522-21CCF22103CE}" destId="{B99FE1E7-C24D-483D-8EAE-22BF4EE27094}" srcOrd="0" destOrd="0" presId="urn:microsoft.com/office/officeart/2005/8/layout/hProcess10"/>
    <dgm:cxn modelId="{FE914B87-AB2D-4E4F-AFD9-76E5B8B0BA38}" type="presOf" srcId="{EB144A2E-9BF0-478B-8FB1-A7001D92F0E3}" destId="{0E796B9C-2017-4E40-AFD3-2B9B531FC06F}" srcOrd="0" destOrd="0" presId="urn:microsoft.com/office/officeart/2005/8/layout/hProcess10"/>
    <dgm:cxn modelId="{2B65A0D5-6D5E-4D5D-A9BC-AF8C3184B211}" type="presParOf" srcId="{1AAEA487-6A08-4DC5-9F25-795255F8E42F}" destId="{A648DD13-BC9D-4BE9-874E-69CC5B057A62}" srcOrd="0" destOrd="0" presId="urn:microsoft.com/office/officeart/2005/8/layout/hProcess10"/>
    <dgm:cxn modelId="{090EF800-7B9A-4EA4-AE8F-FB86B1E1912E}" type="presParOf" srcId="{A648DD13-BC9D-4BE9-874E-69CC5B057A62}" destId="{A9661AAC-1FE2-4513-8CBC-7B38BC01B035}" srcOrd="0" destOrd="0" presId="urn:microsoft.com/office/officeart/2005/8/layout/hProcess10"/>
    <dgm:cxn modelId="{F53E5441-5F18-400E-98A3-FEC5B2E422AF}" type="presParOf" srcId="{A648DD13-BC9D-4BE9-874E-69CC5B057A62}" destId="{4EA42733-CB60-47BB-A56F-BDBA19399EB1}" srcOrd="1" destOrd="0" presId="urn:microsoft.com/office/officeart/2005/8/layout/hProcess10"/>
    <dgm:cxn modelId="{D3E4E857-CD72-45BA-BFC6-6F524244165A}" type="presParOf" srcId="{1AAEA487-6A08-4DC5-9F25-795255F8E42F}" destId="{0E796B9C-2017-4E40-AFD3-2B9B531FC06F}" srcOrd="1" destOrd="0" presId="urn:microsoft.com/office/officeart/2005/8/layout/hProcess10"/>
    <dgm:cxn modelId="{FE9BAAEF-7AB6-4900-8C70-5230CCCE3D36}" type="presParOf" srcId="{0E796B9C-2017-4E40-AFD3-2B9B531FC06F}" destId="{E61CEDF8-42F3-499A-8763-79DBBF4198DC}" srcOrd="0" destOrd="0" presId="urn:microsoft.com/office/officeart/2005/8/layout/hProcess10"/>
    <dgm:cxn modelId="{FD8366FA-625B-45CC-95BF-198A9AB419DC}" type="presParOf" srcId="{1AAEA487-6A08-4DC5-9F25-795255F8E42F}" destId="{A93770D2-9040-4779-B8C6-6E3A8A5255FB}" srcOrd="2" destOrd="0" presId="urn:microsoft.com/office/officeart/2005/8/layout/hProcess10"/>
    <dgm:cxn modelId="{EA028E50-6C87-4C69-B58E-E3F4F10DD482}" type="presParOf" srcId="{A93770D2-9040-4779-B8C6-6E3A8A5255FB}" destId="{3FD6FE19-0B9E-49AF-BF82-329F2CD961C2}" srcOrd="0" destOrd="0" presId="urn:microsoft.com/office/officeart/2005/8/layout/hProcess10"/>
    <dgm:cxn modelId="{29A9DEE4-0040-4B8A-A8B0-A87B4A516534}" type="presParOf" srcId="{A93770D2-9040-4779-B8C6-6E3A8A5255FB}" destId="{B99FE1E7-C24D-483D-8EAE-22BF4EE27094}" srcOrd="1" destOrd="0" presId="urn:microsoft.com/office/officeart/2005/8/layout/hProcess10"/>
    <dgm:cxn modelId="{CBDE6732-7E82-44EE-B328-BCE78C3D2C33}" type="presParOf" srcId="{1AAEA487-6A08-4DC5-9F25-795255F8E42F}" destId="{1CBF6DCF-22A8-40D6-924F-C1D3F75F7F0C}" srcOrd="3" destOrd="0" presId="urn:microsoft.com/office/officeart/2005/8/layout/hProcess10"/>
    <dgm:cxn modelId="{5F1B17AF-8678-4BD9-90E4-B4B57C14BC92}" type="presParOf" srcId="{1CBF6DCF-22A8-40D6-924F-C1D3F75F7F0C}" destId="{B067A609-18A3-43F9-8660-D8C830A8817D}" srcOrd="0" destOrd="0" presId="urn:microsoft.com/office/officeart/2005/8/layout/hProcess10"/>
    <dgm:cxn modelId="{0B4E3D94-059E-4893-A691-37CE0242CCB0}" type="presParOf" srcId="{1AAEA487-6A08-4DC5-9F25-795255F8E42F}" destId="{16006310-4D6B-429B-9DFE-58C7D19495A4}" srcOrd="4" destOrd="0" presId="urn:microsoft.com/office/officeart/2005/8/layout/hProcess10"/>
    <dgm:cxn modelId="{624653F5-7F74-45C5-8A03-CA65A12BBCFF}" type="presParOf" srcId="{16006310-4D6B-429B-9DFE-58C7D19495A4}" destId="{2799816F-5966-42DF-80B4-7A9232E9973E}" srcOrd="0" destOrd="0" presId="urn:microsoft.com/office/officeart/2005/8/layout/hProcess10"/>
    <dgm:cxn modelId="{7D4E7539-9D68-4A59-8BF7-8D59B64514E1}" type="presParOf" srcId="{16006310-4D6B-429B-9DFE-58C7D19495A4}" destId="{B4F8FC5B-39A9-4762-A65F-1D588120039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2A6BA8-6F0A-4A5B-ABFF-4BB3805E0BA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9D0D1C7-A93F-4520-A514-12726CCE9829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hlinkClick xmlns:r="http://schemas.openxmlformats.org/officeDocument/2006/relationships" r:id="rId1" action="ppaction://hlinksldjump"/>
            </a:rPr>
            <a:t>12:35</a:t>
          </a:r>
        </a:p>
        <a:p>
          <a:pPr algn="ctr"/>
          <a:r>
            <a:rPr lang="cs-CZ" sz="1600" dirty="0" smtClean="0">
              <a:hlinkClick xmlns:r="http://schemas.openxmlformats.org/officeDocument/2006/relationships" r:id="rId1" action="ppaction://hlinksldjump"/>
            </a:rPr>
            <a:t>Rybáři odebírají v lokalitě Hustopeče vlastní vzorky z toku Bečvy</a:t>
          </a:r>
          <a:endParaRPr lang="cs-CZ" sz="1600" dirty="0" smtClean="0"/>
        </a:p>
      </dgm:t>
    </dgm:pt>
    <dgm:pt modelId="{AAA0A85E-960A-4D5F-80EC-E7687A55D67D}" type="parTrans" cxnId="{C31FE32C-69DF-42B3-AAF2-ED394A175557}">
      <dgm:prSet/>
      <dgm:spPr/>
      <dgm:t>
        <a:bodyPr/>
        <a:lstStyle/>
        <a:p>
          <a:endParaRPr lang="cs-CZ"/>
        </a:p>
      </dgm:t>
    </dgm:pt>
    <dgm:pt modelId="{EB144A2E-9BF0-478B-8FB1-A7001D92F0E3}" type="sibTrans" cxnId="{C31FE32C-69DF-42B3-AAF2-ED394A175557}">
      <dgm:prSet/>
      <dgm:spPr/>
      <dgm:t>
        <a:bodyPr/>
        <a:lstStyle/>
        <a:p>
          <a:endParaRPr lang="cs-CZ"/>
        </a:p>
      </dgm:t>
    </dgm:pt>
    <dgm:pt modelId="{89737DBC-CEF2-4F3F-8522-21CCF22103CE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13:00 </a:t>
          </a:r>
        </a:p>
        <a:p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Povodí Moravy po dohodě s VPÚ zvyšuje průtok Bečvy upouštěním vodní nádrže Bystřička</a:t>
          </a:r>
          <a:endParaRPr lang="cs-CZ" sz="1600" dirty="0">
            <a:solidFill>
              <a:schemeClr val="bg2">
                <a:lumMod val="10000"/>
              </a:schemeClr>
            </a:solidFill>
          </a:endParaRPr>
        </a:p>
      </dgm:t>
    </dgm:pt>
    <dgm:pt modelId="{5BB2E848-2936-4A5E-AF1E-4A68B8B15696}" type="parTrans" cxnId="{FD36078A-F96A-433C-89BF-77CE3AE6AF8F}">
      <dgm:prSet/>
      <dgm:spPr/>
      <dgm:t>
        <a:bodyPr/>
        <a:lstStyle/>
        <a:p>
          <a:endParaRPr lang="cs-CZ"/>
        </a:p>
      </dgm:t>
    </dgm:pt>
    <dgm:pt modelId="{C9D5F957-8DE2-4947-8856-06DB47FC4E0C}" type="sibTrans" cxnId="{FD36078A-F96A-433C-89BF-77CE3AE6AF8F}">
      <dgm:prSet/>
      <dgm:spPr/>
      <dgm:t>
        <a:bodyPr/>
        <a:lstStyle/>
        <a:p>
          <a:endParaRPr lang="cs-CZ"/>
        </a:p>
      </dgm:t>
    </dgm:pt>
    <dgm:pt modelId="{147CCBA9-DC49-44BF-835E-9465240E948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13:21</a:t>
          </a:r>
        </a:p>
        <a:p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Starosta Val. Meziříčí sděluje zástupcům ČRS, že z DEZY nic neuniklo</a:t>
          </a:r>
          <a:endParaRPr lang="cs-CZ" sz="1600" dirty="0">
            <a:solidFill>
              <a:schemeClr val="bg2">
                <a:lumMod val="10000"/>
              </a:schemeClr>
            </a:solidFill>
          </a:endParaRPr>
        </a:p>
      </dgm:t>
    </dgm:pt>
    <dgm:pt modelId="{DE50CFE5-5A4A-4739-8ED1-75FDE16DC499}" type="parTrans" cxnId="{515CB99E-A501-4A23-940C-0848F97037B8}">
      <dgm:prSet/>
      <dgm:spPr/>
      <dgm:t>
        <a:bodyPr/>
        <a:lstStyle/>
        <a:p>
          <a:endParaRPr lang="cs-CZ"/>
        </a:p>
      </dgm:t>
    </dgm:pt>
    <dgm:pt modelId="{5487BE4E-13AD-41C5-BB22-2F1115412BF3}" type="sibTrans" cxnId="{515CB99E-A501-4A23-940C-0848F97037B8}">
      <dgm:prSet/>
      <dgm:spPr/>
      <dgm:t>
        <a:bodyPr/>
        <a:lstStyle/>
        <a:p>
          <a:endParaRPr lang="cs-CZ"/>
        </a:p>
      </dgm:t>
    </dgm:pt>
    <dgm:pt modelId="{1AAEA487-6A08-4DC5-9F25-795255F8E42F}" type="pres">
      <dgm:prSet presAssocID="{1E2A6BA8-6F0A-4A5B-ABFF-4BB3805E0B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648DD13-BC9D-4BE9-874E-69CC5B057A62}" type="pres">
      <dgm:prSet presAssocID="{39D0D1C7-A93F-4520-A514-12726CCE9829}" presName="composite" presStyleCnt="0"/>
      <dgm:spPr/>
    </dgm:pt>
    <dgm:pt modelId="{A9661AAC-1FE2-4513-8CBC-7B38BC01B035}" type="pres">
      <dgm:prSet presAssocID="{39D0D1C7-A93F-4520-A514-12726CCE9829}" presName="imagSh" presStyleLbl="bgImgPlace1" presStyleIdx="0" presStyleCnt="3" custLinFactNeighborX="14075" custLinFactNeighborY="-475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cs-CZ"/>
        </a:p>
      </dgm:t>
    </dgm:pt>
    <dgm:pt modelId="{4EA42733-CB60-47BB-A56F-BDBA19399EB1}" type="pres">
      <dgm:prSet presAssocID="{39D0D1C7-A93F-4520-A514-12726CCE9829}" presName="txNode" presStyleLbl="node1" presStyleIdx="0" presStyleCnt="3" custScaleX="148088" custScaleY="138808" custLinFactNeighborX="342" custLinFactNeighborY="200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796B9C-2017-4E40-AFD3-2B9B531FC06F}" type="pres">
      <dgm:prSet presAssocID="{EB144A2E-9BF0-478B-8FB1-A7001D92F0E3}" presName="sibTrans" presStyleLbl="sibTrans2D1" presStyleIdx="0" presStyleCnt="2" custLinFactNeighborX="41167" custLinFactNeighborY="-10619"/>
      <dgm:spPr/>
      <dgm:t>
        <a:bodyPr/>
        <a:lstStyle/>
        <a:p>
          <a:endParaRPr lang="cs-CZ"/>
        </a:p>
      </dgm:t>
    </dgm:pt>
    <dgm:pt modelId="{E61CEDF8-42F3-499A-8763-79DBBF4198DC}" type="pres">
      <dgm:prSet presAssocID="{EB144A2E-9BF0-478B-8FB1-A7001D92F0E3}" presName="connTx" presStyleLbl="sibTrans2D1" presStyleIdx="0" presStyleCnt="2"/>
      <dgm:spPr/>
      <dgm:t>
        <a:bodyPr/>
        <a:lstStyle/>
        <a:p>
          <a:endParaRPr lang="cs-CZ"/>
        </a:p>
      </dgm:t>
    </dgm:pt>
    <dgm:pt modelId="{A93770D2-9040-4779-B8C6-6E3A8A5255FB}" type="pres">
      <dgm:prSet presAssocID="{89737DBC-CEF2-4F3F-8522-21CCF22103CE}" presName="composite" presStyleCnt="0"/>
      <dgm:spPr/>
    </dgm:pt>
    <dgm:pt modelId="{3FD6FE19-0B9E-49AF-BF82-329F2CD961C2}" type="pres">
      <dgm:prSet presAssocID="{89737DBC-CEF2-4F3F-8522-21CCF22103CE}" presName="imagSh" presStyleLbl="b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cs-CZ"/>
        </a:p>
      </dgm:t>
    </dgm:pt>
    <dgm:pt modelId="{B99FE1E7-C24D-483D-8EAE-22BF4EE27094}" type="pres">
      <dgm:prSet presAssocID="{89737DBC-CEF2-4F3F-8522-21CCF22103CE}" presName="txNode" presStyleLbl="node1" presStyleIdx="1" presStyleCnt="3" custScaleX="142582" custScaleY="143182" custLinFactNeighborX="-6478" custLinFactNeighborY="2383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BF6DCF-22A8-40D6-924F-C1D3F75F7F0C}" type="pres">
      <dgm:prSet presAssocID="{C9D5F957-8DE2-4947-8856-06DB47FC4E0C}" presName="sibTrans" presStyleLbl="sibTrans2D1" presStyleIdx="1" presStyleCnt="2" custAng="21586650" custLinFactNeighborX="23950" custLinFactNeighborY="8069"/>
      <dgm:spPr/>
      <dgm:t>
        <a:bodyPr/>
        <a:lstStyle/>
        <a:p>
          <a:endParaRPr lang="cs-CZ"/>
        </a:p>
      </dgm:t>
    </dgm:pt>
    <dgm:pt modelId="{B067A609-18A3-43F9-8660-D8C830A8817D}" type="pres">
      <dgm:prSet presAssocID="{C9D5F957-8DE2-4947-8856-06DB47FC4E0C}" presName="connTx" presStyleLbl="sibTrans2D1" presStyleIdx="1" presStyleCnt="2"/>
      <dgm:spPr/>
      <dgm:t>
        <a:bodyPr/>
        <a:lstStyle/>
        <a:p>
          <a:endParaRPr lang="cs-CZ"/>
        </a:p>
      </dgm:t>
    </dgm:pt>
    <dgm:pt modelId="{16006310-4D6B-429B-9DFE-58C7D19495A4}" type="pres">
      <dgm:prSet presAssocID="{147CCBA9-DC49-44BF-835E-9465240E9487}" presName="composite" presStyleCnt="0"/>
      <dgm:spPr/>
    </dgm:pt>
    <dgm:pt modelId="{2799816F-5966-42DF-80B4-7A9232E9973E}" type="pres">
      <dgm:prSet presAssocID="{147CCBA9-DC49-44BF-835E-9465240E9487}" presName="imagSh" presStyleLbl="bgImgPlac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cs-CZ"/>
        </a:p>
      </dgm:t>
    </dgm:pt>
    <dgm:pt modelId="{B4F8FC5B-39A9-4762-A65F-1D5881200392}" type="pres">
      <dgm:prSet presAssocID="{147CCBA9-DC49-44BF-835E-9465240E9487}" presName="txNode" presStyleLbl="node1" presStyleIdx="2" presStyleCnt="3" custScaleX="132215" custScaleY="140443" custLinFactNeighborX="-17933" custLinFactNeighborY="2383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82BF8B8-B301-4AF7-B993-791CACA5FECB}" type="presOf" srcId="{EB144A2E-9BF0-478B-8FB1-A7001D92F0E3}" destId="{E61CEDF8-42F3-499A-8763-79DBBF4198DC}" srcOrd="1" destOrd="0" presId="urn:microsoft.com/office/officeart/2005/8/layout/hProcess10"/>
    <dgm:cxn modelId="{FD36078A-F96A-433C-89BF-77CE3AE6AF8F}" srcId="{1E2A6BA8-6F0A-4A5B-ABFF-4BB3805E0BA7}" destId="{89737DBC-CEF2-4F3F-8522-21CCF22103CE}" srcOrd="1" destOrd="0" parTransId="{5BB2E848-2936-4A5E-AF1E-4A68B8B15696}" sibTransId="{C9D5F957-8DE2-4947-8856-06DB47FC4E0C}"/>
    <dgm:cxn modelId="{C31FE32C-69DF-42B3-AAF2-ED394A175557}" srcId="{1E2A6BA8-6F0A-4A5B-ABFF-4BB3805E0BA7}" destId="{39D0D1C7-A93F-4520-A514-12726CCE9829}" srcOrd="0" destOrd="0" parTransId="{AAA0A85E-960A-4D5F-80EC-E7687A55D67D}" sibTransId="{EB144A2E-9BF0-478B-8FB1-A7001D92F0E3}"/>
    <dgm:cxn modelId="{9D96BDBF-2B42-49C7-92EE-01166D3F6E05}" type="presOf" srcId="{C9D5F957-8DE2-4947-8856-06DB47FC4E0C}" destId="{1CBF6DCF-22A8-40D6-924F-C1D3F75F7F0C}" srcOrd="0" destOrd="0" presId="urn:microsoft.com/office/officeart/2005/8/layout/hProcess10"/>
    <dgm:cxn modelId="{D29C58A0-BC1C-466F-A4E8-E094FDA5738B}" type="presOf" srcId="{1E2A6BA8-6F0A-4A5B-ABFF-4BB3805E0BA7}" destId="{1AAEA487-6A08-4DC5-9F25-795255F8E42F}" srcOrd="0" destOrd="0" presId="urn:microsoft.com/office/officeart/2005/8/layout/hProcess10"/>
    <dgm:cxn modelId="{E58CDBAA-8C68-4432-820D-ABF64C217FEC}" type="presOf" srcId="{C9D5F957-8DE2-4947-8856-06DB47FC4E0C}" destId="{B067A609-18A3-43F9-8660-D8C830A8817D}" srcOrd="1" destOrd="0" presId="urn:microsoft.com/office/officeart/2005/8/layout/hProcess10"/>
    <dgm:cxn modelId="{C4CE66DB-E0E6-4685-BA10-D6A1F70474E8}" type="presOf" srcId="{39D0D1C7-A93F-4520-A514-12726CCE9829}" destId="{4EA42733-CB60-47BB-A56F-BDBA19399EB1}" srcOrd="0" destOrd="0" presId="urn:microsoft.com/office/officeart/2005/8/layout/hProcess10"/>
    <dgm:cxn modelId="{515CB99E-A501-4A23-940C-0848F97037B8}" srcId="{1E2A6BA8-6F0A-4A5B-ABFF-4BB3805E0BA7}" destId="{147CCBA9-DC49-44BF-835E-9465240E9487}" srcOrd="2" destOrd="0" parTransId="{DE50CFE5-5A4A-4739-8ED1-75FDE16DC499}" sibTransId="{5487BE4E-13AD-41C5-BB22-2F1115412BF3}"/>
    <dgm:cxn modelId="{76DF1B6F-B3BC-492D-B273-38AEBC4FF403}" type="presOf" srcId="{147CCBA9-DC49-44BF-835E-9465240E9487}" destId="{B4F8FC5B-39A9-4762-A65F-1D5881200392}" srcOrd="0" destOrd="0" presId="urn:microsoft.com/office/officeart/2005/8/layout/hProcess10"/>
    <dgm:cxn modelId="{CD336416-BFAF-4D41-BE59-E7C372B280C9}" type="presOf" srcId="{89737DBC-CEF2-4F3F-8522-21CCF22103CE}" destId="{B99FE1E7-C24D-483D-8EAE-22BF4EE27094}" srcOrd="0" destOrd="0" presId="urn:microsoft.com/office/officeart/2005/8/layout/hProcess10"/>
    <dgm:cxn modelId="{FE914B87-AB2D-4E4F-AFD9-76E5B8B0BA38}" type="presOf" srcId="{EB144A2E-9BF0-478B-8FB1-A7001D92F0E3}" destId="{0E796B9C-2017-4E40-AFD3-2B9B531FC06F}" srcOrd="0" destOrd="0" presId="urn:microsoft.com/office/officeart/2005/8/layout/hProcess10"/>
    <dgm:cxn modelId="{2B65A0D5-6D5E-4D5D-A9BC-AF8C3184B211}" type="presParOf" srcId="{1AAEA487-6A08-4DC5-9F25-795255F8E42F}" destId="{A648DD13-BC9D-4BE9-874E-69CC5B057A62}" srcOrd="0" destOrd="0" presId="urn:microsoft.com/office/officeart/2005/8/layout/hProcess10"/>
    <dgm:cxn modelId="{090EF800-7B9A-4EA4-AE8F-FB86B1E1912E}" type="presParOf" srcId="{A648DD13-BC9D-4BE9-874E-69CC5B057A62}" destId="{A9661AAC-1FE2-4513-8CBC-7B38BC01B035}" srcOrd="0" destOrd="0" presId="urn:microsoft.com/office/officeart/2005/8/layout/hProcess10"/>
    <dgm:cxn modelId="{F53E5441-5F18-400E-98A3-FEC5B2E422AF}" type="presParOf" srcId="{A648DD13-BC9D-4BE9-874E-69CC5B057A62}" destId="{4EA42733-CB60-47BB-A56F-BDBA19399EB1}" srcOrd="1" destOrd="0" presId="urn:microsoft.com/office/officeart/2005/8/layout/hProcess10"/>
    <dgm:cxn modelId="{D3E4E857-CD72-45BA-BFC6-6F524244165A}" type="presParOf" srcId="{1AAEA487-6A08-4DC5-9F25-795255F8E42F}" destId="{0E796B9C-2017-4E40-AFD3-2B9B531FC06F}" srcOrd="1" destOrd="0" presId="urn:microsoft.com/office/officeart/2005/8/layout/hProcess10"/>
    <dgm:cxn modelId="{FE9BAAEF-7AB6-4900-8C70-5230CCCE3D36}" type="presParOf" srcId="{0E796B9C-2017-4E40-AFD3-2B9B531FC06F}" destId="{E61CEDF8-42F3-499A-8763-79DBBF4198DC}" srcOrd="0" destOrd="0" presId="urn:microsoft.com/office/officeart/2005/8/layout/hProcess10"/>
    <dgm:cxn modelId="{FD8366FA-625B-45CC-95BF-198A9AB419DC}" type="presParOf" srcId="{1AAEA487-6A08-4DC5-9F25-795255F8E42F}" destId="{A93770D2-9040-4779-B8C6-6E3A8A5255FB}" srcOrd="2" destOrd="0" presId="urn:microsoft.com/office/officeart/2005/8/layout/hProcess10"/>
    <dgm:cxn modelId="{EA028E50-6C87-4C69-B58E-E3F4F10DD482}" type="presParOf" srcId="{A93770D2-9040-4779-B8C6-6E3A8A5255FB}" destId="{3FD6FE19-0B9E-49AF-BF82-329F2CD961C2}" srcOrd="0" destOrd="0" presId="urn:microsoft.com/office/officeart/2005/8/layout/hProcess10"/>
    <dgm:cxn modelId="{29A9DEE4-0040-4B8A-A8B0-A87B4A516534}" type="presParOf" srcId="{A93770D2-9040-4779-B8C6-6E3A8A5255FB}" destId="{B99FE1E7-C24D-483D-8EAE-22BF4EE27094}" srcOrd="1" destOrd="0" presId="urn:microsoft.com/office/officeart/2005/8/layout/hProcess10"/>
    <dgm:cxn modelId="{CBDE6732-7E82-44EE-B328-BCE78C3D2C33}" type="presParOf" srcId="{1AAEA487-6A08-4DC5-9F25-795255F8E42F}" destId="{1CBF6DCF-22A8-40D6-924F-C1D3F75F7F0C}" srcOrd="3" destOrd="0" presId="urn:microsoft.com/office/officeart/2005/8/layout/hProcess10"/>
    <dgm:cxn modelId="{5F1B17AF-8678-4BD9-90E4-B4B57C14BC92}" type="presParOf" srcId="{1CBF6DCF-22A8-40D6-924F-C1D3F75F7F0C}" destId="{B067A609-18A3-43F9-8660-D8C830A8817D}" srcOrd="0" destOrd="0" presId="urn:microsoft.com/office/officeart/2005/8/layout/hProcess10"/>
    <dgm:cxn modelId="{0B4E3D94-059E-4893-A691-37CE0242CCB0}" type="presParOf" srcId="{1AAEA487-6A08-4DC5-9F25-795255F8E42F}" destId="{16006310-4D6B-429B-9DFE-58C7D19495A4}" srcOrd="4" destOrd="0" presId="urn:microsoft.com/office/officeart/2005/8/layout/hProcess10"/>
    <dgm:cxn modelId="{624653F5-7F74-45C5-8A03-CA65A12BBCFF}" type="presParOf" srcId="{16006310-4D6B-429B-9DFE-58C7D19495A4}" destId="{2799816F-5966-42DF-80B4-7A9232E9973E}" srcOrd="0" destOrd="0" presId="urn:microsoft.com/office/officeart/2005/8/layout/hProcess10"/>
    <dgm:cxn modelId="{7D4E7539-9D68-4A59-8BF7-8D59B64514E1}" type="presParOf" srcId="{16006310-4D6B-429B-9DFE-58C7D19495A4}" destId="{B4F8FC5B-39A9-4762-A65F-1D588120039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2A6BA8-6F0A-4A5B-ABFF-4BB3805E0BA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9737DBC-CEF2-4F3F-8522-21CCF22103CE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13:43</a:t>
          </a:r>
        </a:p>
        <a:p>
          <a:pPr algn="l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Inspektorka ČIŽP OI Brno vyhledává telefonické spojení na VPÚ Valašské Meziříčí</a:t>
          </a:r>
        </a:p>
        <a:p>
          <a:pPr algn="l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Nalezeno číslo na referenta krizového řízení a požární ochrany – nedostupné</a:t>
          </a:r>
        </a:p>
        <a:p>
          <a:pPr algn="ctr"/>
          <a:endParaRPr lang="cs-CZ" sz="1500" dirty="0"/>
        </a:p>
      </dgm:t>
    </dgm:pt>
    <dgm:pt modelId="{5BB2E848-2936-4A5E-AF1E-4A68B8B15696}" type="parTrans" cxnId="{FD36078A-F96A-433C-89BF-77CE3AE6AF8F}">
      <dgm:prSet/>
      <dgm:spPr/>
      <dgm:t>
        <a:bodyPr/>
        <a:lstStyle/>
        <a:p>
          <a:endParaRPr lang="cs-CZ"/>
        </a:p>
      </dgm:t>
    </dgm:pt>
    <dgm:pt modelId="{C9D5F957-8DE2-4947-8856-06DB47FC4E0C}" type="sibTrans" cxnId="{FD36078A-F96A-433C-89BF-77CE3AE6AF8F}">
      <dgm:prSet/>
      <dgm:spPr/>
      <dgm:t>
        <a:bodyPr/>
        <a:lstStyle/>
        <a:p>
          <a:endParaRPr lang="cs-CZ"/>
        </a:p>
      </dgm:t>
    </dgm:pt>
    <dgm:pt modelId="{147CCBA9-DC49-44BF-835E-9465240E9487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14:15</a:t>
          </a:r>
        </a:p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rId1" action="ppaction://hlinksldjump"/>
            </a:rPr>
            <a:t>Příjezd pracovníka OI Olomouc na lokalitu – most do Hustopečí nad Bečvou</a:t>
          </a:r>
          <a:endParaRPr lang="cs-CZ" sz="1600" dirty="0">
            <a:solidFill>
              <a:schemeClr val="bg2">
                <a:lumMod val="10000"/>
              </a:schemeClr>
            </a:solidFill>
          </a:endParaRPr>
        </a:p>
      </dgm:t>
    </dgm:pt>
    <dgm:pt modelId="{DE50CFE5-5A4A-4739-8ED1-75FDE16DC499}" type="parTrans" cxnId="{515CB99E-A501-4A23-940C-0848F97037B8}">
      <dgm:prSet/>
      <dgm:spPr/>
      <dgm:t>
        <a:bodyPr/>
        <a:lstStyle/>
        <a:p>
          <a:endParaRPr lang="cs-CZ"/>
        </a:p>
      </dgm:t>
    </dgm:pt>
    <dgm:pt modelId="{5487BE4E-13AD-41C5-BB22-2F1115412BF3}" type="sibTrans" cxnId="{515CB99E-A501-4A23-940C-0848F97037B8}">
      <dgm:prSet/>
      <dgm:spPr/>
      <dgm:t>
        <a:bodyPr/>
        <a:lstStyle/>
        <a:p>
          <a:endParaRPr lang="cs-CZ"/>
        </a:p>
      </dgm:t>
    </dgm:pt>
    <dgm:pt modelId="{39D0D1C7-A93F-4520-A514-12726CCE9829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rId2" action="ppaction://hlinksldjump"/>
            </a:rPr>
            <a:t>13:25</a:t>
          </a:r>
          <a:endParaRPr lang="cs-CZ" sz="1600" dirty="0">
            <a:solidFill>
              <a:schemeClr val="bg2">
                <a:lumMod val="10000"/>
              </a:schemeClr>
            </a:solidFill>
          </a:endParaRPr>
        </a:p>
      </dgm:t>
    </dgm:pt>
    <dgm:pt modelId="{EB144A2E-9BF0-478B-8FB1-A7001D92F0E3}" type="sibTrans" cxnId="{C31FE32C-69DF-42B3-AAF2-ED394A175557}">
      <dgm:prSet/>
      <dgm:spPr/>
      <dgm:t>
        <a:bodyPr/>
        <a:lstStyle/>
        <a:p>
          <a:endParaRPr lang="cs-CZ"/>
        </a:p>
      </dgm:t>
    </dgm:pt>
    <dgm:pt modelId="{AAA0A85E-960A-4D5F-80EC-E7687A55D67D}" type="parTrans" cxnId="{C31FE32C-69DF-42B3-AAF2-ED394A175557}">
      <dgm:prSet/>
      <dgm:spPr/>
      <dgm:t>
        <a:bodyPr/>
        <a:lstStyle/>
        <a:p>
          <a:endParaRPr lang="cs-CZ"/>
        </a:p>
      </dgm:t>
    </dgm:pt>
    <dgm:pt modelId="{1A267280-C0F6-42D1-ABA4-C050F4BC7F20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l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Výjezd inspektora OI Olomouc na lokalitu</a:t>
          </a:r>
          <a:endParaRPr lang="cs-CZ" sz="1600" dirty="0">
            <a:solidFill>
              <a:schemeClr val="bg2">
                <a:lumMod val="10000"/>
              </a:schemeClr>
            </a:solidFill>
          </a:endParaRPr>
        </a:p>
      </dgm:t>
    </dgm:pt>
    <dgm:pt modelId="{648CFFF8-904F-4C5C-9073-85F67B1FD83D}" type="sibTrans" cxnId="{77A85BD3-B4D0-4F55-BB82-4E02ED3B1595}">
      <dgm:prSet/>
      <dgm:spPr/>
      <dgm:t>
        <a:bodyPr/>
        <a:lstStyle/>
        <a:p>
          <a:endParaRPr lang="cs-CZ"/>
        </a:p>
      </dgm:t>
    </dgm:pt>
    <dgm:pt modelId="{CFEA28CC-F748-4FC4-9BD8-E7AE3B0C2425}" type="parTrans" cxnId="{77A85BD3-B4D0-4F55-BB82-4E02ED3B1595}">
      <dgm:prSet/>
      <dgm:spPr/>
      <dgm:t>
        <a:bodyPr/>
        <a:lstStyle/>
        <a:p>
          <a:endParaRPr lang="cs-CZ"/>
        </a:p>
      </dgm:t>
    </dgm:pt>
    <dgm:pt modelId="{266856D9-6243-4E80-99E7-59C5D77D266E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l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Vzdálenost od místa bydliště cca 70 km</a:t>
          </a:r>
          <a:endParaRPr lang="cs-CZ" sz="1600" dirty="0">
            <a:solidFill>
              <a:schemeClr val="bg2">
                <a:lumMod val="10000"/>
              </a:schemeClr>
            </a:solidFill>
          </a:endParaRPr>
        </a:p>
      </dgm:t>
    </dgm:pt>
    <dgm:pt modelId="{B7EF8927-2BE2-45C4-8E3E-932992CBADD5}" type="parTrans" cxnId="{51B3E4F2-79C1-4038-824E-E94876AEBB1A}">
      <dgm:prSet/>
      <dgm:spPr/>
      <dgm:t>
        <a:bodyPr/>
        <a:lstStyle/>
        <a:p>
          <a:endParaRPr lang="cs-CZ"/>
        </a:p>
      </dgm:t>
    </dgm:pt>
    <dgm:pt modelId="{24C3F7DF-636C-463C-BA12-46FBD6580ED4}" type="sibTrans" cxnId="{51B3E4F2-79C1-4038-824E-E94876AEBB1A}">
      <dgm:prSet/>
      <dgm:spPr/>
      <dgm:t>
        <a:bodyPr/>
        <a:lstStyle/>
        <a:p>
          <a:endParaRPr lang="cs-CZ"/>
        </a:p>
      </dgm:t>
    </dgm:pt>
    <dgm:pt modelId="{1AAEA487-6A08-4DC5-9F25-795255F8E42F}" type="pres">
      <dgm:prSet presAssocID="{1E2A6BA8-6F0A-4A5B-ABFF-4BB3805E0B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648DD13-BC9D-4BE9-874E-69CC5B057A62}" type="pres">
      <dgm:prSet presAssocID="{39D0D1C7-A93F-4520-A514-12726CCE9829}" presName="composite" presStyleCnt="0"/>
      <dgm:spPr/>
    </dgm:pt>
    <dgm:pt modelId="{A9661AAC-1FE2-4513-8CBC-7B38BC01B035}" type="pres">
      <dgm:prSet presAssocID="{39D0D1C7-A93F-4520-A514-12726CCE9829}" presName="imagSh" presStyleLbl="bgImgPlace1" presStyleIdx="0" presStyleCnt="3" custLinFactNeighborX="-304" custLinFactNeighborY="-1554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cs-CZ"/>
        </a:p>
      </dgm:t>
    </dgm:pt>
    <dgm:pt modelId="{4EA42733-CB60-47BB-A56F-BDBA19399EB1}" type="pres">
      <dgm:prSet presAssocID="{39D0D1C7-A93F-4520-A514-12726CCE9829}" presName="txNode" presStyleLbl="node1" presStyleIdx="0" presStyleCnt="3" custScaleX="161083" custScaleY="137963" custLinFactNeighborX="342" custLinFactNeighborY="200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796B9C-2017-4E40-AFD3-2B9B531FC06F}" type="pres">
      <dgm:prSet presAssocID="{EB144A2E-9BF0-478B-8FB1-A7001D92F0E3}" presName="sibTrans" presStyleLbl="sibTrans2D1" presStyleIdx="0" presStyleCnt="2"/>
      <dgm:spPr/>
      <dgm:t>
        <a:bodyPr/>
        <a:lstStyle/>
        <a:p>
          <a:endParaRPr lang="cs-CZ"/>
        </a:p>
      </dgm:t>
    </dgm:pt>
    <dgm:pt modelId="{E61CEDF8-42F3-499A-8763-79DBBF4198DC}" type="pres">
      <dgm:prSet presAssocID="{EB144A2E-9BF0-478B-8FB1-A7001D92F0E3}" presName="connTx" presStyleLbl="sibTrans2D1" presStyleIdx="0" presStyleCnt="2"/>
      <dgm:spPr/>
      <dgm:t>
        <a:bodyPr/>
        <a:lstStyle/>
        <a:p>
          <a:endParaRPr lang="cs-CZ"/>
        </a:p>
      </dgm:t>
    </dgm:pt>
    <dgm:pt modelId="{A93770D2-9040-4779-B8C6-6E3A8A5255FB}" type="pres">
      <dgm:prSet presAssocID="{89737DBC-CEF2-4F3F-8522-21CCF22103CE}" presName="composite" presStyleCnt="0"/>
      <dgm:spPr/>
    </dgm:pt>
    <dgm:pt modelId="{3FD6FE19-0B9E-49AF-BF82-329F2CD961C2}" type="pres">
      <dgm:prSet presAssocID="{89737DBC-CEF2-4F3F-8522-21CCF22103CE}" presName="imagSh" presStyleLbl="bgImgPlace1" presStyleIdx="1" presStyleCnt="3" custLinFactNeighborX="583" custLinFactNeighborY="-1444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B99FE1E7-C24D-483D-8EAE-22BF4EE27094}" type="pres">
      <dgm:prSet presAssocID="{89737DBC-CEF2-4F3F-8522-21CCF22103CE}" presName="txNode" presStyleLbl="node1" presStyleIdx="1" presStyleCnt="3" custScaleX="161082" custScaleY="156509" custLinFactNeighborX="-6478" custLinFactNeighborY="2383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BF6DCF-22A8-40D6-924F-C1D3F75F7F0C}" type="pres">
      <dgm:prSet presAssocID="{C9D5F957-8DE2-4947-8856-06DB47FC4E0C}" presName="sibTrans" presStyleLbl="sibTrans2D1" presStyleIdx="1" presStyleCnt="2" custAng="21336516" custLinFactNeighborX="19000" custLinFactNeighborY="-37602"/>
      <dgm:spPr/>
      <dgm:t>
        <a:bodyPr/>
        <a:lstStyle/>
        <a:p>
          <a:endParaRPr lang="cs-CZ"/>
        </a:p>
      </dgm:t>
    </dgm:pt>
    <dgm:pt modelId="{B067A609-18A3-43F9-8660-D8C830A8817D}" type="pres">
      <dgm:prSet presAssocID="{C9D5F957-8DE2-4947-8856-06DB47FC4E0C}" presName="connTx" presStyleLbl="sibTrans2D1" presStyleIdx="1" presStyleCnt="2"/>
      <dgm:spPr/>
      <dgm:t>
        <a:bodyPr/>
        <a:lstStyle/>
        <a:p>
          <a:endParaRPr lang="cs-CZ"/>
        </a:p>
      </dgm:t>
    </dgm:pt>
    <dgm:pt modelId="{16006310-4D6B-429B-9DFE-58C7D19495A4}" type="pres">
      <dgm:prSet presAssocID="{147CCBA9-DC49-44BF-835E-9465240E9487}" presName="composite" presStyleCnt="0"/>
      <dgm:spPr/>
    </dgm:pt>
    <dgm:pt modelId="{2799816F-5966-42DF-80B4-7A9232E9973E}" type="pres">
      <dgm:prSet presAssocID="{147CCBA9-DC49-44BF-835E-9465240E9487}" presName="imagSh" presStyleLbl="bgImgPlac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cs-CZ"/>
        </a:p>
      </dgm:t>
    </dgm:pt>
    <dgm:pt modelId="{B4F8FC5B-39A9-4762-A65F-1D5881200392}" type="pres">
      <dgm:prSet presAssocID="{147CCBA9-DC49-44BF-835E-9465240E9487}" presName="txNode" presStyleLbl="node1" presStyleIdx="2" presStyleCnt="3" custScaleX="132215" custScaleY="157459" custLinFactNeighborX="-17933" custLinFactNeighborY="2383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D36078A-F96A-433C-89BF-77CE3AE6AF8F}" srcId="{1E2A6BA8-6F0A-4A5B-ABFF-4BB3805E0BA7}" destId="{89737DBC-CEF2-4F3F-8522-21CCF22103CE}" srcOrd="1" destOrd="0" parTransId="{5BB2E848-2936-4A5E-AF1E-4A68B8B15696}" sibTransId="{C9D5F957-8DE2-4947-8856-06DB47FC4E0C}"/>
    <dgm:cxn modelId="{D29C58A0-BC1C-466F-A4E8-E094FDA5738B}" type="presOf" srcId="{1E2A6BA8-6F0A-4A5B-ABFF-4BB3805E0BA7}" destId="{1AAEA487-6A08-4DC5-9F25-795255F8E42F}" srcOrd="0" destOrd="0" presId="urn:microsoft.com/office/officeart/2005/8/layout/hProcess10"/>
    <dgm:cxn modelId="{515CB99E-A501-4A23-940C-0848F97037B8}" srcId="{1E2A6BA8-6F0A-4A5B-ABFF-4BB3805E0BA7}" destId="{147CCBA9-DC49-44BF-835E-9465240E9487}" srcOrd="2" destOrd="0" parTransId="{DE50CFE5-5A4A-4739-8ED1-75FDE16DC499}" sibTransId="{5487BE4E-13AD-41C5-BB22-2F1115412BF3}"/>
    <dgm:cxn modelId="{E58CDBAA-8C68-4432-820D-ABF64C217FEC}" type="presOf" srcId="{C9D5F957-8DE2-4947-8856-06DB47FC4E0C}" destId="{B067A609-18A3-43F9-8660-D8C830A8817D}" srcOrd="1" destOrd="0" presId="urn:microsoft.com/office/officeart/2005/8/layout/hProcess10"/>
    <dgm:cxn modelId="{9D96BDBF-2B42-49C7-92EE-01166D3F6E05}" type="presOf" srcId="{C9D5F957-8DE2-4947-8856-06DB47FC4E0C}" destId="{1CBF6DCF-22A8-40D6-924F-C1D3F75F7F0C}" srcOrd="0" destOrd="0" presId="urn:microsoft.com/office/officeart/2005/8/layout/hProcess10"/>
    <dgm:cxn modelId="{76DF1B6F-B3BC-492D-B273-38AEBC4FF403}" type="presOf" srcId="{147CCBA9-DC49-44BF-835E-9465240E9487}" destId="{B4F8FC5B-39A9-4762-A65F-1D5881200392}" srcOrd="0" destOrd="0" presId="urn:microsoft.com/office/officeart/2005/8/layout/hProcess10"/>
    <dgm:cxn modelId="{51B3E4F2-79C1-4038-824E-E94876AEBB1A}" srcId="{39D0D1C7-A93F-4520-A514-12726CCE9829}" destId="{266856D9-6243-4E80-99E7-59C5D77D266E}" srcOrd="1" destOrd="0" parTransId="{B7EF8927-2BE2-45C4-8E3E-932992CBADD5}" sibTransId="{24C3F7DF-636C-463C-BA12-46FBD6580ED4}"/>
    <dgm:cxn modelId="{03D0C011-E48F-4FA9-9EF8-A8925FDB44DA}" type="presOf" srcId="{266856D9-6243-4E80-99E7-59C5D77D266E}" destId="{4EA42733-CB60-47BB-A56F-BDBA19399EB1}" srcOrd="0" destOrd="2" presId="urn:microsoft.com/office/officeart/2005/8/layout/hProcess10"/>
    <dgm:cxn modelId="{77A85BD3-B4D0-4F55-BB82-4E02ED3B1595}" srcId="{39D0D1C7-A93F-4520-A514-12726CCE9829}" destId="{1A267280-C0F6-42D1-ABA4-C050F4BC7F20}" srcOrd="0" destOrd="0" parTransId="{CFEA28CC-F748-4FC4-9BD8-E7AE3B0C2425}" sibTransId="{648CFFF8-904F-4C5C-9073-85F67B1FD83D}"/>
    <dgm:cxn modelId="{C31FE32C-69DF-42B3-AAF2-ED394A175557}" srcId="{1E2A6BA8-6F0A-4A5B-ABFF-4BB3805E0BA7}" destId="{39D0D1C7-A93F-4520-A514-12726CCE9829}" srcOrd="0" destOrd="0" parTransId="{AAA0A85E-960A-4D5F-80EC-E7687A55D67D}" sibTransId="{EB144A2E-9BF0-478B-8FB1-A7001D92F0E3}"/>
    <dgm:cxn modelId="{3763ADAB-BAF7-4D8D-9B68-A50259B0E454}" type="presOf" srcId="{1A267280-C0F6-42D1-ABA4-C050F4BC7F20}" destId="{4EA42733-CB60-47BB-A56F-BDBA19399EB1}" srcOrd="0" destOrd="1" presId="urn:microsoft.com/office/officeart/2005/8/layout/hProcess10"/>
    <dgm:cxn modelId="{CD336416-BFAF-4D41-BE59-E7C372B280C9}" type="presOf" srcId="{89737DBC-CEF2-4F3F-8522-21CCF22103CE}" destId="{B99FE1E7-C24D-483D-8EAE-22BF4EE27094}" srcOrd="0" destOrd="0" presId="urn:microsoft.com/office/officeart/2005/8/layout/hProcess10"/>
    <dgm:cxn modelId="{C4CE66DB-E0E6-4685-BA10-D6A1F70474E8}" type="presOf" srcId="{39D0D1C7-A93F-4520-A514-12726CCE9829}" destId="{4EA42733-CB60-47BB-A56F-BDBA19399EB1}" srcOrd="0" destOrd="0" presId="urn:microsoft.com/office/officeart/2005/8/layout/hProcess10"/>
    <dgm:cxn modelId="{FE914B87-AB2D-4E4F-AFD9-76E5B8B0BA38}" type="presOf" srcId="{EB144A2E-9BF0-478B-8FB1-A7001D92F0E3}" destId="{0E796B9C-2017-4E40-AFD3-2B9B531FC06F}" srcOrd="0" destOrd="0" presId="urn:microsoft.com/office/officeart/2005/8/layout/hProcess10"/>
    <dgm:cxn modelId="{482BF8B8-B301-4AF7-B993-791CACA5FECB}" type="presOf" srcId="{EB144A2E-9BF0-478B-8FB1-A7001D92F0E3}" destId="{E61CEDF8-42F3-499A-8763-79DBBF4198DC}" srcOrd="1" destOrd="0" presId="urn:microsoft.com/office/officeart/2005/8/layout/hProcess10"/>
    <dgm:cxn modelId="{2B65A0D5-6D5E-4D5D-A9BC-AF8C3184B211}" type="presParOf" srcId="{1AAEA487-6A08-4DC5-9F25-795255F8E42F}" destId="{A648DD13-BC9D-4BE9-874E-69CC5B057A62}" srcOrd="0" destOrd="0" presId="urn:microsoft.com/office/officeart/2005/8/layout/hProcess10"/>
    <dgm:cxn modelId="{090EF800-7B9A-4EA4-AE8F-FB86B1E1912E}" type="presParOf" srcId="{A648DD13-BC9D-4BE9-874E-69CC5B057A62}" destId="{A9661AAC-1FE2-4513-8CBC-7B38BC01B035}" srcOrd="0" destOrd="0" presId="urn:microsoft.com/office/officeart/2005/8/layout/hProcess10"/>
    <dgm:cxn modelId="{F53E5441-5F18-400E-98A3-FEC5B2E422AF}" type="presParOf" srcId="{A648DD13-BC9D-4BE9-874E-69CC5B057A62}" destId="{4EA42733-CB60-47BB-A56F-BDBA19399EB1}" srcOrd="1" destOrd="0" presId="urn:microsoft.com/office/officeart/2005/8/layout/hProcess10"/>
    <dgm:cxn modelId="{D3E4E857-CD72-45BA-BFC6-6F524244165A}" type="presParOf" srcId="{1AAEA487-6A08-4DC5-9F25-795255F8E42F}" destId="{0E796B9C-2017-4E40-AFD3-2B9B531FC06F}" srcOrd="1" destOrd="0" presId="urn:microsoft.com/office/officeart/2005/8/layout/hProcess10"/>
    <dgm:cxn modelId="{FE9BAAEF-7AB6-4900-8C70-5230CCCE3D36}" type="presParOf" srcId="{0E796B9C-2017-4E40-AFD3-2B9B531FC06F}" destId="{E61CEDF8-42F3-499A-8763-79DBBF4198DC}" srcOrd="0" destOrd="0" presId="urn:microsoft.com/office/officeart/2005/8/layout/hProcess10"/>
    <dgm:cxn modelId="{FD8366FA-625B-45CC-95BF-198A9AB419DC}" type="presParOf" srcId="{1AAEA487-6A08-4DC5-9F25-795255F8E42F}" destId="{A93770D2-9040-4779-B8C6-6E3A8A5255FB}" srcOrd="2" destOrd="0" presId="urn:microsoft.com/office/officeart/2005/8/layout/hProcess10"/>
    <dgm:cxn modelId="{EA028E50-6C87-4C69-B58E-E3F4F10DD482}" type="presParOf" srcId="{A93770D2-9040-4779-B8C6-6E3A8A5255FB}" destId="{3FD6FE19-0B9E-49AF-BF82-329F2CD961C2}" srcOrd="0" destOrd="0" presId="urn:microsoft.com/office/officeart/2005/8/layout/hProcess10"/>
    <dgm:cxn modelId="{29A9DEE4-0040-4B8A-A8B0-A87B4A516534}" type="presParOf" srcId="{A93770D2-9040-4779-B8C6-6E3A8A5255FB}" destId="{B99FE1E7-C24D-483D-8EAE-22BF4EE27094}" srcOrd="1" destOrd="0" presId="urn:microsoft.com/office/officeart/2005/8/layout/hProcess10"/>
    <dgm:cxn modelId="{CBDE6732-7E82-44EE-B328-BCE78C3D2C33}" type="presParOf" srcId="{1AAEA487-6A08-4DC5-9F25-795255F8E42F}" destId="{1CBF6DCF-22A8-40D6-924F-C1D3F75F7F0C}" srcOrd="3" destOrd="0" presId="urn:microsoft.com/office/officeart/2005/8/layout/hProcess10"/>
    <dgm:cxn modelId="{5F1B17AF-8678-4BD9-90E4-B4B57C14BC92}" type="presParOf" srcId="{1CBF6DCF-22A8-40D6-924F-C1D3F75F7F0C}" destId="{B067A609-18A3-43F9-8660-D8C830A8817D}" srcOrd="0" destOrd="0" presId="urn:microsoft.com/office/officeart/2005/8/layout/hProcess10"/>
    <dgm:cxn modelId="{0B4E3D94-059E-4893-A691-37CE0242CCB0}" type="presParOf" srcId="{1AAEA487-6A08-4DC5-9F25-795255F8E42F}" destId="{16006310-4D6B-429B-9DFE-58C7D19495A4}" srcOrd="4" destOrd="0" presId="urn:microsoft.com/office/officeart/2005/8/layout/hProcess10"/>
    <dgm:cxn modelId="{624653F5-7F74-45C5-8A03-CA65A12BBCFF}" type="presParOf" srcId="{16006310-4D6B-429B-9DFE-58C7D19495A4}" destId="{2799816F-5966-42DF-80B4-7A9232E9973E}" srcOrd="0" destOrd="0" presId="urn:microsoft.com/office/officeart/2005/8/layout/hProcess10"/>
    <dgm:cxn modelId="{7D4E7539-9D68-4A59-8BF7-8D59B64514E1}" type="presParOf" srcId="{16006310-4D6B-429B-9DFE-58C7D19495A4}" destId="{B4F8FC5B-39A9-4762-A65F-1D588120039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2A6BA8-6F0A-4A5B-ABFF-4BB3805E0BA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9737DBC-CEF2-4F3F-8522-21CCF22103CE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cs-CZ" sz="1600" dirty="0" smtClean="0">
              <a:hlinkClick xmlns:r="http://schemas.openxmlformats.org/officeDocument/2006/relationships" r:id="rId1" action="ppaction://hlinksldjump"/>
            </a:rPr>
            <a:t>14:45</a:t>
          </a:r>
        </a:p>
        <a:p>
          <a:r>
            <a:rPr lang="cs-CZ" sz="1600" dirty="0" smtClean="0">
              <a:hlinkClick xmlns:r="http://schemas.openxmlformats.org/officeDocument/2006/relationships" r:id="rId1" action="ppaction://hlinksldjump"/>
            </a:rPr>
            <a:t>VPÚ Valašské Meziříčí kontaktoval OI Brno</a:t>
          </a:r>
          <a:endParaRPr lang="cs-CZ" sz="1600" dirty="0" smtClean="0"/>
        </a:p>
      </dgm:t>
    </dgm:pt>
    <dgm:pt modelId="{5BB2E848-2936-4A5E-AF1E-4A68B8B15696}" type="parTrans" cxnId="{FD36078A-F96A-433C-89BF-77CE3AE6AF8F}">
      <dgm:prSet/>
      <dgm:spPr/>
      <dgm:t>
        <a:bodyPr/>
        <a:lstStyle/>
        <a:p>
          <a:endParaRPr lang="cs-CZ"/>
        </a:p>
      </dgm:t>
    </dgm:pt>
    <dgm:pt modelId="{C9D5F957-8DE2-4947-8856-06DB47FC4E0C}" type="sibTrans" cxnId="{FD36078A-F96A-433C-89BF-77CE3AE6AF8F}">
      <dgm:prSet/>
      <dgm:spPr/>
      <dgm:t>
        <a:bodyPr/>
        <a:lstStyle/>
        <a:p>
          <a:endParaRPr lang="cs-CZ"/>
        </a:p>
      </dgm:t>
    </dgm:pt>
    <dgm:pt modelId="{147CCBA9-DC49-44BF-835E-9465240E948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15:00</a:t>
          </a:r>
        </a:p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Přejezd pracovníka OI Olomouc spolu s pracovnicí VPÚ do lokality Ústí</a:t>
          </a:r>
        </a:p>
      </dgm:t>
    </dgm:pt>
    <dgm:pt modelId="{DE50CFE5-5A4A-4739-8ED1-75FDE16DC499}" type="parTrans" cxnId="{515CB99E-A501-4A23-940C-0848F97037B8}">
      <dgm:prSet/>
      <dgm:spPr/>
      <dgm:t>
        <a:bodyPr/>
        <a:lstStyle/>
        <a:p>
          <a:endParaRPr lang="cs-CZ"/>
        </a:p>
      </dgm:t>
    </dgm:pt>
    <dgm:pt modelId="{5487BE4E-13AD-41C5-BB22-2F1115412BF3}" type="sibTrans" cxnId="{515CB99E-A501-4A23-940C-0848F97037B8}">
      <dgm:prSet/>
      <dgm:spPr/>
      <dgm:t>
        <a:bodyPr/>
        <a:lstStyle/>
        <a:p>
          <a:endParaRPr lang="cs-CZ"/>
        </a:p>
      </dgm:t>
    </dgm:pt>
    <dgm:pt modelId="{39D0D1C7-A93F-4520-A514-12726CCE9829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14:30</a:t>
          </a:r>
        </a:p>
        <a:p>
          <a:pPr algn="l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VPÚ Valašské Meziříčí kontaktoval ČIŽP OI Olomouc</a:t>
          </a:r>
        </a:p>
        <a:p>
          <a:pPr algn="l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Ze strany ČIŽP OI Olomouc podána VPÚ V. Meziříčí informace, že OI Olomouc je na místě a VPÚ má kontaktovat OI Brno</a:t>
          </a:r>
        </a:p>
      </dgm:t>
    </dgm:pt>
    <dgm:pt modelId="{EB144A2E-9BF0-478B-8FB1-A7001D92F0E3}" type="sibTrans" cxnId="{C31FE32C-69DF-42B3-AAF2-ED394A175557}">
      <dgm:prSet/>
      <dgm:spPr/>
      <dgm:t>
        <a:bodyPr/>
        <a:lstStyle/>
        <a:p>
          <a:endParaRPr lang="cs-CZ"/>
        </a:p>
      </dgm:t>
    </dgm:pt>
    <dgm:pt modelId="{AAA0A85E-960A-4D5F-80EC-E7687A55D67D}" type="parTrans" cxnId="{C31FE32C-69DF-42B3-AAF2-ED394A175557}">
      <dgm:prSet/>
      <dgm:spPr/>
      <dgm:t>
        <a:bodyPr/>
        <a:lstStyle/>
        <a:p>
          <a:endParaRPr lang="cs-CZ"/>
        </a:p>
      </dgm:t>
    </dgm:pt>
    <dgm:pt modelId="{1AAEA487-6A08-4DC5-9F25-795255F8E42F}" type="pres">
      <dgm:prSet presAssocID="{1E2A6BA8-6F0A-4A5B-ABFF-4BB3805E0B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648DD13-BC9D-4BE9-874E-69CC5B057A62}" type="pres">
      <dgm:prSet presAssocID="{39D0D1C7-A93F-4520-A514-12726CCE9829}" presName="composite" presStyleCnt="0"/>
      <dgm:spPr/>
    </dgm:pt>
    <dgm:pt modelId="{A9661AAC-1FE2-4513-8CBC-7B38BC01B035}" type="pres">
      <dgm:prSet presAssocID="{39D0D1C7-A93F-4520-A514-12726CCE9829}" presName="imagSh" presStyleLbl="bgImgPlace1" presStyleIdx="0" presStyleCnt="3" custLinFactNeighborX="-125" custLinFactNeighborY="-1797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4EA42733-CB60-47BB-A56F-BDBA19399EB1}" type="pres">
      <dgm:prSet presAssocID="{39D0D1C7-A93F-4520-A514-12726CCE9829}" presName="txNode" presStyleLbl="node1" presStyleIdx="0" presStyleCnt="3" custScaleX="150344" custScaleY="158095" custLinFactNeighborX="342" custLinFactNeighborY="200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796B9C-2017-4E40-AFD3-2B9B531FC06F}" type="pres">
      <dgm:prSet presAssocID="{EB144A2E-9BF0-478B-8FB1-A7001D92F0E3}" presName="sibTrans" presStyleLbl="sibTrans2D1" presStyleIdx="0" presStyleCnt="2" custAng="21581373" custLinFactNeighborX="37042" custLinFactNeighborY="-24889"/>
      <dgm:spPr/>
      <dgm:t>
        <a:bodyPr/>
        <a:lstStyle/>
        <a:p>
          <a:endParaRPr lang="cs-CZ"/>
        </a:p>
      </dgm:t>
    </dgm:pt>
    <dgm:pt modelId="{E61CEDF8-42F3-499A-8763-79DBBF4198DC}" type="pres">
      <dgm:prSet presAssocID="{EB144A2E-9BF0-478B-8FB1-A7001D92F0E3}" presName="connTx" presStyleLbl="sibTrans2D1" presStyleIdx="0" presStyleCnt="2"/>
      <dgm:spPr/>
      <dgm:t>
        <a:bodyPr/>
        <a:lstStyle/>
        <a:p>
          <a:endParaRPr lang="cs-CZ"/>
        </a:p>
      </dgm:t>
    </dgm:pt>
    <dgm:pt modelId="{A93770D2-9040-4779-B8C6-6E3A8A5255FB}" type="pres">
      <dgm:prSet presAssocID="{89737DBC-CEF2-4F3F-8522-21CCF22103CE}" presName="composite" presStyleCnt="0"/>
      <dgm:spPr/>
    </dgm:pt>
    <dgm:pt modelId="{3FD6FE19-0B9E-49AF-BF82-329F2CD961C2}" type="pres">
      <dgm:prSet presAssocID="{89737DBC-CEF2-4F3F-8522-21CCF22103CE}" presName="imagSh" presStyleLbl="bgImgPlace1" presStyleIdx="1" presStyleCnt="3" custLinFactNeighborX="-52" custLinFactNeighborY="-1729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B99FE1E7-C24D-483D-8EAE-22BF4EE27094}" type="pres">
      <dgm:prSet presAssocID="{89737DBC-CEF2-4F3F-8522-21CCF22103CE}" presName="txNode" presStyleLbl="node1" presStyleIdx="1" presStyleCnt="3" custScaleX="137205" custScaleY="156880" custLinFactNeighborX="-10226" custLinFactNeighborY="2118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BF6DCF-22A8-40D6-924F-C1D3F75F7F0C}" type="pres">
      <dgm:prSet presAssocID="{C9D5F957-8DE2-4947-8856-06DB47FC4E0C}" presName="sibTrans" presStyleLbl="sibTrans2D1" presStyleIdx="1" presStyleCnt="2" custAng="21185233" custLinFactNeighborX="20381" custLinFactNeighborY="-85031"/>
      <dgm:spPr/>
      <dgm:t>
        <a:bodyPr/>
        <a:lstStyle/>
        <a:p>
          <a:endParaRPr lang="cs-CZ"/>
        </a:p>
      </dgm:t>
    </dgm:pt>
    <dgm:pt modelId="{B067A609-18A3-43F9-8660-D8C830A8817D}" type="pres">
      <dgm:prSet presAssocID="{C9D5F957-8DE2-4947-8856-06DB47FC4E0C}" presName="connTx" presStyleLbl="sibTrans2D1" presStyleIdx="1" presStyleCnt="2"/>
      <dgm:spPr/>
      <dgm:t>
        <a:bodyPr/>
        <a:lstStyle/>
        <a:p>
          <a:endParaRPr lang="cs-CZ"/>
        </a:p>
      </dgm:t>
    </dgm:pt>
    <dgm:pt modelId="{16006310-4D6B-429B-9DFE-58C7D19495A4}" type="pres">
      <dgm:prSet presAssocID="{147CCBA9-DC49-44BF-835E-9465240E9487}" presName="composite" presStyleCnt="0"/>
      <dgm:spPr/>
    </dgm:pt>
    <dgm:pt modelId="{2799816F-5966-42DF-80B4-7A9232E9973E}" type="pres">
      <dgm:prSet presAssocID="{147CCBA9-DC49-44BF-835E-9465240E9487}" presName="imagSh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cs-CZ"/>
        </a:p>
      </dgm:t>
    </dgm:pt>
    <dgm:pt modelId="{B4F8FC5B-39A9-4762-A65F-1D5881200392}" type="pres">
      <dgm:prSet presAssocID="{147CCBA9-DC49-44BF-835E-9465240E9487}" presName="txNode" presStyleLbl="node1" presStyleIdx="2" presStyleCnt="3" custScaleX="151718" custScaleY="158900" custLinFactNeighborX="-17933" custLinFactNeighborY="2383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82BF8B8-B301-4AF7-B993-791CACA5FECB}" type="presOf" srcId="{EB144A2E-9BF0-478B-8FB1-A7001D92F0E3}" destId="{E61CEDF8-42F3-499A-8763-79DBBF4198DC}" srcOrd="1" destOrd="0" presId="urn:microsoft.com/office/officeart/2005/8/layout/hProcess10"/>
    <dgm:cxn modelId="{FD36078A-F96A-433C-89BF-77CE3AE6AF8F}" srcId="{1E2A6BA8-6F0A-4A5B-ABFF-4BB3805E0BA7}" destId="{89737DBC-CEF2-4F3F-8522-21CCF22103CE}" srcOrd="1" destOrd="0" parTransId="{5BB2E848-2936-4A5E-AF1E-4A68B8B15696}" sibTransId="{C9D5F957-8DE2-4947-8856-06DB47FC4E0C}"/>
    <dgm:cxn modelId="{C31FE32C-69DF-42B3-AAF2-ED394A175557}" srcId="{1E2A6BA8-6F0A-4A5B-ABFF-4BB3805E0BA7}" destId="{39D0D1C7-A93F-4520-A514-12726CCE9829}" srcOrd="0" destOrd="0" parTransId="{AAA0A85E-960A-4D5F-80EC-E7687A55D67D}" sibTransId="{EB144A2E-9BF0-478B-8FB1-A7001D92F0E3}"/>
    <dgm:cxn modelId="{9D96BDBF-2B42-49C7-92EE-01166D3F6E05}" type="presOf" srcId="{C9D5F957-8DE2-4947-8856-06DB47FC4E0C}" destId="{1CBF6DCF-22A8-40D6-924F-C1D3F75F7F0C}" srcOrd="0" destOrd="0" presId="urn:microsoft.com/office/officeart/2005/8/layout/hProcess10"/>
    <dgm:cxn modelId="{D29C58A0-BC1C-466F-A4E8-E094FDA5738B}" type="presOf" srcId="{1E2A6BA8-6F0A-4A5B-ABFF-4BB3805E0BA7}" destId="{1AAEA487-6A08-4DC5-9F25-795255F8E42F}" srcOrd="0" destOrd="0" presId="urn:microsoft.com/office/officeart/2005/8/layout/hProcess10"/>
    <dgm:cxn modelId="{E58CDBAA-8C68-4432-820D-ABF64C217FEC}" type="presOf" srcId="{C9D5F957-8DE2-4947-8856-06DB47FC4E0C}" destId="{B067A609-18A3-43F9-8660-D8C830A8817D}" srcOrd="1" destOrd="0" presId="urn:microsoft.com/office/officeart/2005/8/layout/hProcess10"/>
    <dgm:cxn modelId="{C4CE66DB-E0E6-4685-BA10-D6A1F70474E8}" type="presOf" srcId="{39D0D1C7-A93F-4520-A514-12726CCE9829}" destId="{4EA42733-CB60-47BB-A56F-BDBA19399EB1}" srcOrd="0" destOrd="0" presId="urn:microsoft.com/office/officeart/2005/8/layout/hProcess10"/>
    <dgm:cxn modelId="{515CB99E-A501-4A23-940C-0848F97037B8}" srcId="{1E2A6BA8-6F0A-4A5B-ABFF-4BB3805E0BA7}" destId="{147CCBA9-DC49-44BF-835E-9465240E9487}" srcOrd="2" destOrd="0" parTransId="{DE50CFE5-5A4A-4739-8ED1-75FDE16DC499}" sibTransId="{5487BE4E-13AD-41C5-BB22-2F1115412BF3}"/>
    <dgm:cxn modelId="{76DF1B6F-B3BC-492D-B273-38AEBC4FF403}" type="presOf" srcId="{147CCBA9-DC49-44BF-835E-9465240E9487}" destId="{B4F8FC5B-39A9-4762-A65F-1D5881200392}" srcOrd="0" destOrd="0" presId="urn:microsoft.com/office/officeart/2005/8/layout/hProcess10"/>
    <dgm:cxn modelId="{CD336416-BFAF-4D41-BE59-E7C372B280C9}" type="presOf" srcId="{89737DBC-CEF2-4F3F-8522-21CCF22103CE}" destId="{B99FE1E7-C24D-483D-8EAE-22BF4EE27094}" srcOrd="0" destOrd="0" presId="urn:microsoft.com/office/officeart/2005/8/layout/hProcess10"/>
    <dgm:cxn modelId="{FE914B87-AB2D-4E4F-AFD9-76E5B8B0BA38}" type="presOf" srcId="{EB144A2E-9BF0-478B-8FB1-A7001D92F0E3}" destId="{0E796B9C-2017-4E40-AFD3-2B9B531FC06F}" srcOrd="0" destOrd="0" presId="urn:microsoft.com/office/officeart/2005/8/layout/hProcess10"/>
    <dgm:cxn modelId="{2B65A0D5-6D5E-4D5D-A9BC-AF8C3184B211}" type="presParOf" srcId="{1AAEA487-6A08-4DC5-9F25-795255F8E42F}" destId="{A648DD13-BC9D-4BE9-874E-69CC5B057A62}" srcOrd="0" destOrd="0" presId="urn:microsoft.com/office/officeart/2005/8/layout/hProcess10"/>
    <dgm:cxn modelId="{090EF800-7B9A-4EA4-AE8F-FB86B1E1912E}" type="presParOf" srcId="{A648DD13-BC9D-4BE9-874E-69CC5B057A62}" destId="{A9661AAC-1FE2-4513-8CBC-7B38BC01B035}" srcOrd="0" destOrd="0" presId="urn:microsoft.com/office/officeart/2005/8/layout/hProcess10"/>
    <dgm:cxn modelId="{F53E5441-5F18-400E-98A3-FEC5B2E422AF}" type="presParOf" srcId="{A648DD13-BC9D-4BE9-874E-69CC5B057A62}" destId="{4EA42733-CB60-47BB-A56F-BDBA19399EB1}" srcOrd="1" destOrd="0" presId="urn:microsoft.com/office/officeart/2005/8/layout/hProcess10"/>
    <dgm:cxn modelId="{D3E4E857-CD72-45BA-BFC6-6F524244165A}" type="presParOf" srcId="{1AAEA487-6A08-4DC5-9F25-795255F8E42F}" destId="{0E796B9C-2017-4E40-AFD3-2B9B531FC06F}" srcOrd="1" destOrd="0" presId="urn:microsoft.com/office/officeart/2005/8/layout/hProcess10"/>
    <dgm:cxn modelId="{FE9BAAEF-7AB6-4900-8C70-5230CCCE3D36}" type="presParOf" srcId="{0E796B9C-2017-4E40-AFD3-2B9B531FC06F}" destId="{E61CEDF8-42F3-499A-8763-79DBBF4198DC}" srcOrd="0" destOrd="0" presId="urn:microsoft.com/office/officeart/2005/8/layout/hProcess10"/>
    <dgm:cxn modelId="{FD8366FA-625B-45CC-95BF-198A9AB419DC}" type="presParOf" srcId="{1AAEA487-6A08-4DC5-9F25-795255F8E42F}" destId="{A93770D2-9040-4779-B8C6-6E3A8A5255FB}" srcOrd="2" destOrd="0" presId="urn:microsoft.com/office/officeart/2005/8/layout/hProcess10"/>
    <dgm:cxn modelId="{EA028E50-6C87-4C69-B58E-E3F4F10DD482}" type="presParOf" srcId="{A93770D2-9040-4779-B8C6-6E3A8A5255FB}" destId="{3FD6FE19-0B9E-49AF-BF82-329F2CD961C2}" srcOrd="0" destOrd="0" presId="urn:microsoft.com/office/officeart/2005/8/layout/hProcess10"/>
    <dgm:cxn modelId="{29A9DEE4-0040-4B8A-A8B0-A87B4A516534}" type="presParOf" srcId="{A93770D2-9040-4779-B8C6-6E3A8A5255FB}" destId="{B99FE1E7-C24D-483D-8EAE-22BF4EE27094}" srcOrd="1" destOrd="0" presId="urn:microsoft.com/office/officeart/2005/8/layout/hProcess10"/>
    <dgm:cxn modelId="{CBDE6732-7E82-44EE-B328-BCE78C3D2C33}" type="presParOf" srcId="{1AAEA487-6A08-4DC5-9F25-795255F8E42F}" destId="{1CBF6DCF-22A8-40D6-924F-C1D3F75F7F0C}" srcOrd="3" destOrd="0" presId="urn:microsoft.com/office/officeart/2005/8/layout/hProcess10"/>
    <dgm:cxn modelId="{5F1B17AF-8678-4BD9-90E4-B4B57C14BC92}" type="presParOf" srcId="{1CBF6DCF-22A8-40D6-924F-C1D3F75F7F0C}" destId="{B067A609-18A3-43F9-8660-D8C830A8817D}" srcOrd="0" destOrd="0" presId="urn:microsoft.com/office/officeart/2005/8/layout/hProcess10"/>
    <dgm:cxn modelId="{0B4E3D94-059E-4893-A691-37CE0242CCB0}" type="presParOf" srcId="{1AAEA487-6A08-4DC5-9F25-795255F8E42F}" destId="{16006310-4D6B-429B-9DFE-58C7D19495A4}" srcOrd="4" destOrd="0" presId="urn:microsoft.com/office/officeart/2005/8/layout/hProcess10"/>
    <dgm:cxn modelId="{624653F5-7F74-45C5-8A03-CA65A12BBCFF}" type="presParOf" srcId="{16006310-4D6B-429B-9DFE-58C7D19495A4}" destId="{2799816F-5966-42DF-80B4-7A9232E9973E}" srcOrd="0" destOrd="0" presId="urn:microsoft.com/office/officeart/2005/8/layout/hProcess10"/>
    <dgm:cxn modelId="{7D4E7539-9D68-4A59-8BF7-8D59B64514E1}" type="presParOf" srcId="{16006310-4D6B-429B-9DFE-58C7D19495A4}" destId="{B4F8FC5B-39A9-4762-A65F-1D588120039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2A6BA8-6F0A-4A5B-ABFF-4BB3805E0BA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9737DBC-CEF2-4F3F-8522-21CCF22103CE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cs-CZ" sz="1600" dirty="0" smtClean="0">
              <a:hlinkClick xmlns:r="http://schemas.openxmlformats.org/officeDocument/2006/relationships" r:id="rId1" action="ppaction://hlinksldjump"/>
            </a:rPr>
            <a:t>16:10</a:t>
          </a:r>
        </a:p>
        <a:p>
          <a:r>
            <a:rPr lang="cs-CZ" sz="1600" dirty="0" smtClean="0">
              <a:hlinkClick xmlns:r="http://schemas.openxmlformats.org/officeDocument/2006/relationships" r:id="rId1" action="ppaction://hlinksldjump"/>
            </a:rPr>
            <a:t>Přejezd pracovníka ČIŽP do lokality Hustopeče nad Bečvou</a:t>
          </a:r>
          <a:endParaRPr lang="cs-CZ" sz="1600" dirty="0" smtClean="0">
            <a:hlinkClick xmlns:r="http://schemas.openxmlformats.org/officeDocument/2006/relationships" r:id="rId2" action="ppaction://hlinksldjump"/>
          </a:endParaRPr>
        </a:p>
      </dgm:t>
    </dgm:pt>
    <dgm:pt modelId="{5BB2E848-2936-4A5E-AF1E-4A68B8B15696}" type="parTrans" cxnId="{FD36078A-F96A-433C-89BF-77CE3AE6AF8F}">
      <dgm:prSet/>
      <dgm:spPr/>
      <dgm:t>
        <a:bodyPr/>
        <a:lstStyle/>
        <a:p>
          <a:endParaRPr lang="cs-CZ"/>
        </a:p>
      </dgm:t>
    </dgm:pt>
    <dgm:pt modelId="{C9D5F957-8DE2-4947-8856-06DB47FC4E0C}" type="sibTrans" cxnId="{FD36078A-F96A-433C-89BF-77CE3AE6AF8F}">
      <dgm:prSet/>
      <dgm:spPr/>
      <dgm:t>
        <a:bodyPr/>
        <a:lstStyle/>
        <a:p>
          <a:endParaRPr lang="cs-CZ" dirty="0"/>
        </a:p>
      </dgm:t>
    </dgm:pt>
    <dgm:pt modelId="{147CCBA9-DC49-44BF-835E-9465240E948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17:00</a:t>
          </a:r>
        </a:p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Inspektor OI Olomouc ukončil činnost na lokalitě Hustopeče nad Bečvou</a:t>
          </a:r>
        </a:p>
      </dgm:t>
    </dgm:pt>
    <dgm:pt modelId="{DE50CFE5-5A4A-4739-8ED1-75FDE16DC499}" type="parTrans" cxnId="{515CB99E-A501-4A23-940C-0848F97037B8}">
      <dgm:prSet/>
      <dgm:spPr/>
      <dgm:t>
        <a:bodyPr/>
        <a:lstStyle/>
        <a:p>
          <a:endParaRPr lang="cs-CZ"/>
        </a:p>
      </dgm:t>
    </dgm:pt>
    <dgm:pt modelId="{5487BE4E-13AD-41C5-BB22-2F1115412BF3}" type="sibTrans" cxnId="{515CB99E-A501-4A23-940C-0848F97037B8}">
      <dgm:prSet/>
      <dgm:spPr/>
      <dgm:t>
        <a:bodyPr/>
        <a:lstStyle/>
        <a:p>
          <a:endParaRPr lang="cs-CZ"/>
        </a:p>
      </dgm:t>
    </dgm:pt>
    <dgm:pt modelId="{39D0D1C7-A93F-4520-A514-12726CCE9829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hlinkClick xmlns:r="http://schemas.openxmlformats.org/officeDocument/2006/relationships" r:id="rId3" action="ppaction://hlinksldjump"/>
            </a:rPr>
            <a:t>15:00</a:t>
          </a:r>
        </a:p>
        <a:p>
          <a:pPr algn="ctr"/>
          <a:r>
            <a:rPr lang="cs-CZ" sz="1600" dirty="0" smtClean="0">
              <a:hlinkClick xmlns:r="http://schemas.openxmlformats.org/officeDocument/2006/relationships" r:id="rId3" action="ppaction://hlinksldjump"/>
            </a:rPr>
            <a:t>Činnost inspektora ČIŽP na lokalitě Ústí</a:t>
          </a:r>
          <a:endParaRPr lang="cs-CZ" sz="1600" dirty="0" smtClean="0"/>
        </a:p>
      </dgm:t>
    </dgm:pt>
    <dgm:pt modelId="{EB144A2E-9BF0-478B-8FB1-A7001D92F0E3}" type="sibTrans" cxnId="{C31FE32C-69DF-42B3-AAF2-ED394A175557}">
      <dgm:prSet/>
      <dgm:spPr/>
      <dgm:t>
        <a:bodyPr/>
        <a:lstStyle/>
        <a:p>
          <a:endParaRPr lang="cs-CZ" dirty="0"/>
        </a:p>
      </dgm:t>
    </dgm:pt>
    <dgm:pt modelId="{AAA0A85E-960A-4D5F-80EC-E7687A55D67D}" type="parTrans" cxnId="{C31FE32C-69DF-42B3-AAF2-ED394A175557}">
      <dgm:prSet/>
      <dgm:spPr/>
      <dgm:t>
        <a:bodyPr/>
        <a:lstStyle/>
        <a:p>
          <a:endParaRPr lang="cs-CZ"/>
        </a:p>
      </dgm:t>
    </dgm:pt>
    <dgm:pt modelId="{1AAEA487-6A08-4DC5-9F25-795255F8E42F}" type="pres">
      <dgm:prSet presAssocID="{1E2A6BA8-6F0A-4A5B-ABFF-4BB3805E0B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648DD13-BC9D-4BE9-874E-69CC5B057A62}" type="pres">
      <dgm:prSet presAssocID="{39D0D1C7-A93F-4520-A514-12726CCE9829}" presName="composite" presStyleCnt="0"/>
      <dgm:spPr/>
    </dgm:pt>
    <dgm:pt modelId="{A9661AAC-1FE2-4513-8CBC-7B38BC01B035}" type="pres">
      <dgm:prSet presAssocID="{39D0D1C7-A93F-4520-A514-12726CCE9829}" presName="imagSh" presStyleLbl="bgImgPlace1" presStyleIdx="0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cs-CZ"/>
        </a:p>
      </dgm:t>
    </dgm:pt>
    <dgm:pt modelId="{4EA42733-CB60-47BB-A56F-BDBA19399EB1}" type="pres">
      <dgm:prSet presAssocID="{39D0D1C7-A93F-4520-A514-12726CCE9829}" presName="txNode" presStyleLbl="node1" presStyleIdx="0" presStyleCnt="3" custScaleX="111852" custScaleY="113454" custLinFactNeighborX="-9029" custLinFactNeighborY="2176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796B9C-2017-4E40-AFD3-2B9B531FC06F}" type="pres">
      <dgm:prSet presAssocID="{EB144A2E-9BF0-478B-8FB1-A7001D92F0E3}" presName="sibTrans" presStyleLbl="sibTrans2D1" presStyleIdx="0" presStyleCnt="2" custAng="243750" custLinFactNeighborX="37042" custLinFactNeighborY="-24889"/>
      <dgm:spPr/>
      <dgm:t>
        <a:bodyPr/>
        <a:lstStyle/>
        <a:p>
          <a:endParaRPr lang="cs-CZ"/>
        </a:p>
      </dgm:t>
    </dgm:pt>
    <dgm:pt modelId="{E61CEDF8-42F3-499A-8763-79DBBF4198DC}" type="pres">
      <dgm:prSet presAssocID="{EB144A2E-9BF0-478B-8FB1-A7001D92F0E3}" presName="connTx" presStyleLbl="sibTrans2D1" presStyleIdx="0" presStyleCnt="2"/>
      <dgm:spPr/>
      <dgm:t>
        <a:bodyPr/>
        <a:lstStyle/>
        <a:p>
          <a:endParaRPr lang="cs-CZ"/>
        </a:p>
      </dgm:t>
    </dgm:pt>
    <dgm:pt modelId="{A93770D2-9040-4779-B8C6-6E3A8A5255FB}" type="pres">
      <dgm:prSet presAssocID="{89737DBC-CEF2-4F3F-8522-21CCF22103CE}" presName="composite" presStyleCnt="0"/>
      <dgm:spPr/>
    </dgm:pt>
    <dgm:pt modelId="{3FD6FE19-0B9E-49AF-BF82-329F2CD961C2}" type="pres">
      <dgm:prSet presAssocID="{89737DBC-CEF2-4F3F-8522-21CCF22103CE}" presName="imagSh" presStyleLbl="bgImgPlace1" presStyleIdx="1" presStyleCnt="3" custScaleY="84361" custLinFactNeighborX="-52" custLinFactNeighborY="-896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508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cs-CZ"/>
        </a:p>
      </dgm:t>
    </dgm:pt>
    <dgm:pt modelId="{B99FE1E7-C24D-483D-8EAE-22BF4EE27094}" type="pres">
      <dgm:prSet presAssocID="{89737DBC-CEF2-4F3F-8522-21CCF22103CE}" presName="txNode" presStyleLbl="node1" presStyleIdx="1" presStyleCnt="3" custScaleX="129963" custScaleY="107652" custLinFactNeighborX="-8275" custLinFactNeighborY="207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BF6DCF-22A8-40D6-924F-C1D3F75F7F0C}" type="pres">
      <dgm:prSet presAssocID="{C9D5F957-8DE2-4947-8856-06DB47FC4E0C}" presName="sibTrans" presStyleLbl="sibTrans2D1" presStyleIdx="1" presStyleCnt="2" custAng="21373557" custLinFactNeighborX="-13456" custLinFactNeighborY="-12429"/>
      <dgm:spPr/>
      <dgm:t>
        <a:bodyPr/>
        <a:lstStyle/>
        <a:p>
          <a:endParaRPr lang="cs-CZ"/>
        </a:p>
      </dgm:t>
    </dgm:pt>
    <dgm:pt modelId="{B067A609-18A3-43F9-8660-D8C830A8817D}" type="pres">
      <dgm:prSet presAssocID="{C9D5F957-8DE2-4947-8856-06DB47FC4E0C}" presName="connTx" presStyleLbl="sibTrans2D1" presStyleIdx="1" presStyleCnt="2"/>
      <dgm:spPr/>
      <dgm:t>
        <a:bodyPr/>
        <a:lstStyle/>
        <a:p>
          <a:endParaRPr lang="cs-CZ"/>
        </a:p>
      </dgm:t>
    </dgm:pt>
    <dgm:pt modelId="{16006310-4D6B-429B-9DFE-58C7D19495A4}" type="pres">
      <dgm:prSet presAssocID="{147CCBA9-DC49-44BF-835E-9465240E9487}" presName="composite" presStyleCnt="0"/>
      <dgm:spPr/>
    </dgm:pt>
    <dgm:pt modelId="{2799816F-5966-42DF-80B4-7A9232E9973E}" type="pres">
      <dgm:prSet presAssocID="{147CCBA9-DC49-44BF-835E-9465240E9487}" presName="imagSh" presStyleLbl="bgImgPlace1" presStyleIdx="2" presStyleCnt="3" custLinFactNeighborX="-483" custLinFactNeighborY="-1495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cs-CZ"/>
        </a:p>
      </dgm:t>
    </dgm:pt>
    <dgm:pt modelId="{B4F8FC5B-39A9-4762-A65F-1D5881200392}" type="pres">
      <dgm:prSet presAssocID="{147CCBA9-DC49-44BF-835E-9465240E9487}" presName="txNode" presStyleLbl="node1" presStyleIdx="2" presStyleCnt="3" custScaleX="111544" custScaleY="106156" custLinFactNeighborX="-17728" custLinFactNeighborY="1426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82BF8B8-B301-4AF7-B993-791CACA5FECB}" type="presOf" srcId="{EB144A2E-9BF0-478B-8FB1-A7001D92F0E3}" destId="{E61CEDF8-42F3-499A-8763-79DBBF4198DC}" srcOrd="1" destOrd="0" presId="urn:microsoft.com/office/officeart/2005/8/layout/hProcess10"/>
    <dgm:cxn modelId="{FD36078A-F96A-433C-89BF-77CE3AE6AF8F}" srcId="{1E2A6BA8-6F0A-4A5B-ABFF-4BB3805E0BA7}" destId="{89737DBC-CEF2-4F3F-8522-21CCF22103CE}" srcOrd="1" destOrd="0" parTransId="{5BB2E848-2936-4A5E-AF1E-4A68B8B15696}" sibTransId="{C9D5F957-8DE2-4947-8856-06DB47FC4E0C}"/>
    <dgm:cxn modelId="{C31FE32C-69DF-42B3-AAF2-ED394A175557}" srcId="{1E2A6BA8-6F0A-4A5B-ABFF-4BB3805E0BA7}" destId="{39D0D1C7-A93F-4520-A514-12726CCE9829}" srcOrd="0" destOrd="0" parTransId="{AAA0A85E-960A-4D5F-80EC-E7687A55D67D}" sibTransId="{EB144A2E-9BF0-478B-8FB1-A7001D92F0E3}"/>
    <dgm:cxn modelId="{9D96BDBF-2B42-49C7-92EE-01166D3F6E05}" type="presOf" srcId="{C9D5F957-8DE2-4947-8856-06DB47FC4E0C}" destId="{1CBF6DCF-22A8-40D6-924F-C1D3F75F7F0C}" srcOrd="0" destOrd="0" presId="urn:microsoft.com/office/officeart/2005/8/layout/hProcess10"/>
    <dgm:cxn modelId="{D29C58A0-BC1C-466F-A4E8-E094FDA5738B}" type="presOf" srcId="{1E2A6BA8-6F0A-4A5B-ABFF-4BB3805E0BA7}" destId="{1AAEA487-6A08-4DC5-9F25-795255F8E42F}" srcOrd="0" destOrd="0" presId="urn:microsoft.com/office/officeart/2005/8/layout/hProcess10"/>
    <dgm:cxn modelId="{E58CDBAA-8C68-4432-820D-ABF64C217FEC}" type="presOf" srcId="{C9D5F957-8DE2-4947-8856-06DB47FC4E0C}" destId="{B067A609-18A3-43F9-8660-D8C830A8817D}" srcOrd="1" destOrd="0" presId="urn:microsoft.com/office/officeart/2005/8/layout/hProcess10"/>
    <dgm:cxn modelId="{C4CE66DB-E0E6-4685-BA10-D6A1F70474E8}" type="presOf" srcId="{39D0D1C7-A93F-4520-A514-12726CCE9829}" destId="{4EA42733-CB60-47BB-A56F-BDBA19399EB1}" srcOrd="0" destOrd="0" presId="urn:microsoft.com/office/officeart/2005/8/layout/hProcess10"/>
    <dgm:cxn modelId="{515CB99E-A501-4A23-940C-0848F97037B8}" srcId="{1E2A6BA8-6F0A-4A5B-ABFF-4BB3805E0BA7}" destId="{147CCBA9-DC49-44BF-835E-9465240E9487}" srcOrd="2" destOrd="0" parTransId="{DE50CFE5-5A4A-4739-8ED1-75FDE16DC499}" sibTransId="{5487BE4E-13AD-41C5-BB22-2F1115412BF3}"/>
    <dgm:cxn modelId="{76DF1B6F-B3BC-492D-B273-38AEBC4FF403}" type="presOf" srcId="{147CCBA9-DC49-44BF-835E-9465240E9487}" destId="{B4F8FC5B-39A9-4762-A65F-1D5881200392}" srcOrd="0" destOrd="0" presId="urn:microsoft.com/office/officeart/2005/8/layout/hProcess10"/>
    <dgm:cxn modelId="{CD336416-BFAF-4D41-BE59-E7C372B280C9}" type="presOf" srcId="{89737DBC-CEF2-4F3F-8522-21CCF22103CE}" destId="{B99FE1E7-C24D-483D-8EAE-22BF4EE27094}" srcOrd="0" destOrd="0" presId="urn:microsoft.com/office/officeart/2005/8/layout/hProcess10"/>
    <dgm:cxn modelId="{FE914B87-AB2D-4E4F-AFD9-76E5B8B0BA38}" type="presOf" srcId="{EB144A2E-9BF0-478B-8FB1-A7001D92F0E3}" destId="{0E796B9C-2017-4E40-AFD3-2B9B531FC06F}" srcOrd="0" destOrd="0" presId="urn:microsoft.com/office/officeart/2005/8/layout/hProcess10"/>
    <dgm:cxn modelId="{2B65A0D5-6D5E-4D5D-A9BC-AF8C3184B211}" type="presParOf" srcId="{1AAEA487-6A08-4DC5-9F25-795255F8E42F}" destId="{A648DD13-BC9D-4BE9-874E-69CC5B057A62}" srcOrd="0" destOrd="0" presId="urn:microsoft.com/office/officeart/2005/8/layout/hProcess10"/>
    <dgm:cxn modelId="{090EF800-7B9A-4EA4-AE8F-FB86B1E1912E}" type="presParOf" srcId="{A648DD13-BC9D-4BE9-874E-69CC5B057A62}" destId="{A9661AAC-1FE2-4513-8CBC-7B38BC01B035}" srcOrd="0" destOrd="0" presId="urn:microsoft.com/office/officeart/2005/8/layout/hProcess10"/>
    <dgm:cxn modelId="{F53E5441-5F18-400E-98A3-FEC5B2E422AF}" type="presParOf" srcId="{A648DD13-BC9D-4BE9-874E-69CC5B057A62}" destId="{4EA42733-CB60-47BB-A56F-BDBA19399EB1}" srcOrd="1" destOrd="0" presId="urn:microsoft.com/office/officeart/2005/8/layout/hProcess10"/>
    <dgm:cxn modelId="{D3E4E857-CD72-45BA-BFC6-6F524244165A}" type="presParOf" srcId="{1AAEA487-6A08-4DC5-9F25-795255F8E42F}" destId="{0E796B9C-2017-4E40-AFD3-2B9B531FC06F}" srcOrd="1" destOrd="0" presId="urn:microsoft.com/office/officeart/2005/8/layout/hProcess10"/>
    <dgm:cxn modelId="{FE9BAAEF-7AB6-4900-8C70-5230CCCE3D36}" type="presParOf" srcId="{0E796B9C-2017-4E40-AFD3-2B9B531FC06F}" destId="{E61CEDF8-42F3-499A-8763-79DBBF4198DC}" srcOrd="0" destOrd="0" presId="urn:microsoft.com/office/officeart/2005/8/layout/hProcess10"/>
    <dgm:cxn modelId="{FD8366FA-625B-45CC-95BF-198A9AB419DC}" type="presParOf" srcId="{1AAEA487-6A08-4DC5-9F25-795255F8E42F}" destId="{A93770D2-9040-4779-B8C6-6E3A8A5255FB}" srcOrd="2" destOrd="0" presId="urn:microsoft.com/office/officeart/2005/8/layout/hProcess10"/>
    <dgm:cxn modelId="{EA028E50-6C87-4C69-B58E-E3F4F10DD482}" type="presParOf" srcId="{A93770D2-9040-4779-B8C6-6E3A8A5255FB}" destId="{3FD6FE19-0B9E-49AF-BF82-329F2CD961C2}" srcOrd="0" destOrd="0" presId="urn:microsoft.com/office/officeart/2005/8/layout/hProcess10"/>
    <dgm:cxn modelId="{29A9DEE4-0040-4B8A-A8B0-A87B4A516534}" type="presParOf" srcId="{A93770D2-9040-4779-B8C6-6E3A8A5255FB}" destId="{B99FE1E7-C24D-483D-8EAE-22BF4EE27094}" srcOrd="1" destOrd="0" presId="urn:microsoft.com/office/officeart/2005/8/layout/hProcess10"/>
    <dgm:cxn modelId="{CBDE6732-7E82-44EE-B328-BCE78C3D2C33}" type="presParOf" srcId="{1AAEA487-6A08-4DC5-9F25-795255F8E42F}" destId="{1CBF6DCF-22A8-40D6-924F-C1D3F75F7F0C}" srcOrd="3" destOrd="0" presId="urn:microsoft.com/office/officeart/2005/8/layout/hProcess10"/>
    <dgm:cxn modelId="{5F1B17AF-8678-4BD9-90E4-B4B57C14BC92}" type="presParOf" srcId="{1CBF6DCF-22A8-40D6-924F-C1D3F75F7F0C}" destId="{B067A609-18A3-43F9-8660-D8C830A8817D}" srcOrd="0" destOrd="0" presId="urn:microsoft.com/office/officeart/2005/8/layout/hProcess10"/>
    <dgm:cxn modelId="{0B4E3D94-059E-4893-A691-37CE0242CCB0}" type="presParOf" srcId="{1AAEA487-6A08-4DC5-9F25-795255F8E42F}" destId="{16006310-4D6B-429B-9DFE-58C7D19495A4}" srcOrd="4" destOrd="0" presId="urn:microsoft.com/office/officeart/2005/8/layout/hProcess10"/>
    <dgm:cxn modelId="{624653F5-7F74-45C5-8A03-CA65A12BBCFF}" type="presParOf" srcId="{16006310-4D6B-429B-9DFE-58C7D19495A4}" destId="{2799816F-5966-42DF-80B4-7A9232E9973E}" srcOrd="0" destOrd="0" presId="urn:microsoft.com/office/officeart/2005/8/layout/hProcess10"/>
    <dgm:cxn modelId="{7D4E7539-9D68-4A59-8BF7-8D59B64514E1}" type="presParOf" srcId="{16006310-4D6B-429B-9DFE-58C7D19495A4}" destId="{B4F8FC5B-39A9-4762-A65F-1D588120039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2A6BA8-6F0A-4A5B-ABFF-4BB3805E0BA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9737DBC-CEF2-4F3F-8522-21CCF22103CE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cs-CZ" sz="1600" dirty="0" smtClean="0">
              <a:hlinkClick xmlns:r="http://schemas.openxmlformats.org/officeDocument/2006/relationships" r:id="rId1" action="ppaction://hlinksldjump"/>
            </a:rPr>
            <a:t>17:30</a:t>
          </a:r>
        </a:p>
        <a:p>
          <a:r>
            <a:rPr lang="cs-CZ" sz="1600" dirty="0" smtClean="0">
              <a:hlinkClick xmlns:r="http://schemas.openxmlformats.org/officeDocument/2006/relationships" r:id="rId1" action="ppaction://hlinksldjump"/>
            </a:rPr>
            <a:t>Inspekce předává vzorky ryb a vody z toku do laboratoře Státního veterinárního ústavu Olomouc</a:t>
          </a:r>
          <a:endParaRPr lang="cs-CZ" sz="1600" dirty="0" smtClean="0">
            <a:hlinkClick xmlns:r="http://schemas.openxmlformats.org/officeDocument/2006/relationships" r:id="rId2" action="ppaction://hlinksldjump"/>
          </a:endParaRPr>
        </a:p>
      </dgm:t>
    </dgm:pt>
    <dgm:pt modelId="{5BB2E848-2936-4A5E-AF1E-4A68B8B15696}" type="parTrans" cxnId="{FD36078A-F96A-433C-89BF-77CE3AE6AF8F}">
      <dgm:prSet/>
      <dgm:spPr/>
      <dgm:t>
        <a:bodyPr/>
        <a:lstStyle/>
        <a:p>
          <a:endParaRPr lang="cs-CZ"/>
        </a:p>
      </dgm:t>
    </dgm:pt>
    <dgm:pt modelId="{C9D5F957-8DE2-4947-8856-06DB47FC4E0C}" type="sibTrans" cxnId="{FD36078A-F96A-433C-89BF-77CE3AE6AF8F}">
      <dgm:prSet/>
      <dgm:spPr/>
      <dgm:t>
        <a:bodyPr/>
        <a:lstStyle/>
        <a:p>
          <a:endParaRPr lang="cs-CZ" dirty="0"/>
        </a:p>
      </dgm:t>
    </dgm:pt>
    <dgm:pt modelId="{147CCBA9-DC49-44BF-835E-9465240E948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hlinkClick xmlns:r="http://schemas.openxmlformats.org/officeDocument/2006/relationships" r:id="rId3" action="ppaction://hlinksldjump"/>
            </a:rPr>
            <a:t>17:30</a:t>
          </a:r>
        </a:p>
        <a:p>
          <a:pPr algn="ctr"/>
          <a:r>
            <a:rPr lang="cs-CZ" sz="1600" dirty="0" smtClean="0">
              <a:hlinkClick xmlns:r="http://schemas.openxmlformats.org/officeDocument/2006/relationships" r:id="rId3" action="ppaction://hlinksldjump"/>
            </a:rPr>
            <a:t>V lokalitě prvního úhynu ryb zjištěny živé ryby</a:t>
          </a:r>
          <a:endParaRPr lang="cs-CZ" sz="1600" dirty="0" smtClean="0"/>
        </a:p>
      </dgm:t>
    </dgm:pt>
    <dgm:pt modelId="{DE50CFE5-5A4A-4739-8ED1-75FDE16DC499}" type="parTrans" cxnId="{515CB99E-A501-4A23-940C-0848F97037B8}">
      <dgm:prSet/>
      <dgm:spPr/>
      <dgm:t>
        <a:bodyPr/>
        <a:lstStyle/>
        <a:p>
          <a:endParaRPr lang="cs-CZ"/>
        </a:p>
      </dgm:t>
    </dgm:pt>
    <dgm:pt modelId="{5487BE4E-13AD-41C5-BB22-2F1115412BF3}" type="sibTrans" cxnId="{515CB99E-A501-4A23-940C-0848F97037B8}">
      <dgm:prSet/>
      <dgm:spPr/>
      <dgm:t>
        <a:bodyPr/>
        <a:lstStyle/>
        <a:p>
          <a:endParaRPr lang="cs-CZ"/>
        </a:p>
      </dgm:t>
    </dgm:pt>
    <dgm:pt modelId="{39D0D1C7-A93F-4520-A514-12726CCE9829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17:00</a:t>
          </a:r>
        </a:p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Příjezd HZS Frenštát pod Radhoštěm </a:t>
          </a:r>
          <a:endParaRPr lang="cs-CZ" sz="1600" dirty="0" smtClean="0">
            <a:solidFill>
              <a:schemeClr val="bg2">
                <a:lumMod val="10000"/>
              </a:schemeClr>
            </a:solidFill>
            <a:hlinkClick xmlns:r="http://schemas.openxmlformats.org/officeDocument/2006/relationships" r:id="rId4" action="ppaction://hlinksldjump"/>
          </a:endParaRPr>
        </a:p>
        <a:p>
          <a:pPr algn="ctr"/>
          <a:endParaRPr lang="cs-CZ" sz="1800" dirty="0" smtClean="0">
            <a:hlinkClick xmlns:r="http://schemas.openxmlformats.org/officeDocument/2006/relationships" r:id="rId4" action="ppaction://hlinksldjump"/>
          </a:endParaRPr>
        </a:p>
      </dgm:t>
    </dgm:pt>
    <dgm:pt modelId="{EB144A2E-9BF0-478B-8FB1-A7001D92F0E3}" type="sibTrans" cxnId="{C31FE32C-69DF-42B3-AAF2-ED394A175557}">
      <dgm:prSet/>
      <dgm:spPr/>
      <dgm:t>
        <a:bodyPr/>
        <a:lstStyle/>
        <a:p>
          <a:endParaRPr lang="cs-CZ" dirty="0"/>
        </a:p>
      </dgm:t>
    </dgm:pt>
    <dgm:pt modelId="{AAA0A85E-960A-4D5F-80EC-E7687A55D67D}" type="parTrans" cxnId="{C31FE32C-69DF-42B3-AAF2-ED394A175557}">
      <dgm:prSet/>
      <dgm:spPr/>
      <dgm:t>
        <a:bodyPr/>
        <a:lstStyle/>
        <a:p>
          <a:endParaRPr lang="cs-CZ"/>
        </a:p>
      </dgm:t>
    </dgm:pt>
    <dgm:pt modelId="{1AAEA487-6A08-4DC5-9F25-795255F8E42F}" type="pres">
      <dgm:prSet presAssocID="{1E2A6BA8-6F0A-4A5B-ABFF-4BB3805E0B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648DD13-BC9D-4BE9-874E-69CC5B057A62}" type="pres">
      <dgm:prSet presAssocID="{39D0D1C7-A93F-4520-A514-12726CCE9829}" presName="composite" presStyleCnt="0"/>
      <dgm:spPr/>
    </dgm:pt>
    <dgm:pt modelId="{A9661AAC-1FE2-4513-8CBC-7B38BC01B035}" type="pres">
      <dgm:prSet presAssocID="{39D0D1C7-A93F-4520-A514-12726CCE9829}" presName="imagSh" presStyleLbl="bgImgPlace1" presStyleIdx="0" presStyleCnt="3" custScaleY="100000" custLinFactNeighborX="9132" custLinFactNeighborY="-343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cs-CZ"/>
        </a:p>
      </dgm:t>
    </dgm:pt>
    <dgm:pt modelId="{4EA42733-CB60-47BB-A56F-BDBA19399EB1}" type="pres">
      <dgm:prSet presAssocID="{39D0D1C7-A93F-4520-A514-12726CCE9829}" presName="txNode" presStyleLbl="node1" presStyleIdx="0" presStyleCnt="3" custScaleX="150344" custScaleY="158095" custLinFactNeighborX="342" custLinFactNeighborY="200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796B9C-2017-4E40-AFD3-2B9B531FC06F}" type="pres">
      <dgm:prSet presAssocID="{EB144A2E-9BF0-478B-8FB1-A7001D92F0E3}" presName="sibTrans" presStyleLbl="sibTrans2D1" presStyleIdx="0" presStyleCnt="2" custAng="314200" custLinFactNeighborX="37042" custLinFactNeighborY="-24889"/>
      <dgm:spPr/>
      <dgm:t>
        <a:bodyPr/>
        <a:lstStyle/>
        <a:p>
          <a:endParaRPr lang="cs-CZ"/>
        </a:p>
      </dgm:t>
    </dgm:pt>
    <dgm:pt modelId="{E61CEDF8-42F3-499A-8763-79DBBF4198DC}" type="pres">
      <dgm:prSet presAssocID="{EB144A2E-9BF0-478B-8FB1-A7001D92F0E3}" presName="connTx" presStyleLbl="sibTrans2D1" presStyleIdx="0" presStyleCnt="2"/>
      <dgm:spPr/>
      <dgm:t>
        <a:bodyPr/>
        <a:lstStyle/>
        <a:p>
          <a:endParaRPr lang="cs-CZ"/>
        </a:p>
      </dgm:t>
    </dgm:pt>
    <dgm:pt modelId="{A93770D2-9040-4779-B8C6-6E3A8A5255FB}" type="pres">
      <dgm:prSet presAssocID="{89737DBC-CEF2-4F3F-8522-21CCF22103CE}" presName="composite" presStyleCnt="0"/>
      <dgm:spPr/>
    </dgm:pt>
    <dgm:pt modelId="{3FD6FE19-0B9E-49AF-BF82-329F2CD961C2}" type="pres">
      <dgm:prSet presAssocID="{89737DBC-CEF2-4F3F-8522-21CCF22103CE}" presName="imagSh" presStyleLbl="bgImgPlace1" presStyleIdx="1" presStyleCnt="3" custScaleY="84361" custLinFactNeighborX="-52" custLinFactNeighborY="-896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508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cs-CZ"/>
        </a:p>
      </dgm:t>
    </dgm:pt>
    <dgm:pt modelId="{B99FE1E7-C24D-483D-8EAE-22BF4EE27094}" type="pres">
      <dgm:prSet presAssocID="{89737DBC-CEF2-4F3F-8522-21CCF22103CE}" presName="txNode" presStyleLbl="node1" presStyleIdx="1" presStyleCnt="3" custScaleX="142582" custScaleY="156815" custLinFactNeighborX="-8275" custLinFactNeighborY="207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BF6DCF-22A8-40D6-924F-C1D3F75F7F0C}" type="pres">
      <dgm:prSet presAssocID="{C9D5F957-8DE2-4947-8856-06DB47FC4E0C}" presName="sibTrans" presStyleLbl="sibTrans2D1" presStyleIdx="1" presStyleCnt="2" custAng="21373557" custLinFactNeighborX="235" custLinFactNeighborY="-62693"/>
      <dgm:spPr/>
      <dgm:t>
        <a:bodyPr/>
        <a:lstStyle/>
        <a:p>
          <a:endParaRPr lang="cs-CZ"/>
        </a:p>
      </dgm:t>
    </dgm:pt>
    <dgm:pt modelId="{B067A609-18A3-43F9-8660-D8C830A8817D}" type="pres">
      <dgm:prSet presAssocID="{C9D5F957-8DE2-4947-8856-06DB47FC4E0C}" presName="connTx" presStyleLbl="sibTrans2D1" presStyleIdx="1" presStyleCnt="2"/>
      <dgm:spPr/>
      <dgm:t>
        <a:bodyPr/>
        <a:lstStyle/>
        <a:p>
          <a:endParaRPr lang="cs-CZ"/>
        </a:p>
      </dgm:t>
    </dgm:pt>
    <dgm:pt modelId="{16006310-4D6B-429B-9DFE-58C7D19495A4}" type="pres">
      <dgm:prSet presAssocID="{147CCBA9-DC49-44BF-835E-9465240E9487}" presName="composite" presStyleCnt="0"/>
      <dgm:spPr/>
    </dgm:pt>
    <dgm:pt modelId="{2799816F-5966-42DF-80B4-7A9232E9973E}" type="pres">
      <dgm:prSet presAssocID="{147CCBA9-DC49-44BF-835E-9465240E9487}" presName="imagSh" presStyleLbl="bgImgPlace1" presStyleIdx="2" presStyleCnt="3" custLinFactNeighborX="-483" custLinFactNeighborY="-149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endParaRPr lang="cs-CZ"/>
        </a:p>
      </dgm:t>
    </dgm:pt>
    <dgm:pt modelId="{B4F8FC5B-39A9-4762-A65F-1D5881200392}" type="pres">
      <dgm:prSet presAssocID="{147CCBA9-DC49-44BF-835E-9465240E9487}" presName="txNode" presStyleLbl="node1" presStyleIdx="2" presStyleCnt="3" custScaleX="147058" custScaleY="153781" custLinFactNeighborX="-17728" custLinFactNeighborY="1426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82BF8B8-B301-4AF7-B993-791CACA5FECB}" type="presOf" srcId="{EB144A2E-9BF0-478B-8FB1-A7001D92F0E3}" destId="{E61CEDF8-42F3-499A-8763-79DBBF4198DC}" srcOrd="1" destOrd="0" presId="urn:microsoft.com/office/officeart/2005/8/layout/hProcess10"/>
    <dgm:cxn modelId="{FD36078A-F96A-433C-89BF-77CE3AE6AF8F}" srcId="{1E2A6BA8-6F0A-4A5B-ABFF-4BB3805E0BA7}" destId="{89737DBC-CEF2-4F3F-8522-21CCF22103CE}" srcOrd="1" destOrd="0" parTransId="{5BB2E848-2936-4A5E-AF1E-4A68B8B15696}" sibTransId="{C9D5F957-8DE2-4947-8856-06DB47FC4E0C}"/>
    <dgm:cxn modelId="{C31FE32C-69DF-42B3-AAF2-ED394A175557}" srcId="{1E2A6BA8-6F0A-4A5B-ABFF-4BB3805E0BA7}" destId="{39D0D1C7-A93F-4520-A514-12726CCE9829}" srcOrd="0" destOrd="0" parTransId="{AAA0A85E-960A-4D5F-80EC-E7687A55D67D}" sibTransId="{EB144A2E-9BF0-478B-8FB1-A7001D92F0E3}"/>
    <dgm:cxn modelId="{9D96BDBF-2B42-49C7-92EE-01166D3F6E05}" type="presOf" srcId="{C9D5F957-8DE2-4947-8856-06DB47FC4E0C}" destId="{1CBF6DCF-22A8-40D6-924F-C1D3F75F7F0C}" srcOrd="0" destOrd="0" presId="urn:microsoft.com/office/officeart/2005/8/layout/hProcess10"/>
    <dgm:cxn modelId="{D29C58A0-BC1C-466F-A4E8-E094FDA5738B}" type="presOf" srcId="{1E2A6BA8-6F0A-4A5B-ABFF-4BB3805E0BA7}" destId="{1AAEA487-6A08-4DC5-9F25-795255F8E42F}" srcOrd="0" destOrd="0" presId="urn:microsoft.com/office/officeart/2005/8/layout/hProcess10"/>
    <dgm:cxn modelId="{E58CDBAA-8C68-4432-820D-ABF64C217FEC}" type="presOf" srcId="{C9D5F957-8DE2-4947-8856-06DB47FC4E0C}" destId="{B067A609-18A3-43F9-8660-D8C830A8817D}" srcOrd="1" destOrd="0" presId="urn:microsoft.com/office/officeart/2005/8/layout/hProcess10"/>
    <dgm:cxn modelId="{C4CE66DB-E0E6-4685-BA10-D6A1F70474E8}" type="presOf" srcId="{39D0D1C7-A93F-4520-A514-12726CCE9829}" destId="{4EA42733-CB60-47BB-A56F-BDBA19399EB1}" srcOrd="0" destOrd="0" presId="urn:microsoft.com/office/officeart/2005/8/layout/hProcess10"/>
    <dgm:cxn modelId="{515CB99E-A501-4A23-940C-0848F97037B8}" srcId="{1E2A6BA8-6F0A-4A5B-ABFF-4BB3805E0BA7}" destId="{147CCBA9-DC49-44BF-835E-9465240E9487}" srcOrd="2" destOrd="0" parTransId="{DE50CFE5-5A4A-4739-8ED1-75FDE16DC499}" sibTransId="{5487BE4E-13AD-41C5-BB22-2F1115412BF3}"/>
    <dgm:cxn modelId="{76DF1B6F-B3BC-492D-B273-38AEBC4FF403}" type="presOf" srcId="{147CCBA9-DC49-44BF-835E-9465240E9487}" destId="{B4F8FC5B-39A9-4762-A65F-1D5881200392}" srcOrd="0" destOrd="0" presId="urn:microsoft.com/office/officeart/2005/8/layout/hProcess10"/>
    <dgm:cxn modelId="{CD336416-BFAF-4D41-BE59-E7C372B280C9}" type="presOf" srcId="{89737DBC-CEF2-4F3F-8522-21CCF22103CE}" destId="{B99FE1E7-C24D-483D-8EAE-22BF4EE27094}" srcOrd="0" destOrd="0" presId="urn:microsoft.com/office/officeart/2005/8/layout/hProcess10"/>
    <dgm:cxn modelId="{FE914B87-AB2D-4E4F-AFD9-76E5B8B0BA38}" type="presOf" srcId="{EB144A2E-9BF0-478B-8FB1-A7001D92F0E3}" destId="{0E796B9C-2017-4E40-AFD3-2B9B531FC06F}" srcOrd="0" destOrd="0" presId="urn:microsoft.com/office/officeart/2005/8/layout/hProcess10"/>
    <dgm:cxn modelId="{2B65A0D5-6D5E-4D5D-A9BC-AF8C3184B211}" type="presParOf" srcId="{1AAEA487-6A08-4DC5-9F25-795255F8E42F}" destId="{A648DD13-BC9D-4BE9-874E-69CC5B057A62}" srcOrd="0" destOrd="0" presId="urn:microsoft.com/office/officeart/2005/8/layout/hProcess10"/>
    <dgm:cxn modelId="{090EF800-7B9A-4EA4-AE8F-FB86B1E1912E}" type="presParOf" srcId="{A648DD13-BC9D-4BE9-874E-69CC5B057A62}" destId="{A9661AAC-1FE2-4513-8CBC-7B38BC01B035}" srcOrd="0" destOrd="0" presId="urn:microsoft.com/office/officeart/2005/8/layout/hProcess10"/>
    <dgm:cxn modelId="{F53E5441-5F18-400E-98A3-FEC5B2E422AF}" type="presParOf" srcId="{A648DD13-BC9D-4BE9-874E-69CC5B057A62}" destId="{4EA42733-CB60-47BB-A56F-BDBA19399EB1}" srcOrd="1" destOrd="0" presId="urn:microsoft.com/office/officeart/2005/8/layout/hProcess10"/>
    <dgm:cxn modelId="{D3E4E857-CD72-45BA-BFC6-6F524244165A}" type="presParOf" srcId="{1AAEA487-6A08-4DC5-9F25-795255F8E42F}" destId="{0E796B9C-2017-4E40-AFD3-2B9B531FC06F}" srcOrd="1" destOrd="0" presId="urn:microsoft.com/office/officeart/2005/8/layout/hProcess10"/>
    <dgm:cxn modelId="{FE9BAAEF-7AB6-4900-8C70-5230CCCE3D36}" type="presParOf" srcId="{0E796B9C-2017-4E40-AFD3-2B9B531FC06F}" destId="{E61CEDF8-42F3-499A-8763-79DBBF4198DC}" srcOrd="0" destOrd="0" presId="urn:microsoft.com/office/officeart/2005/8/layout/hProcess10"/>
    <dgm:cxn modelId="{FD8366FA-625B-45CC-95BF-198A9AB419DC}" type="presParOf" srcId="{1AAEA487-6A08-4DC5-9F25-795255F8E42F}" destId="{A93770D2-9040-4779-B8C6-6E3A8A5255FB}" srcOrd="2" destOrd="0" presId="urn:microsoft.com/office/officeart/2005/8/layout/hProcess10"/>
    <dgm:cxn modelId="{EA028E50-6C87-4C69-B58E-E3F4F10DD482}" type="presParOf" srcId="{A93770D2-9040-4779-B8C6-6E3A8A5255FB}" destId="{3FD6FE19-0B9E-49AF-BF82-329F2CD961C2}" srcOrd="0" destOrd="0" presId="urn:microsoft.com/office/officeart/2005/8/layout/hProcess10"/>
    <dgm:cxn modelId="{29A9DEE4-0040-4B8A-A8B0-A87B4A516534}" type="presParOf" srcId="{A93770D2-9040-4779-B8C6-6E3A8A5255FB}" destId="{B99FE1E7-C24D-483D-8EAE-22BF4EE27094}" srcOrd="1" destOrd="0" presId="urn:microsoft.com/office/officeart/2005/8/layout/hProcess10"/>
    <dgm:cxn modelId="{CBDE6732-7E82-44EE-B328-BCE78C3D2C33}" type="presParOf" srcId="{1AAEA487-6A08-4DC5-9F25-795255F8E42F}" destId="{1CBF6DCF-22A8-40D6-924F-C1D3F75F7F0C}" srcOrd="3" destOrd="0" presId="urn:microsoft.com/office/officeart/2005/8/layout/hProcess10"/>
    <dgm:cxn modelId="{5F1B17AF-8678-4BD9-90E4-B4B57C14BC92}" type="presParOf" srcId="{1CBF6DCF-22A8-40D6-924F-C1D3F75F7F0C}" destId="{B067A609-18A3-43F9-8660-D8C830A8817D}" srcOrd="0" destOrd="0" presId="urn:microsoft.com/office/officeart/2005/8/layout/hProcess10"/>
    <dgm:cxn modelId="{0B4E3D94-059E-4893-A691-37CE0242CCB0}" type="presParOf" srcId="{1AAEA487-6A08-4DC5-9F25-795255F8E42F}" destId="{16006310-4D6B-429B-9DFE-58C7D19495A4}" srcOrd="4" destOrd="0" presId="urn:microsoft.com/office/officeart/2005/8/layout/hProcess10"/>
    <dgm:cxn modelId="{624653F5-7F74-45C5-8A03-CA65A12BBCFF}" type="presParOf" srcId="{16006310-4D6B-429B-9DFE-58C7D19495A4}" destId="{2799816F-5966-42DF-80B4-7A9232E9973E}" srcOrd="0" destOrd="0" presId="urn:microsoft.com/office/officeart/2005/8/layout/hProcess10"/>
    <dgm:cxn modelId="{7D4E7539-9D68-4A59-8BF7-8D59B64514E1}" type="presParOf" srcId="{16006310-4D6B-429B-9DFE-58C7D19495A4}" destId="{B4F8FC5B-39A9-4762-A65F-1D588120039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2A6BA8-6F0A-4A5B-ABFF-4BB3805E0BA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9737DBC-CEF2-4F3F-8522-21CCF22103CE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10:00</a:t>
          </a:r>
        </a:p>
        <a:p>
          <a:r>
            <a:rPr lang="cs-CZ" sz="1600" dirty="0" smtClean="0">
              <a:hlinkClick xmlns:r="http://schemas.openxmlformats.org/officeDocument/2006/relationships" r:id="rId1" action="ppaction://hlinksldjump"/>
            </a:rPr>
            <a:t>Monitoring toku ze strany ČIŽP OI Olomouc</a:t>
          </a:r>
          <a:endParaRPr lang="cs-CZ" sz="1600" dirty="0" smtClean="0"/>
        </a:p>
      </dgm:t>
    </dgm:pt>
    <dgm:pt modelId="{5BB2E848-2936-4A5E-AF1E-4A68B8B15696}" type="parTrans" cxnId="{FD36078A-F96A-433C-89BF-77CE3AE6AF8F}">
      <dgm:prSet/>
      <dgm:spPr/>
      <dgm:t>
        <a:bodyPr/>
        <a:lstStyle/>
        <a:p>
          <a:endParaRPr lang="cs-CZ"/>
        </a:p>
      </dgm:t>
    </dgm:pt>
    <dgm:pt modelId="{C9D5F957-8DE2-4947-8856-06DB47FC4E0C}" type="sibTrans" cxnId="{FD36078A-F96A-433C-89BF-77CE3AE6AF8F}">
      <dgm:prSet/>
      <dgm:spPr/>
      <dgm:t>
        <a:bodyPr/>
        <a:lstStyle/>
        <a:p>
          <a:endParaRPr lang="cs-CZ" dirty="0"/>
        </a:p>
      </dgm:t>
    </dgm:pt>
    <dgm:pt modelId="{147CCBA9-DC49-44BF-835E-9465240E948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10:00 </a:t>
          </a:r>
        </a:p>
        <a:p>
          <a:pPr algn="ctr"/>
          <a:r>
            <a:rPr lang="cs-CZ" sz="1600" dirty="0" smtClean="0">
              <a:hlinkClick xmlns:r="http://schemas.openxmlformats.org/officeDocument/2006/relationships" r:id="rId2" action="ppaction://hlinksldjump"/>
            </a:rPr>
            <a:t>Zahájení úkonů dle kontrolního řádu OI Brno</a:t>
          </a:r>
          <a:endParaRPr lang="cs-CZ" sz="1600" dirty="0" smtClean="0"/>
        </a:p>
      </dgm:t>
    </dgm:pt>
    <dgm:pt modelId="{DE50CFE5-5A4A-4739-8ED1-75FDE16DC499}" type="parTrans" cxnId="{515CB99E-A501-4A23-940C-0848F97037B8}">
      <dgm:prSet/>
      <dgm:spPr/>
      <dgm:t>
        <a:bodyPr/>
        <a:lstStyle/>
        <a:p>
          <a:endParaRPr lang="cs-CZ"/>
        </a:p>
      </dgm:t>
    </dgm:pt>
    <dgm:pt modelId="{5487BE4E-13AD-41C5-BB22-2F1115412BF3}" type="sibTrans" cxnId="{515CB99E-A501-4A23-940C-0848F97037B8}">
      <dgm:prSet/>
      <dgm:spPr/>
      <dgm:t>
        <a:bodyPr/>
        <a:lstStyle/>
        <a:p>
          <a:endParaRPr lang="cs-CZ"/>
        </a:p>
      </dgm:t>
    </dgm:pt>
    <dgm:pt modelId="{39D0D1C7-A93F-4520-A514-12726CCE9829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9:30</a:t>
          </a:r>
        </a:p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</a:rPr>
            <a:t>Pokračují odběry vzorků z toku ze strany HZS</a:t>
          </a:r>
        </a:p>
        <a:p>
          <a:pPr algn="ctr"/>
          <a:r>
            <a:rPr lang="cs-CZ" sz="1600" dirty="0" smtClean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rId1" action="ppaction://hlinksldjump"/>
            </a:rPr>
            <a:t> </a:t>
          </a:r>
          <a:endParaRPr lang="cs-CZ" sz="1600" dirty="0" smtClean="0">
            <a:solidFill>
              <a:schemeClr val="bg2">
                <a:lumMod val="10000"/>
              </a:schemeClr>
            </a:solidFill>
          </a:endParaRPr>
        </a:p>
        <a:p>
          <a:pPr algn="ctr"/>
          <a:endParaRPr lang="cs-CZ" sz="1800" dirty="0" smtClean="0">
            <a:hlinkClick xmlns:r="http://schemas.openxmlformats.org/officeDocument/2006/relationships" r:id="rId3" action="ppaction://hlinksldjump"/>
          </a:endParaRPr>
        </a:p>
      </dgm:t>
    </dgm:pt>
    <dgm:pt modelId="{EB144A2E-9BF0-478B-8FB1-A7001D92F0E3}" type="sibTrans" cxnId="{C31FE32C-69DF-42B3-AAF2-ED394A175557}">
      <dgm:prSet/>
      <dgm:spPr/>
      <dgm:t>
        <a:bodyPr/>
        <a:lstStyle/>
        <a:p>
          <a:endParaRPr lang="cs-CZ" dirty="0"/>
        </a:p>
      </dgm:t>
    </dgm:pt>
    <dgm:pt modelId="{AAA0A85E-960A-4D5F-80EC-E7687A55D67D}" type="parTrans" cxnId="{C31FE32C-69DF-42B3-AAF2-ED394A175557}">
      <dgm:prSet/>
      <dgm:spPr/>
      <dgm:t>
        <a:bodyPr/>
        <a:lstStyle/>
        <a:p>
          <a:endParaRPr lang="cs-CZ"/>
        </a:p>
      </dgm:t>
    </dgm:pt>
    <dgm:pt modelId="{1AAEA487-6A08-4DC5-9F25-795255F8E42F}" type="pres">
      <dgm:prSet presAssocID="{1E2A6BA8-6F0A-4A5B-ABFF-4BB3805E0B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648DD13-BC9D-4BE9-874E-69CC5B057A62}" type="pres">
      <dgm:prSet presAssocID="{39D0D1C7-A93F-4520-A514-12726CCE9829}" presName="composite" presStyleCnt="0"/>
      <dgm:spPr/>
    </dgm:pt>
    <dgm:pt modelId="{A9661AAC-1FE2-4513-8CBC-7B38BC01B035}" type="pres">
      <dgm:prSet presAssocID="{39D0D1C7-A93F-4520-A514-12726CCE9829}" presName="imagSh" presStyleLbl="bgImgPlace1" presStyleIdx="0" presStyleCnt="3" custScaleY="100000" custLinFactNeighborX="9132" custLinFactNeighborY="-343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cs-CZ"/>
        </a:p>
      </dgm:t>
    </dgm:pt>
    <dgm:pt modelId="{4EA42733-CB60-47BB-A56F-BDBA19399EB1}" type="pres">
      <dgm:prSet presAssocID="{39D0D1C7-A93F-4520-A514-12726CCE9829}" presName="txNode" presStyleLbl="node1" presStyleIdx="0" presStyleCnt="3" custScaleX="124868" custScaleY="117235" custLinFactNeighborX="342" custLinFactNeighborY="200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796B9C-2017-4E40-AFD3-2B9B531FC06F}" type="pres">
      <dgm:prSet presAssocID="{EB144A2E-9BF0-478B-8FB1-A7001D92F0E3}" presName="sibTrans" presStyleLbl="sibTrans2D1" presStyleIdx="0" presStyleCnt="2" custAng="314200" custLinFactNeighborX="37042" custLinFactNeighborY="-24889"/>
      <dgm:spPr/>
      <dgm:t>
        <a:bodyPr/>
        <a:lstStyle/>
        <a:p>
          <a:endParaRPr lang="cs-CZ"/>
        </a:p>
      </dgm:t>
    </dgm:pt>
    <dgm:pt modelId="{E61CEDF8-42F3-499A-8763-79DBBF4198DC}" type="pres">
      <dgm:prSet presAssocID="{EB144A2E-9BF0-478B-8FB1-A7001D92F0E3}" presName="connTx" presStyleLbl="sibTrans2D1" presStyleIdx="0" presStyleCnt="2"/>
      <dgm:spPr/>
      <dgm:t>
        <a:bodyPr/>
        <a:lstStyle/>
        <a:p>
          <a:endParaRPr lang="cs-CZ"/>
        </a:p>
      </dgm:t>
    </dgm:pt>
    <dgm:pt modelId="{A93770D2-9040-4779-B8C6-6E3A8A5255FB}" type="pres">
      <dgm:prSet presAssocID="{89737DBC-CEF2-4F3F-8522-21CCF22103CE}" presName="composite" presStyleCnt="0"/>
      <dgm:spPr/>
    </dgm:pt>
    <dgm:pt modelId="{3FD6FE19-0B9E-49AF-BF82-329F2CD961C2}" type="pres">
      <dgm:prSet presAssocID="{89737DBC-CEF2-4F3F-8522-21CCF22103CE}" presName="imagSh" presStyleLbl="bgImgPlace1" presStyleIdx="1" presStyleCnt="3" custScaleY="84361" custLinFactNeighborX="-52" custLinFactNeighborY="-896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508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cs-CZ"/>
        </a:p>
      </dgm:t>
    </dgm:pt>
    <dgm:pt modelId="{B99FE1E7-C24D-483D-8EAE-22BF4EE27094}" type="pres">
      <dgm:prSet presAssocID="{89737DBC-CEF2-4F3F-8522-21CCF22103CE}" presName="txNode" presStyleLbl="node1" presStyleIdx="1" presStyleCnt="3" custScaleX="142582" custScaleY="120307" custLinFactNeighborX="-8323" custLinFactNeighborY="927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BF6DCF-22A8-40D6-924F-C1D3F75F7F0C}" type="pres">
      <dgm:prSet presAssocID="{C9D5F957-8DE2-4947-8856-06DB47FC4E0C}" presName="sibTrans" presStyleLbl="sibTrans2D1" presStyleIdx="1" presStyleCnt="2" custAng="21373557" custLinFactNeighborX="235" custLinFactNeighborY="-62693"/>
      <dgm:spPr/>
      <dgm:t>
        <a:bodyPr/>
        <a:lstStyle/>
        <a:p>
          <a:endParaRPr lang="cs-CZ"/>
        </a:p>
      </dgm:t>
    </dgm:pt>
    <dgm:pt modelId="{B067A609-18A3-43F9-8660-D8C830A8817D}" type="pres">
      <dgm:prSet presAssocID="{C9D5F957-8DE2-4947-8856-06DB47FC4E0C}" presName="connTx" presStyleLbl="sibTrans2D1" presStyleIdx="1" presStyleCnt="2"/>
      <dgm:spPr/>
      <dgm:t>
        <a:bodyPr/>
        <a:lstStyle/>
        <a:p>
          <a:endParaRPr lang="cs-CZ"/>
        </a:p>
      </dgm:t>
    </dgm:pt>
    <dgm:pt modelId="{16006310-4D6B-429B-9DFE-58C7D19495A4}" type="pres">
      <dgm:prSet presAssocID="{147CCBA9-DC49-44BF-835E-9465240E9487}" presName="composite" presStyleCnt="0"/>
      <dgm:spPr/>
    </dgm:pt>
    <dgm:pt modelId="{2799816F-5966-42DF-80B4-7A9232E9973E}" type="pres">
      <dgm:prSet presAssocID="{147CCBA9-DC49-44BF-835E-9465240E9487}" presName="imagSh" presStyleLbl="bgImgPlace1" presStyleIdx="2" presStyleCnt="3" custLinFactNeighborX="-483" custLinFactNeighborY="-1495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endParaRPr lang="cs-CZ"/>
        </a:p>
      </dgm:t>
    </dgm:pt>
    <dgm:pt modelId="{B4F8FC5B-39A9-4762-A65F-1D5881200392}" type="pres">
      <dgm:prSet presAssocID="{147CCBA9-DC49-44BF-835E-9465240E9487}" presName="txNode" presStyleLbl="node1" presStyleIdx="2" presStyleCnt="3" custScaleX="118959" custScaleY="122818" custLinFactNeighborX="-17728" custLinFactNeighborY="1426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82BF8B8-B301-4AF7-B993-791CACA5FECB}" type="presOf" srcId="{EB144A2E-9BF0-478B-8FB1-A7001D92F0E3}" destId="{E61CEDF8-42F3-499A-8763-79DBBF4198DC}" srcOrd="1" destOrd="0" presId="urn:microsoft.com/office/officeart/2005/8/layout/hProcess10"/>
    <dgm:cxn modelId="{FD36078A-F96A-433C-89BF-77CE3AE6AF8F}" srcId="{1E2A6BA8-6F0A-4A5B-ABFF-4BB3805E0BA7}" destId="{89737DBC-CEF2-4F3F-8522-21CCF22103CE}" srcOrd="1" destOrd="0" parTransId="{5BB2E848-2936-4A5E-AF1E-4A68B8B15696}" sibTransId="{C9D5F957-8DE2-4947-8856-06DB47FC4E0C}"/>
    <dgm:cxn modelId="{C31FE32C-69DF-42B3-AAF2-ED394A175557}" srcId="{1E2A6BA8-6F0A-4A5B-ABFF-4BB3805E0BA7}" destId="{39D0D1C7-A93F-4520-A514-12726CCE9829}" srcOrd="0" destOrd="0" parTransId="{AAA0A85E-960A-4D5F-80EC-E7687A55D67D}" sibTransId="{EB144A2E-9BF0-478B-8FB1-A7001D92F0E3}"/>
    <dgm:cxn modelId="{9D96BDBF-2B42-49C7-92EE-01166D3F6E05}" type="presOf" srcId="{C9D5F957-8DE2-4947-8856-06DB47FC4E0C}" destId="{1CBF6DCF-22A8-40D6-924F-C1D3F75F7F0C}" srcOrd="0" destOrd="0" presId="urn:microsoft.com/office/officeart/2005/8/layout/hProcess10"/>
    <dgm:cxn modelId="{D29C58A0-BC1C-466F-A4E8-E094FDA5738B}" type="presOf" srcId="{1E2A6BA8-6F0A-4A5B-ABFF-4BB3805E0BA7}" destId="{1AAEA487-6A08-4DC5-9F25-795255F8E42F}" srcOrd="0" destOrd="0" presId="urn:microsoft.com/office/officeart/2005/8/layout/hProcess10"/>
    <dgm:cxn modelId="{E58CDBAA-8C68-4432-820D-ABF64C217FEC}" type="presOf" srcId="{C9D5F957-8DE2-4947-8856-06DB47FC4E0C}" destId="{B067A609-18A3-43F9-8660-D8C830A8817D}" srcOrd="1" destOrd="0" presId="urn:microsoft.com/office/officeart/2005/8/layout/hProcess10"/>
    <dgm:cxn modelId="{C4CE66DB-E0E6-4685-BA10-D6A1F70474E8}" type="presOf" srcId="{39D0D1C7-A93F-4520-A514-12726CCE9829}" destId="{4EA42733-CB60-47BB-A56F-BDBA19399EB1}" srcOrd="0" destOrd="0" presId="urn:microsoft.com/office/officeart/2005/8/layout/hProcess10"/>
    <dgm:cxn modelId="{515CB99E-A501-4A23-940C-0848F97037B8}" srcId="{1E2A6BA8-6F0A-4A5B-ABFF-4BB3805E0BA7}" destId="{147CCBA9-DC49-44BF-835E-9465240E9487}" srcOrd="2" destOrd="0" parTransId="{DE50CFE5-5A4A-4739-8ED1-75FDE16DC499}" sibTransId="{5487BE4E-13AD-41C5-BB22-2F1115412BF3}"/>
    <dgm:cxn modelId="{76DF1B6F-B3BC-492D-B273-38AEBC4FF403}" type="presOf" srcId="{147CCBA9-DC49-44BF-835E-9465240E9487}" destId="{B4F8FC5B-39A9-4762-A65F-1D5881200392}" srcOrd="0" destOrd="0" presId="urn:microsoft.com/office/officeart/2005/8/layout/hProcess10"/>
    <dgm:cxn modelId="{CD336416-BFAF-4D41-BE59-E7C372B280C9}" type="presOf" srcId="{89737DBC-CEF2-4F3F-8522-21CCF22103CE}" destId="{B99FE1E7-C24D-483D-8EAE-22BF4EE27094}" srcOrd="0" destOrd="0" presId="urn:microsoft.com/office/officeart/2005/8/layout/hProcess10"/>
    <dgm:cxn modelId="{FE914B87-AB2D-4E4F-AFD9-76E5B8B0BA38}" type="presOf" srcId="{EB144A2E-9BF0-478B-8FB1-A7001D92F0E3}" destId="{0E796B9C-2017-4E40-AFD3-2B9B531FC06F}" srcOrd="0" destOrd="0" presId="urn:microsoft.com/office/officeart/2005/8/layout/hProcess10"/>
    <dgm:cxn modelId="{2B65A0D5-6D5E-4D5D-A9BC-AF8C3184B211}" type="presParOf" srcId="{1AAEA487-6A08-4DC5-9F25-795255F8E42F}" destId="{A648DD13-BC9D-4BE9-874E-69CC5B057A62}" srcOrd="0" destOrd="0" presId="urn:microsoft.com/office/officeart/2005/8/layout/hProcess10"/>
    <dgm:cxn modelId="{090EF800-7B9A-4EA4-AE8F-FB86B1E1912E}" type="presParOf" srcId="{A648DD13-BC9D-4BE9-874E-69CC5B057A62}" destId="{A9661AAC-1FE2-4513-8CBC-7B38BC01B035}" srcOrd="0" destOrd="0" presId="urn:microsoft.com/office/officeart/2005/8/layout/hProcess10"/>
    <dgm:cxn modelId="{F53E5441-5F18-400E-98A3-FEC5B2E422AF}" type="presParOf" srcId="{A648DD13-BC9D-4BE9-874E-69CC5B057A62}" destId="{4EA42733-CB60-47BB-A56F-BDBA19399EB1}" srcOrd="1" destOrd="0" presId="urn:microsoft.com/office/officeart/2005/8/layout/hProcess10"/>
    <dgm:cxn modelId="{D3E4E857-CD72-45BA-BFC6-6F524244165A}" type="presParOf" srcId="{1AAEA487-6A08-4DC5-9F25-795255F8E42F}" destId="{0E796B9C-2017-4E40-AFD3-2B9B531FC06F}" srcOrd="1" destOrd="0" presId="urn:microsoft.com/office/officeart/2005/8/layout/hProcess10"/>
    <dgm:cxn modelId="{FE9BAAEF-7AB6-4900-8C70-5230CCCE3D36}" type="presParOf" srcId="{0E796B9C-2017-4E40-AFD3-2B9B531FC06F}" destId="{E61CEDF8-42F3-499A-8763-79DBBF4198DC}" srcOrd="0" destOrd="0" presId="urn:microsoft.com/office/officeart/2005/8/layout/hProcess10"/>
    <dgm:cxn modelId="{FD8366FA-625B-45CC-95BF-198A9AB419DC}" type="presParOf" srcId="{1AAEA487-6A08-4DC5-9F25-795255F8E42F}" destId="{A93770D2-9040-4779-B8C6-6E3A8A5255FB}" srcOrd="2" destOrd="0" presId="urn:microsoft.com/office/officeart/2005/8/layout/hProcess10"/>
    <dgm:cxn modelId="{EA028E50-6C87-4C69-B58E-E3F4F10DD482}" type="presParOf" srcId="{A93770D2-9040-4779-B8C6-6E3A8A5255FB}" destId="{3FD6FE19-0B9E-49AF-BF82-329F2CD961C2}" srcOrd="0" destOrd="0" presId="urn:microsoft.com/office/officeart/2005/8/layout/hProcess10"/>
    <dgm:cxn modelId="{29A9DEE4-0040-4B8A-A8B0-A87B4A516534}" type="presParOf" srcId="{A93770D2-9040-4779-B8C6-6E3A8A5255FB}" destId="{B99FE1E7-C24D-483D-8EAE-22BF4EE27094}" srcOrd="1" destOrd="0" presId="urn:microsoft.com/office/officeart/2005/8/layout/hProcess10"/>
    <dgm:cxn modelId="{CBDE6732-7E82-44EE-B328-BCE78C3D2C33}" type="presParOf" srcId="{1AAEA487-6A08-4DC5-9F25-795255F8E42F}" destId="{1CBF6DCF-22A8-40D6-924F-C1D3F75F7F0C}" srcOrd="3" destOrd="0" presId="urn:microsoft.com/office/officeart/2005/8/layout/hProcess10"/>
    <dgm:cxn modelId="{5F1B17AF-8678-4BD9-90E4-B4B57C14BC92}" type="presParOf" srcId="{1CBF6DCF-22A8-40D6-924F-C1D3F75F7F0C}" destId="{B067A609-18A3-43F9-8660-D8C830A8817D}" srcOrd="0" destOrd="0" presId="urn:microsoft.com/office/officeart/2005/8/layout/hProcess10"/>
    <dgm:cxn modelId="{0B4E3D94-059E-4893-A691-37CE0242CCB0}" type="presParOf" srcId="{1AAEA487-6A08-4DC5-9F25-795255F8E42F}" destId="{16006310-4D6B-429B-9DFE-58C7D19495A4}" srcOrd="4" destOrd="0" presId="urn:microsoft.com/office/officeart/2005/8/layout/hProcess10"/>
    <dgm:cxn modelId="{624653F5-7F74-45C5-8A03-CA65A12BBCFF}" type="presParOf" srcId="{16006310-4D6B-429B-9DFE-58C7D19495A4}" destId="{2799816F-5966-42DF-80B4-7A9232E9973E}" srcOrd="0" destOrd="0" presId="urn:microsoft.com/office/officeart/2005/8/layout/hProcess10"/>
    <dgm:cxn modelId="{7D4E7539-9D68-4A59-8BF7-8D59B64514E1}" type="presParOf" srcId="{16006310-4D6B-429B-9DFE-58C7D19495A4}" destId="{B4F8FC5B-39A9-4762-A65F-1D588120039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61AAC-1FE2-4513-8CBC-7B38BC01B035}">
      <dsp:nvSpPr>
        <dsp:cNvPr id="0" name=""/>
        <dsp:cNvSpPr/>
      </dsp:nvSpPr>
      <dsp:spPr>
        <a:xfrm>
          <a:off x="129331" y="797949"/>
          <a:ext cx="1639096" cy="16390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42733-CB60-47BB-A56F-BDBA19399EB1}">
      <dsp:nvSpPr>
        <dsp:cNvPr id="0" name=""/>
        <dsp:cNvSpPr/>
      </dsp:nvSpPr>
      <dsp:spPr>
        <a:xfrm>
          <a:off x="7662" y="1791307"/>
          <a:ext cx="2427305" cy="227519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11:30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Rybáři havárii</a:t>
          </a:r>
        </a:p>
        <a:p>
          <a:pPr marL="171450" lvl="1" indent="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hlásí Policii ČR</a:t>
          </a:r>
          <a:endParaRPr lang="cs-CZ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74300" y="1857945"/>
        <a:ext cx="2294029" cy="2141921"/>
      </dsp:txXfrm>
    </dsp:sp>
    <dsp:sp modelId="{0E796B9C-2017-4E40-AFD3-2B9B531FC06F}">
      <dsp:nvSpPr>
        <dsp:cNvPr id="0" name=""/>
        <dsp:cNvSpPr/>
      </dsp:nvSpPr>
      <dsp:spPr>
        <a:xfrm rot="21579580">
          <a:off x="2250839" y="1411405"/>
          <a:ext cx="482423" cy="393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/>
        </a:p>
      </dsp:txBody>
      <dsp:txXfrm>
        <a:off x="2250840" y="1490526"/>
        <a:ext cx="364267" cy="236312"/>
      </dsp:txXfrm>
    </dsp:sp>
    <dsp:sp modelId="{3FD6FE19-0B9E-49AF-BF82-329F2CD961C2}">
      <dsp:nvSpPr>
        <dsp:cNvPr id="0" name=""/>
        <dsp:cNvSpPr/>
      </dsp:nvSpPr>
      <dsp:spPr>
        <a:xfrm>
          <a:off x="3146758" y="780025"/>
          <a:ext cx="1639096" cy="16390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FE1E7-C24D-483D-8EAE-22BF4EE27094}">
      <dsp:nvSpPr>
        <dsp:cNvPr id="0" name=""/>
        <dsp:cNvSpPr/>
      </dsp:nvSpPr>
      <dsp:spPr>
        <a:xfrm>
          <a:off x="2958427" y="1800199"/>
          <a:ext cx="2337057" cy="234689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12:07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Nahlášena havárie Hasičským záchranným sborem ČIŽP OI Olomouc </a:t>
          </a:r>
          <a:endParaRPr lang="cs-CZ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026877" y="1868649"/>
        <a:ext cx="2200157" cy="2209991"/>
      </dsp:txXfrm>
    </dsp:sp>
    <dsp:sp modelId="{1CBF6DCF-22A8-40D6-924F-C1D3F75F7F0C}">
      <dsp:nvSpPr>
        <dsp:cNvPr id="0" name=""/>
        <dsp:cNvSpPr/>
      </dsp:nvSpPr>
      <dsp:spPr>
        <a:xfrm>
          <a:off x="5328593" y="1440161"/>
          <a:ext cx="437872" cy="393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/>
        </a:p>
      </dsp:txBody>
      <dsp:txXfrm>
        <a:off x="5328593" y="1518931"/>
        <a:ext cx="319716" cy="236312"/>
      </dsp:txXfrm>
    </dsp:sp>
    <dsp:sp modelId="{2799816F-5966-42DF-80B4-7A9232E9973E}">
      <dsp:nvSpPr>
        <dsp:cNvPr id="0" name=""/>
        <dsp:cNvSpPr/>
      </dsp:nvSpPr>
      <dsp:spPr>
        <a:xfrm>
          <a:off x="6036910" y="791249"/>
          <a:ext cx="1639096" cy="16390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8FC5B-39A9-4762-A65F-1D5881200392}">
      <dsp:nvSpPr>
        <dsp:cNvPr id="0" name=""/>
        <dsp:cNvSpPr/>
      </dsp:nvSpPr>
      <dsp:spPr>
        <a:xfrm>
          <a:off x="5745783" y="1833854"/>
          <a:ext cx="2167131" cy="2301996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12:30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" action="ppaction://hlinksldjump"/>
            </a:rPr>
            <a:t>První odběr vzorků vody z toku (HZS a VPÚ)</a:t>
          </a:r>
          <a:endParaRPr lang="cs-CZ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809256" y="1897327"/>
        <a:ext cx="2040185" cy="2175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61AAC-1FE2-4513-8CBC-7B38BC01B035}">
      <dsp:nvSpPr>
        <dsp:cNvPr id="0" name=""/>
        <dsp:cNvSpPr/>
      </dsp:nvSpPr>
      <dsp:spPr>
        <a:xfrm>
          <a:off x="360034" y="720075"/>
          <a:ext cx="1639096" cy="16390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42733-CB60-47BB-A56F-BDBA19399EB1}">
      <dsp:nvSpPr>
        <dsp:cNvPr id="0" name=""/>
        <dsp:cNvSpPr/>
      </dsp:nvSpPr>
      <dsp:spPr>
        <a:xfrm>
          <a:off x="7662" y="1791307"/>
          <a:ext cx="2427305" cy="227519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12:35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Rybáři odebírají v lokalitě Hustopeče vlastní vzorky z toku Bečvy</a:t>
          </a:r>
          <a:endParaRPr lang="cs-CZ" sz="1600" kern="1200" dirty="0" smtClean="0"/>
        </a:p>
      </dsp:txBody>
      <dsp:txXfrm>
        <a:off x="74300" y="1857945"/>
        <a:ext cx="2294029" cy="2141921"/>
      </dsp:txXfrm>
    </dsp:sp>
    <dsp:sp modelId="{0E796B9C-2017-4E40-AFD3-2B9B531FC06F}">
      <dsp:nvSpPr>
        <dsp:cNvPr id="0" name=""/>
        <dsp:cNvSpPr/>
      </dsp:nvSpPr>
      <dsp:spPr>
        <a:xfrm rot="73944">
          <a:off x="2566148" y="1331467"/>
          <a:ext cx="401762" cy="393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/>
        </a:p>
      </dsp:txBody>
      <dsp:txXfrm>
        <a:off x="2566162" y="1408966"/>
        <a:ext cx="283606" cy="236312"/>
      </dsp:txXfrm>
    </dsp:sp>
    <dsp:sp modelId="{3FD6FE19-0B9E-49AF-BF82-329F2CD961C2}">
      <dsp:nvSpPr>
        <dsp:cNvPr id="0" name=""/>
        <dsp:cNvSpPr/>
      </dsp:nvSpPr>
      <dsp:spPr>
        <a:xfrm>
          <a:off x="3146758" y="780025"/>
          <a:ext cx="1639096" cy="16390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FE1E7-C24D-483D-8EAE-22BF4EE27094}">
      <dsp:nvSpPr>
        <dsp:cNvPr id="0" name=""/>
        <dsp:cNvSpPr/>
      </dsp:nvSpPr>
      <dsp:spPr>
        <a:xfrm>
          <a:off x="2958427" y="1800199"/>
          <a:ext cx="2337057" cy="234689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13:00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Povodí Moravy po dohodě s VPÚ zvyšuje průtok Bečvy upouštěním vodní nádrže Bystřička</a:t>
          </a:r>
          <a:endParaRPr lang="cs-CZ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026877" y="1868649"/>
        <a:ext cx="2200157" cy="2209991"/>
      </dsp:txXfrm>
    </dsp:sp>
    <dsp:sp modelId="{1CBF6DCF-22A8-40D6-924F-C1D3F75F7F0C}">
      <dsp:nvSpPr>
        <dsp:cNvPr id="0" name=""/>
        <dsp:cNvSpPr/>
      </dsp:nvSpPr>
      <dsp:spPr>
        <a:xfrm>
          <a:off x="5328593" y="1440161"/>
          <a:ext cx="437872" cy="393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/>
        </a:p>
      </dsp:txBody>
      <dsp:txXfrm>
        <a:off x="5328593" y="1518931"/>
        <a:ext cx="319716" cy="236312"/>
      </dsp:txXfrm>
    </dsp:sp>
    <dsp:sp modelId="{2799816F-5966-42DF-80B4-7A9232E9973E}">
      <dsp:nvSpPr>
        <dsp:cNvPr id="0" name=""/>
        <dsp:cNvSpPr/>
      </dsp:nvSpPr>
      <dsp:spPr>
        <a:xfrm>
          <a:off x="6036910" y="791249"/>
          <a:ext cx="1639096" cy="16390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8FC5B-39A9-4762-A65F-1D5881200392}">
      <dsp:nvSpPr>
        <dsp:cNvPr id="0" name=""/>
        <dsp:cNvSpPr/>
      </dsp:nvSpPr>
      <dsp:spPr>
        <a:xfrm>
          <a:off x="5745783" y="1833854"/>
          <a:ext cx="2167131" cy="2301996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13:21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Starosta Val. Meziříčí sděluje zástupcům ČRS, že z DEZY nic neuniklo</a:t>
          </a:r>
          <a:endParaRPr lang="cs-CZ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809256" y="1897327"/>
        <a:ext cx="2040185" cy="2175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61AAC-1FE2-4513-8CBC-7B38BC01B035}">
      <dsp:nvSpPr>
        <dsp:cNvPr id="0" name=""/>
        <dsp:cNvSpPr/>
      </dsp:nvSpPr>
      <dsp:spPr>
        <a:xfrm>
          <a:off x="216030" y="648070"/>
          <a:ext cx="1542578" cy="15425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42733-CB60-47BB-A56F-BDBA19399EB1}">
      <dsp:nvSpPr>
        <dsp:cNvPr id="0" name=""/>
        <dsp:cNvSpPr/>
      </dsp:nvSpPr>
      <dsp:spPr>
        <a:xfrm>
          <a:off x="5986" y="1829168"/>
          <a:ext cx="2484830" cy="2128186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" action="ppaction://hlinksldjump"/>
            </a:rPr>
            <a:t>13:25</a:t>
          </a:r>
          <a:endParaRPr lang="cs-CZ" sz="1600" kern="1200" dirty="0">
            <a:solidFill>
              <a:schemeClr val="bg2">
                <a:lumMod val="1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Výjezd inspektora OI Olomouc na lokalitu</a:t>
          </a:r>
          <a:endParaRPr lang="cs-CZ" sz="1600" kern="1200" dirty="0">
            <a:solidFill>
              <a:schemeClr val="bg2">
                <a:lumMod val="1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Vzdálenost od místa bydliště cca 70 km</a:t>
          </a:r>
          <a:endParaRPr lang="cs-CZ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8318" y="1891500"/>
        <a:ext cx="2360166" cy="2003522"/>
      </dsp:txXfrm>
    </dsp:sp>
    <dsp:sp modelId="{0E796B9C-2017-4E40-AFD3-2B9B531FC06F}">
      <dsp:nvSpPr>
        <dsp:cNvPr id="0" name=""/>
        <dsp:cNvSpPr/>
      </dsp:nvSpPr>
      <dsp:spPr>
        <a:xfrm rot="21539369">
          <a:off x="2302384" y="1206037"/>
          <a:ext cx="543902" cy="3706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kern="1200"/>
        </a:p>
      </dsp:txBody>
      <dsp:txXfrm>
        <a:off x="2302393" y="1281150"/>
        <a:ext cx="432704" cy="222395"/>
      </dsp:txXfrm>
    </dsp:sp>
    <dsp:sp modelId="{3FD6FE19-0B9E-49AF-BF82-329F2CD961C2}">
      <dsp:nvSpPr>
        <dsp:cNvPr id="0" name=""/>
        <dsp:cNvSpPr/>
      </dsp:nvSpPr>
      <dsp:spPr>
        <a:xfrm>
          <a:off x="3312375" y="593455"/>
          <a:ext cx="1542578" cy="15425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FE1E7-C24D-483D-8EAE-22BF4EE27094}">
      <dsp:nvSpPr>
        <dsp:cNvPr id="0" name=""/>
        <dsp:cNvSpPr/>
      </dsp:nvSpPr>
      <dsp:spPr>
        <a:xfrm>
          <a:off x="2983452" y="1673576"/>
          <a:ext cx="2484815" cy="2414273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13:43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Inspektorka ČIŽP OI Brno vyhledává telefonické spojení na VPÚ Valašské Meziříčí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Nalezeno číslo na referenta krizového řízení a požární ochrany – nedostupné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500" kern="1200" dirty="0"/>
        </a:p>
      </dsp:txBody>
      <dsp:txXfrm>
        <a:off x="3054164" y="1744288"/>
        <a:ext cx="2343391" cy="2272849"/>
      </dsp:txXfrm>
    </dsp:sp>
    <dsp:sp modelId="{1CBF6DCF-22A8-40D6-924F-C1D3F75F7F0C}">
      <dsp:nvSpPr>
        <dsp:cNvPr id="0" name=""/>
        <dsp:cNvSpPr/>
      </dsp:nvSpPr>
      <dsp:spPr>
        <a:xfrm>
          <a:off x="5400599" y="1152129"/>
          <a:ext cx="460229" cy="3706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kern="1200"/>
        </a:p>
      </dsp:txBody>
      <dsp:txXfrm>
        <a:off x="5400599" y="1226261"/>
        <a:ext cx="349031" cy="222395"/>
      </dsp:txXfrm>
    </dsp:sp>
    <dsp:sp modelId="{2799816F-5966-42DF-80B4-7A9232E9973E}">
      <dsp:nvSpPr>
        <dsp:cNvPr id="0" name=""/>
        <dsp:cNvSpPr/>
      </dsp:nvSpPr>
      <dsp:spPr>
        <a:xfrm>
          <a:off x="6166034" y="812602"/>
          <a:ext cx="1542578" cy="15425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8FC5B-39A9-4762-A65F-1D5881200392}">
      <dsp:nvSpPr>
        <dsp:cNvPr id="0" name=""/>
        <dsp:cNvSpPr/>
      </dsp:nvSpPr>
      <dsp:spPr>
        <a:xfrm>
          <a:off x="5892050" y="1662570"/>
          <a:ext cx="2039519" cy="2428927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14:15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" action="ppaction://hlinksldjump"/>
            </a:rPr>
            <a:t>Příjezd pracovníka OI Olomouc na lokalitu – most do Hustopečí nad Bečvou</a:t>
          </a:r>
          <a:endParaRPr lang="cs-CZ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951785" y="1722305"/>
        <a:ext cx="1920049" cy="23094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61AAC-1FE2-4513-8CBC-7B38BC01B035}">
      <dsp:nvSpPr>
        <dsp:cNvPr id="0" name=""/>
        <dsp:cNvSpPr/>
      </dsp:nvSpPr>
      <dsp:spPr>
        <a:xfrm>
          <a:off x="141990" y="482457"/>
          <a:ext cx="1587390" cy="15873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42733-CB60-47BB-A56F-BDBA19399EB1}">
      <dsp:nvSpPr>
        <dsp:cNvPr id="0" name=""/>
        <dsp:cNvSpPr/>
      </dsp:nvSpPr>
      <dsp:spPr>
        <a:xfrm>
          <a:off x="8237" y="1576733"/>
          <a:ext cx="2386546" cy="2509584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14:30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VPÚ Valašské Meziříčí kontaktoval ČIŽP OI Olomouc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Ze strany ČIŽP OI Olomouc podána VPÚ V. Meziříčí informace, že OI Olomouc je na místě a VPÚ má kontaktovat OI Brno</a:t>
          </a:r>
        </a:p>
      </dsp:txBody>
      <dsp:txXfrm>
        <a:off x="78137" y="1646633"/>
        <a:ext cx="2246746" cy="2369784"/>
      </dsp:txXfrm>
    </dsp:sp>
    <dsp:sp modelId="{0E796B9C-2017-4E40-AFD3-2B9B531FC06F}">
      <dsp:nvSpPr>
        <dsp:cNvPr id="0" name=""/>
        <dsp:cNvSpPr/>
      </dsp:nvSpPr>
      <dsp:spPr>
        <a:xfrm rot="21599969">
          <a:off x="2358310" y="998522"/>
          <a:ext cx="458939" cy="381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/>
        </a:p>
      </dsp:txBody>
      <dsp:txXfrm>
        <a:off x="2358310" y="1074808"/>
        <a:ext cx="344511" cy="228857"/>
      </dsp:txXfrm>
    </dsp:sp>
    <dsp:sp modelId="{3FD6FE19-0B9E-49AF-BF82-329F2CD961C2}">
      <dsp:nvSpPr>
        <dsp:cNvPr id="0" name=""/>
        <dsp:cNvSpPr/>
      </dsp:nvSpPr>
      <dsp:spPr>
        <a:xfrm>
          <a:off x="3040617" y="498137"/>
          <a:ext cx="1587390" cy="15873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FE1E7-C24D-483D-8EAE-22BF4EE27094}">
      <dsp:nvSpPr>
        <dsp:cNvPr id="0" name=""/>
        <dsp:cNvSpPr/>
      </dsp:nvSpPr>
      <dsp:spPr>
        <a:xfrm>
          <a:off x="2842234" y="1609913"/>
          <a:ext cx="2177978" cy="249029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14:45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VPÚ Valašské Meziříčí kontaktoval OI Brno</a:t>
          </a:r>
          <a:endParaRPr lang="cs-CZ" sz="1600" kern="1200" dirty="0" smtClean="0"/>
        </a:p>
      </dsp:txBody>
      <dsp:txXfrm>
        <a:off x="2906025" y="1673704"/>
        <a:ext cx="2050396" cy="2362715"/>
      </dsp:txXfrm>
    </dsp:sp>
    <dsp:sp modelId="{1CBF6DCF-22A8-40D6-924F-C1D3F75F7F0C}">
      <dsp:nvSpPr>
        <dsp:cNvPr id="0" name=""/>
        <dsp:cNvSpPr/>
      </dsp:nvSpPr>
      <dsp:spPr>
        <a:xfrm rot="21499227">
          <a:off x="5184356" y="913042"/>
          <a:ext cx="464569" cy="381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/>
        </a:p>
      </dsp:txBody>
      <dsp:txXfrm>
        <a:off x="5184381" y="991004"/>
        <a:ext cx="350141" cy="228857"/>
      </dsp:txXfrm>
    </dsp:sp>
    <dsp:sp modelId="{2799816F-5966-42DF-80B4-7A9232E9973E}">
      <dsp:nvSpPr>
        <dsp:cNvPr id="0" name=""/>
        <dsp:cNvSpPr/>
      </dsp:nvSpPr>
      <dsp:spPr>
        <a:xfrm>
          <a:off x="5949817" y="764596"/>
          <a:ext cx="1587390" cy="15873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8FC5B-39A9-4762-A65F-1D5881200392}">
      <dsp:nvSpPr>
        <dsp:cNvPr id="0" name=""/>
        <dsp:cNvSpPr/>
      </dsp:nvSpPr>
      <dsp:spPr>
        <a:xfrm>
          <a:off x="5513079" y="1627819"/>
          <a:ext cx="2408356" cy="2522363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15:00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Přejezd pracovníka OI Olomouc spolu s pracovnicí VPÚ do lokality Ústí</a:t>
          </a:r>
        </a:p>
      </dsp:txBody>
      <dsp:txXfrm>
        <a:off x="5583617" y="1698357"/>
        <a:ext cx="2267280" cy="23812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61AAC-1FE2-4513-8CBC-7B38BC01B035}">
      <dsp:nvSpPr>
        <dsp:cNvPr id="0" name=""/>
        <dsp:cNvSpPr/>
      </dsp:nvSpPr>
      <dsp:spPr>
        <a:xfrm>
          <a:off x="5164" y="759599"/>
          <a:ext cx="1809728" cy="1809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42733-CB60-47BB-A56F-BDBA19399EB1}">
      <dsp:nvSpPr>
        <dsp:cNvPr id="0" name=""/>
        <dsp:cNvSpPr/>
      </dsp:nvSpPr>
      <dsp:spPr>
        <a:xfrm>
          <a:off x="29126" y="2117528"/>
          <a:ext cx="2024217" cy="205320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15:00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Činnost inspektora ČIŽP na lokalitě Ústí</a:t>
          </a:r>
          <a:endParaRPr lang="cs-CZ" sz="1600" kern="1200" dirty="0" smtClean="0"/>
        </a:p>
      </dsp:txBody>
      <dsp:txXfrm>
        <a:off x="88413" y="2176815"/>
        <a:ext cx="1905643" cy="1934635"/>
      </dsp:txXfrm>
    </dsp:sp>
    <dsp:sp modelId="{0E796B9C-2017-4E40-AFD3-2B9B531FC06F}">
      <dsp:nvSpPr>
        <dsp:cNvPr id="0" name=""/>
        <dsp:cNvSpPr/>
      </dsp:nvSpPr>
      <dsp:spPr>
        <a:xfrm rot="21600000">
          <a:off x="2343475" y="1233439"/>
          <a:ext cx="386771" cy="434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900" kern="1200" dirty="0"/>
        </a:p>
      </dsp:txBody>
      <dsp:txXfrm rot="-21600000">
        <a:off x="2343475" y="1320409"/>
        <a:ext cx="270740" cy="260912"/>
      </dsp:txXfrm>
    </dsp:sp>
    <dsp:sp modelId="{3FD6FE19-0B9E-49AF-BF82-329F2CD961C2}">
      <dsp:nvSpPr>
        <dsp:cNvPr id="0" name=""/>
        <dsp:cNvSpPr/>
      </dsp:nvSpPr>
      <dsp:spPr>
        <a:xfrm>
          <a:off x="2917178" y="694290"/>
          <a:ext cx="1809728" cy="15267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508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FE1E7-C24D-483D-8EAE-22BF4EE27094}">
      <dsp:nvSpPr>
        <dsp:cNvPr id="0" name=""/>
        <dsp:cNvSpPr/>
      </dsp:nvSpPr>
      <dsp:spPr>
        <a:xfrm>
          <a:off x="2791847" y="2106303"/>
          <a:ext cx="2351977" cy="1948208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16:10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Přejezd pracovníka ČIŽP do lokality Hustopeče nad Bečvou</a:t>
          </a:r>
          <a:endParaRPr lang="cs-CZ" sz="1600" kern="1200" dirty="0" smtClean="0">
            <a:hlinkClick xmlns:r="http://schemas.openxmlformats.org/officeDocument/2006/relationships" r:id="" action="ppaction://hlinksldjump"/>
          </a:endParaRPr>
        </a:p>
      </dsp:txBody>
      <dsp:txXfrm>
        <a:off x="2848908" y="2163364"/>
        <a:ext cx="2237855" cy="1834086"/>
      </dsp:txXfrm>
    </dsp:sp>
    <dsp:sp modelId="{1CBF6DCF-22A8-40D6-924F-C1D3F75F7F0C}">
      <dsp:nvSpPr>
        <dsp:cNvPr id="0" name=""/>
        <dsp:cNvSpPr/>
      </dsp:nvSpPr>
      <dsp:spPr>
        <a:xfrm rot="11523">
          <a:off x="5107684" y="1294743"/>
          <a:ext cx="441815" cy="434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900" kern="1200" dirty="0"/>
        </a:p>
      </dsp:txBody>
      <dsp:txXfrm>
        <a:off x="5107684" y="1381494"/>
        <a:ext cx="311359" cy="260912"/>
      </dsp:txXfrm>
    </dsp:sp>
    <dsp:sp modelId="{2799816F-5966-42DF-80B4-7A9232E9973E}">
      <dsp:nvSpPr>
        <dsp:cNvPr id="0" name=""/>
        <dsp:cNvSpPr/>
      </dsp:nvSpPr>
      <dsp:spPr>
        <a:xfrm>
          <a:off x="5986213" y="765562"/>
          <a:ext cx="1809728" cy="1809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8FC5B-39A9-4762-A65F-1D5881200392}">
      <dsp:nvSpPr>
        <dsp:cNvPr id="0" name=""/>
        <dsp:cNvSpPr/>
      </dsp:nvSpPr>
      <dsp:spPr>
        <a:xfrm>
          <a:off x="5864275" y="2080890"/>
          <a:ext cx="2018643" cy="192113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17:00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Inspektor OI Olomouc ukončil činnost na lokalitě Hustopeče nad Bečvou</a:t>
          </a:r>
        </a:p>
      </dsp:txBody>
      <dsp:txXfrm>
        <a:off x="5920543" y="2137158"/>
        <a:ext cx="1906107" cy="18085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61AAC-1FE2-4513-8CBC-7B38BC01B035}">
      <dsp:nvSpPr>
        <dsp:cNvPr id="0" name=""/>
        <dsp:cNvSpPr/>
      </dsp:nvSpPr>
      <dsp:spPr>
        <a:xfrm>
          <a:off x="287393" y="715016"/>
          <a:ext cx="1585666" cy="1585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42733-CB60-47BB-A56F-BDBA19399EB1}">
      <dsp:nvSpPr>
        <dsp:cNvPr id="0" name=""/>
        <dsp:cNvSpPr/>
      </dsp:nvSpPr>
      <dsp:spPr>
        <a:xfrm>
          <a:off x="7000" y="1577484"/>
          <a:ext cx="2383954" cy="250685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17:00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Příjezd HZS Frenštát pod Radhoštěm </a:t>
          </a:r>
          <a:endParaRPr lang="cs-CZ" sz="1600" kern="1200" dirty="0" smtClean="0">
            <a:solidFill>
              <a:schemeClr val="bg2">
                <a:lumMod val="10000"/>
              </a:schemeClr>
            </a:solidFill>
            <a:hlinkClick xmlns:r="http://schemas.openxmlformats.org/officeDocument/2006/relationships" r:id="" action="ppaction://hlinksldjump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 smtClean="0">
            <a:hlinkClick xmlns:r="http://schemas.openxmlformats.org/officeDocument/2006/relationships" r:id="" action="ppaction://hlinksldjump"/>
          </a:endParaRPr>
        </a:p>
      </dsp:txBody>
      <dsp:txXfrm>
        <a:off x="76824" y="1647308"/>
        <a:ext cx="2244306" cy="2367211"/>
      </dsp:txXfrm>
    </dsp:sp>
    <dsp:sp modelId="{0E796B9C-2017-4E40-AFD3-2B9B531FC06F}">
      <dsp:nvSpPr>
        <dsp:cNvPr id="0" name=""/>
        <dsp:cNvSpPr/>
      </dsp:nvSpPr>
      <dsp:spPr>
        <a:xfrm rot="136106">
          <a:off x="2451277" y="1148581"/>
          <a:ext cx="422547" cy="3810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 dirty="0"/>
        </a:p>
      </dsp:txBody>
      <dsp:txXfrm>
        <a:off x="2451322" y="1222522"/>
        <a:ext cx="308243" cy="228607"/>
      </dsp:txXfrm>
    </dsp:sp>
    <dsp:sp modelId="{3FD6FE19-0B9E-49AF-BF82-329F2CD961C2}">
      <dsp:nvSpPr>
        <dsp:cNvPr id="0" name=""/>
        <dsp:cNvSpPr/>
      </dsp:nvSpPr>
      <dsp:spPr>
        <a:xfrm>
          <a:off x="3078718" y="694271"/>
          <a:ext cx="1585666" cy="133768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508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FE1E7-C24D-483D-8EAE-22BF4EE27094}">
      <dsp:nvSpPr>
        <dsp:cNvPr id="0" name=""/>
        <dsp:cNvSpPr/>
      </dsp:nvSpPr>
      <dsp:spPr>
        <a:xfrm>
          <a:off x="2868856" y="1541683"/>
          <a:ext cx="2260875" cy="2486563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17:30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Inspekce předává vzorky ryb a vody z toku do laboratoře Státního veterinárního ústavu Olomouc</a:t>
          </a:r>
          <a:endParaRPr lang="cs-CZ" sz="1600" kern="1200" dirty="0" smtClean="0">
            <a:hlinkClick xmlns:r="http://schemas.openxmlformats.org/officeDocument/2006/relationships" r:id="" action="ppaction://hlinksldjump"/>
          </a:endParaRPr>
        </a:p>
      </dsp:txBody>
      <dsp:txXfrm>
        <a:off x="2935075" y="1607902"/>
        <a:ext cx="2128437" cy="2354125"/>
      </dsp:txXfrm>
    </dsp:sp>
    <dsp:sp modelId="{1CBF6DCF-22A8-40D6-924F-C1D3F75F7F0C}">
      <dsp:nvSpPr>
        <dsp:cNvPr id="0" name=""/>
        <dsp:cNvSpPr/>
      </dsp:nvSpPr>
      <dsp:spPr>
        <a:xfrm rot="1142">
          <a:off x="5126405" y="1032191"/>
          <a:ext cx="462452" cy="3810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 dirty="0"/>
        </a:p>
      </dsp:txBody>
      <dsp:txXfrm>
        <a:off x="5126405" y="1108375"/>
        <a:ext cx="348148" cy="228607"/>
      </dsp:txXfrm>
    </dsp:sp>
    <dsp:sp modelId="{2799816F-5966-42DF-80B4-7A9232E9973E}">
      <dsp:nvSpPr>
        <dsp:cNvPr id="0" name=""/>
        <dsp:cNvSpPr/>
      </dsp:nvSpPr>
      <dsp:spPr>
        <a:xfrm>
          <a:off x="5982785" y="762815"/>
          <a:ext cx="1585666" cy="1585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8FC5B-39A9-4762-A65F-1D5881200392}">
      <dsp:nvSpPr>
        <dsp:cNvPr id="0" name=""/>
        <dsp:cNvSpPr/>
      </dsp:nvSpPr>
      <dsp:spPr>
        <a:xfrm>
          <a:off x="5594377" y="1537707"/>
          <a:ext cx="2331849" cy="2438454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17:30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V lokalitě prvního úhynu ryb zjištěny živé ryby</a:t>
          </a:r>
          <a:endParaRPr lang="cs-CZ" sz="1600" kern="1200" dirty="0" smtClean="0"/>
        </a:p>
      </dsp:txBody>
      <dsp:txXfrm>
        <a:off x="5662675" y="1606005"/>
        <a:ext cx="2195253" cy="23018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61AAC-1FE2-4513-8CBC-7B38BC01B035}">
      <dsp:nvSpPr>
        <dsp:cNvPr id="0" name=""/>
        <dsp:cNvSpPr/>
      </dsp:nvSpPr>
      <dsp:spPr>
        <a:xfrm>
          <a:off x="160366" y="67400"/>
          <a:ext cx="1728721" cy="17287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42733-CB60-47BB-A56F-BDBA19399EB1}">
      <dsp:nvSpPr>
        <dsp:cNvPr id="0" name=""/>
        <dsp:cNvSpPr/>
      </dsp:nvSpPr>
      <dsp:spPr>
        <a:xfrm>
          <a:off x="74882" y="1141685"/>
          <a:ext cx="2158619" cy="2026666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9:30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Pokračují odběry vzorků z toku ze strany HZS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" action="ppaction://hlinksldjump"/>
            </a:rPr>
            <a:t> </a:t>
          </a:r>
          <a:endParaRPr lang="cs-CZ" sz="1600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 smtClean="0">
            <a:hlinkClick xmlns:r="http://schemas.openxmlformats.org/officeDocument/2006/relationships" r:id="" action="ppaction://hlinksldjump"/>
          </a:endParaRPr>
        </a:p>
      </dsp:txBody>
      <dsp:txXfrm>
        <a:off x="134241" y="1201044"/>
        <a:ext cx="2039901" cy="1907948"/>
      </dsp:txXfrm>
    </dsp:sp>
    <dsp:sp modelId="{0E796B9C-2017-4E40-AFD3-2B9B531FC06F}">
      <dsp:nvSpPr>
        <dsp:cNvPr id="0" name=""/>
        <dsp:cNvSpPr/>
      </dsp:nvSpPr>
      <dsp:spPr>
        <a:xfrm rot="99417">
          <a:off x="2413833" y="530668"/>
          <a:ext cx="383727" cy="4153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/>
        </a:p>
      </dsp:txBody>
      <dsp:txXfrm>
        <a:off x="2413857" y="612081"/>
        <a:ext cx="268609" cy="249233"/>
      </dsp:txXfrm>
    </dsp:sp>
    <dsp:sp modelId="{3FD6FE19-0B9E-49AF-BF82-329F2CD961C2}">
      <dsp:nvSpPr>
        <dsp:cNvPr id="0" name=""/>
        <dsp:cNvSpPr/>
      </dsp:nvSpPr>
      <dsp:spPr>
        <a:xfrm>
          <a:off x="2983314" y="25975"/>
          <a:ext cx="1728721" cy="14583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508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FE1E7-C24D-483D-8EAE-22BF4EE27094}">
      <dsp:nvSpPr>
        <dsp:cNvPr id="0" name=""/>
        <dsp:cNvSpPr/>
      </dsp:nvSpPr>
      <dsp:spPr>
        <a:xfrm>
          <a:off x="2753689" y="1067824"/>
          <a:ext cx="2464845" cy="2079772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10:00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Monitoring toku ze strany ČIŽP OI Olomouc</a:t>
          </a:r>
          <a:endParaRPr lang="cs-CZ" sz="1600" kern="1200" dirty="0" smtClean="0"/>
        </a:p>
      </dsp:txBody>
      <dsp:txXfrm>
        <a:off x="2814603" y="1128738"/>
        <a:ext cx="2343017" cy="1957944"/>
      </dsp:txXfrm>
    </dsp:sp>
    <dsp:sp modelId="{1CBF6DCF-22A8-40D6-924F-C1D3F75F7F0C}">
      <dsp:nvSpPr>
        <dsp:cNvPr id="0" name=""/>
        <dsp:cNvSpPr/>
      </dsp:nvSpPr>
      <dsp:spPr>
        <a:xfrm rot="21583514">
          <a:off x="5171891" y="382022"/>
          <a:ext cx="460061" cy="4153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/>
        </a:p>
      </dsp:txBody>
      <dsp:txXfrm>
        <a:off x="5171892" y="465398"/>
        <a:ext cx="335445" cy="249233"/>
      </dsp:txXfrm>
    </dsp:sp>
    <dsp:sp modelId="{2799816F-5966-42DF-80B4-7A9232E9973E}">
      <dsp:nvSpPr>
        <dsp:cNvPr id="0" name=""/>
        <dsp:cNvSpPr/>
      </dsp:nvSpPr>
      <dsp:spPr>
        <a:xfrm>
          <a:off x="6024046" y="76739"/>
          <a:ext cx="1728721" cy="17287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8FC5B-39A9-4762-A65F-1D5881200392}">
      <dsp:nvSpPr>
        <dsp:cNvPr id="0" name=""/>
        <dsp:cNvSpPr/>
      </dsp:nvSpPr>
      <dsp:spPr>
        <a:xfrm>
          <a:off x="5843474" y="1045170"/>
          <a:ext cx="2056469" cy="212318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chemeClr val="bg2">
                  <a:lumMod val="10000"/>
                </a:schemeClr>
              </a:solidFill>
            </a:rPr>
            <a:t>10:00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hlinkClick xmlns:r="http://schemas.openxmlformats.org/officeDocument/2006/relationships" r:id="" action="ppaction://hlinksldjump"/>
            </a:rPr>
            <a:t>Zahájení úkonů dle kontrolního řádu OI Brno</a:t>
          </a:r>
          <a:endParaRPr lang="cs-CZ" sz="1600" kern="1200" dirty="0" smtClean="0"/>
        </a:p>
      </dsp:txBody>
      <dsp:txXfrm>
        <a:off x="5903706" y="1105402"/>
        <a:ext cx="1936005" cy="2002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64D09-E53A-4EBF-8519-AAE7E92D5DE0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44457-7B81-46D9-82B8-388EAA4E0FB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3532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848"/>
            <a:ext cx="9144000" cy="66858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1916832"/>
            <a:ext cx="7772400" cy="1470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73016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Jméno autora</a:t>
            </a:r>
          </a:p>
          <a:p>
            <a:r>
              <a:rPr lang="cs-CZ" dirty="0"/>
              <a:t>1. 1. 2017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A1879D-9C3B-4F0E-9BC0-20627C24E104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12" y="476672"/>
            <a:ext cx="2855976" cy="106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3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9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2D050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596336" y="6237312"/>
            <a:ext cx="1090464" cy="365125"/>
          </a:xfrm>
          <a:prstGeom prst="rect">
            <a:avLst/>
          </a:prstGeom>
        </p:spPr>
        <p:txBody>
          <a:bodyPr/>
          <a:lstStyle/>
          <a:p>
            <a:pPr algn="r"/>
            <a:fld id="{7CA1879D-9C3B-4F0E-9BC0-20627C24E104}" type="slidenum">
              <a:rPr lang="cs-CZ" smtClean="0"/>
              <a:pPr algn="r"/>
              <a:t>‹#›</a:t>
            </a:fld>
            <a:endParaRPr lang="cs-CZ" dirty="0"/>
          </a:p>
        </p:txBody>
      </p:sp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4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3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1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1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8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3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7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9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1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6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21.09.2022</a:t>
            </a:fld>
            <a:endParaRPr lang="cs-CZ" dirty="0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1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0808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hyperlink" Target="Fotky/zapis_VPU_Hranice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3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12" y="476672"/>
            <a:ext cx="2855976" cy="106984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780928"/>
            <a:ext cx="7990656" cy="2594719"/>
          </a:xfrm>
        </p:spPr>
        <p:txBody>
          <a:bodyPr>
            <a:noAutofit/>
          </a:bodyPr>
          <a:lstStyle/>
          <a:p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Havárie na vodách z pozice ČIŽP</a:t>
            </a:r>
            <a:b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Lukáš Kůs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3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Průběh havárie - 20.9.2020</a:t>
            </a:r>
            <a:endParaRPr lang="cs-CZ" sz="28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10722993"/>
              </p:ext>
            </p:extLst>
          </p:nvPr>
        </p:nvGraphicFramePr>
        <p:xfrm>
          <a:off x="539552" y="1196752"/>
          <a:ext cx="820891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95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Časová posloupnost odběru vzorků</a:t>
            </a:r>
            <a:endParaRPr lang="cs-CZ" sz="2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712678" cy="4497012"/>
          </a:xfrm>
          <a:prstGeom prst="rect">
            <a:avLst/>
          </a:prstGeom>
        </p:spPr>
      </p:pic>
      <p:sp>
        <p:nvSpPr>
          <p:cNvPr id="10" name="Čárový bublinový popisek 2 9"/>
          <p:cNvSpPr/>
          <p:nvPr/>
        </p:nvSpPr>
        <p:spPr>
          <a:xfrm>
            <a:off x="3948965" y="1479712"/>
            <a:ext cx="1080120" cy="5314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6027"/>
              <a:gd name="adj6" fmla="val -460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HZS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12:30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3" name="Čárový bublinový popisek 2 12"/>
          <p:cNvSpPr/>
          <p:nvPr/>
        </p:nvSpPr>
        <p:spPr>
          <a:xfrm>
            <a:off x="6444208" y="2636912"/>
            <a:ext cx="1080120" cy="6034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6027"/>
              <a:gd name="adj6" fmla="val -460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VPÚ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12:30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540463" y="4030822"/>
            <a:ext cx="1008112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5540463" y="4140431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2">
                    <a:lumMod val="10000"/>
                  </a:schemeClr>
                </a:solidFill>
              </a:rPr>
              <a:t>Výusť DEZA</a:t>
            </a:r>
            <a:endParaRPr lang="cs-CZ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V="1">
            <a:off x="6548575" y="3789040"/>
            <a:ext cx="255673" cy="241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7659483" y="3421314"/>
            <a:ext cx="165618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2">
                    <a:lumMod val="10000"/>
                  </a:schemeClr>
                </a:solidFill>
              </a:rPr>
              <a:t>Výusť </a:t>
            </a:r>
            <a:r>
              <a:rPr lang="cs-CZ" sz="1400" dirty="0" err="1" smtClean="0">
                <a:solidFill>
                  <a:schemeClr val="bg2">
                    <a:lumMod val="10000"/>
                  </a:schemeClr>
                </a:solidFill>
              </a:rPr>
              <a:t>Energoaqua</a:t>
            </a:r>
            <a:endParaRPr lang="cs-CZ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7676985" y="3466900"/>
            <a:ext cx="1143465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7164288" y="3909931"/>
            <a:ext cx="512697" cy="36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ahnutá šipka doleva 11">
            <a:hlinkClick r:id="rId3" action="ppaction://hlinksldjump"/>
          </p:cNvPr>
          <p:cNvSpPr/>
          <p:nvPr/>
        </p:nvSpPr>
        <p:spPr>
          <a:xfrm>
            <a:off x="4489025" y="6021288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" name="Vývojový diagram: spojnice 2"/>
          <p:cNvSpPr/>
          <p:nvPr/>
        </p:nvSpPr>
        <p:spPr>
          <a:xfrm>
            <a:off x="6012160" y="3573016"/>
            <a:ext cx="144016" cy="14401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697375" y="3319929"/>
            <a:ext cx="112626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2">
                    <a:lumMod val="10000"/>
                  </a:schemeClr>
                </a:solidFill>
              </a:rPr>
              <a:t>První zaznamenaný úhyn ryb</a:t>
            </a:r>
            <a:endParaRPr lang="cs-CZ" sz="1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4569697" y="3362523"/>
            <a:ext cx="1143465" cy="4725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se šipkou 18"/>
          <p:cNvCxnSpPr>
            <a:endCxn id="3" idx="2"/>
          </p:cNvCxnSpPr>
          <p:nvPr/>
        </p:nvCxnSpPr>
        <p:spPr>
          <a:xfrm flipV="1">
            <a:off x="5725056" y="3645024"/>
            <a:ext cx="287104" cy="158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Čárový bublinový popisek 2 20"/>
          <p:cNvSpPr/>
          <p:nvPr/>
        </p:nvSpPr>
        <p:spPr>
          <a:xfrm>
            <a:off x="5614111" y="1934885"/>
            <a:ext cx="1550177" cy="531440"/>
          </a:xfrm>
          <a:prstGeom prst="borderCallout2">
            <a:avLst>
              <a:gd name="adj1" fmla="val 20208"/>
              <a:gd name="adj2" fmla="val -1335"/>
              <a:gd name="adj3" fmla="val 18750"/>
              <a:gd name="adj4" fmla="val -16667"/>
              <a:gd name="adj5" fmla="val 180608"/>
              <a:gd name="adj6" fmla="val -605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Rybáři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12:35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Průběh havárie – 20.9.2020</a:t>
            </a:r>
            <a:endParaRPr lang="cs-CZ" sz="28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78244160"/>
              </p:ext>
            </p:extLst>
          </p:nvPr>
        </p:nvGraphicFramePr>
        <p:xfrm>
          <a:off x="539552" y="1196752"/>
          <a:ext cx="820891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714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Výjezd inspektora ČIŽP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208912" cy="5184576"/>
          </a:xfrm>
        </p:spPr>
        <p:txBody>
          <a:bodyPr>
            <a:noAutofit/>
          </a:bodyPr>
          <a:lstStyle/>
          <a:p>
            <a:r>
              <a:rPr lang="cs-CZ" sz="1600" b="1" dirty="0" smtClean="0"/>
              <a:t>Příprava a opatřování informací </a:t>
            </a:r>
            <a:r>
              <a:rPr lang="cs-CZ" sz="1600" dirty="0" smtClean="0"/>
              <a:t>– telefonická komunikace s VPÚ, ČRS, HZS</a:t>
            </a:r>
          </a:p>
          <a:p>
            <a:r>
              <a:rPr lang="cs-CZ" sz="1600" dirty="0" smtClean="0"/>
              <a:t>Poprvé se objevuje informace, že </a:t>
            </a:r>
            <a:r>
              <a:rPr lang="cs-CZ" sz="1600" b="1" u="sng" dirty="0" smtClean="0"/>
              <a:t>zdroj kontaminace</a:t>
            </a:r>
            <a:r>
              <a:rPr lang="cs-CZ" sz="1600" u="sng" dirty="0" smtClean="0"/>
              <a:t> </a:t>
            </a:r>
            <a:r>
              <a:rPr lang="cs-CZ" sz="1600" dirty="0" smtClean="0"/>
              <a:t>je pravděpodobně </a:t>
            </a:r>
            <a:r>
              <a:rPr lang="cs-CZ" sz="1600" b="1" u="sng" dirty="0" smtClean="0"/>
              <a:t>mimo územní působnost OI Olomouc</a:t>
            </a:r>
            <a:r>
              <a:rPr lang="cs-CZ" sz="1600" dirty="0" smtClean="0"/>
              <a:t> – </a:t>
            </a:r>
            <a:r>
              <a:rPr lang="cs-CZ" sz="1600" b="1" dirty="0" smtClean="0"/>
              <a:t>inspektor OI Olomouc předává </a:t>
            </a:r>
            <a:r>
              <a:rPr lang="cs-CZ" sz="1600" dirty="0" smtClean="0"/>
              <a:t>tuto </a:t>
            </a:r>
            <a:r>
              <a:rPr lang="cs-CZ" sz="1600" b="1" dirty="0" smtClean="0"/>
              <a:t>informaci </a:t>
            </a:r>
            <a:r>
              <a:rPr lang="cs-CZ" sz="1600" dirty="0" smtClean="0"/>
              <a:t>inspektorce</a:t>
            </a:r>
            <a:r>
              <a:rPr lang="cs-CZ" sz="1600" b="1" dirty="0" smtClean="0"/>
              <a:t> OI Brno </a:t>
            </a:r>
            <a:r>
              <a:rPr lang="cs-CZ" sz="1600" dirty="0" smtClean="0"/>
              <a:t>držící služební pohotovost</a:t>
            </a:r>
          </a:p>
          <a:p>
            <a:r>
              <a:rPr lang="cs-CZ" sz="1600" dirty="0" smtClean="0"/>
              <a:t>Inspektor sdělil, že další informace OI Brno předá po příjezdu na místo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b="1" dirty="0" smtClean="0"/>
          </a:p>
          <a:p>
            <a:pPr marL="0" indent="0" algn="ctr">
              <a:buNone/>
            </a:pPr>
            <a:endParaRPr lang="cs-CZ" sz="1800" b="1" dirty="0" smtClean="0"/>
          </a:p>
          <a:p>
            <a:pPr marL="400050" lvl="1" indent="0">
              <a:buNone/>
            </a:pPr>
            <a:endParaRPr lang="cs-CZ" sz="1400" dirty="0"/>
          </a:p>
        </p:txBody>
      </p:sp>
      <p:sp>
        <p:nvSpPr>
          <p:cNvPr id="5" name="Zahnutá šipka doleva 4">
            <a:hlinkClick r:id="" action="ppaction://hlinkshowjump?jump=lastslideviewed"/>
          </p:cNvPr>
          <p:cNvSpPr/>
          <p:nvPr/>
        </p:nvSpPr>
        <p:spPr>
          <a:xfrm>
            <a:off x="4427984" y="5805264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Průběh havárie – 20.9.2020</a:t>
            </a:r>
            <a:endParaRPr lang="cs-CZ" sz="28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52026817"/>
              </p:ext>
            </p:extLst>
          </p:nvPr>
        </p:nvGraphicFramePr>
        <p:xfrm>
          <a:off x="539552" y="1196752"/>
          <a:ext cx="820891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6084168" y="126876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94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Příjezd inspektora ČIŽP OI Olomouc na lokalitu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r>
              <a:rPr lang="cs-CZ" sz="1600" b="1" dirty="0" smtClean="0"/>
              <a:t>Obhlídka místa </a:t>
            </a:r>
            <a:r>
              <a:rPr lang="cs-CZ" sz="1600" dirty="0" smtClean="0"/>
              <a:t>– </a:t>
            </a:r>
            <a:r>
              <a:rPr lang="cs-CZ" sz="1600" b="1" dirty="0" smtClean="0"/>
              <a:t>pořízení fotografií </a:t>
            </a:r>
            <a:r>
              <a:rPr lang="cs-CZ" sz="1600" dirty="0" smtClean="0"/>
              <a:t>(mimo jiné důkaz o času dojezdu pracovníka na lokalitu)</a:t>
            </a:r>
          </a:p>
          <a:p>
            <a:r>
              <a:rPr lang="cs-CZ" sz="1600" dirty="0" smtClean="0"/>
              <a:t>Zjištění, že </a:t>
            </a:r>
            <a:r>
              <a:rPr lang="cs-CZ" sz="1600" b="1" dirty="0" smtClean="0"/>
              <a:t>kontaminant je senzoricky nepozorovatelný </a:t>
            </a:r>
            <a:r>
              <a:rPr lang="cs-CZ" sz="1600" dirty="0" smtClean="0"/>
              <a:t>– bez zápachu, vysoká toxicita pro ryby, základní ukazatele jako pH a obsah kyslíku v normě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etkání s pracovnicí vodoprávního úřadu a konzultace</a:t>
            </a:r>
          </a:p>
          <a:p>
            <a:r>
              <a:rPr lang="cs-CZ" sz="1600" dirty="0" smtClean="0"/>
              <a:t>Následně přejezd inspektora OI Olomouc spolu se zástupkyní VPÚ do lokality Ústí (v lokalitě Ústí působil v danou chvíli HZS Olomouckého kraje)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b="1" dirty="0" smtClean="0"/>
          </a:p>
          <a:p>
            <a:pPr marL="0" indent="0" algn="ctr">
              <a:buNone/>
            </a:pPr>
            <a:endParaRPr lang="cs-CZ" sz="1800" b="1" dirty="0" smtClean="0"/>
          </a:p>
          <a:p>
            <a:pPr marL="400050" lvl="1" indent="0">
              <a:buNone/>
            </a:pPr>
            <a:endParaRPr lang="cs-CZ" sz="1400" dirty="0"/>
          </a:p>
        </p:txBody>
      </p:sp>
      <p:sp>
        <p:nvSpPr>
          <p:cNvPr id="5" name="Zahnutá šipka doleva 4">
            <a:hlinkClick r:id="" action="ppaction://hlinkshowjump?jump=lastslideviewed"/>
          </p:cNvPr>
          <p:cNvSpPr/>
          <p:nvPr/>
        </p:nvSpPr>
        <p:spPr>
          <a:xfrm>
            <a:off x="4427984" y="4797152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První komunikace mezi VPÚ a OI Brno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7272808" cy="4392488"/>
          </a:xfrm>
        </p:spPr>
        <p:txBody>
          <a:bodyPr>
            <a:noAutofit/>
          </a:bodyPr>
          <a:lstStyle/>
          <a:p>
            <a:pPr algn="just"/>
            <a:r>
              <a:rPr lang="cs-CZ" sz="1600" b="1" dirty="0" smtClean="0"/>
              <a:t>Ze strany ČIŽP vzneseny dotazy </a:t>
            </a:r>
            <a:r>
              <a:rPr lang="cs-CZ" sz="1600" dirty="0" smtClean="0"/>
              <a:t>na zabarvení vody v místě, kde se nacházel pracovník VPÚ – voda dle informací vizuálně nevykazovala žádné nestandartní znaky, úhyn ryb žádný, pouze nestandartní chování</a:t>
            </a:r>
          </a:p>
          <a:p>
            <a:pPr marL="0" indent="0" algn="just">
              <a:buNone/>
            </a:pPr>
            <a:endParaRPr lang="cs-CZ" sz="1600" dirty="0" smtClean="0"/>
          </a:p>
          <a:p>
            <a:pPr algn="just"/>
            <a:r>
              <a:rPr lang="cs-CZ" sz="1600" b="1" dirty="0" smtClean="0"/>
              <a:t>Ze strany ČIŽP</a:t>
            </a:r>
            <a:r>
              <a:rPr lang="cs-CZ" sz="1600" dirty="0" smtClean="0"/>
              <a:t> na základě žádosti VPÚ o stanovení dalšího postupu sděleny </a:t>
            </a:r>
            <a:r>
              <a:rPr lang="cs-CZ" sz="1600" b="1" dirty="0" smtClean="0"/>
              <a:t>informace o nutnosti informovat </a:t>
            </a:r>
            <a:r>
              <a:rPr lang="cs-CZ" sz="1600" dirty="0" smtClean="0"/>
              <a:t>HZS, Policii ČR správce povodí. </a:t>
            </a:r>
          </a:p>
          <a:p>
            <a:pPr marL="0" indent="0" algn="just">
              <a:buNone/>
            </a:pPr>
            <a:endParaRPr lang="cs-CZ" sz="1600" dirty="0" smtClean="0"/>
          </a:p>
          <a:p>
            <a:pPr algn="just"/>
            <a:r>
              <a:rPr lang="cs-CZ" sz="1600" dirty="0"/>
              <a:t>Ze strany ČIŽP </a:t>
            </a:r>
            <a:r>
              <a:rPr lang="cs-CZ" sz="1600" b="1" dirty="0"/>
              <a:t>upozornění na možnost povolání chemické jednotky </a:t>
            </a:r>
            <a:r>
              <a:rPr lang="cs-CZ" sz="1600" b="1" dirty="0" smtClean="0"/>
              <a:t>HZS Frenštát pod Radhoštěm</a:t>
            </a:r>
            <a:r>
              <a:rPr lang="cs-CZ" sz="1600" dirty="0" smtClean="0"/>
              <a:t>.</a:t>
            </a:r>
          </a:p>
          <a:p>
            <a:pPr marL="0" indent="0" algn="just">
              <a:buNone/>
            </a:pPr>
            <a:endParaRPr lang="cs-CZ" sz="1600" dirty="0" smtClean="0"/>
          </a:p>
          <a:p>
            <a:pPr algn="just"/>
            <a:r>
              <a:rPr lang="cs-CZ" sz="1600" b="1" dirty="0" smtClean="0"/>
              <a:t>Nabídnuto, že inspektorka ČIŽP v případě nutnosti vyjede na </a:t>
            </a:r>
            <a:r>
              <a:rPr lang="cs-CZ" sz="1600" dirty="0" smtClean="0"/>
              <a:t>lokalitu (vzdálenost cca 150 km)</a:t>
            </a:r>
            <a:endParaRPr lang="cs-CZ" sz="1600" dirty="0"/>
          </a:p>
          <a:p>
            <a:pPr marL="0" indent="0">
              <a:buNone/>
            </a:pPr>
            <a:endParaRPr lang="cs-CZ" sz="1800" b="1" dirty="0" smtClean="0"/>
          </a:p>
          <a:p>
            <a:pPr marL="0" indent="0" algn="ctr">
              <a:buNone/>
            </a:pPr>
            <a:endParaRPr lang="cs-CZ" sz="1800" b="1" dirty="0" smtClean="0"/>
          </a:p>
          <a:p>
            <a:pPr marL="400050" lvl="1" indent="0">
              <a:buNone/>
            </a:pPr>
            <a:endParaRPr lang="cs-CZ" sz="1400" dirty="0"/>
          </a:p>
        </p:txBody>
      </p:sp>
      <p:sp>
        <p:nvSpPr>
          <p:cNvPr id="5" name="Zahnutá šipka doleva 4">
            <a:hlinkClick r:id="" action="ppaction://hlinkshowjump?jump=lastslideviewed"/>
          </p:cNvPr>
          <p:cNvSpPr/>
          <p:nvPr/>
        </p:nvSpPr>
        <p:spPr>
          <a:xfrm>
            <a:off x="4445552" y="5373216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Průběh havárie – 20.9.2020</a:t>
            </a:r>
            <a:endParaRPr lang="cs-CZ" sz="28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97533476"/>
              </p:ext>
            </p:extLst>
          </p:nvPr>
        </p:nvGraphicFramePr>
        <p:xfrm>
          <a:off x="539552" y="1196752"/>
          <a:ext cx="820891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Čárový bublinový popisek 2 3"/>
          <p:cNvSpPr/>
          <p:nvPr/>
        </p:nvSpPr>
        <p:spPr>
          <a:xfrm>
            <a:off x="3779912" y="1268760"/>
            <a:ext cx="2088232" cy="57606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1049"/>
              <a:gd name="adj6" fmla="val -330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 smtClean="0">
                <a:solidFill>
                  <a:schemeClr val="bg2">
                    <a:lumMod val="10000"/>
                  </a:schemeClr>
                </a:solidFill>
              </a:rPr>
              <a:t>15:57 Starosta </a:t>
            </a:r>
            <a:r>
              <a:rPr lang="cs-CZ" sz="1000" dirty="0">
                <a:solidFill>
                  <a:schemeClr val="bg2">
                    <a:lumMod val="10000"/>
                  </a:schemeClr>
                </a:solidFill>
              </a:rPr>
              <a:t>Valašského Meziříčí opět rybáře informuje, že z DEZY nic </a:t>
            </a:r>
            <a:r>
              <a:rPr lang="cs-CZ" sz="1000" dirty="0" smtClean="0">
                <a:solidFill>
                  <a:schemeClr val="bg2">
                    <a:lumMod val="10000"/>
                  </a:schemeClr>
                </a:solidFill>
              </a:rPr>
              <a:t>neuniklo</a:t>
            </a:r>
            <a:endParaRPr lang="cs-CZ" sz="1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Činnost inspektora ČIŽP na lokalitě Ústí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6768752" cy="4392488"/>
          </a:xfrm>
        </p:spPr>
        <p:txBody>
          <a:bodyPr>
            <a:noAutofit/>
          </a:bodyPr>
          <a:lstStyle/>
          <a:p>
            <a:pPr algn="just"/>
            <a:r>
              <a:rPr lang="cs-CZ" sz="1600" b="1" dirty="0" smtClean="0"/>
              <a:t>Dohoda o koordinaci postupu a úkolů </a:t>
            </a:r>
            <a:r>
              <a:rPr lang="cs-CZ" sz="1600" dirty="0" smtClean="0"/>
              <a:t>mezi jednotlivými subjekty - VPÚ Hranice, ČIŽP, HZS – </a:t>
            </a:r>
            <a:r>
              <a:rPr lang="cs-CZ" sz="1600" dirty="0" smtClean="0">
                <a:hlinkClick r:id="rId2" action="ppaction://hlinkfile"/>
              </a:rPr>
              <a:t>viz zápis VPÚ Hranice z havárie</a:t>
            </a:r>
            <a:endParaRPr lang="cs-CZ" sz="1600" dirty="0" smtClean="0"/>
          </a:p>
          <a:p>
            <a:pPr marL="0" indent="0" algn="just">
              <a:buNone/>
            </a:pPr>
            <a:endParaRPr lang="cs-CZ" sz="1600" dirty="0" smtClean="0"/>
          </a:p>
          <a:p>
            <a:pPr algn="just"/>
            <a:r>
              <a:rPr lang="cs-CZ" sz="1600" dirty="0" smtClean="0">
                <a:hlinkClick r:id="rId3" action="ppaction://hlinksldjump"/>
              </a:rPr>
              <a:t>Inspektor odmítá převzít vzorky </a:t>
            </a:r>
            <a:r>
              <a:rPr lang="cs-CZ" sz="1600" dirty="0" smtClean="0"/>
              <a:t>od VPÚ Hranice (pracovnice VPÚ tyto vzorky převzala od rybářů s tím, že je má předat inspekci)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cs-CZ" sz="1600" dirty="0"/>
              <a:t>j</a:t>
            </a:r>
            <a:r>
              <a:rPr lang="cs-CZ" sz="1600" dirty="0" smtClean="0"/>
              <a:t>ednalo se o neoznačené vzorky vody a uhynulých ryb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cs-CZ" sz="1600" dirty="0"/>
              <a:t>k</a:t>
            </a:r>
            <a:r>
              <a:rPr lang="cs-CZ" sz="1600" dirty="0" smtClean="0"/>
              <a:t>onzultace s laboratořemi, kolegy z OOP</a:t>
            </a:r>
          </a:p>
          <a:p>
            <a:pPr marL="457200" lvl="1" indent="0" algn="just">
              <a:buNone/>
            </a:pPr>
            <a:endParaRPr lang="cs-CZ" sz="1600" dirty="0" smtClean="0"/>
          </a:p>
          <a:p>
            <a:pPr algn="just"/>
            <a:r>
              <a:rPr lang="cs-CZ" sz="1600" dirty="0" smtClean="0"/>
              <a:t>Inspektor OI Olomouc se rozhodl </a:t>
            </a:r>
            <a:r>
              <a:rPr lang="cs-CZ" sz="1600" dirty="0" smtClean="0">
                <a:hlinkClick r:id="rId4" action="ppaction://hlinksldjump"/>
              </a:rPr>
              <a:t>odebrat vlastní vzorky </a:t>
            </a:r>
            <a:r>
              <a:rPr lang="cs-CZ" sz="1600" dirty="0" smtClean="0"/>
              <a:t>– ryb a vody</a:t>
            </a:r>
          </a:p>
          <a:p>
            <a:pPr marL="0" indent="0" algn="just">
              <a:buNone/>
            </a:pPr>
            <a:endParaRPr lang="cs-CZ" sz="1600" dirty="0" smtClean="0"/>
          </a:p>
          <a:p>
            <a:pPr algn="just"/>
            <a:r>
              <a:rPr lang="cs-CZ" sz="1600" dirty="0" smtClean="0"/>
              <a:t>Ze strany inspektora </a:t>
            </a:r>
            <a:r>
              <a:rPr lang="cs-CZ" sz="1600" b="1" dirty="0" smtClean="0"/>
              <a:t>ověření u velitele zásahu HZS</a:t>
            </a:r>
            <a:r>
              <a:rPr lang="cs-CZ" sz="1600" dirty="0" smtClean="0"/>
              <a:t>, že </a:t>
            </a:r>
            <a:r>
              <a:rPr lang="cs-CZ" sz="1600" b="1" dirty="0" smtClean="0"/>
              <a:t>probíhá odběr vzorků vody i výše proti proudu toku </a:t>
            </a:r>
            <a:r>
              <a:rPr lang="cs-CZ" sz="1600" dirty="0" smtClean="0"/>
              <a:t>a bylo dohodnuto druhé kolo monitoringu Bečvy</a:t>
            </a:r>
          </a:p>
          <a:p>
            <a:pPr marL="0" indent="0">
              <a:buNone/>
            </a:pPr>
            <a:endParaRPr lang="cs-CZ" sz="1800" b="1" dirty="0" smtClean="0"/>
          </a:p>
          <a:p>
            <a:pPr marL="0" indent="0" algn="ctr">
              <a:buNone/>
            </a:pPr>
            <a:endParaRPr lang="cs-CZ" sz="1800" b="1" dirty="0" smtClean="0"/>
          </a:p>
          <a:p>
            <a:pPr marL="400050" lvl="1" indent="0">
              <a:buNone/>
            </a:pPr>
            <a:endParaRPr lang="cs-CZ" sz="1400" dirty="0"/>
          </a:p>
        </p:txBody>
      </p:sp>
      <p:sp>
        <p:nvSpPr>
          <p:cNvPr id="4" name="Zahnutá šipka doleva 3">
            <a:hlinkClick r:id="rId5" action="ppaction://hlinksldjump"/>
          </p:cNvPr>
          <p:cNvSpPr/>
          <p:nvPr/>
        </p:nvSpPr>
        <p:spPr>
          <a:xfrm>
            <a:off x="4445552" y="5157192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Nepřevzetí vzorků od VPÚ (rybářů)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r>
              <a:rPr lang="cs-CZ" sz="1600" b="1" dirty="0" smtClean="0"/>
              <a:t>Ze strany ČIŽP </a:t>
            </a:r>
            <a:r>
              <a:rPr lang="cs-CZ" sz="1600" dirty="0" smtClean="0"/>
              <a:t>zaslána dopisem č.j. </a:t>
            </a:r>
            <a:r>
              <a:rPr lang="cs-CZ" sz="1600" dirty="0"/>
              <a:t>ČIŽP/RDT/2021/372</a:t>
            </a:r>
            <a:r>
              <a:rPr lang="cs-CZ" sz="1600" dirty="0" smtClean="0"/>
              <a:t> na vedení Města Hranice (starostovi a tajemníkovi </a:t>
            </a:r>
            <a:r>
              <a:rPr lang="cs-CZ" sz="1600" dirty="0" err="1" smtClean="0"/>
              <a:t>MěÚ</a:t>
            </a:r>
            <a:r>
              <a:rPr lang="cs-CZ" sz="1600" dirty="0" smtClean="0"/>
              <a:t>) </a:t>
            </a:r>
            <a:r>
              <a:rPr lang="cs-CZ" sz="1600" b="1" dirty="0" smtClean="0"/>
              <a:t>nabídka účasti na jednání</a:t>
            </a:r>
            <a:r>
              <a:rPr lang="cs-CZ" sz="1600" dirty="0" smtClean="0"/>
              <a:t>, jehož předmětem mělo být vyjasnění situace ohledně „ztracených“ vzorků.</a:t>
            </a:r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b="1" dirty="0" smtClean="0"/>
              <a:t>Písemně odmítnuto</a:t>
            </a:r>
            <a:r>
              <a:rPr lang="cs-CZ" sz="1600" dirty="0" smtClean="0"/>
              <a:t>: </a:t>
            </a:r>
            <a:r>
              <a:rPr lang="cs-CZ" sz="1600" i="1" dirty="0" smtClean="0"/>
              <a:t>„sdělujeme</a:t>
            </a:r>
            <a:r>
              <a:rPr lang="cs-CZ" sz="1600" i="1" dirty="0"/>
              <a:t>, že vše podstatné již bylo řečeno a s vedením města jsme toho názoru, že naše společné jednání by ničemu nepomohlo</a:t>
            </a:r>
            <a:r>
              <a:rPr lang="cs-CZ" sz="1600" i="1" dirty="0" smtClean="0"/>
              <a:t>.“</a:t>
            </a:r>
          </a:p>
          <a:p>
            <a:pPr marL="0" indent="0">
              <a:buNone/>
            </a:pPr>
            <a:endParaRPr lang="cs-CZ" sz="1600" i="1" dirty="0" smtClean="0"/>
          </a:p>
          <a:p>
            <a:r>
              <a:rPr lang="cs-CZ" sz="1600" b="1" dirty="0" smtClean="0"/>
              <a:t>Ve zprávě senátorky RNDr. Seitlové </a:t>
            </a:r>
            <a:r>
              <a:rPr lang="cs-CZ" sz="1600" dirty="0" smtClean="0"/>
              <a:t>uvedena odpověď VPÚ Hranice, že vzorky v době řešení havárie tento VPÚ </a:t>
            </a:r>
            <a:r>
              <a:rPr lang="cs-CZ" sz="1600" i="1" dirty="0" smtClean="0"/>
              <a:t>„neodebíral</a:t>
            </a:r>
            <a:r>
              <a:rPr lang="cs-CZ" sz="1600" i="1" dirty="0"/>
              <a:t>, dle jeho písemného sdělení si ve své gesci prováděli a následně analyzovali a vyhodnocovali vzorky vody zástupci HZS a ČIŽP. Při osobním jednání dne 23. 11. 2020 zástupkyně VÚ uvedla, že odběr vzorků žádným způsobem nekoordinovala, ale některé vzorky jí byly následně předány. Protože byla neděle a „nevědělo se“ kdo může provést analýzy, uschovala vzorky do druhého dne ve skříni úřadu.</a:t>
            </a:r>
            <a:r>
              <a:rPr lang="cs-CZ" sz="1600" dirty="0"/>
              <a:t> </a:t>
            </a:r>
          </a:p>
          <a:p>
            <a:pPr marL="0" indent="0" algn="ctr">
              <a:buNone/>
            </a:pPr>
            <a:endParaRPr lang="cs-CZ" sz="1600" b="1" dirty="0" smtClean="0"/>
          </a:p>
          <a:p>
            <a:pPr marL="400050" lvl="1" indent="0">
              <a:buNone/>
            </a:pPr>
            <a:endParaRPr lang="cs-CZ" sz="1400" dirty="0"/>
          </a:p>
        </p:txBody>
      </p:sp>
      <p:sp>
        <p:nvSpPr>
          <p:cNvPr id="5" name="Zahnutá šipka doleva 4">
            <a:hlinkClick r:id="rId2" action="ppaction://hlinksldjump"/>
          </p:cNvPr>
          <p:cNvSpPr/>
          <p:nvPr/>
        </p:nvSpPr>
        <p:spPr>
          <a:xfrm>
            <a:off x="4438328" y="5238352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5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Základní údaje o haváriích na vodách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36904" cy="4608512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1600" dirty="0" smtClean="0"/>
              <a:t>Problematika havárií na vodách řešena na ČIŽP odděleními ochrany vod</a:t>
            </a:r>
          </a:p>
          <a:p>
            <a:pPr>
              <a:buFontTx/>
              <a:buChar char="-"/>
            </a:pPr>
            <a:r>
              <a:rPr lang="cs-CZ" sz="1600" dirty="0" smtClean="0"/>
              <a:t>Kromě problematiky havárií na vodách se oddělení OV zabývá mimo jiné: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 smtClean="0"/>
              <a:t>Kontrolami zdrojů znečišťování složek ŽP </a:t>
            </a:r>
            <a:r>
              <a:rPr lang="cs-CZ" sz="1600" b="1" dirty="0" smtClean="0"/>
              <a:t>s platným 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 smtClean="0"/>
              <a:t>Kontrolami nejvýznamnějších komunálních </a:t>
            </a:r>
            <a:r>
              <a:rPr lang="cs-CZ" sz="1600" b="1" dirty="0" smtClean="0"/>
              <a:t>čistíren OV </a:t>
            </a:r>
            <a:r>
              <a:rPr lang="cs-CZ" sz="1600" dirty="0" smtClean="0"/>
              <a:t>velikosti nad 10 000 EO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 smtClean="0"/>
              <a:t>Kontrolami komunálních čistíren OV v kategorii od 500 do 10 000 EO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 smtClean="0"/>
              <a:t>Kontrolami průmyslových subjektů </a:t>
            </a:r>
            <a:r>
              <a:rPr lang="cs-CZ" sz="1600" dirty="0" err="1" smtClean="0"/>
              <a:t>nakládájící</a:t>
            </a:r>
            <a:r>
              <a:rPr lang="cs-CZ" sz="1600" dirty="0" smtClean="0"/>
              <a:t> se závadnými látkami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 smtClean="0"/>
              <a:t>Kontrolami realizace sanace </a:t>
            </a:r>
            <a:r>
              <a:rPr lang="cs-CZ" sz="1600" b="1" dirty="0" smtClean="0"/>
              <a:t>SEZ</a:t>
            </a:r>
            <a:r>
              <a:rPr lang="cs-CZ" sz="1600" dirty="0" smtClean="0"/>
              <a:t> a dlouhodobých havárií na podzemních vodách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 smtClean="0"/>
              <a:t>Kontrolami </a:t>
            </a:r>
            <a:r>
              <a:rPr lang="cs-CZ" sz="1600" b="1" dirty="0" smtClean="0"/>
              <a:t>odběrů vod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 smtClean="0"/>
              <a:t>Kontrolami </a:t>
            </a:r>
            <a:r>
              <a:rPr lang="cs-CZ" sz="1600" b="1" dirty="0" smtClean="0"/>
              <a:t>zemědělských podniků </a:t>
            </a:r>
            <a:r>
              <a:rPr lang="cs-CZ" sz="1600" dirty="0" smtClean="0"/>
              <a:t>z hlediska plnění požadavků vodního zákona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 smtClean="0"/>
              <a:t>Kontrolami dodržování zákona o </a:t>
            </a:r>
            <a:r>
              <a:rPr lang="cs-CZ" sz="1600" b="1" dirty="0" smtClean="0"/>
              <a:t>prevenci závažných havárií </a:t>
            </a:r>
          </a:p>
          <a:p>
            <a:pPr marL="457200" lvl="1" indent="0">
              <a:buNone/>
            </a:pPr>
            <a:endParaRPr lang="cs-CZ" sz="1600" b="1" dirty="0" smtClean="0"/>
          </a:p>
          <a:p>
            <a:pPr>
              <a:buFontTx/>
              <a:buChar char="-"/>
            </a:pPr>
            <a:r>
              <a:rPr lang="cs-CZ" sz="1600" dirty="0"/>
              <a:t>Ročně provedou inspektoři OOV cca 3000 kontrol</a:t>
            </a:r>
          </a:p>
          <a:p>
            <a:pPr>
              <a:buFontTx/>
              <a:buChar char="-"/>
            </a:pPr>
            <a:r>
              <a:rPr lang="cs-CZ" sz="1600" dirty="0"/>
              <a:t>Na základě provedených kontrol vedou cca 500 řízení o přestupku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1600" b="1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b="1" dirty="0" smtClean="0"/>
          </a:p>
          <a:p>
            <a:pPr marL="0" indent="0" algn="ctr">
              <a:buNone/>
            </a:pPr>
            <a:endParaRPr lang="cs-CZ" sz="1800" b="1" dirty="0" smtClean="0"/>
          </a:p>
          <a:p>
            <a:pPr marL="400050" lvl="1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0348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Odběr vzorků ryb a vody inspektorem ČIŽP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cs-CZ" sz="1600" b="1" dirty="0" smtClean="0"/>
          </a:p>
          <a:p>
            <a:pPr marL="400050" lvl="1" indent="0">
              <a:buNone/>
            </a:pPr>
            <a:endParaRPr lang="cs-CZ" sz="1400" dirty="0"/>
          </a:p>
        </p:txBody>
      </p:sp>
      <p:sp>
        <p:nvSpPr>
          <p:cNvPr id="5" name="Zahnutá šipka doleva 4">
            <a:hlinkClick r:id="" action="ppaction://hlinkshowjump?jump=lastslideviewed"/>
          </p:cNvPr>
          <p:cNvSpPr/>
          <p:nvPr/>
        </p:nvSpPr>
        <p:spPr>
          <a:xfrm>
            <a:off x="4084556" y="5445224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474419"/>
            <a:ext cx="5975000" cy="37547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99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Činnost inspektora na lokalitě Hustopeče nad Bečvou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800" dirty="0"/>
          </a:p>
        </p:txBody>
      </p:sp>
      <p:pic>
        <p:nvPicPr>
          <p:cNvPr id="6" name="Obrázek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9" y="1601005"/>
            <a:ext cx="8879402" cy="452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Činnost inspektora na lokalitě Hustopeče nad Bečvou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/>
              <a:t>O</a:t>
            </a:r>
            <a:r>
              <a:rPr lang="cs-CZ" sz="1600" dirty="0" smtClean="0"/>
              <a:t>bhlídka lokality Hustopeče nad Bečvou – monitoring bezobratlých pod kameny v řece, se zjištěním, že část bentosu přežila </a:t>
            </a:r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5579" y="2867448"/>
            <a:ext cx="3655301" cy="27414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4429" y="2894483"/>
            <a:ext cx="3624405" cy="2718304"/>
          </a:xfrm>
          <a:prstGeom prst="rect">
            <a:avLst/>
          </a:prstGeom>
        </p:spPr>
      </p:pic>
      <p:sp>
        <p:nvSpPr>
          <p:cNvPr id="8" name="Zahnutá šipka doleva 7">
            <a:hlinkClick r:id="rId4" action="ppaction://hlinksldjump"/>
          </p:cNvPr>
          <p:cNvSpPr/>
          <p:nvPr/>
        </p:nvSpPr>
        <p:spPr>
          <a:xfrm>
            <a:off x="4577712" y="6308725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Průběh havárie – 20.9.2020</a:t>
            </a:r>
            <a:endParaRPr lang="cs-CZ" sz="28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9863234"/>
              </p:ext>
            </p:extLst>
          </p:nvPr>
        </p:nvGraphicFramePr>
        <p:xfrm>
          <a:off x="539552" y="1196752"/>
          <a:ext cx="820891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747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Pitva odebraných vzorků ryb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err="1" smtClean="0"/>
              <a:t>Zavěr</a:t>
            </a:r>
            <a:r>
              <a:rPr lang="cs-CZ" sz="1600" b="1" dirty="0" smtClean="0"/>
              <a:t> </a:t>
            </a:r>
            <a:r>
              <a:rPr lang="cs-CZ" sz="1600" b="1" dirty="0"/>
              <a:t>/ Interpretace:</a:t>
            </a:r>
          </a:p>
          <a:p>
            <a:pPr marL="0" indent="0">
              <a:buNone/>
            </a:pPr>
            <a:r>
              <a:rPr lang="cs-CZ" sz="1600" dirty="0" smtClean="0"/>
              <a:t>Provedena laboratorní vyšetření doručených </a:t>
            </a:r>
            <a:r>
              <a:rPr lang="cs-CZ" sz="1600" dirty="0"/>
              <a:t>5 ryb </a:t>
            </a:r>
            <a:r>
              <a:rPr lang="cs-CZ" sz="1600" dirty="0" smtClean="0"/>
              <a:t>nesvědčí </a:t>
            </a:r>
            <a:r>
              <a:rPr lang="cs-CZ" sz="1600" dirty="0"/>
              <a:t>pro ú</a:t>
            </a:r>
            <a:r>
              <a:rPr lang="cs-CZ" sz="1600" dirty="0" smtClean="0"/>
              <a:t>hyn </a:t>
            </a:r>
            <a:r>
              <a:rPr lang="cs-CZ" sz="1600" dirty="0"/>
              <a:t>v důsledku </a:t>
            </a:r>
            <a:r>
              <a:rPr lang="cs-CZ" sz="1600" dirty="0" smtClean="0"/>
              <a:t>infekčního onemocnění. </a:t>
            </a:r>
            <a:r>
              <a:rPr lang="cs-CZ" sz="1600" b="1" dirty="0"/>
              <a:t>Pravděpodobně se </a:t>
            </a:r>
            <a:r>
              <a:rPr lang="cs-CZ" sz="1600" b="1" dirty="0" smtClean="0"/>
              <a:t>jedná </a:t>
            </a:r>
            <a:r>
              <a:rPr lang="cs-CZ" sz="1600" b="1" dirty="0"/>
              <a:t>o otravu. </a:t>
            </a:r>
            <a:r>
              <a:rPr lang="cs-CZ" sz="1600" dirty="0" smtClean="0"/>
              <a:t>Výsledky vyšetření doručených vzorků </a:t>
            </a:r>
            <a:r>
              <a:rPr lang="pl-PL" sz="1600" dirty="0" smtClean="0"/>
              <a:t>vody </a:t>
            </a:r>
            <a:r>
              <a:rPr lang="pl-PL" sz="1600" dirty="0"/>
              <a:t>jsou uvedeny na </a:t>
            </a:r>
            <a:r>
              <a:rPr lang="pl-PL" sz="1600" dirty="0" smtClean="0"/>
              <a:t>samostatném </a:t>
            </a:r>
            <a:r>
              <a:rPr lang="pl-PL" sz="1600" dirty="0"/>
              <a:t>protokolu o zkoušce č. V 5416 - 5417/2020.</a:t>
            </a:r>
            <a:endParaRPr lang="cs-CZ" sz="1600" b="1" dirty="0" smtClean="0"/>
          </a:p>
          <a:p>
            <a:pPr marL="400050" lvl="1" indent="0">
              <a:buNone/>
            </a:pPr>
            <a:endParaRPr lang="cs-CZ" sz="1400" dirty="0"/>
          </a:p>
        </p:txBody>
      </p:sp>
      <p:sp>
        <p:nvSpPr>
          <p:cNvPr id="5" name="Zahnutá šipka doleva 4">
            <a:hlinkClick r:id="rId2" action="ppaction://hlinksldjump"/>
          </p:cNvPr>
          <p:cNvSpPr/>
          <p:nvPr/>
        </p:nvSpPr>
        <p:spPr>
          <a:xfrm>
            <a:off x="4427984" y="4797152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Odběry vzorků 20.9.2020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10" y="1196752"/>
            <a:ext cx="8400380" cy="4569371"/>
          </a:xfrm>
          <a:prstGeom prst="rect">
            <a:avLst/>
          </a:prstGeom>
        </p:spPr>
      </p:pic>
      <p:sp>
        <p:nvSpPr>
          <p:cNvPr id="5" name="Zahnutá šipka doleva 4">
            <a:hlinkClick r:id="rId3" action="ppaction://hlinksldjump"/>
          </p:cNvPr>
          <p:cNvSpPr/>
          <p:nvPr/>
        </p:nvSpPr>
        <p:spPr>
          <a:xfrm>
            <a:off x="4427984" y="5984093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Průběh havárie 21.9.2020</a:t>
            </a:r>
            <a:endParaRPr lang="cs-CZ" sz="28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63648635"/>
              </p:ext>
            </p:extLst>
          </p:nvPr>
        </p:nvGraphicFramePr>
        <p:xfrm>
          <a:off x="369873" y="1641100"/>
          <a:ext cx="8208912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49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Monitoring toku ze strany ČIŽP OI Olomouc 21.9.2020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364848"/>
            <a:ext cx="7200800" cy="4392488"/>
          </a:xfrm>
        </p:spPr>
        <p:txBody>
          <a:bodyPr>
            <a:no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1600" b="1" dirty="0" smtClean="0"/>
              <a:t>Odběr </a:t>
            </a:r>
            <a:r>
              <a:rPr lang="cs-CZ" sz="1600" b="1" dirty="0"/>
              <a:t>vzorků vody</a:t>
            </a:r>
            <a:r>
              <a:rPr lang="cs-CZ" sz="1600" dirty="0"/>
              <a:t> z toku pro terénní analýzy a pro laboratorní </a:t>
            </a:r>
            <a:r>
              <a:rPr lang="cs-CZ" sz="1600" dirty="0" smtClean="0"/>
              <a:t>analýzy - cílem </a:t>
            </a:r>
            <a:r>
              <a:rPr lang="cs-CZ" sz="1600" b="1" dirty="0"/>
              <a:t>posoudit rozsah a pohyb kontaminačního </a:t>
            </a:r>
            <a:r>
              <a:rPr lang="cs-CZ" sz="1600" b="1" dirty="0" smtClean="0"/>
              <a:t>mraku</a:t>
            </a:r>
          </a:p>
          <a:p>
            <a:pPr marL="0" lvl="1" indent="0">
              <a:buNone/>
            </a:pPr>
            <a:endParaRPr lang="cs-CZ" sz="1600" b="1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cs-CZ" sz="1600" dirty="0" smtClean="0"/>
              <a:t> </a:t>
            </a:r>
            <a:r>
              <a:rPr lang="cs-CZ" sz="1600" dirty="0"/>
              <a:t>rozmezí od 10:00 hod do 10:45 monitoring v </a:t>
            </a:r>
            <a:r>
              <a:rPr lang="cs-CZ" sz="1600" b="1" dirty="0"/>
              <a:t>lokalitě Lipník nad Bečvou</a:t>
            </a:r>
            <a:r>
              <a:rPr lang="cs-CZ" sz="1600" dirty="0"/>
              <a:t>, 11:10 až 11:20 </a:t>
            </a:r>
            <a:r>
              <a:rPr lang="cs-CZ" sz="1600" b="1" dirty="0"/>
              <a:t>Osek nad Bečvou</a:t>
            </a:r>
            <a:r>
              <a:rPr lang="cs-CZ" sz="1600" dirty="0"/>
              <a:t>, 12:20 až 12:30 </a:t>
            </a:r>
            <a:r>
              <a:rPr lang="cs-CZ" sz="1600" b="1" dirty="0"/>
              <a:t>Hranice</a:t>
            </a:r>
            <a:r>
              <a:rPr lang="cs-CZ" sz="1600" dirty="0"/>
              <a:t> – zjištěno oživení </a:t>
            </a:r>
            <a:r>
              <a:rPr lang="cs-CZ" sz="1600" dirty="0" smtClean="0"/>
              <a:t>toku</a:t>
            </a:r>
          </a:p>
          <a:p>
            <a:pPr marL="0" lvl="1" indent="0">
              <a:buNone/>
            </a:pPr>
            <a:endParaRPr lang="cs-CZ" sz="1600" dirty="0"/>
          </a:p>
          <a:p>
            <a:r>
              <a:rPr lang="cs-CZ" sz="1600" dirty="0"/>
              <a:t>Zástupci OI Olomouc se zúčastnili </a:t>
            </a:r>
            <a:r>
              <a:rPr lang="cs-CZ" sz="1600" b="1" dirty="0"/>
              <a:t>jednání svolaného Krajským </a:t>
            </a:r>
            <a:r>
              <a:rPr lang="cs-CZ" sz="1600" b="1" dirty="0" smtClean="0"/>
              <a:t>úřadem </a:t>
            </a:r>
            <a:r>
              <a:rPr lang="cs-CZ" sz="1600" dirty="0" smtClean="0"/>
              <a:t>Olomouckého </a:t>
            </a:r>
            <a:r>
              <a:rPr lang="cs-CZ" sz="1600" dirty="0"/>
              <a:t>kraje (dále jen „KÚ Olomouc“), za účasti </a:t>
            </a:r>
            <a:r>
              <a:rPr lang="cs-CZ" sz="1600" dirty="0" smtClean="0"/>
              <a:t>zástupců HZS </a:t>
            </a:r>
            <a:r>
              <a:rPr lang="cs-CZ" sz="1600" dirty="0"/>
              <a:t>Olomouckého kraje, vodoprávních úřadů </a:t>
            </a:r>
            <a:r>
              <a:rPr lang="cs-CZ" sz="1600" dirty="0" err="1"/>
              <a:t>MěÚ</a:t>
            </a:r>
            <a:r>
              <a:rPr lang="cs-CZ" sz="1600" dirty="0"/>
              <a:t> Hranice, Lipník nad </a:t>
            </a:r>
            <a:r>
              <a:rPr lang="cs-CZ" sz="1600" dirty="0" smtClean="0"/>
              <a:t>Bečvou, Valašské </a:t>
            </a:r>
            <a:r>
              <a:rPr lang="cs-CZ" sz="1600" dirty="0"/>
              <a:t>Meziříčí a Přerov, PČR a zástupců Českého rybářského svazu.  </a:t>
            </a:r>
            <a:r>
              <a:rPr lang="cs-CZ" sz="1600" dirty="0" smtClean="0"/>
              <a:t>Bylo dohodnuto</a:t>
            </a:r>
            <a:r>
              <a:rPr lang="cs-CZ" sz="1600" dirty="0"/>
              <a:t>, že proběhne další kolo vzorkování s rozšířením odběrných míst</a:t>
            </a:r>
            <a:r>
              <a:rPr lang="cs-CZ" sz="1600" dirty="0" smtClean="0"/>
              <a:t> </a:t>
            </a:r>
          </a:p>
          <a:p>
            <a:pPr marL="400050" lvl="1" indent="0">
              <a:buNone/>
            </a:pPr>
            <a:endParaRPr lang="cs-CZ" sz="2000" dirty="0"/>
          </a:p>
          <a:p>
            <a:pPr marL="400050" lvl="1" indent="0">
              <a:buNone/>
            </a:pPr>
            <a:endParaRPr lang="cs-CZ" sz="1400" dirty="0" smtClean="0"/>
          </a:p>
        </p:txBody>
      </p:sp>
      <p:sp>
        <p:nvSpPr>
          <p:cNvPr id="5" name="Zahnutá šipka doleva 4">
            <a:hlinkClick r:id="rId2" action="ppaction://hlinksldjump"/>
          </p:cNvPr>
          <p:cNvSpPr/>
          <p:nvPr/>
        </p:nvSpPr>
        <p:spPr>
          <a:xfrm>
            <a:off x="4211960" y="5541312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Zahájení úkonů dle kontrolního řádu – OI Brno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685800" lvl="1">
              <a:buFont typeface="Wingdings" panose="05000000000000000000" pitchFamily="2" charset="2"/>
              <a:buChar char="§"/>
            </a:pPr>
            <a:r>
              <a:rPr lang="cs-CZ" sz="1600" dirty="0" smtClean="0"/>
              <a:t>Inspektoři ČIŽP OI Brno se dostavili </a:t>
            </a:r>
            <a:r>
              <a:rPr lang="cs-CZ" sz="1600" b="1" dirty="0" smtClean="0"/>
              <a:t>na lokalitu </a:t>
            </a:r>
            <a:r>
              <a:rPr lang="cs-CZ" sz="1600" b="1" dirty="0" err="1" smtClean="0"/>
              <a:t>Choryňského</a:t>
            </a:r>
            <a:r>
              <a:rPr lang="cs-CZ" sz="1600" b="1" dirty="0" smtClean="0"/>
              <a:t> mostu </a:t>
            </a:r>
            <a:r>
              <a:rPr lang="cs-CZ" sz="1600" dirty="0" smtClean="0"/>
              <a:t>– v toku identifikovány vizuálně </a:t>
            </a:r>
            <a:r>
              <a:rPr lang="cs-CZ" sz="1600" b="1" dirty="0" smtClean="0"/>
              <a:t>drobné vločky a napěnění </a:t>
            </a:r>
            <a:r>
              <a:rPr lang="cs-CZ" sz="1600" dirty="0" smtClean="0"/>
              <a:t>(rozsah rozptýlení v toku cca 6 x 15 m)</a:t>
            </a:r>
          </a:p>
          <a:p>
            <a:pPr marL="400050" lvl="1" indent="0">
              <a:buNone/>
            </a:pPr>
            <a:endParaRPr lang="cs-CZ" sz="2000" dirty="0" smtClean="0"/>
          </a:p>
        </p:txBody>
      </p:sp>
      <p:sp>
        <p:nvSpPr>
          <p:cNvPr id="5" name="Zahnutá šipka doleva 4">
            <a:hlinkClick r:id="rId2" action="ppaction://hlinksldjump"/>
          </p:cNvPr>
          <p:cNvSpPr/>
          <p:nvPr/>
        </p:nvSpPr>
        <p:spPr>
          <a:xfrm>
            <a:off x="4349160" y="5816408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026" y="2348880"/>
            <a:ext cx="5496323" cy="31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 rot="5400000">
            <a:off x="6513801" y="1842410"/>
            <a:ext cx="2333608" cy="2194422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3557704" y="1772817"/>
            <a:ext cx="2141086" cy="2088232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Průběh havárie – 21.9.2020</a:t>
            </a:r>
            <a:endParaRPr lang="cs-CZ" sz="2800" dirty="0"/>
          </a:p>
        </p:txBody>
      </p:sp>
      <p:sp>
        <p:nvSpPr>
          <p:cNvPr id="7" name="Zaoblený obdélník 6"/>
          <p:cNvSpPr/>
          <p:nvPr/>
        </p:nvSpPr>
        <p:spPr>
          <a:xfrm>
            <a:off x="471734" y="1772816"/>
            <a:ext cx="2308306" cy="2223135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Volný tvar 7"/>
          <p:cNvSpPr/>
          <p:nvPr/>
        </p:nvSpPr>
        <p:spPr>
          <a:xfrm>
            <a:off x="784361" y="3823234"/>
            <a:ext cx="1995679" cy="1872209"/>
          </a:xfrm>
          <a:custGeom>
            <a:avLst/>
            <a:gdLst>
              <a:gd name="connsiteX0" fmla="*/ 0 w 1974100"/>
              <a:gd name="connsiteY0" fmla="*/ 197410 h 1974100"/>
              <a:gd name="connsiteX1" fmla="*/ 197410 w 1974100"/>
              <a:gd name="connsiteY1" fmla="*/ 0 h 1974100"/>
              <a:gd name="connsiteX2" fmla="*/ 1776690 w 1974100"/>
              <a:gd name="connsiteY2" fmla="*/ 0 h 1974100"/>
              <a:gd name="connsiteX3" fmla="*/ 1974100 w 1974100"/>
              <a:gd name="connsiteY3" fmla="*/ 197410 h 1974100"/>
              <a:gd name="connsiteX4" fmla="*/ 1974100 w 1974100"/>
              <a:gd name="connsiteY4" fmla="*/ 1776690 h 1974100"/>
              <a:gd name="connsiteX5" fmla="*/ 1776690 w 1974100"/>
              <a:gd name="connsiteY5" fmla="*/ 1974100 h 1974100"/>
              <a:gd name="connsiteX6" fmla="*/ 197410 w 1974100"/>
              <a:gd name="connsiteY6" fmla="*/ 1974100 h 1974100"/>
              <a:gd name="connsiteX7" fmla="*/ 0 w 1974100"/>
              <a:gd name="connsiteY7" fmla="*/ 1776690 h 1974100"/>
              <a:gd name="connsiteX8" fmla="*/ 0 w 1974100"/>
              <a:gd name="connsiteY8" fmla="*/ 197410 h 197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4100" h="1974100">
                <a:moveTo>
                  <a:pt x="0" y="197410"/>
                </a:moveTo>
                <a:cubicBezTo>
                  <a:pt x="0" y="88383"/>
                  <a:pt x="88383" y="0"/>
                  <a:pt x="197410" y="0"/>
                </a:cubicBezTo>
                <a:lnTo>
                  <a:pt x="1776690" y="0"/>
                </a:lnTo>
                <a:cubicBezTo>
                  <a:pt x="1885717" y="0"/>
                  <a:pt x="1974100" y="88383"/>
                  <a:pt x="1974100" y="197410"/>
                </a:cubicBezTo>
                <a:lnTo>
                  <a:pt x="1974100" y="1776690"/>
                </a:lnTo>
                <a:cubicBezTo>
                  <a:pt x="1974100" y="1885717"/>
                  <a:pt x="1885717" y="1974100"/>
                  <a:pt x="1776690" y="1974100"/>
                </a:cubicBezTo>
                <a:lnTo>
                  <a:pt x="197410" y="1974100"/>
                </a:lnTo>
                <a:cubicBezTo>
                  <a:pt x="88383" y="1974100"/>
                  <a:pt x="0" y="1885717"/>
                  <a:pt x="0" y="1776690"/>
                </a:cubicBezTo>
                <a:lnTo>
                  <a:pt x="0" y="1974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969" tIns="114969" rIns="114969" bIns="11496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dirty="0" smtClean="0">
                <a:hlinkClick r:id="rId5" action="ppaction://hlinksldjump"/>
              </a:rPr>
              <a:t>11</a:t>
            </a:r>
            <a:r>
              <a:rPr lang="cs-CZ" sz="1600" kern="1200" dirty="0" smtClean="0">
                <a:hlinkClick r:id="rId5" action="ppaction://hlinksldjump"/>
              </a:rPr>
              <a:t>:00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dirty="0" smtClean="0">
                <a:hlinkClick r:id="rId5" action="ppaction://hlinksldjump"/>
              </a:rPr>
              <a:t>Výusť DEZA</a:t>
            </a:r>
            <a:endParaRPr lang="cs-CZ" sz="1600" kern="1200" dirty="0" smtClean="0"/>
          </a:p>
        </p:txBody>
      </p:sp>
      <p:sp>
        <p:nvSpPr>
          <p:cNvPr id="9" name="Volný tvar 8"/>
          <p:cNvSpPr/>
          <p:nvPr/>
        </p:nvSpPr>
        <p:spPr>
          <a:xfrm>
            <a:off x="2944742" y="2579759"/>
            <a:ext cx="555199" cy="474348"/>
          </a:xfrm>
          <a:custGeom>
            <a:avLst/>
            <a:gdLst>
              <a:gd name="connsiteX0" fmla="*/ 0 w 380255"/>
              <a:gd name="connsiteY0" fmla="*/ 94870 h 474348"/>
              <a:gd name="connsiteX1" fmla="*/ 190128 w 380255"/>
              <a:gd name="connsiteY1" fmla="*/ 94870 h 474348"/>
              <a:gd name="connsiteX2" fmla="*/ 190128 w 380255"/>
              <a:gd name="connsiteY2" fmla="*/ 0 h 474348"/>
              <a:gd name="connsiteX3" fmla="*/ 380255 w 380255"/>
              <a:gd name="connsiteY3" fmla="*/ 237174 h 474348"/>
              <a:gd name="connsiteX4" fmla="*/ 190128 w 380255"/>
              <a:gd name="connsiteY4" fmla="*/ 474348 h 474348"/>
              <a:gd name="connsiteX5" fmla="*/ 190128 w 380255"/>
              <a:gd name="connsiteY5" fmla="*/ 379478 h 474348"/>
              <a:gd name="connsiteX6" fmla="*/ 0 w 380255"/>
              <a:gd name="connsiteY6" fmla="*/ 379478 h 474348"/>
              <a:gd name="connsiteX7" fmla="*/ 0 w 380255"/>
              <a:gd name="connsiteY7" fmla="*/ 94870 h 47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255" h="474348">
                <a:moveTo>
                  <a:pt x="0" y="94870"/>
                </a:moveTo>
                <a:lnTo>
                  <a:pt x="190128" y="94870"/>
                </a:lnTo>
                <a:lnTo>
                  <a:pt x="190128" y="0"/>
                </a:lnTo>
                <a:lnTo>
                  <a:pt x="380255" y="237174"/>
                </a:lnTo>
                <a:lnTo>
                  <a:pt x="190128" y="474348"/>
                </a:lnTo>
                <a:lnTo>
                  <a:pt x="190128" y="379478"/>
                </a:lnTo>
                <a:lnTo>
                  <a:pt x="0" y="379478"/>
                </a:lnTo>
                <a:lnTo>
                  <a:pt x="0" y="9487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4870" rIns="114076" bIns="9487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1200" kern="1200"/>
          </a:p>
        </p:txBody>
      </p:sp>
      <p:sp>
        <p:nvSpPr>
          <p:cNvPr id="11" name="Volný tvar 10"/>
          <p:cNvSpPr/>
          <p:nvPr/>
        </p:nvSpPr>
        <p:spPr>
          <a:xfrm>
            <a:off x="3851920" y="3823234"/>
            <a:ext cx="1953810" cy="1978414"/>
          </a:xfrm>
          <a:custGeom>
            <a:avLst/>
            <a:gdLst>
              <a:gd name="connsiteX0" fmla="*/ 0 w 1974100"/>
              <a:gd name="connsiteY0" fmla="*/ 197410 h 1974100"/>
              <a:gd name="connsiteX1" fmla="*/ 197410 w 1974100"/>
              <a:gd name="connsiteY1" fmla="*/ 0 h 1974100"/>
              <a:gd name="connsiteX2" fmla="*/ 1776690 w 1974100"/>
              <a:gd name="connsiteY2" fmla="*/ 0 h 1974100"/>
              <a:gd name="connsiteX3" fmla="*/ 1974100 w 1974100"/>
              <a:gd name="connsiteY3" fmla="*/ 197410 h 1974100"/>
              <a:gd name="connsiteX4" fmla="*/ 1974100 w 1974100"/>
              <a:gd name="connsiteY4" fmla="*/ 1776690 h 1974100"/>
              <a:gd name="connsiteX5" fmla="*/ 1776690 w 1974100"/>
              <a:gd name="connsiteY5" fmla="*/ 1974100 h 1974100"/>
              <a:gd name="connsiteX6" fmla="*/ 197410 w 1974100"/>
              <a:gd name="connsiteY6" fmla="*/ 1974100 h 1974100"/>
              <a:gd name="connsiteX7" fmla="*/ 0 w 1974100"/>
              <a:gd name="connsiteY7" fmla="*/ 1776690 h 1974100"/>
              <a:gd name="connsiteX8" fmla="*/ 0 w 1974100"/>
              <a:gd name="connsiteY8" fmla="*/ 197410 h 197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4100" h="1974100">
                <a:moveTo>
                  <a:pt x="0" y="197410"/>
                </a:moveTo>
                <a:cubicBezTo>
                  <a:pt x="0" y="88383"/>
                  <a:pt x="88383" y="0"/>
                  <a:pt x="197410" y="0"/>
                </a:cubicBezTo>
                <a:lnTo>
                  <a:pt x="1776690" y="0"/>
                </a:lnTo>
                <a:cubicBezTo>
                  <a:pt x="1885717" y="0"/>
                  <a:pt x="1974100" y="88383"/>
                  <a:pt x="1974100" y="197410"/>
                </a:cubicBezTo>
                <a:lnTo>
                  <a:pt x="1974100" y="1776690"/>
                </a:lnTo>
                <a:cubicBezTo>
                  <a:pt x="1974100" y="1885717"/>
                  <a:pt x="1885717" y="1974100"/>
                  <a:pt x="1776690" y="1974100"/>
                </a:cubicBezTo>
                <a:lnTo>
                  <a:pt x="197410" y="1974100"/>
                </a:lnTo>
                <a:cubicBezTo>
                  <a:pt x="88383" y="1974100"/>
                  <a:pt x="0" y="1885717"/>
                  <a:pt x="0" y="1776690"/>
                </a:cubicBezTo>
                <a:lnTo>
                  <a:pt x="0" y="1974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969" tIns="114969" rIns="114969" bIns="11496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500" dirty="0" smtClean="0">
                <a:solidFill>
                  <a:schemeClr val="bg2">
                    <a:lumMod val="10000"/>
                  </a:schemeClr>
                </a:solidFill>
              </a:rPr>
              <a:t>12:00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500" dirty="0" smtClean="0">
                <a:solidFill>
                  <a:schemeClr val="bg2">
                    <a:lumMod val="10000"/>
                  </a:schemeClr>
                </a:solidFill>
              </a:rPr>
              <a:t>Místní šetření na dalších místech „</a:t>
            </a:r>
            <a:r>
              <a:rPr lang="cs-CZ" sz="1500" dirty="0" err="1" smtClean="0">
                <a:solidFill>
                  <a:schemeClr val="bg2">
                    <a:lumMod val="10000"/>
                  </a:schemeClr>
                </a:solidFill>
              </a:rPr>
              <a:t>možných“zdrojů</a:t>
            </a:r>
            <a:r>
              <a:rPr lang="cs-CZ" sz="1500" dirty="0" smtClean="0">
                <a:solidFill>
                  <a:schemeClr val="bg2">
                    <a:lumMod val="10000"/>
                  </a:schemeClr>
                </a:solidFill>
              </a:rPr>
              <a:t> kontaminace –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500" dirty="0" smtClean="0">
                <a:solidFill>
                  <a:schemeClr val="bg2">
                    <a:lumMod val="10000"/>
                  </a:schemeClr>
                </a:solidFill>
              </a:rPr>
              <a:t>Rekonstrukce drážního tělesa 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5910981" y="2579759"/>
            <a:ext cx="518715" cy="474348"/>
          </a:xfrm>
          <a:custGeom>
            <a:avLst/>
            <a:gdLst>
              <a:gd name="connsiteX0" fmla="*/ 0 w 380255"/>
              <a:gd name="connsiteY0" fmla="*/ 94870 h 474348"/>
              <a:gd name="connsiteX1" fmla="*/ 190128 w 380255"/>
              <a:gd name="connsiteY1" fmla="*/ 94870 h 474348"/>
              <a:gd name="connsiteX2" fmla="*/ 190128 w 380255"/>
              <a:gd name="connsiteY2" fmla="*/ 0 h 474348"/>
              <a:gd name="connsiteX3" fmla="*/ 380255 w 380255"/>
              <a:gd name="connsiteY3" fmla="*/ 237174 h 474348"/>
              <a:gd name="connsiteX4" fmla="*/ 190128 w 380255"/>
              <a:gd name="connsiteY4" fmla="*/ 474348 h 474348"/>
              <a:gd name="connsiteX5" fmla="*/ 190128 w 380255"/>
              <a:gd name="connsiteY5" fmla="*/ 379478 h 474348"/>
              <a:gd name="connsiteX6" fmla="*/ 0 w 380255"/>
              <a:gd name="connsiteY6" fmla="*/ 379478 h 474348"/>
              <a:gd name="connsiteX7" fmla="*/ 0 w 380255"/>
              <a:gd name="connsiteY7" fmla="*/ 94870 h 47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255" h="474348">
                <a:moveTo>
                  <a:pt x="0" y="94870"/>
                </a:moveTo>
                <a:lnTo>
                  <a:pt x="190128" y="94870"/>
                </a:lnTo>
                <a:lnTo>
                  <a:pt x="190128" y="0"/>
                </a:lnTo>
                <a:lnTo>
                  <a:pt x="380255" y="237174"/>
                </a:lnTo>
                <a:lnTo>
                  <a:pt x="190128" y="474348"/>
                </a:lnTo>
                <a:lnTo>
                  <a:pt x="190128" y="379478"/>
                </a:lnTo>
                <a:lnTo>
                  <a:pt x="0" y="379478"/>
                </a:lnTo>
                <a:lnTo>
                  <a:pt x="0" y="9487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4870" rIns="114076" bIns="9487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1200" kern="1200"/>
          </a:p>
        </p:txBody>
      </p:sp>
      <p:sp>
        <p:nvSpPr>
          <p:cNvPr id="14" name="Volný tvar 13"/>
          <p:cNvSpPr/>
          <p:nvPr/>
        </p:nvSpPr>
        <p:spPr>
          <a:xfrm>
            <a:off x="6877610" y="3823234"/>
            <a:ext cx="2053904" cy="1978414"/>
          </a:xfrm>
          <a:custGeom>
            <a:avLst/>
            <a:gdLst>
              <a:gd name="connsiteX0" fmla="*/ 0 w 1974100"/>
              <a:gd name="connsiteY0" fmla="*/ 197410 h 1974100"/>
              <a:gd name="connsiteX1" fmla="*/ 197410 w 1974100"/>
              <a:gd name="connsiteY1" fmla="*/ 0 h 1974100"/>
              <a:gd name="connsiteX2" fmla="*/ 1776690 w 1974100"/>
              <a:gd name="connsiteY2" fmla="*/ 0 h 1974100"/>
              <a:gd name="connsiteX3" fmla="*/ 1974100 w 1974100"/>
              <a:gd name="connsiteY3" fmla="*/ 197410 h 1974100"/>
              <a:gd name="connsiteX4" fmla="*/ 1974100 w 1974100"/>
              <a:gd name="connsiteY4" fmla="*/ 1776690 h 1974100"/>
              <a:gd name="connsiteX5" fmla="*/ 1776690 w 1974100"/>
              <a:gd name="connsiteY5" fmla="*/ 1974100 h 1974100"/>
              <a:gd name="connsiteX6" fmla="*/ 197410 w 1974100"/>
              <a:gd name="connsiteY6" fmla="*/ 1974100 h 1974100"/>
              <a:gd name="connsiteX7" fmla="*/ 0 w 1974100"/>
              <a:gd name="connsiteY7" fmla="*/ 1776690 h 1974100"/>
              <a:gd name="connsiteX8" fmla="*/ 0 w 1974100"/>
              <a:gd name="connsiteY8" fmla="*/ 197410 h 197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4100" h="1974100">
                <a:moveTo>
                  <a:pt x="0" y="197410"/>
                </a:moveTo>
                <a:cubicBezTo>
                  <a:pt x="0" y="88383"/>
                  <a:pt x="88383" y="0"/>
                  <a:pt x="197410" y="0"/>
                </a:cubicBezTo>
                <a:lnTo>
                  <a:pt x="1776690" y="0"/>
                </a:lnTo>
                <a:cubicBezTo>
                  <a:pt x="1885717" y="0"/>
                  <a:pt x="1974100" y="88383"/>
                  <a:pt x="1974100" y="197410"/>
                </a:cubicBezTo>
                <a:lnTo>
                  <a:pt x="1974100" y="1776690"/>
                </a:lnTo>
                <a:cubicBezTo>
                  <a:pt x="1974100" y="1885717"/>
                  <a:pt x="1885717" y="1974100"/>
                  <a:pt x="1776690" y="1974100"/>
                </a:cubicBezTo>
                <a:lnTo>
                  <a:pt x="197410" y="1974100"/>
                </a:lnTo>
                <a:cubicBezTo>
                  <a:pt x="88383" y="1974100"/>
                  <a:pt x="0" y="1885717"/>
                  <a:pt x="0" y="1776690"/>
                </a:cubicBezTo>
                <a:lnTo>
                  <a:pt x="0" y="1974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969" tIns="114969" rIns="114969" bIns="11496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dirty="0" smtClean="0">
                <a:hlinkClick r:id="rId6" action="ppaction://hlinksldjump"/>
              </a:rPr>
              <a:t>13:35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dirty="0" smtClean="0">
                <a:hlinkClick r:id="rId6" action="ppaction://hlinksldjump"/>
              </a:rPr>
              <a:t>Výusť ENERGOAQUA</a:t>
            </a:r>
            <a:endParaRPr lang="cs-CZ" sz="1600" kern="1200" dirty="0" smtClean="0"/>
          </a:p>
        </p:txBody>
      </p:sp>
    </p:spTree>
    <p:extLst>
      <p:ext uri="{BB962C8B-B14F-4D97-AF65-F5344CB8AC3E}">
        <p14:creationId xmlns:p14="http://schemas.microsoft.com/office/powerpoint/2010/main" val="38154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Základní údaje o haváriích na vodách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b="1" dirty="0" smtClean="0"/>
          </a:p>
          <a:p>
            <a:pPr marL="0" indent="0" algn="ctr">
              <a:buNone/>
            </a:pPr>
            <a:endParaRPr lang="cs-CZ" sz="1800" b="1" dirty="0" smtClean="0"/>
          </a:p>
          <a:p>
            <a:pPr marL="400050" lvl="1" indent="0">
              <a:buNone/>
            </a:pPr>
            <a:endParaRPr lang="cs-CZ" sz="14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419225"/>
            <a:ext cx="757237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DEZA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cs-CZ" sz="1400" dirty="0" smtClean="0"/>
              <a:t>V cca 11:00 hod inspektoři ČIŽP, pracovníci VPÚ Val. Meziříčí a Povodí Moravy provedli místní šetření u </a:t>
            </a:r>
            <a:r>
              <a:rPr lang="cs-CZ" sz="1400" dirty="0" err="1" smtClean="0"/>
              <a:t>výústního</a:t>
            </a:r>
            <a:r>
              <a:rPr lang="cs-CZ" sz="1400" dirty="0" smtClean="0"/>
              <a:t> objektu DEZA – odtokovém žlabu z lagun a BČOV</a:t>
            </a:r>
            <a:endParaRPr lang="cs-CZ" sz="1400" dirty="0"/>
          </a:p>
          <a:p>
            <a:pPr marL="400050" lvl="1" indent="0">
              <a:buNone/>
            </a:pPr>
            <a:endParaRPr lang="cs-CZ" sz="14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76" y="1844824"/>
            <a:ext cx="634922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Výusť DEZA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6912768" cy="4392488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cs-CZ" sz="1600" b="1" dirty="0" smtClean="0"/>
              <a:t>Popis charakteru odpadních vod a bioty v odtokovém žlabu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cs-CZ" sz="1600" dirty="0" smtClean="0"/>
              <a:t>voda odtékající žlabem byla opticky bez známek zákalu, usazenin, či jiného znečištění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cs-CZ" sz="1600" dirty="0"/>
              <a:t>v</a:t>
            </a:r>
            <a:r>
              <a:rPr lang="cs-CZ" sz="1600" dirty="0" smtClean="0"/>
              <a:t> korytě odtokového kanálu byly pod vyústění z BČOV do zmíněného kanálu zjištěny ryby (cca 10 a více kusů) o velikosti 15 až 20 cm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cs-CZ" sz="1600" dirty="0"/>
              <a:t>o</a:t>
            </a:r>
            <a:r>
              <a:rPr lang="cs-CZ" sz="1600" dirty="0" smtClean="0"/>
              <a:t>dtokovým žlabem odváděna jednak voda z BČOV (BČOV navazuje na chemické čištění OV) a dále přebytečná srážková voda z areálu DEZA</a:t>
            </a:r>
          </a:p>
          <a:p>
            <a:pPr marL="685800" lvl="1">
              <a:buFontTx/>
              <a:buChar char="-"/>
            </a:pPr>
            <a:endParaRPr lang="cs-CZ" sz="1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4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Výusť DEZA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854" y="1762497"/>
            <a:ext cx="4525963" cy="339447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9419" y="1810659"/>
            <a:ext cx="4500964" cy="33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Výusť DEZA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10" name="Obrázek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" t="7420" r="7187" b="2947"/>
          <a:stretch/>
        </p:blipFill>
        <p:spPr bwMode="auto">
          <a:xfrm>
            <a:off x="1115616" y="1484784"/>
            <a:ext cx="7056784" cy="4320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94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DEZA, a.s.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685800" lvl="1">
              <a:buFont typeface="Arial" panose="020B0604020202020204" pitchFamily="34" charset="0"/>
              <a:buChar char="•"/>
            </a:pPr>
            <a:r>
              <a:rPr lang="cs-CZ" sz="1600" dirty="0" smtClean="0"/>
              <a:t>Úkony předcházející kontrole 21.9.2020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cs-CZ" sz="1600" dirty="0" smtClean="0"/>
              <a:t>Vlastní kontrola zahájena 11.11.2020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cs-CZ" sz="1600" dirty="0" smtClean="0"/>
              <a:t>Důvody „prodlení“ mezi úkony předcházející kontrole a zahájením kontroly</a:t>
            </a:r>
          </a:p>
          <a:p>
            <a:pPr marL="400050" lvl="1" indent="0">
              <a:buNone/>
            </a:pPr>
            <a:r>
              <a:rPr lang="cs-CZ" sz="1600" dirty="0"/>
              <a:t>	</a:t>
            </a:r>
            <a:r>
              <a:rPr lang="cs-CZ" sz="1600" dirty="0" smtClean="0"/>
              <a:t>- zaměření kontrolní činnosti i na další subjekty</a:t>
            </a:r>
            <a:endParaRPr lang="cs-CZ" sz="1600" dirty="0"/>
          </a:p>
          <a:p>
            <a:pPr marL="400050" lvl="1" indent="0">
              <a:buNone/>
            </a:pPr>
            <a:r>
              <a:rPr lang="cs-CZ" sz="1600" dirty="0" smtClean="0"/>
              <a:t>	- koordinace činnosti ČIŽP s šetřením Policie ČR</a:t>
            </a:r>
          </a:p>
          <a:p>
            <a:pPr marL="400050" lvl="1" indent="0">
              <a:buNone/>
            </a:pPr>
            <a:r>
              <a:rPr lang="cs-CZ" sz="1600" dirty="0"/>
              <a:t>	</a:t>
            </a:r>
            <a:r>
              <a:rPr lang="cs-CZ" sz="1600" dirty="0" smtClean="0"/>
              <a:t>- záměr zapojení externích „expertů“ v oblasti vodního hospodářství, 	  	  chemických látek a toxikologie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53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DEZA, a.s.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u="sng" dirty="0"/>
              <a:t>Čištění odpadních </a:t>
            </a:r>
            <a:r>
              <a:rPr lang="cs-CZ" sz="2000" b="1" u="sng" dirty="0" smtClean="0"/>
              <a:t>vod – DEZA, a.s.</a:t>
            </a:r>
            <a:endParaRPr lang="cs-CZ" sz="2000" u="sng" dirty="0"/>
          </a:p>
          <a:p>
            <a:r>
              <a:rPr lang="cs-CZ" sz="1800" dirty="0"/>
              <a:t>Čištění odpadních vod se skládá z </a:t>
            </a:r>
            <a:r>
              <a:rPr lang="cs-CZ" sz="1800" b="1" dirty="0"/>
              <a:t>chemické čistírny </a:t>
            </a:r>
            <a:r>
              <a:rPr lang="cs-CZ" sz="1800" dirty="0"/>
              <a:t>odpadních vod (CHČOV) a </a:t>
            </a:r>
            <a:r>
              <a:rPr lang="cs-CZ" sz="1800" b="1" dirty="0"/>
              <a:t>biologické čistírny odpadních vod</a:t>
            </a:r>
            <a:r>
              <a:rPr lang="cs-CZ" sz="1800" dirty="0"/>
              <a:t>.</a:t>
            </a:r>
          </a:p>
          <a:p>
            <a:r>
              <a:rPr lang="cs-CZ" sz="1800" dirty="0"/>
              <a:t>Na CHČOV natéká 11 druhů technologických odpadních vod. </a:t>
            </a:r>
          </a:p>
          <a:p>
            <a:r>
              <a:rPr lang="cs-CZ" sz="1800" b="1" dirty="0"/>
              <a:t>Kyanidy ve vysokých koncentracích </a:t>
            </a:r>
            <a:r>
              <a:rPr lang="cs-CZ" sz="1800" dirty="0"/>
              <a:t>jsou obsaženy ve vodách odsazených </a:t>
            </a:r>
            <a:r>
              <a:rPr lang="cs-CZ" sz="1800" b="1" dirty="0"/>
              <a:t>ze surového dehtu </a:t>
            </a:r>
            <a:r>
              <a:rPr lang="cs-CZ" sz="1800" dirty="0"/>
              <a:t>(OVOD) a v s</a:t>
            </a:r>
            <a:r>
              <a:rPr lang="cs-CZ" sz="1800" b="1" dirty="0"/>
              <a:t>urové odpadní vodě fenolové</a:t>
            </a:r>
            <a:r>
              <a:rPr lang="cs-CZ" sz="1800" dirty="0"/>
              <a:t>  (OVOF1 – S). Jejich produkce činí 5 až 7 m</a:t>
            </a:r>
            <a:r>
              <a:rPr lang="cs-CZ" sz="1800" baseline="30000" dirty="0"/>
              <a:t>3</a:t>
            </a:r>
            <a:r>
              <a:rPr lang="cs-CZ" sz="1800" dirty="0"/>
              <a:t>/h a obsahují až stovky (někdy až tisíc) miligramů kyanidů na litr. Tyto vody jsou na CHČOV </a:t>
            </a:r>
            <a:r>
              <a:rPr lang="cs-CZ" sz="1800" dirty="0" err="1"/>
              <a:t>oddehtovány</a:t>
            </a:r>
            <a:r>
              <a:rPr lang="cs-CZ" sz="1800" dirty="0"/>
              <a:t>, </a:t>
            </a:r>
            <a:r>
              <a:rPr lang="cs-CZ" sz="1800" dirty="0" err="1"/>
              <a:t>odfenolovány</a:t>
            </a:r>
            <a:r>
              <a:rPr lang="cs-CZ" sz="1800" dirty="0"/>
              <a:t> a </a:t>
            </a:r>
            <a:r>
              <a:rPr lang="cs-CZ" sz="1800" dirty="0" err="1"/>
              <a:t>odčpavkovány</a:t>
            </a:r>
            <a:r>
              <a:rPr lang="cs-CZ" sz="1800" dirty="0"/>
              <a:t>.  </a:t>
            </a:r>
          </a:p>
          <a:p>
            <a:r>
              <a:rPr lang="cs-CZ" sz="1800" dirty="0"/>
              <a:t>Z CHČOV jsou předčištěné kyanidové vody svedeny do </a:t>
            </a:r>
            <a:r>
              <a:rPr lang="cs-CZ" sz="1800" b="1" dirty="0"/>
              <a:t>egalizační nádrže </a:t>
            </a:r>
            <a:r>
              <a:rPr lang="cs-CZ" sz="1800" dirty="0"/>
              <a:t>o objemu 1500 m</a:t>
            </a:r>
            <a:r>
              <a:rPr lang="cs-CZ" sz="1800" baseline="30000" dirty="0"/>
              <a:t>3</a:t>
            </a:r>
            <a:r>
              <a:rPr lang="cs-CZ" sz="1800" dirty="0"/>
              <a:t>. Nádrž slouží k vyrovnání výkyvů v koncentracích závadných látek před nátokem na BČOV. </a:t>
            </a:r>
          </a:p>
          <a:p>
            <a:r>
              <a:rPr lang="cs-CZ" sz="1800" dirty="0" smtClean="0"/>
              <a:t>Na egalizační nádrž navazuje </a:t>
            </a:r>
            <a:r>
              <a:rPr lang="cs-CZ" sz="1800" b="1" dirty="0" smtClean="0"/>
              <a:t>fenolová zdrž</a:t>
            </a:r>
            <a:r>
              <a:rPr lang="cs-CZ" sz="1800" dirty="0" smtClean="0"/>
              <a:t>, </a:t>
            </a:r>
            <a:r>
              <a:rPr lang="cs-CZ" sz="1800" dirty="0"/>
              <a:t>kde je </a:t>
            </a:r>
            <a:r>
              <a:rPr lang="cs-CZ" sz="1800" dirty="0" smtClean="0"/>
              <a:t>obsah smíchán </a:t>
            </a:r>
            <a:r>
              <a:rPr lang="cs-CZ" sz="1800" dirty="0"/>
              <a:t>s ostatními vodami přiváděnými z CHČOV. Společně jsou vedeny na tlakovou flotaci (srážení síranem železitým), </a:t>
            </a:r>
          </a:p>
          <a:p>
            <a:pPr marL="0" indent="0">
              <a:buNone/>
            </a:pP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24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DEZA, a.s.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r>
              <a:rPr lang="cs-CZ" sz="1800" dirty="0" smtClean="0"/>
              <a:t>Předčištěné </a:t>
            </a:r>
            <a:r>
              <a:rPr lang="cs-CZ" sz="1800" dirty="0"/>
              <a:t>chemické odpadní vody jsou následně společně se splaškovými vodami z areálu vedeny na </a:t>
            </a:r>
            <a:r>
              <a:rPr lang="cs-CZ" sz="1800" b="1" dirty="0" smtClean="0"/>
              <a:t>BČOV</a:t>
            </a:r>
            <a:r>
              <a:rPr lang="cs-CZ" sz="1800" dirty="0" smtClean="0"/>
              <a:t> </a:t>
            </a:r>
            <a:r>
              <a:rPr lang="cs-CZ" sz="1800" dirty="0"/>
              <a:t>tvořenou kaskádovou aktivací se střídající se nitrifikační a denitrifikační zónou, a dvěma dosazovacími nádržemi. Předčištěné vody jsou opět </a:t>
            </a:r>
            <a:r>
              <a:rPr lang="cs-CZ" sz="1800" dirty="0" err="1"/>
              <a:t>vyflotovány</a:t>
            </a:r>
            <a:r>
              <a:rPr lang="cs-CZ" sz="1800" dirty="0"/>
              <a:t> (srážení síranem železitým), dočištěny na pískových filtrech a filtrech s granulovaným aktivním uhlím a </a:t>
            </a:r>
            <a:r>
              <a:rPr lang="cs-CZ" sz="1800" b="1" dirty="0"/>
              <a:t>vypouštěny výustí V1 do toku Bečvy</a:t>
            </a:r>
            <a:r>
              <a:rPr lang="cs-CZ" sz="1800" dirty="0" smtClean="0"/>
              <a:t>.</a:t>
            </a:r>
            <a:endParaRPr lang="cs-CZ" sz="1800" dirty="0"/>
          </a:p>
          <a:p>
            <a:r>
              <a:rPr lang="cs-CZ" sz="1800" dirty="0" smtClean="0"/>
              <a:t>Maximální </a:t>
            </a:r>
            <a:r>
              <a:rPr lang="cs-CZ" sz="1800" dirty="0"/>
              <a:t>nátok na BČOV je v provozní dokumentaci stanoven na 90 m</a:t>
            </a:r>
            <a:r>
              <a:rPr lang="cs-CZ" sz="1800" baseline="30000" dirty="0"/>
              <a:t>3</a:t>
            </a:r>
            <a:r>
              <a:rPr lang="cs-CZ" sz="1800" dirty="0"/>
              <a:t>/hod, z toho je 5-7 m</a:t>
            </a:r>
            <a:r>
              <a:rPr lang="cs-CZ" sz="1800" baseline="30000" dirty="0"/>
              <a:t>3</a:t>
            </a:r>
            <a:r>
              <a:rPr lang="cs-CZ" sz="1800" dirty="0"/>
              <a:t>/hod přítok z egalizační nádrže, cca 10 m</a:t>
            </a:r>
            <a:r>
              <a:rPr lang="cs-CZ" sz="1800" baseline="30000" dirty="0"/>
              <a:t>3</a:t>
            </a:r>
            <a:r>
              <a:rPr lang="cs-CZ" sz="1800" dirty="0"/>
              <a:t>/hod splaškových odpadních vod, zbylý nátok, což je přibližně 70 m</a:t>
            </a:r>
            <a:r>
              <a:rPr lang="cs-CZ" sz="1800" baseline="30000" dirty="0"/>
              <a:t>3</a:t>
            </a:r>
            <a:r>
              <a:rPr lang="cs-CZ" sz="1800" dirty="0"/>
              <a:t>, připadá na ostatní chemické vody. Celková doba zdržení vody na BČOV je přibližně 40 hodin.</a:t>
            </a:r>
          </a:p>
          <a:p>
            <a:r>
              <a:rPr lang="cs-CZ" sz="1800" b="1" dirty="0"/>
              <a:t>Vypouštění odpadní vod </a:t>
            </a:r>
            <a:r>
              <a:rPr lang="cs-CZ" sz="1800" dirty="0"/>
              <a:t>je na základě rozhodnutí KÚ Zlínského povoleno kontrolované osobě pouze z výusti </a:t>
            </a:r>
            <a:r>
              <a:rPr lang="cs-CZ" sz="1800" b="1" dirty="0"/>
              <a:t>V1 </a:t>
            </a:r>
            <a:r>
              <a:rPr lang="cs-CZ" sz="1800" dirty="0"/>
              <a:t>do </a:t>
            </a:r>
            <a:r>
              <a:rPr lang="cs-CZ" sz="1800" dirty="0" smtClean="0"/>
              <a:t>toku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Zahnutá šipka doleva 4">
            <a:hlinkClick r:id="rId2" action="ppaction://hlinksldjump"/>
          </p:cNvPr>
          <p:cNvSpPr/>
          <p:nvPr/>
        </p:nvSpPr>
        <p:spPr>
          <a:xfrm>
            <a:off x="4438328" y="6237312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Výusť ENERGOAQUA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052736"/>
            <a:ext cx="8123272" cy="4392488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cs-CZ" sz="2000" b="1" dirty="0" smtClean="0"/>
              <a:t>V cca 13:35</a:t>
            </a:r>
            <a:r>
              <a:rPr lang="cs-CZ" sz="2000" dirty="0" smtClean="0"/>
              <a:t> proběhlo místní šetření koryta Bečvy </a:t>
            </a:r>
            <a:r>
              <a:rPr lang="cs-CZ" sz="2000" b="1" dirty="0" smtClean="0"/>
              <a:t>pod jezem </a:t>
            </a:r>
            <a:r>
              <a:rPr lang="cs-CZ" sz="2000" b="1" dirty="0" err="1" smtClean="0"/>
              <a:t>Juřinka</a:t>
            </a:r>
            <a:r>
              <a:rPr lang="cs-CZ" sz="2000" b="1" dirty="0" smtClean="0"/>
              <a:t> I</a:t>
            </a:r>
          </a:p>
          <a:p>
            <a:pPr lvl="1" indent="-342900">
              <a:buFontTx/>
              <a:buChar char="-"/>
            </a:pPr>
            <a:r>
              <a:rPr lang="cs-CZ" sz="2000" dirty="0" smtClean="0"/>
              <a:t>v lokalitě se nachází </a:t>
            </a:r>
            <a:r>
              <a:rPr lang="cs-CZ" sz="2000" b="1" dirty="0" smtClean="0"/>
              <a:t>vyústění </a:t>
            </a:r>
            <a:r>
              <a:rPr lang="cs-CZ" sz="2000" dirty="0" smtClean="0"/>
              <a:t>OV s obsahem zvlášť nebezpečných závadných látek </a:t>
            </a:r>
            <a:r>
              <a:rPr lang="cs-CZ" sz="2000" b="1" dirty="0" smtClean="0"/>
              <a:t>z chemické ČOV </a:t>
            </a:r>
            <a:r>
              <a:rPr lang="cs-CZ" sz="2000" dirty="0" smtClean="0"/>
              <a:t>provozované společností </a:t>
            </a:r>
            <a:r>
              <a:rPr lang="cs-CZ" sz="2000" dirty="0" err="1" smtClean="0"/>
              <a:t>Energoaqua</a:t>
            </a:r>
            <a:endParaRPr lang="cs-CZ" sz="2000" dirty="0" smtClean="0"/>
          </a:p>
          <a:p>
            <a:pPr lvl="1" indent="-342900">
              <a:buFontTx/>
              <a:buChar char="-"/>
            </a:pPr>
            <a:r>
              <a:rPr lang="cs-CZ" sz="2000" dirty="0" smtClean="0"/>
              <a:t>v době šetření vytvářela OV z kanalizační výustě </a:t>
            </a:r>
            <a:r>
              <a:rPr lang="cs-CZ" sz="2000" b="1" dirty="0" smtClean="0"/>
              <a:t>nesouvislou vrstvu pěny </a:t>
            </a:r>
            <a:r>
              <a:rPr lang="cs-CZ" sz="2000" dirty="0" smtClean="0"/>
              <a:t>(husté pěnové shluky o velikosti 2 x 4 m a celkové napěněné ploše v toku 20 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)</a:t>
            </a:r>
          </a:p>
          <a:p>
            <a:pPr lvl="1" indent="-342900">
              <a:buFontTx/>
              <a:buChar char="-"/>
            </a:pPr>
            <a:r>
              <a:rPr lang="cs-CZ" sz="2000" dirty="0" smtClean="0"/>
              <a:t>ve vodním sloupci byly zjištěny </a:t>
            </a:r>
            <a:r>
              <a:rPr lang="cs-CZ" sz="2000" b="1" dirty="0" smtClean="0"/>
              <a:t>bílé průsvitné sraženiny </a:t>
            </a:r>
            <a:r>
              <a:rPr lang="cs-CZ" sz="2000" dirty="0" smtClean="0"/>
              <a:t>ve vzdálenosti 20 m pod výustí v šířce cca 4 metry</a:t>
            </a:r>
          </a:p>
          <a:p>
            <a:pPr lvl="1" indent="-342900">
              <a:buFontTx/>
              <a:buChar char="-"/>
            </a:pPr>
            <a:r>
              <a:rPr lang="cs-CZ" sz="2000" dirty="0" smtClean="0"/>
              <a:t>(</a:t>
            </a:r>
            <a:r>
              <a:rPr lang="cs-CZ" sz="2000" b="1" dirty="0" smtClean="0"/>
              <a:t>sediment </a:t>
            </a:r>
            <a:r>
              <a:rPr lang="cs-CZ" sz="2000" b="1" dirty="0"/>
              <a:t>pod výustí byl </a:t>
            </a:r>
            <a:r>
              <a:rPr lang="cs-CZ" sz="2000" b="1" dirty="0" smtClean="0"/>
              <a:t>výrazně jiné barvy od okolních sedimentů - světle </a:t>
            </a:r>
            <a:r>
              <a:rPr lang="cs-CZ" sz="2000" b="1" dirty="0"/>
              <a:t>šedé </a:t>
            </a:r>
            <a:r>
              <a:rPr lang="cs-CZ" sz="2000" b="1" dirty="0" smtClean="0"/>
              <a:t>barva</a:t>
            </a:r>
            <a:r>
              <a:rPr lang="cs-CZ" sz="2000" dirty="0" smtClean="0"/>
              <a:t>) a sahal až do vzdálenosti cca 30 m</a:t>
            </a:r>
          </a:p>
          <a:p>
            <a:pPr lvl="1" indent="-342900">
              <a:buFontTx/>
              <a:buChar char="-"/>
            </a:pPr>
            <a:r>
              <a:rPr lang="cs-CZ" sz="2000" dirty="0"/>
              <a:t>s</a:t>
            </a:r>
            <a:r>
              <a:rPr lang="cs-CZ" sz="2000" dirty="0" smtClean="0"/>
              <a:t>raženiny byly velice podobné těm, co byly zaznamenány inspektory v blízkosti </a:t>
            </a:r>
            <a:r>
              <a:rPr lang="cs-CZ" sz="2000" dirty="0" err="1" smtClean="0"/>
              <a:t>Choryňského</a:t>
            </a:r>
            <a:r>
              <a:rPr lang="cs-CZ" sz="2000" dirty="0" smtClean="0"/>
              <a:t> mostu </a:t>
            </a:r>
            <a:r>
              <a:rPr lang="cs-CZ" sz="2000" b="1" dirty="0" smtClean="0"/>
              <a:t>OV vykazovaly chemický zápach</a:t>
            </a:r>
          </a:p>
          <a:p>
            <a:pPr marL="685800" lvl="1">
              <a:buFontTx/>
              <a:buChar char="-"/>
            </a:pPr>
            <a:endParaRPr lang="cs-CZ" sz="1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008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Výusť ENERGOAQUA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cs-CZ" sz="1600" dirty="0" smtClean="0"/>
              <a:t>Inspektoři ČIŽP odebrali vzorek OV</a:t>
            </a:r>
            <a:r>
              <a:rPr lang="cs-CZ" sz="1600" dirty="0"/>
              <a:t> </a:t>
            </a:r>
            <a:r>
              <a:rPr lang="cs-CZ" sz="1600" dirty="0" smtClean="0"/>
              <a:t>a provedli místní šetření na chemické ČOV provozované společností ENERGOAQUA</a:t>
            </a:r>
          </a:p>
          <a:p>
            <a:pPr marL="400050" lvl="1" indent="0">
              <a:buNone/>
            </a:pP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78711"/>
            <a:ext cx="7125488" cy="40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Výusť ENERGOAQUA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76804"/>
            <a:ext cx="4760604" cy="26562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104" y="3501008"/>
            <a:ext cx="5496323" cy="31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Základní údaje o haváriích na vodách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b="1" dirty="0" smtClean="0"/>
          </a:p>
          <a:p>
            <a:pPr marL="0" indent="0" algn="ctr">
              <a:buNone/>
            </a:pPr>
            <a:endParaRPr lang="cs-CZ" sz="1800" b="1" dirty="0" smtClean="0"/>
          </a:p>
          <a:p>
            <a:pPr marL="400050" lvl="1" indent="0">
              <a:buNone/>
            </a:pPr>
            <a:endParaRPr lang="cs-CZ" sz="1400" dirty="0"/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38216"/>
              </p:ext>
            </p:extLst>
          </p:nvPr>
        </p:nvGraphicFramePr>
        <p:xfrm>
          <a:off x="1475656" y="1556792"/>
          <a:ext cx="6468194" cy="3934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930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ENERGOAQUA, a.s.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cs-CZ" sz="1800" dirty="0" smtClean="0"/>
              <a:t>Chemická čistírna odpadních vod provozovaná společností ENERGOAQUA a.s.: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cs-CZ" sz="1800" dirty="0" smtClean="0"/>
              <a:t>Čistírna provozována v průmyslovém areálu v Rožnově pod Radhoštěm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cs-CZ" sz="1800" dirty="0" smtClean="0"/>
              <a:t>Původně projektována pro čištění odpadních vod z výroby barevných obrazovek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cs-CZ" sz="1800" dirty="0" smtClean="0"/>
              <a:t>Zkušební provoz v roce 1984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cs-CZ" sz="1800" dirty="0" smtClean="0"/>
              <a:t>Na ČOV napojeni producenti OV (externí společnosti) provozující výrobní činnosti v areálu, a to přes systém čerpacích stanic nebo OV jsou přijímány přečerpáním obsahu IBC kontejnerů do tzv. kyanidových jímek </a:t>
            </a:r>
          </a:p>
          <a:p>
            <a:pPr marL="400050" lvl="1" indent="0">
              <a:buNone/>
            </a:pPr>
            <a:endParaRPr lang="cs-CZ" sz="1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3617" y="4701210"/>
            <a:ext cx="2084725" cy="15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ENERGOAQUA, a.s.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r>
              <a:rPr lang="cs-CZ" sz="1800" b="1" dirty="0"/>
              <a:t>ČOV</a:t>
            </a:r>
            <a:r>
              <a:rPr lang="cs-CZ" sz="1800" dirty="0"/>
              <a:t> má samostatné linky předčištění pro </a:t>
            </a:r>
            <a:r>
              <a:rPr lang="cs-CZ" sz="1800" dirty="0" smtClean="0"/>
              <a:t>OV </a:t>
            </a:r>
            <a:r>
              <a:rPr lang="cs-CZ" sz="1800" dirty="0"/>
              <a:t>s </a:t>
            </a:r>
            <a:r>
              <a:rPr lang="cs-CZ" sz="1800" dirty="0" smtClean="0"/>
              <a:t>obsahem HF, </a:t>
            </a:r>
            <a:r>
              <a:rPr lang="cs-CZ" sz="1800" dirty="0"/>
              <a:t>grafitů, křemičitanů a chrómu. Předčištěné odpadní vody se dále mísí s ostatními </a:t>
            </a:r>
            <a:r>
              <a:rPr lang="cs-CZ" sz="1800" dirty="0" err="1"/>
              <a:t>alkalicko</a:t>
            </a:r>
            <a:r>
              <a:rPr lang="cs-CZ" sz="1800" dirty="0"/>
              <a:t> – kyselými vodami a zpracovávají se </a:t>
            </a:r>
            <a:r>
              <a:rPr lang="cs-CZ" sz="1800" b="1" dirty="0"/>
              <a:t>ve dvou samostatných neutralizačních jímkách</a:t>
            </a:r>
            <a:r>
              <a:rPr lang="cs-CZ" sz="1800" dirty="0"/>
              <a:t>, kde probíhá flokulace a sedimentace. Vyčištěná voda </a:t>
            </a:r>
            <a:r>
              <a:rPr lang="cs-CZ" sz="1800" dirty="0" smtClean="0"/>
              <a:t>měla být </a:t>
            </a:r>
            <a:r>
              <a:rPr lang="cs-CZ" sz="1800" dirty="0"/>
              <a:t>z ČOV přečerpána z čerpací stanice o celkovém objemu 56,7 </a:t>
            </a:r>
            <a:r>
              <a:rPr lang="cs-CZ" sz="1800" dirty="0" smtClean="0"/>
              <a:t>m</a:t>
            </a:r>
            <a:r>
              <a:rPr lang="cs-CZ" sz="1800" baseline="30000" dirty="0" smtClean="0"/>
              <a:t>3</a:t>
            </a:r>
            <a:r>
              <a:rPr lang="cs-CZ" sz="1800" dirty="0"/>
              <a:t> </a:t>
            </a:r>
            <a:r>
              <a:rPr lang="cs-CZ" sz="1800" b="1" dirty="0" smtClean="0"/>
              <a:t>do dvou akumulačních nádrží</a:t>
            </a:r>
            <a:r>
              <a:rPr lang="cs-CZ" sz="1800" dirty="0" smtClean="0"/>
              <a:t>, </a:t>
            </a:r>
            <a:r>
              <a:rPr lang="cs-CZ" sz="1800" dirty="0"/>
              <a:t>každá o objemu 13 000 m</a:t>
            </a:r>
            <a:r>
              <a:rPr lang="cs-CZ" sz="1800" baseline="30000" dirty="0"/>
              <a:t>3</a:t>
            </a:r>
            <a:r>
              <a:rPr lang="cs-CZ" sz="1800" dirty="0"/>
              <a:t>,  kde mělo docházet ke stabilizaci kvality vody a ukončení reakcí daných technologií na průmyslové </a:t>
            </a:r>
            <a:r>
              <a:rPr lang="cs-CZ" sz="1800" dirty="0" smtClean="0"/>
              <a:t>ČOV. Nádrže </a:t>
            </a:r>
            <a:r>
              <a:rPr lang="cs-CZ" sz="1800" dirty="0"/>
              <a:t>byly odstaveny z provozu ČOV </a:t>
            </a:r>
            <a:r>
              <a:rPr lang="cs-CZ" sz="1800" dirty="0" smtClean="0"/>
              <a:t>– použity jako akumulační </a:t>
            </a:r>
            <a:r>
              <a:rPr lang="cs-CZ" sz="1800" dirty="0"/>
              <a:t>zásobníky vody pro úpravnu </a:t>
            </a:r>
            <a:r>
              <a:rPr lang="cs-CZ" sz="1800" dirty="0" smtClean="0"/>
              <a:t>vod. </a:t>
            </a:r>
            <a:r>
              <a:rPr lang="cs-CZ" sz="1800" dirty="0"/>
              <a:t>Odtud odpadní vody </a:t>
            </a:r>
            <a:r>
              <a:rPr lang="cs-CZ" sz="1800" b="1" dirty="0"/>
              <a:t>odtékají </a:t>
            </a:r>
            <a:r>
              <a:rPr lang="cs-CZ" sz="1800" b="1" dirty="0" err="1"/>
              <a:t>odvaděčem</a:t>
            </a:r>
            <a:r>
              <a:rPr lang="cs-CZ" sz="1800" dirty="0"/>
              <a:t> délky 13,5 km do Valašského </a:t>
            </a:r>
            <a:r>
              <a:rPr lang="cs-CZ" sz="1800" dirty="0" smtClean="0"/>
              <a:t>Meziříčí a vypouštěny </a:t>
            </a:r>
            <a:r>
              <a:rPr lang="cs-CZ" sz="1800" dirty="0"/>
              <a:t>do toku </a:t>
            </a:r>
            <a:endParaRPr lang="cs-CZ" sz="1800" dirty="0" smtClean="0"/>
          </a:p>
          <a:p>
            <a:r>
              <a:rPr lang="cs-CZ" sz="1800" dirty="0" smtClean="0"/>
              <a:t>K</a:t>
            </a:r>
            <a:r>
              <a:rPr lang="cs-CZ" sz="1800" dirty="0"/>
              <a:t> tomuto </a:t>
            </a:r>
            <a:r>
              <a:rPr lang="cs-CZ" sz="1800" b="1" dirty="0"/>
              <a:t>nakládání s vodami</a:t>
            </a:r>
            <a:r>
              <a:rPr lang="cs-CZ" sz="1800" dirty="0"/>
              <a:t>, které obsahují zvlášť nebezpečné a nebezpečné závadné látky vydal </a:t>
            </a:r>
            <a:r>
              <a:rPr lang="cs-CZ" sz="1800" b="1" dirty="0"/>
              <a:t>KÚ Zlínského kraje  </a:t>
            </a:r>
            <a:r>
              <a:rPr lang="cs-CZ" sz="1800" dirty="0"/>
              <a:t>pod č.j. KUZL 47923/2008 ze dne 18.8.</a:t>
            </a:r>
            <a:r>
              <a:rPr lang="cs-CZ" sz="1800" b="1" dirty="0"/>
              <a:t>2008</a:t>
            </a:r>
            <a:r>
              <a:rPr lang="cs-CZ" sz="1800" dirty="0"/>
              <a:t> povolení v následujícím rozsahu:</a:t>
            </a:r>
          </a:p>
          <a:p>
            <a:r>
              <a:rPr lang="cs-CZ" sz="1800" dirty="0"/>
              <a:t>Množství odpadních vod  </a:t>
            </a:r>
            <a:r>
              <a:rPr lang="cs-CZ" sz="1800" dirty="0" smtClean="0"/>
              <a:t>max. </a:t>
            </a:r>
            <a:r>
              <a:rPr lang="cs-CZ" sz="1800" dirty="0"/>
              <a:t>70 l/s,   </a:t>
            </a:r>
            <a:r>
              <a:rPr lang="cs-CZ" sz="1800" dirty="0" smtClean="0"/>
              <a:t>133 340 </a:t>
            </a:r>
            <a:r>
              <a:rPr lang="cs-CZ" sz="1800" dirty="0"/>
              <a:t>m</a:t>
            </a:r>
            <a:r>
              <a:rPr lang="cs-CZ" sz="1800" baseline="30000" dirty="0"/>
              <a:t>3</a:t>
            </a:r>
            <a:r>
              <a:rPr lang="cs-CZ" sz="1800" dirty="0"/>
              <a:t>/měsíc	1600000 m</a:t>
            </a:r>
            <a:r>
              <a:rPr lang="cs-CZ" sz="1800" baseline="30000" dirty="0"/>
              <a:t>3</a:t>
            </a:r>
            <a:r>
              <a:rPr lang="cs-CZ" sz="1800" dirty="0"/>
              <a:t>/rok</a:t>
            </a:r>
          </a:p>
          <a:p>
            <a:pPr marL="400050" lvl="1" indent="0">
              <a:buNone/>
            </a:pPr>
            <a:endParaRPr 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6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Současný stav kauzy z pohledu kompetencí ČIŽP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280920" cy="4752528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cs-CZ" sz="2400" b="1" dirty="0" smtClean="0"/>
              <a:t>DEZA, a.s</a:t>
            </a:r>
            <a:r>
              <a:rPr lang="cs-CZ" sz="2400" dirty="0" smtClean="0"/>
              <a:t>. </a:t>
            </a:r>
          </a:p>
          <a:p>
            <a:pPr lvl="2" indent="-285750"/>
            <a:r>
              <a:rPr lang="cs-CZ" sz="1600" dirty="0" smtClean="0"/>
              <a:t>v souvislosti s neoznámením mimořádné události </a:t>
            </a:r>
            <a:r>
              <a:rPr lang="cs-CZ" sz="1600" b="1" dirty="0" smtClean="0"/>
              <a:t>na kaustifikační jednotce </a:t>
            </a:r>
            <a:r>
              <a:rPr lang="cs-CZ" sz="1600" dirty="0" smtClean="0"/>
              <a:t>(nemá souvislost s havárií ze dne 20.9.2020) – uložena prozatím nepravomocná sankce ve výši 400 000 Kč (podáno odvolání)</a:t>
            </a:r>
            <a:endParaRPr lang="cs-CZ" sz="1600" dirty="0"/>
          </a:p>
          <a:p>
            <a:pPr marL="1200150" lvl="2" indent="-342900"/>
            <a:r>
              <a:rPr lang="cs-CZ" sz="1600" dirty="0"/>
              <a:t>s</a:t>
            </a:r>
            <a:r>
              <a:rPr lang="cs-CZ" sz="1600" dirty="0" smtClean="0"/>
              <a:t>ankce uložena za porušení </a:t>
            </a:r>
            <a:r>
              <a:rPr lang="cs-CZ" sz="1600" dirty="0"/>
              <a:t>podmínek </a:t>
            </a:r>
            <a:r>
              <a:rPr lang="cs-CZ" sz="1600" dirty="0" smtClean="0"/>
              <a:t>IP</a:t>
            </a:r>
            <a:endParaRPr lang="cs-CZ" sz="1600" dirty="0"/>
          </a:p>
          <a:p>
            <a:pPr marL="1200150" lvl="2" indent="-342900">
              <a:buFont typeface="Wingdings" panose="05000000000000000000" pitchFamily="2" charset="2"/>
              <a:buChar char="ü"/>
            </a:pPr>
            <a:endParaRPr lang="cs-CZ" sz="18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41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Současný stav kauzy z pohledu kompetencí ČIŽP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57150" lvl="1" indent="0">
              <a:buNone/>
            </a:pPr>
            <a:r>
              <a:rPr lang="cs-CZ" sz="2400" b="1" dirty="0"/>
              <a:t>ENERGOAQUA, a.s. </a:t>
            </a:r>
          </a:p>
          <a:p>
            <a:pPr marL="685800" lvl="1">
              <a:buFontTx/>
              <a:buChar char="-"/>
            </a:pPr>
            <a:r>
              <a:rPr lang="cs-CZ" sz="1600" dirty="0" smtClean="0"/>
              <a:t>kontrola ukončena se závěrem, že ze strany společnosti </a:t>
            </a:r>
            <a:r>
              <a:rPr lang="cs-CZ" sz="1600" b="1" dirty="0" smtClean="0"/>
              <a:t>došlo k porušení zákona o vodách</a:t>
            </a:r>
          </a:p>
          <a:p>
            <a:pPr marL="685800" lvl="1">
              <a:buFontTx/>
              <a:buChar char="-"/>
            </a:pPr>
            <a:r>
              <a:rPr lang="cs-CZ" sz="1600" b="1" u="sng" dirty="0" smtClean="0"/>
              <a:t>na základě provedené kontroly inspekce v závěru protokolu konstatovala, že ČIŽP spatřuje </a:t>
            </a:r>
            <a:r>
              <a:rPr lang="cs-CZ" sz="1600" b="1" u="sng" dirty="0"/>
              <a:t>odpovědnost společnosti </a:t>
            </a:r>
            <a:r>
              <a:rPr lang="cs-CZ" sz="1600" b="1" u="sng" dirty="0" smtClean="0"/>
              <a:t>za </a:t>
            </a:r>
            <a:r>
              <a:rPr lang="cs-CZ" sz="1600" b="1" u="sng" dirty="0"/>
              <a:t>uvedené havarijní zhoršení jakosti povrchových vod </a:t>
            </a:r>
            <a:r>
              <a:rPr lang="cs-CZ" sz="1600" dirty="0"/>
              <a:t>ve </a:t>
            </a:r>
            <a:r>
              <a:rPr lang="cs-CZ" sz="1600" dirty="0" smtClean="0"/>
              <a:t>významném vodním toku Bečva </a:t>
            </a:r>
            <a:r>
              <a:rPr lang="cs-CZ" sz="1600" dirty="0"/>
              <a:t>ve dnech 20. 9. 2020 až 24. 9. 2020.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00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Současný stav kauzy z pohledu kompetencí ČIŽP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u="sng" dirty="0" smtClean="0"/>
              <a:t>Řízení dle zákona o předcházení ekologické újmě a o její nápravě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b="1" dirty="0"/>
              <a:t>p</a:t>
            </a:r>
            <a:r>
              <a:rPr lang="cs-CZ" sz="1600" b="1" dirty="0" smtClean="0"/>
              <a:t>rosinec 2020 </a:t>
            </a:r>
            <a:r>
              <a:rPr lang="cs-CZ" sz="1600" dirty="0" smtClean="0"/>
              <a:t>neformální žádost na MŽP o stanovení dalšího postupu v kauze Bečva z hlediska zákona o </a:t>
            </a:r>
            <a:r>
              <a:rPr lang="cs-CZ" sz="1600" dirty="0" err="1" smtClean="0"/>
              <a:t>Ekú</a:t>
            </a:r>
            <a:endParaRPr lang="cs-CZ" sz="1600" dirty="0" smtClean="0"/>
          </a:p>
          <a:p>
            <a:pPr marL="457200" lvl="1" indent="0">
              <a:buNone/>
            </a:pPr>
            <a:r>
              <a:rPr lang="cs-CZ" sz="1200" i="1" dirty="0"/>
              <a:t>z</a:t>
            </a:r>
            <a:r>
              <a:rPr lang="cs-CZ" sz="1200" i="1" dirty="0" smtClean="0"/>
              <a:t>ákon o ekologické újmě stanovuje v § 1 dost. 2, že tento zákon se vztahuje na ekologickou újmu nebo bezprostřední hrozbu jejího vzniku, jsou-li způsobeny provozní činností (+ porušení právních předpisů)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b="1" dirty="0"/>
              <a:t>l</a:t>
            </a:r>
            <a:r>
              <a:rPr lang="cs-CZ" sz="1600" b="1" dirty="0" smtClean="0"/>
              <a:t>eden 2021 </a:t>
            </a:r>
            <a:r>
              <a:rPr lang="cs-CZ" sz="1600" dirty="0" smtClean="0"/>
              <a:t>- ČIŽP sdělila svůj názor na  MŽP při přípravě odpovědi pro ombudsmana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b="1" dirty="0"/>
              <a:t>b</a:t>
            </a:r>
            <a:r>
              <a:rPr lang="cs-CZ" sz="1600" b="1" dirty="0" smtClean="0"/>
              <a:t>řezen 2021 </a:t>
            </a:r>
            <a:r>
              <a:rPr lang="cs-CZ" sz="1600" dirty="0" smtClean="0"/>
              <a:t>– článek prof. </a:t>
            </a:r>
            <a:r>
              <a:rPr lang="cs-CZ" sz="1600" dirty="0" err="1" smtClean="0"/>
              <a:t>Damohorského</a:t>
            </a:r>
            <a:r>
              <a:rPr lang="cs-CZ" sz="1600" dirty="0" smtClean="0"/>
              <a:t> k možnému uplatnění zákona o ekologické újmě k havárii na Bečvě; inspekce zopakovala MŽP svůj výklad zákona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b="1" dirty="0"/>
              <a:t>č</a:t>
            </a:r>
            <a:r>
              <a:rPr lang="cs-CZ" sz="1600" b="1" dirty="0" smtClean="0"/>
              <a:t>erven 2021</a:t>
            </a:r>
            <a:r>
              <a:rPr lang="cs-CZ" sz="1600" dirty="0" smtClean="0"/>
              <a:t> – ČIŽP obdržela žádost o ČRS, Arniky a Vsetínského fóra o uložení nápravných opatření dle zákona o ekologické újmě</a:t>
            </a:r>
          </a:p>
          <a:p>
            <a:pPr marL="400050" lvl="1" indent="0">
              <a:buNone/>
            </a:pPr>
            <a:r>
              <a:rPr lang="cs-CZ" sz="1200" i="1" dirty="0" smtClean="0"/>
              <a:t>§ 8 odst. 1 zákona o </a:t>
            </a:r>
            <a:r>
              <a:rPr lang="cs-CZ" sz="1200" i="1" dirty="0" err="1" smtClean="0"/>
              <a:t>Ekú</a:t>
            </a:r>
            <a:r>
              <a:rPr lang="cs-CZ" sz="1200" i="1" dirty="0" smtClean="0"/>
              <a:t> - řízení o uložení preventivních opatření k nápravě zahájí příslušný orgán na základě žádosti </a:t>
            </a:r>
          </a:p>
          <a:p>
            <a:pPr marL="400050" lvl="1" indent="0">
              <a:buNone/>
            </a:pPr>
            <a:r>
              <a:rPr lang="cs-CZ" sz="1200" dirty="0" smtClean="0"/>
              <a:t>Po konzultacích s MŽP (legislativním odborem a OVSS) a JUDr. Víchou (odborníkem na zákon o </a:t>
            </a:r>
            <a:r>
              <a:rPr lang="cs-CZ" sz="1200" dirty="0" err="1" smtClean="0"/>
              <a:t>EkÚ</a:t>
            </a:r>
            <a:r>
              <a:rPr lang="cs-CZ" sz="1200" dirty="0" smtClean="0"/>
              <a:t> výklad takový, že dnem přijetí žádosti bylo řízení zahájeno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48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Současný stav kauzy z pohledu kompetencí ČIŽP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195280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u="sng" dirty="0" smtClean="0"/>
              <a:t>Řízení dle zákona o předcházení ekologické újmě a o její nápravě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 smtClean="0"/>
              <a:t>Ekologickou újmou se rozumí nepříznivá měřitelná změna, přičemž se jedná o změnu mimo jiné na:</a:t>
            </a:r>
          </a:p>
          <a:p>
            <a:pPr>
              <a:buAutoNum type="alphaLcParenR"/>
            </a:pPr>
            <a:r>
              <a:rPr lang="cs-CZ" sz="1600" dirty="0"/>
              <a:t>c</a:t>
            </a:r>
            <a:r>
              <a:rPr lang="cs-CZ" sz="1600" dirty="0" smtClean="0"/>
              <a:t>hráněných druzích volně žijících živočichů nebo přírodních stanovištích</a:t>
            </a:r>
          </a:p>
          <a:p>
            <a:pPr>
              <a:buAutoNum type="alphaLcParenR"/>
            </a:pPr>
            <a:r>
              <a:rPr lang="cs-CZ" sz="1600" dirty="0"/>
              <a:t>p</a:t>
            </a:r>
            <a:r>
              <a:rPr lang="cs-CZ" sz="1600" dirty="0" smtClean="0"/>
              <a:t>ovrchových vodách, která má závažný nepříznivý účinek ekologický, chemický nebo množstevní stav vody nebo na její ekologický potenciál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b="1" u="sng" dirty="0" smtClean="0"/>
              <a:t>Ekologická újma na druzích a stanovištích</a:t>
            </a:r>
            <a:endParaRPr lang="cs-CZ" sz="1600" b="1" u="sng" dirty="0"/>
          </a:p>
          <a:p>
            <a:pPr marL="0" indent="0">
              <a:buNone/>
            </a:pPr>
            <a:r>
              <a:rPr lang="cs-CZ" sz="1600" dirty="0" smtClean="0"/>
              <a:t>Za účelem stanovení odpovědi, zda došlo k nepříznivé měřitelné změně na chráněných druzích volně žijících živočichů nebo přírodních stanovištích stanoven soudní znalec – AOPK.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47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Současný stav kauzy z pohledu kompetencí ČIŽP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195280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u="sng" dirty="0" smtClean="0"/>
              <a:t>Ekologická újma na vodách</a:t>
            </a:r>
            <a:endParaRPr lang="cs-CZ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1600" b="1" i="1" dirty="0"/>
              <a:t>s</a:t>
            </a:r>
            <a:r>
              <a:rPr lang="cs-CZ" sz="1600" b="1" i="1" dirty="0" smtClean="0"/>
              <a:t>rpen 2021  </a:t>
            </a:r>
            <a:r>
              <a:rPr lang="cs-CZ" sz="1600" dirty="0" smtClean="0"/>
              <a:t>- žádost ČIŽP na Povodí Moravy, </a:t>
            </a:r>
            <a:r>
              <a:rPr lang="cs-CZ" sz="1600" dirty="0" err="1" smtClean="0"/>
              <a:t>s.p</a:t>
            </a:r>
            <a:r>
              <a:rPr lang="cs-CZ" sz="1600" dirty="0" smtClean="0"/>
              <a:t>., o zhodnocení stavu vod - § 21 zákona o vodách (okruh otázek na ekologický a chemický stav vodního toku Bečva)</a:t>
            </a:r>
          </a:p>
          <a:p>
            <a:r>
              <a:rPr lang="cs-CZ" sz="1600" b="1" i="1" dirty="0" smtClean="0"/>
              <a:t>prosinec 2021</a:t>
            </a:r>
            <a:r>
              <a:rPr lang="cs-CZ" sz="1600" i="1" dirty="0" smtClean="0"/>
              <a:t> </a:t>
            </a:r>
            <a:r>
              <a:rPr lang="cs-CZ" sz="1600" dirty="0" smtClean="0"/>
              <a:t>– odpověď Povodí Moravy, </a:t>
            </a:r>
            <a:r>
              <a:rPr lang="cs-CZ" sz="1600" dirty="0" err="1" smtClean="0"/>
              <a:t>s.p</a:t>
            </a:r>
            <a:r>
              <a:rPr lang="cs-CZ" sz="1600" dirty="0" smtClean="0"/>
              <a:t>. Konstatováno, že hodnocena byla pouze matrice voda. Povodí Moravy </a:t>
            </a:r>
            <a:r>
              <a:rPr lang="cs-CZ" sz="1600" dirty="0" err="1" smtClean="0"/>
              <a:t>s.p</a:t>
            </a:r>
            <a:r>
              <a:rPr lang="cs-CZ" sz="1600" dirty="0" smtClean="0"/>
              <a:t>. neprovedlo hodnocení </a:t>
            </a:r>
            <a:r>
              <a:rPr lang="cs-CZ" sz="1600" dirty="0"/>
              <a:t>biologických složek, protože </a:t>
            </a:r>
            <a:r>
              <a:rPr lang="cs-CZ" sz="1600" b="1" dirty="0"/>
              <a:t>Povodí Moravy, </a:t>
            </a:r>
            <a:r>
              <a:rPr lang="cs-CZ" sz="1600" b="1" dirty="0" err="1"/>
              <a:t>s.p</a:t>
            </a:r>
            <a:r>
              <a:rPr lang="cs-CZ" sz="1600" b="1" dirty="0"/>
              <a:t>., nedisponuje odpovídajícími programovými nástroji</a:t>
            </a:r>
            <a:r>
              <a:rPr lang="cs-CZ" sz="1600" dirty="0"/>
              <a:t>, a hodnocení obsahu vybraných látek v matrici </a:t>
            </a:r>
            <a:r>
              <a:rPr lang="cs-CZ" sz="1600" dirty="0" smtClean="0"/>
              <a:t>biota. Po projednání bylo doporučeno </a:t>
            </a:r>
            <a:r>
              <a:rPr lang="cs-CZ" sz="1600" b="1" dirty="0" smtClean="0"/>
              <a:t>ČIŽP obrátit se na VÚV TGM, </a:t>
            </a:r>
            <a:r>
              <a:rPr lang="cs-CZ" sz="1600" dirty="0" smtClean="0"/>
              <a:t>který těmito nástroji má disponovat.</a:t>
            </a:r>
          </a:p>
          <a:p>
            <a:r>
              <a:rPr lang="cs-CZ" sz="1600" b="1" i="1" dirty="0" smtClean="0"/>
              <a:t>leden </a:t>
            </a:r>
            <a:r>
              <a:rPr lang="cs-CZ" sz="1600" b="1" i="1" dirty="0"/>
              <a:t>2022 </a:t>
            </a:r>
            <a:r>
              <a:rPr lang="cs-CZ" sz="1600" dirty="0"/>
              <a:t>– dvě </a:t>
            </a:r>
            <a:r>
              <a:rPr lang="cs-CZ" sz="1600" dirty="0" err="1"/>
              <a:t>webexová</a:t>
            </a:r>
            <a:r>
              <a:rPr lang="cs-CZ" sz="1600" dirty="0"/>
              <a:t> </a:t>
            </a:r>
            <a:r>
              <a:rPr lang="cs-CZ" sz="1600" b="1" dirty="0"/>
              <a:t>jednání se zástupci VÚV TGM</a:t>
            </a:r>
            <a:r>
              <a:rPr lang="cs-CZ" sz="1600" dirty="0"/>
              <a:t>. Dohodnuto, že </a:t>
            </a:r>
            <a:r>
              <a:rPr lang="cs-CZ" sz="1600" b="1" dirty="0"/>
              <a:t>inspekce požádá </a:t>
            </a:r>
            <a:r>
              <a:rPr lang="cs-CZ" sz="1600" b="1" dirty="0" smtClean="0"/>
              <a:t>Povodí </a:t>
            </a:r>
            <a:r>
              <a:rPr lang="cs-CZ" sz="1600" b="1" dirty="0"/>
              <a:t>Moravy, </a:t>
            </a:r>
            <a:r>
              <a:rPr lang="cs-CZ" sz="1600" b="1" dirty="0" err="1"/>
              <a:t>s.p</a:t>
            </a:r>
            <a:r>
              <a:rPr lang="cs-CZ" sz="1600" b="1" dirty="0"/>
              <a:t>. o poskytnutí dat </a:t>
            </a:r>
            <a:r>
              <a:rPr lang="cs-CZ" sz="1600" dirty="0"/>
              <a:t>z monitoringů provedených na řece Bečva před a po havárii. </a:t>
            </a:r>
            <a:r>
              <a:rPr lang="cs-CZ" sz="1600" b="1" dirty="0"/>
              <a:t>VÚV provede výpočty a vypočtená data poskytne pro finální posouzení ekologického stavu </a:t>
            </a:r>
            <a:r>
              <a:rPr lang="cs-CZ" sz="1600" dirty="0"/>
              <a:t>útvarů povrchových vod v kategorii řeka (pro </a:t>
            </a:r>
            <a:r>
              <a:rPr lang="nn-NO" sz="1600" dirty="0"/>
              <a:t>tok Bečva) </a:t>
            </a:r>
            <a:r>
              <a:rPr lang="nn-NO" sz="1600" b="1" dirty="0"/>
              <a:t>Povodí Moravy, s.p</a:t>
            </a:r>
            <a:r>
              <a:rPr lang="nn-NO" sz="1600" dirty="0" smtClean="0"/>
              <a:t>.</a:t>
            </a:r>
            <a:endParaRPr lang="cs-CZ" sz="1600" dirty="0" smtClean="0"/>
          </a:p>
          <a:p>
            <a:r>
              <a:rPr lang="cs-CZ" sz="1600" b="1" i="1" dirty="0"/>
              <a:t>Ú</a:t>
            </a:r>
            <a:r>
              <a:rPr lang="cs-CZ" sz="1600" b="1" i="1" dirty="0" smtClean="0"/>
              <a:t>nor 2022 </a:t>
            </a:r>
            <a:r>
              <a:rPr lang="cs-CZ" sz="1600" dirty="0" smtClean="0"/>
              <a:t>– Povodí Moravy, </a:t>
            </a:r>
            <a:r>
              <a:rPr lang="cs-CZ" sz="1600" dirty="0" err="1" smtClean="0"/>
              <a:t>s.p</a:t>
            </a:r>
            <a:r>
              <a:rPr lang="cs-CZ" sz="1600" dirty="0" smtClean="0"/>
              <a:t>. dodalo inspekci požadovaná data z provedených monitoringů, ale zároveň upozornilo, že některá data může mít </a:t>
            </a:r>
            <a:r>
              <a:rPr lang="cs-CZ" sz="1600" dirty="0"/>
              <a:t>Ústav biologie obratlovců AV ČR, v. v. i.</a:t>
            </a:r>
            <a:endParaRPr lang="nn-NO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25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Současný stav kauzy z pohledu kompetencí ČIŽP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195280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u="sng" dirty="0" smtClean="0"/>
              <a:t>Ekologická újma na vodách</a:t>
            </a:r>
            <a:endParaRPr lang="cs-CZ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1600" b="1" i="1" dirty="0" smtClean="0"/>
              <a:t>květen 2022  </a:t>
            </a:r>
            <a:r>
              <a:rPr lang="cs-CZ" sz="1600" dirty="0" smtClean="0"/>
              <a:t>- ČIŽP poskytuje data VÚV k provedení výpočtů příslušnými programovými nástroji (poté co obdržela data od Povodí Moravy, </a:t>
            </a:r>
            <a:r>
              <a:rPr lang="cs-CZ" sz="1600" dirty="0" err="1" smtClean="0"/>
              <a:t>s.p</a:t>
            </a:r>
            <a:r>
              <a:rPr lang="cs-CZ" sz="1600" dirty="0" smtClean="0"/>
              <a:t>. a AV ČR)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b="1" i="1" dirty="0"/>
              <a:t>č</a:t>
            </a:r>
            <a:r>
              <a:rPr lang="cs-CZ" sz="1600" b="1" i="1" dirty="0" smtClean="0"/>
              <a:t>erven 2022 </a:t>
            </a:r>
            <a:r>
              <a:rPr lang="cs-CZ" sz="1600" dirty="0" smtClean="0"/>
              <a:t>– VÚV TGM předalo inspekci požadované výpočty</a:t>
            </a:r>
            <a:r>
              <a:rPr lang="cs-CZ" sz="1600" smtClean="0"/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b="1" i="1" smtClean="0"/>
              <a:t>červenec </a:t>
            </a:r>
            <a:r>
              <a:rPr lang="cs-CZ" sz="1600" b="1" i="1" dirty="0" smtClean="0"/>
              <a:t>2022 </a:t>
            </a:r>
            <a:r>
              <a:rPr lang="cs-CZ" sz="1600" dirty="0" smtClean="0"/>
              <a:t>– inspekce předává obdržené výpočty Povodí Moravy, </a:t>
            </a:r>
            <a:r>
              <a:rPr lang="cs-CZ" sz="1600" dirty="0" err="1" smtClean="0"/>
              <a:t>s.p</a:t>
            </a:r>
            <a:r>
              <a:rPr lang="cs-CZ" sz="1600" dirty="0" smtClean="0"/>
              <a:t>. s žádostí o posouzení ekologického stavu Bečvy</a:t>
            </a:r>
          </a:p>
          <a:p>
            <a:r>
              <a:rPr lang="cs-CZ" sz="1600" b="1" i="1" dirty="0"/>
              <a:t>s</a:t>
            </a:r>
            <a:r>
              <a:rPr lang="cs-CZ" sz="1600" b="1" i="1" dirty="0" smtClean="0"/>
              <a:t>rpen 2022</a:t>
            </a:r>
            <a:r>
              <a:rPr lang="cs-CZ" sz="1600" dirty="0" smtClean="0"/>
              <a:t> – Povodí Moravy </a:t>
            </a:r>
            <a:r>
              <a:rPr lang="cs-CZ" sz="1600" dirty="0" err="1" smtClean="0"/>
              <a:t>s.p</a:t>
            </a:r>
            <a:r>
              <a:rPr lang="cs-CZ" sz="1600" dirty="0" smtClean="0"/>
              <a:t>. na žádost inspekce odpovědělo, že </a:t>
            </a:r>
            <a:r>
              <a:rPr lang="cs-CZ" sz="1600" u="sng" dirty="0"/>
              <a:t>n</a:t>
            </a:r>
            <a:r>
              <a:rPr lang="cs-CZ" sz="1600" u="sng" dirty="0" smtClean="0"/>
              <a:t>epovažujeme </a:t>
            </a:r>
            <a:r>
              <a:rPr lang="cs-CZ" sz="1600" u="sng" dirty="0"/>
              <a:t>se za plně kompetentní pro zodpovězení vámi položených otázek</a:t>
            </a:r>
            <a:r>
              <a:rPr lang="cs-CZ" sz="1600" u="sng" dirty="0" smtClean="0"/>
              <a:t>. </a:t>
            </a:r>
            <a:r>
              <a:rPr lang="cs-CZ" sz="1600" b="1" dirty="0" smtClean="0"/>
              <a:t>Doporučujeme, aby</a:t>
            </a:r>
            <a:r>
              <a:rPr lang="cs-CZ" sz="1600" b="1" dirty="0"/>
              <a:t> </a:t>
            </a:r>
            <a:r>
              <a:rPr lang="cs-CZ" sz="1600" b="1" dirty="0" smtClean="0"/>
              <a:t>toto </a:t>
            </a:r>
            <a:r>
              <a:rPr lang="cs-CZ" sz="1600" b="1" dirty="0"/>
              <a:t>posouzení provedl </a:t>
            </a:r>
            <a:r>
              <a:rPr lang="cs-CZ" sz="1600" b="1" dirty="0" smtClean="0"/>
              <a:t>VÚV TGM.</a:t>
            </a:r>
            <a:r>
              <a:rPr lang="cs-CZ" sz="1600" dirty="0" smtClean="0"/>
              <a:t> Je autorem příslušných </a:t>
            </a:r>
            <a:r>
              <a:rPr lang="cs-CZ" sz="1600" dirty="0"/>
              <a:t>metodik pro hodnocení ekologického </a:t>
            </a:r>
            <a:r>
              <a:rPr lang="cs-CZ" sz="1600" dirty="0" smtClean="0"/>
              <a:t>stavu</a:t>
            </a:r>
          </a:p>
          <a:p>
            <a:r>
              <a:rPr lang="cs-CZ" sz="1600" dirty="0" smtClean="0"/>
              <a:t>V současné chvíli tedy požádalo ČIŽP o posouzení ekologického stavu vod VÚV TGM</a:t>
            </a:r>
          </a:p>
          <a:p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16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26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Závěr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Poděkování všem kolegům z OI Olomouc a z OI Brno za práci odvedenou v průběhu řešení havárie i v rámci navazující kontrolní činnosti</a:t>
            </a:r>
          </a:p>
          <a:p>
            <a:pPr marL="457200" lvl="1" indent="0" algn="ctr">
              <a:buNone/>
            </a:pPr>
            <a:endParaRPr lang="cs-CZ" sz="2400" dirty="0"/>
          </a:p>
          <a:p>
            <a:pPr marL="457200" lvl="1" indent="0" algn="ctr">
              <a:buNone/>
            </a:pPr>
            <a:r>
              <a:rPr lang="cs-CZ" sz="2400" dirty="0" smtClean="0"/>
              <a:t>Podnět ke zlepšení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457200" lvl="1" indent="0" algn="ctr">
              <a:buNone/>
            </a:pPr>
            <a:r>
              <a:rPr lang="cs-CZ" sz="3200" dirty="0" smtClean="0"/>
              <a:t>KOMUNIKACE</a:t>
            </a:r>
          </a:p>
          <a:p>
            <a:pPr marL="457200" lvl="1" indent="0">
              <a:buNone/>
            </a:pP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6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39248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endParaRPr lang="cs-CZ" altLang="cs-CZ" b="1" dirty="0" smtClean="0"/>
          </a:p>
          <a:p>
            <a:pPr marL="0" indent="0" algn="r">
              <a:buNone/>
            </a:pPr>
            <a:endParaRPr lang="cs-CZ" altLang="cs-CZ" b="1" dirty="0"/>
          </a:p>
          <a:p>
            <a:pPr marL="0" indent="0" algn="r">
              <a:buNone/>
            </a:pPr>
            <a:r>
              <a:rPr lang="cs-CZ" altLang="cs-CZ" b="1" dirty="0" smtClean="0"/>
              <a:t>Děkuji za pozornost.</a:t>
            </a:r>
          </a:p>
          <a:p>
            <a:pPr marL="0" indent="0" algn="r">
              <a:buNone/>
            </a:pPr>
            <a:endParaRPr lang="cs-CZ" altLang="cs-CZ" b="1" dirty="0" smtClean="0"/>
          </a:p>
        </p:txBody>
      </p:sp>
      <p:sp>
        <p:nvSpPr>
          <p:cNvPr id="4" name="Obdélník 3"/>
          <p:cNvSpPr/>
          <p:nvPr/>
        </p:nvSpPr>
        <p:spPr>
          <a:xfrm>
            <a:off x="5405878" y="4437112"/>
            <a:ext cx="284400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68288" algn="r"/>
            <a:r>
              <a:rPr lang="cs-CZ" altLang="cs-CZ" sz="2000" b="1" dirty="0">
                <a:solidFill>
                  <a:schemeClr val="tx2">
                    <a:lumMod val="75000"/>
                  </a:schemeClr>
                </a:solidFill>
              </a:rPr>
              <a:t>Ing. Lukáš </a:t>
            </a:r>
            <a:r>
              <a:rPr lang="cs-CZ" altLang="cs-CZ" sz="2000" b="1" dirty="0" smtClean="0">
                <a:solidFill>
                  <a:schemeClr val="tx2">
                    <a:lumMod val="75000"/>
                  </a:schemeClr>
                </a:solidFill>
              </a:rPr>
              <a:t>Kůs</a:t>
            </a:r>
          </a:p>
          <a:p>
            <a:pPr marL="268288" algn="r"/>
            <a:endParaRPr lang="cs-CZ" altLang="cs-CZ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268288" algn="r"/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</a:rPr>
              <a:t>lukas.kus@cizp.cz</a:t>
            </a:r>
          </a:p>
          <a:p>
            <a:pPr marL="268288" algn="r"/>
            <a:r>
              <a:rPr lang="cs-CZ" altLang="cs-CZ" b="1" dirty="0">
                <a:solidFill>
                  <a:schemeClr val="tx2">
                    <a:lumMod val="75000"/>
                  </a:schemeClr>
                </a:solidFill>
              </a:rPr>
              <a:t>www.cizp.cz</a:t>
            </a:r>
          </a:p>
          <a:p>
            <a:pPr algn="ctr">
              <a:defRPr/>
            </a:pPr>
            <a:endParaRPr lang="cs-CZ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1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Průběh havárie – 20.9.2020</a:t>
            </a:r>
            <a:endParaRPr lang="cs-CZ" sz="2800" dirty="0"/>
          </a:p>
        </p:txBody>
      </p:sp>
      <p:sp>
        <p:nvSpPr>
          <p:cNvPr id="7" name="Zaoblený obdélník 6"/>
          <p:cNvSpPr/>
          <p:nvPr/>
        </p:nvSpPr>
        <p:spPr>
          <a:xfrm>
            <a:off x="471734" y="2021851"/>
            <a:ext cx="1974100" cy="1974100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Volný tvar 7"/>
          <p:cNvSpPr/>
          <p:nvPr/>
        </p:nvSpPr>
        <p:spPr>
          <a:xfrm>
            <a:off x="822545" y="3216591"/>
            <a:ext cx="1974100" cy="1974100"/>
          </a:xfrm>
          <a:custGeom>
            <a:avLst/>
            <a:gdLst>
              <a:gd name="connsiteX0" fmla="*/ 0 w 1974100"/>
              <a:gd name="connsiteY0" fmla="*/ 197410 h 1974100"/>
              <a:gd name="connsiteX1" fmla="*/ 197410 w 1974100"/>
              <a:gd name="connsiteY1" fmla="*/ 0 h 1974100"/>
              <a:gd name="connsiteX2" fmla="*/ 1776690 w 1974100"/>
              <a:gd name="connsiteY2" fmla="*/ 0 h 1974100"/>
              <a:gd name="connsiteX3" fmla="*/ 1974100 w 1974100"/>
              <a:gd name="connsiteY3" fmla="*/ 197410 h 1974100"/>
              <a:gd name="connsiteX4" fmla="*/ 1974100 w 1974100"/>
              <a:gd name="connsiteY4" fmla="*/ 1776690 h 1974100"/>
              <a:gd name="connsiteX5" fmla="*/ 1776690 w 1974100"/>
              <a:gd name="connsiteY5" fmla="*/ 1974100 h 1974100"/>
              <a:gd name="connsiteX6" fmla="*/ 197410 w 1974100"/>
              <a:gd name="connsiteY6" fmla="*/ 1974100 h 1974100"/>
              <a:gd name="connsiteX7" fmla="*/ 0 w 1974100"/>
              <a:gd name="connsiteY7" fmla="*/ 1776690 h 1974100"/>
              <a:gd name="connsiteX8" fmla="*/ 0 w 1974100"/>
              <a:gd name="connsiteY8" fmla="*/ 197410 h 197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4100" h="1974100">
                <a:moveTo>
                  <a:pt x="0" y="197410"/>
                </a:moveTo>
                <a:cubicBezTo>
                  <a:pt x="0" y="88383"/>
                  <a:pt x="88383" y="0"/>
                  <a:pt x="197410" y="0"/>
                </a:cubicBezTo>
                <a:lnTo>
                  <a:pt x="1776690" y="0"/>
                </a:lnTo>
                <a:cubicBezTo>
                  <a:pt x="1885717" y="0"/>
                  <a:pt x="1974100" y="88383"/>
                  <a:pt x="1974100" y="197410"/>
                </a:cubicBezTo>
                <a:lnTo>
                  <a:pt x="1974100" y="1776690"/>
                </a:lnTo>
                <a:cubicBezTo>
                  <a:pt x="1974100" y="1885717"/>
                  <a:pt x="1885717" y="1974100"/>
                  <a:pt x="1776690" y="1974100"/>
                </a:cubicBezTo>
                <a:lnTo>
                  <a:pt x="197410" y="1974100"/>
                </a:lnTo>
                <a:cubicBezTo>
                  <a:pt x="88383" y="1974100"/>
                  <a:pt x="0" y="1885717"/>
                  <a:pt x="0" y="1776690"/>
                </a:cubicBezTo>
                <a:lnTo>
                  <a:pt x="0" y="1974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969" tIns="114969" rIns="114969" bIns="11496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dirty="0" smtClean="0">
                <a:solidFill>
                  <a:schemeClr val="bg2">
                    <a:lumMod val="10000"/>
                  </a:schemeClr>
                </a:solidFill>
              </a:rPr>
              <a:t>8:00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baseline="0" dirty="0" smtClean="0">
                <a:solidFill>
                  <a:schemeClr val="tx1">
                    <a:lumMod val="60000"/>
                    <a:lumOff val="40000"/>
                  </a:schemeClr>
                </a:solidFill>
                <a:hlinkClick r:id="rId3" action="ppaction://hlinksldjump"/>
              </a:rPr>
              <a:t>Z výusti označené V1 odebírá společnost DEZA vzorek</a:t>
            </a:r>
            <a:endParaRPr lang="cs-CZ" sz="1600" kern="1200" baseline="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2826090" y="2771727"/>
            <a:ext cx="380255" cy="474348"/>
          </a:xfrm>
          <a:custGeom>
            <a:avLst/>
            <a:gdLst>
              <a:gd name="connsiteX0" fmla="*/ 0 w 380255"/>
              <a:gd name="connsiteY0" fmla="*/ 94870 h 474348"/>
              <a:gd name="connsiteX1" fmla="*/ 190128 w 380255"/>
              <a:gd name="connsiteY1" fmla="*/ 94870 h 474348"/>
              <a:gd name="connsiteX2" fmla="*/ 190128 w 380255"/>
              <a:gd name="connsiteY2" fmla="*/ 0 h 474348"/>
              <a:gd name="connsiteX3" fmla="*/ 380255 w 380255"/>
              <a:gd name="connsiteY3" fmla="*/ 237174 h 474348"/>
              <a:gd name="connsiteX4" fmla="*/ 190128 w 380255"/>
              <a:gd name="connsiteY4" fmla="*/ 474348 h 474348"/>
              <a:gd name="connsiteX5" fmla="*/ 190128 w 380255"/>
              <a:gd name="connsiteY5" fmla="*/ 379478 h 474348"/>
              <a:gd name="connsiteX6" fmla="*/ 0 w 380255"/>
              <a:gd name="connsiteY6" fmla="*/ 379478 h 474348"/>
              <a:gd name="connsiteX7" fmla="*/ 0 w 380255"/>
              <a:gd name="connsiteY7" fmla="*/ 94870 h 47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255" h="474348">
                <a:moveTo>
                  <a:pt x="0" y="94870"/>
                </a:moveTo>
                <a:lnTo>
                  <a:pt x="190128" y="94870"/>
                </a:lnTo>
                <a:lnTo>
                  <a:pt x="190128" y="0"/>
                </a:lnTo>
                <a:lnTo>
                  <a:pt x="380255" y="237174"/>
                </a:lnTo>
                <a:lnTo>
                  <a:pt x="190128" y="474348"/>
                </a:lnTo>
                <a:lnTo>
                  <a:pt x="190128" y="379478"/>
                </a:lnTo>
                <a:lnTo>
                  <a:pt x="0" y="379478"/>
                </a:lnTo>
                <a:lnTo>
                  <a:pt x="0" y="9487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4870" rIns="114076" bIns="9487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1200" kern="1200"/>
          </a:p>
        </p:txBody>
      </p:sp>
      <p:sp>
        <p:nvSpPr>
          <p:cNvPr id="10" name="Zaoblený obdélník 9"/>
          <p:cNvSpPr/>
          <p:nvPr/>
        </p:nvSpPr>
        <p:spPr>
          <a:xfrm>
            <a:off x="3532279" y="2021851"/>
            <a:ext cx="1974100" cy="1974100"/>
          </a:xfrm>
          <a:prstGeom prst="roundRect">
            <a:avLst>
              <a:gd name="adj" fmla="val 1000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000" r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Volný tvar 10"/>
          <p:cNvSpPr/>
          <p:nvPr/>
        </p:nvSpPr>
        <p:spPr>
          <a:xfrm>
            <a:off x="3853644" y="3206311"/>
            <a:ext cx="1974100" cy="1974100"/>
          </a:xfrm>
          <a:custGeom>
            <a:avLst/>
            <a:gdLst>
              <a:gd name="connsiteX0" fmla="*/ 0 w 1974100"/>
              <a:gd name="connsiteY0" fmla="*/ 197410 h 1974100"/>
              <a:gd name="connsiteX1" fmla="*/ 197410 w 1974100"/>
              <a:gd name="connsiteY1" fmla="*/ 0 h 1974100"/>
              <a:gd name="connsiteX2" fmla="*/ 1776690 w 1974100"/>
              <a:gd name="connsiteY2" fmla="*/ 0 h 1974100"/>
              <a:gd name="connsiteX3" fmla="*/ 1974100 w 1974100"/>
              <a:gd name="connsiteY3" fmla="*/ 197410 h 1974100"/>
              <a:gd name="connsiteX4" fmla="*/ 1974100 w 1974100"/>
              <a:gd name="connsiteY4" fmla="*/ 1776690 h 1974100"/>
              <a:gd name="connsiteX5" fmla="*/ 1776690 w 1974100"/>
              <a:gd name="connsiteY5" fmla="*/ 1974100 h 1974100"/>
              <a:gd name="connsiteX6" fmla="*/ 197410 w 1974100"/>
              <a:gd name="connsiteY6" fmla="*/ 1974100 h 1974100"/>
              <a:gd name="connsiteX7" fmla="*/ 0 w 1974100"/>
              <a:gd name="connsiteY7" fmla="*/ 1776690 h 1974100"/>
              <a:gd name="connsiteX8" fmla="*/ 0 w 1974100"/>
              <a:gd name="connsiteY8" fmla="*/ 197410 h 197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4100" h="1974100">
                <a:moveTo>
                  <a:pt x="0" y="197410"/>
                </a:moveTo>
                <a:cubicBezTo>
                  <a:pt x="0" y="88383"/>
                  <a:pt x="88383" y="0"/>
                  <a:pt x="197410" y="0"/>
                </a:cubicBezTo>
                <a:lnTo>
                  <a:pt x="1776690" y="0"/>
                </a:lnTo>
                <a:cubicBezTo>
                  <a:pt x="1885717" y="0"/>
                  <a:pt x="1974100" y="88383"/>
                  <a:pt x="1974100" y="197410"/>
                </a:cubicBezTo>
                <a:lnTo>
                  <a:pt x="1974100" y="1776690"/>
                </a:lnTo>
                <a:cubicBezTo>
                  <a:pt x="1974100" y="1885717"/>
                  <a:pt x="1885717" y="1974100"/>
                  <a:pt x="1776690" y="1974100"/>
                </a:cubicBezTo>
                <a:lnTo>
                  <a:pt x="197410" y="1974100"/>
                </a:lnTo>
                <a:cubicBezTo>
                  <a:pt x="88383" y="1974100"/>
                  <a:pt x="0" y="1885717"/>
                  <a:pt x="0" y="1776690"/>
                </a:cubicBezTo>
                <a:lnTo>
                  <a:pt x="0" y="1974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969" tIns="114969" rIns="114969" bIns="114969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</a:rPr>
              <a:t>9:30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</a:rPr>
              <a:t>Rybáři první zaznamenané nestandardní chování ryb 680 m proti proudu u </a:t>
            </a:r>
            <a:r>
              <a:rPr lang="cs-CZ" sz="1600" dirty="0" err="1">
                <a:solidFill>
                  <a:schemeClr val="bg2">
                    <a:lumMod val="10000"/>
                  </a:schemeClr>
                </a:solidFill>
              </a:rPr>
              <a:t>Choryňského</a:t>
            </a:r>
            <a:r>
              <a:rPr lang="cs-CZ" sz="1600" dirty="0">
                <a:solidFill>
                  <a:schemeClr val="bg2">
                    <a:lumMod val="10000"/>
                  </a:schemeClr>
                </a:solidFill>
              </a:rPr>
              <a:t> mostu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5886635" y="2771727"/>
            <a:ext cx="380255" cy="474348"/>
          </a:xfrm>
          <a:custGeom>
            <a:avLst/>
            <a:gdLst>
              <a:gd name="connsiteX0" fmla="*/ 0 w 380255"/>
              <a:gd name="connsiteY0" fmla="*/ 94870 h 474348"/>
              <a:gd name="connsiteX1" fmla="*/ 190128 w 380255"/>
              <a:gd name="connsiteY1" fmla="*/ 94870 h 474348"/>
              <a:gd name="connsiteX2" fmla="*/ 190128 w 380255"/>
              <a:gd name="connsiteY2" fmla="*/ 0 h 474348"/>
              <a:gd name="connsiteX3" fmla="*/ 380255 w 380255"/>
              <a:gd name="connsiteY3" fmla="*/ 237174 h 474348"/>
              <a:gd name="connsiteX4" fmla="*/ 190128 w 380255"/>
              <a:gd name="connsiteY4" fmla="*/ 474348 h 474348"/>
              <a:gd name="connsiteX5" fmla="*/ 190128 w 380255"/>
              <a:gd name="connsiteY5" fmla="*/ 379478 h 474348"/>
              <a:gd name="connsiteX6" fmla="*/ 0 w 380255"/>
              <a:gd name="connsiteY6" fmla="*/ 379478 h 474348"/>
              <a:gd name="connsiteX7" fmla="*/ 0 w 380255"/>
              <a:gd name="connsiteY7" fmla="*/ 94870 h 47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255" h="474348">
                <a:moveTo>
                  <a:pt x="0" y="94870"/>
                </a:moveTo>
                <a:lnTo>
                  <a:pt x="190128" y="94870"/>
                </a:lnTo>
                <a:lnTo>
                  <a:pt x="190128" y="0"/>
                </a:lnTo>
                <a:lnTo>
                  <a:pt x="380255" y="237174"/>
                </a:lnTo>
                <a:lnTo>
                  <a:pt x="190128" y="474348"/>
                </a:lnTo>
                <a:lnTo>
                  <a:pt x="190128" y="379478"/>
                </a:lnTo>
                <a:lnTo>
                  <a:pt x="0" y="379478"/>
                </a:lnTo>
                <a:lnTo>
                  <a:pt x="0" y="9487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4870" rIns="114076" bIns="9487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1200" kern="1200"/>
          </a:p>
        </p:txBody>
      </p:sp>
      <p:sp>
        <p:nvSpPr>
          <p:cNvPr id="13" name="Zaoblený obdélník 12"/>
          <p:cNvSpPr/>
          <p:nvPr/>
        </p:nvSpPr>
        <p:spPr>
          <a:xfrm>
            <a:off x="6592823" y="2021851"/>
            <a:ext cx="1974100" cy="1974100"/>
          </a:xfrm>
          <a:prstGeom prst="roundRect">
            <a:avLst>
              <a:gd name="adj" fmla="val 1000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000" r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Volný tvar 13"/>
          <p:cNvSpPr/>
          <p:nvPr/>
        </p:nvSpPr>
        <p:spPr>
          <a:xfrm>
            <a:off x="6914189" y="3206311"/>
            <a:ext cx="1974100" cy="1974100"/>
          </a:xfrm>
          <a:custGeom>
            <a:avLst/>
            <a:gdLst>
              <a:gd name="connsiteX0" fmla="*/ 0 w 1974100"/>
              <a:gd name="connsiteY0" fmla="*/ 197410 h 1974100"/>
              <a:gd name="connsiteX1" fmla="*/ 197410 w 1974100"/>
              <a:gd name="connsiteY1" fmla="*/ 0 h 1974100"/>
              <a:gd name="connsiteX2" fmla="*/ 1776690 w 1974100"/>
              <a:gd name="connsiteY2" fmla="*/ 0 h 1974100"/>
              <a:gd name="connsiteX3" fmla="*/ 1974100 w 1974100"/>
              <a:gd name="connsiteY3" fmla="*/ 197410 h 1974100"/>
              <a:gd name="connsiteX4" fmla="*/ 1974100 w 1974100"/>
              <a:gd name="connsiteY4" fmla="*/ 1776690 h 1974100"/>
              <a:gd name="connsiteX5" fmla="*/ 1776690 w 1974100"/>
              <a:gd name="connsiteY5" fmla="*/ 1974100 h 1974100"/>
              <a:gd name="connsiteX6" fmla="*/ 197410 w 1974100"/>
              <a:gd name="connsiteY6" fmla="*/ 1974100 h 1974100"/>
              <a:gd name="connsiteX7" fmla="*/ 0 w 1974100"/>
              <a:gd name="connsiteY7" fmla="*/ 1776690 h 1974100"/>
              <a:gd name="connsiteX8" fmla="*/ 0 w 1974100"/>
              <a:gd name="connsiteY8" fmla="*/ 197410 h 197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4100" h="1974100">
                <a:moveTo>
                  <a:pt x="0" y="197410"/>
                </a:moveTo>
                <a:cubicBezTo>
                  <a:pt x="0" y="88383"/>
                  <a:pt x="88383" y="0"/>
                  <a:pt x="197410" y="0"/>
                </a:cubicBezTo>
                <a:lnTo>
                  <a:pt x="1776690" y="0"/>
                </a:lnTo>
                <a:cubicBezTo>
                  <a:pt x="1885717" y="0"/>
                  <a:pt x="1974100" y="88383"/>
                  <a:pt x="1974100" y="197410"/>
                </a:cubicBezTo>
                <a:lnTo>
                  <a:pt x="1974100" y="1776690"/>
                </a:lnTo>
                <a:cubicBezTo>
                  <a:pt x="1974100" y="1885717"/>
                  <a:pt x="1885717" y="1974100"/>
                  <a:pt x="1776690" y="1974100"/>
                </a:cubicBezTo>
                <a:lnTo>
                  <a:pt x="197410" y="1974100"/>
                </a:lnTo>
                <a:cubicBezTo>
                  <a:pt x="88383" y="1974100"/>
                  <a:pt x="0" y="1885717"/>
                  <a:pt x="0" y="1776690"/>
                </a:cubicBezTo>
                <a:lnTo>
                  <a:pt x="0" y="1974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969" tIns="114969" rIns="114969" bIns="114969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</a:rPr>
              <a:t>10:00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dirty="0" err="1">
                <a:solidFill>
                  <a:schemeClr val="bg2">
                    <a:lumMod val="10000"/>
                  </a:schemeClr>
                </a:solidFill>
                <a:hlinkClick r:id="rId5" action="ppaction://hlinksldjump"/>
              </a:rPr>
              <a:t>Rybářema</a:t>
            </a:r>
            <a:r>
              <a:rPr lang="cs-CZ" sz="1600" dirty="0">
                <a:solidFill>
                  <a:schemeClr val="bg2">
                    <a:lumMod val="10000"/>
                  </a:schemeClr>
                </a:solidFill>
                <a:hlinkClick r:id="rId5" action="ppaction://hlinksldjump"/>
              </a:rPr>
              <a:t>  zaznamenány první uhynulé ryby v lokalitě </a:t>
            </a:r>
            <a:r>
              <a:rPr lang="cs-CZ" sz="1600" dirty="0" err="1">
                <a:solidFill>
                  <a:schemeClr val="bg2">
                    <a:lumMod val="10000"/>
                  </a:schemeClr>
                </a:solidFill>
                <a:hlinkClick r:id="rId5" action="ppaction://hlinksldjump"/>
              </a:rPr>
              <a:t>Choryňského</a:t>
            </a:r>
            <a:r>
              <a:rPr lang="cs-CZ" sz="1600" dirty="0">
                <a:solidFill>
                  <a:schemeClr val="bg2">
                    <a:lumMod val="10000"/>
                  </a:schemeClr>
                </a:solidFill>
                <a:hlinkClick r:id="rId5" action="ppaction://hlinksldjump"/>
              </a:rPr>
              <a:t> mostu</a:t>
            </a:r>
            <a:endParaRPr lang="cs-CZ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Odběr vzorků společností DEZA v 8:00 hod dne 20.9.2020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123272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b="1" u="sng" dirty="0" smtClean="0"/>
              <a:t>Vzorek odebrán a analyzován dle sdělení společnosti DEZA v rámci pravidelného monitoringu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 smtClean="0"/>
              <a:t>ČIŽP v rámci kontroly dle zákona o kontrole zahájené inspekcí dne 11.11.2020 bylo požadováno předložení odběrů i z jiných dnů tohoto pravidelného  monitoringu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v</a:t>
            </a:r>
            <a:r>
              <a:rPr lang="cs-CZ" sz="1600" dirty="0" smtClean="0"/>
              <a:t>zorek byl analyzován mimo jiné na hodnoty CN celkové, CN snadno uvolnitelné, fenoly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v</a:t>
            </a:r>
            <a:r>
              <a:rPr lang="cs-CZ" sz="1600" dirty="0" smtClean="0"/>
              <a:t>zorek nepřekročil limity dané integrovaným povolením pro </a:t>
            </a:r>
            <a:r>
              <a:rPr lang="cs-CZ" sz="1600" i="1" dirty="0" smtClean="0"/>
              <a:t>„Zařízení provozu Vodního hospodářství“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 smtClean="0"/>
              <a:t>jedná se o orientační analýzy nikoli o analýzy, které prokazují splnění limitů dle integrovaného povolení (ty jsou prováděny v četnosti stanovené integrovaným povolením v akreditovaných laboratořích)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b="1" dirty="0" smtClean="0"/>
          </a:p>
          <a:p>
            <a:pPr marL="0" indent="0" algn="ctr">
              <a:buNone/>
            </a:pPr>
            <a:endParaRPr lang="cs-CZ" sz="1800" b="1" dirty="0" smtClean="0"/>
          </a:p>
          <a:p>
            <a:pPr marL="400050" lvl="1" indent="0">
              <a:buNone/>
            </a:pPr>
            <a:endParaRPr lang="cs-CZ" sz="1400" dirty="0"/>
          </a:p>
        </p:txBody>
      </p:sp>
      <p:sp>
        <p:nvSpPr>
          <p:cNvPr id="5" name="Zahnutá šipka doleva 4">
            <a:hlinkClick r:id="rId2" action="ppaction://hlinksldjump"/>
          </p:cNvPr>
          <p:cNvSpPr/>
          <p:nvPr/>
        </p:nvSpPr>
        <p:spPr>
          <a:xfrm>
            <a:off x="4427984" y="4797152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Mapa prvního výskytu uhynulých ryb</a:t>
            </a:r>
            <a:endParaRPr lang="cs-CZ" sz="2800" dirty="0"/>
          </a:p>
        </p:txBody>
      </p:sp>
      <p:sp>
        <p:nvSpPr>
          <p:cNvPr id="5" name="Zahnutá šipka doleva 4">
            <a:hlinkClick r:id="rId2" action="ppaction://hlinksldjump"/>
          </p:cNvPr>
          <p:cNvSpPr/>
          <p:nvPr/>
        </p:nvSpPr>
        <p:spPr>
          <a:xfrm>
            <a:off x="4283968" y="6344099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0" y="1412724"/>
            <a:ext cx="8477777" cy="4320480"/>
          </a:xfrm>
        </p:spPr>
      </p:pic>
      <p:sp>
        <p:nvSpPr>
          <p:cNvPr id="7" name="TextovéPole 6"/>
          <p:cNvSpPr txBox="1"/>
          <p:nvPr/>
        </p:nvSpPr>
        <p:spPr>
          <a:xfrm>
            <a:off x="5940152" y="2392540"/>
            <a:ext cx="2016224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>První zaznamenaný úhyn ryb</a:t>
            </a:r>
            <a:endParaRPr lang="cs-CZ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5940152" y="3315870"/>
            <a:ext cx="0" cy="401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/>
          <p:cNvSpPr/>
          <p:nvPr/>
        </p:nvSpPr>
        <p:spPr>
          <a:xfrm>
            <a:off x="5832140" y="3717032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4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Průběh havárie 20.9.2020</a:t>
            </a:r>
            <a:endParaRPr lang="cs-CZ" sz="28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57352850"/>
              </p:ext>
            </p:extLst>
          </p:nvPr>
        </p:nvGraphicFramePr>
        <p:xfrm>
          <a:off x="539552" y="1196752"/>
          <a:ext cx="820891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926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80728"/>
          </a:xfrm>
        </p:spPr>
        <p:txBody>
          <a:bodyPr>
            <a:noAutofit/>
          </a:bodyPr>
          <a:lstStyle/>
          <a:p>
            <a:r>
              <a:rPr lang="cs-CZ" sz="2800" dirty="0" smtClean="0"/>
              <a:t>První odběr vzorků</a:t>
            </a:r>
            <a:endParaRPr lang="cs-CZ" sz="2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712678" cy="4497012"/>
          </a:xfrm>
          <a:prstGeom prst="rect">
            <a:avLst/>
          </a:prstGeom>
        </p:spPr>
      </p:pic>
      <p:sp>
        <p:nvSpPr>
          <p:cNvPr id="10" name="Čárový bublinový popisek 2 9"/>
          <p:cNvSpPr/>
          <p:nvPr/>
        </p:nvSpPr>
        <p:spPr>
          <a:xfrm>
            <a:off x="3948965" y="1479712"/>
            <a:ext cx="1080120" cy="5314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6027"/>
              <a:gd name="adj6" fmla="val -460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HZS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12:30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3" name="Čárový bublinový popisek 2 12"/>
          <p:cNvSpPr/>
          <p:nvPr/>
        </p:nvSpPr>
        <p:spPr>
          <a:xfrm>
            <a:off x="6444208" y="2636912"/>
            <a:ext cx="1080120" cy="6034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6027"/>
              <a:gd name="adj6" fmla="val -460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VPÚ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12:30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540463" y="4030822"/>
            <a:ext cx="1008112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5540463" y="4140431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2">
                    <a:lumMod val="10000"/>
                  </a:schemeClr>
                </a:solidFill>
              </a:rPr>
              <a:t>Výusť DEZA</a:t>
            </a:r>
            <a:endParaRPr lang="cs-CZ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V="1">
            <a:off x="6548575" y="3789040"/>
            <a:ext cx="255673" cy="241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7659483" y="3421314"/>
            <a:ext cx="165618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2">
                    <a:lumMod val="10000"/>
                  </a:schemeClr>
                </a:solidFill>
              </a:rPr>
              <a:t>Výusť </a:t>
            </a:r>
            <a:r>
              <a:rPr lang="cs-CZ" sz="1400" dirty="0" err="1" smtClean="0">
                <a:solidFill>
                  <a:schemeClr val="bg2">
                    <a:lumMod val="10000"/>
                  </a:schemeClr>
                </a:solidFill>
              </a:rPr>
              <a:t>Energoaqua</a:t>
            </a:r>
            <a:endParaRPr lang="cs-CZ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7676985" y="3466900"/>
            <a:ext cx="1143465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7164288" y="3909931"/>
            <a:ext cx="512697" cy="36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ahnutá šipka doleva 11">
            <a:hlinkClick r:id="rId3" action="ppaction://hlinksldjump"/>
          </p:cNvPr>
          <p:cNvSpPr/>
          <p:nvPr/>
        </p:nvSpPr>
        <p:spPr>
          <a:xfrm>
            <a:off x="4489025" y="6021288"/>
            <a:ext cx="504056" cy="432048"/>
          </a:xfrm>
          <a:prstGeom prst="curvedLef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" name="Vývojový diagram: spojnice 2"/>
          <p:cNvSpPr/>
          <p:nvPr/>
        </p:nvSpPr>
        <p:spPr>
          <a:xfrm>
            <a:off x="6012160" y="3573016"/>
            <a:ext cx="144016" cy="14401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697375" y="3319929"/>
            <a:ext cx="112626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2">
                    <a:lumMod val="10000"/>
                  </a:schemeClr>
                </a:solidFill>
              </a:rPr>
              <a:t>První zaznamenaný úhyn ryb</a:t>
            </a:r>
            <a:endParaRPr lang="cs-CZ" sz="1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4569697" y="3362523"/>
            <a:ext cx="1143465" cy="4725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se šipkou 18"/>
          <p:cNvCxnSpPr>
            <a:endCxn id="3" idx="2"/>
          </p:cNvCxnSpPr>
          <p:nvPr/>
        </p:nvCxnSpPr>
        <p:spPr>
          <a:xfrm flipV="1">
            <a:off x="5725056" y="3645024"/>
            <a:ext cx="287104" cy="158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5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ČIŽP">
      <a:dk1>
        <a:srgbClr val="99C100"/>
      </a:dk1>
      <a:lt1>
        <a:sysClr val="window" lastClr="FFFFFF"/>
      </a:lt1>
      <a:dk2>
        <a:srgbClr val="004089"/>
      </a:dk2>
      <a:lt2>
        <a:srgbClr val="EEECE1"/>
      </a:lt2>
      <a:accent1>
        <a:srgbClr val="004089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12220</TotalTime>
  <Words>3011</Words>
  <Application>Microsoft Office PowerPoint</Application>
  <PresentationFormat>Předvádění na obrazovce (4:3)</PresentationFormat>
  <Paragraphs>301</Paragraphs>
  <Slides>49</Slides>
  <Notes>0</Notes>
  <HiddenSlides>28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Calibri</vt:lpstr>
      <vt:lpstr>Wingdings</vt:lpstr>
      <vt:lpstr>Motiv systému Office</vt:lpstr>
      <vt:lpstr>Havárie na vodách z pozice ČIŽP  Ing. Lukáš Kůs</vt:lpstr>
      <vt:lpstr>Základní údaje o haváriích na vodách</vt:lpstr>
      <vt:lpstr>Základní údaje o haváriích na vodách</vt:lpstr>
      <vt:lpstr>Základní údaje o haváriích na vodách</vt:lpstr>
      <vt:lpstr>Průběh havárie – 20.9.2020</vt:lpstr>
      <vt:lpstr>Odběr vzorků společností DEZA v 8:00 hod dne 20.9.2020</vt:lpstr>
      <vt:lpstr>Mapa prvního výskytu uhynulých ryb</vt:lpstr>
      <vt:lpstr>Průběh havárie 20.9.2020</vt:lpstr>
      <vt:lpstr>První odběr vzorků</vt:lpstr>
      <vt:lpstr>Průběh havárie - 20.9.2020</vt:lpstr>
      <vt:lpstr>Časová posloupnost odběru vzorků</vt:lpstr>
      <vt:lpstr>Průběh havárie – 20.9.2020</vt:lpstr>
      <vt:lpstr>Výjezd inspektora ČIŽP</vt:lpstr>
      <vt:lpstr>Průběh havárie – 20.9.2020</vt:lpstr>
      <vt:lpstr>Příjezd inspektora ČIŽP OI Olomouc na lokalitu</vt:lpstr>
      <vt:lpstr>První komunikace mezi VPÚ a OI Brno</vt:lpstr>
      <vt:lpstr>Průběh havárie – 20.9.2020</vt:lpstr>
      <vt:lpstr>Činnost inspektora ČIŽP na lokalitě Ústí</vt:lpstr>
      <vt:lpstr>Nepřevzetí vzorků od VPÚ (rybářů)</vt:lpstr>
      <vt:lpstr>Odběr vzorků ryb a vody inspektorem ČIŽP</vt:lpstr>
      <vt:lpstr>Činnost inspektora na lokalitě Hustopeče nad Bečvou</vt:lpstr>
      <vt:lpstr>Činnost inspektora na lokalitě Hustopeče nad Bečvou</vt:lpstr>
      <vt:lpstr>Průběh havárie – 20.9.2020</vt:lpstr>
      <vt:lpstr>Pitva odebraných vzorků ryb</vt:lpstr>
      <vt:lpstr>Odběry vzorků 20.9.2020</vt:lpstr>
      <vt:lpstr>Průběh havárie 21.9.2020</vt:lpstr>
      <vt:lpstr>Monitoring toku ze strany ČIŽP OI Olomouc 21.9.2020</vt:lpstr>
      <vt:lpstr>Zahájení úkonů dle kontrolního řádu – OI Brno</vt:lpstr>
      <vt:lpstr>Průběh havárie – 21.9.2020</vt:lpstr>
      <vt:lpstr>DEZA</vt:lpstr>
      <vt:lpstr>Výusť DEZA</vt:lpstr>
      <vt:lpstr>Výusť DEZA</vt:lpstr>
      <vt:lpstr>Výusť DEZA</vt:lpstr>
      <vt:lpstr>DEZA, a.s.</vt:lpstr>
      <vt:lpstr>DEZA, a.s.</vt:lpstr>
      <vt:lpstr>DEZA, a.s.</vt:lpstr>
      <vt:lpstr>Výusť ENERGOAQUA</vt:lpstr>
      <vt:lpstr>Výusť ENERGOAQUA</vt:lpstr>
      <vt:lpstr>Výusť ENERGOAQUA</vt:lpstr>
      <vt:lpstr>ENERGOAQUA, a.s.</vt:lpstr>
      <vt:lpstr>ENERGOAQUA, a.s.</vt:lpstr>
      <vt:lpstr>Současný stav kauzy z pohledu kompetencí ČIŽP</vt:lpstr>
      <vt:lpstr>Současný stav kauzy z pohledu kompetencí ČIŽP</vt:lpstr>
      <vt:lpstr>Současný stav kauzy z pohledu kompetencí ČIŽP</vt:lpstr>
      <vt:lpstr>Současný stav kauzy z pohledu kompetencí ČIŽP</vt:lpstr>
      <vt:lpstr>Současný stav kauzy z pohledu kompetencí ČIŽP</vt:lpstr>
      <vt:lpstr>Současný stav kauzy z pohledu kompetencí ČIŽP</vt:lpstr>
      <vt:lpstr>Závěr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Mail;tomas.urban@cizp.cz</dc:creator>
  <cp:lastModifiedBy>Kůs Lukáš</cp:lastModifiedBy>
  <cp:revision>339</cp:revision>
  <cp:lastPrinted>2021-11-11T07:16:31Z</cp:lastPrinted>
  <dcterms:created xsi:type="dcterms:W3CDTF">2016-12-06T12:06:40Z</dcterms:created>
  <dcterms:modified xsi:type="dcterms:W3CDTF">2022-09-21T03:25:19Z</dcterms:modified>
</cp:coreProperties>
</file>