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6" r:id="rId3"/>
    <p:sldId id="287" r:id="rId4"/>
    <p:sldId id="275" r:id="rId5"/>
    <p:sldId id="276" r:id="rId6"/>
    <p:sldId id="288" r:id="rId7"/>
    <p:sldId id="291" r:id="rId8"/>
    <p:sldId id="289" r:id="rId9"/>
    <p:sldId id="290" r:id="rId10"/>
    <p:sldId id="277" r:id="rId11"/>
    <p:sldId id="278" r:id="rId12"/>
    <p:sldId id="280" r:id="rId13"/>
    <p:sldId id="279" r:id="rId14"/>
    <p:sldId id="281" r:id="rId15"/>
    <p:sldId id="267" r:id="rId16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T" initials="P" lastIdx="5" clrIdx="0">
    <p:extLst>
      <p:ext uri="{19B8F6BF-5375-455C-9EA6-DF929625EA0E}">
        <p15:presenceInfo xmlns:p15="http://schemas.microsoft.com/office/powerpoint/2012/main" userId="PT" providerId="None"/>
      </p:ext>
    </p:extLst>
  </p:cmAuthor>
  <p:cmAuthor id="2" name="Petr Trávníček" initials="PT" lastIdx="2" clrIdx="1">
    <p:extLst>
      <p:ext uri="{19B8F6BF-5375-455C-9EA6-DF929625EA0E}">
        <p15:presenceInfo xmlns:p15="http://schemas.microsoft.com/office/powerpoint/2012/main" userId="Petr Trávníček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 Světlá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11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412241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4459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8216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0730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3939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196816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964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87338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00514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31825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354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65AA6-9A8B-4E72-B395-C1BD8F36C1C2}" type="datetimeFigureOut">
              <a:rPr lang="cs-CZ" smtClean="0"/>
              <a:t>5.10.2022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F3B196-AC69-4CB9-B4E2-030CCDC621A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10128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39800" y="2650332"/>
            <a:ext cx="10083800" cy="812800"/>
          </a:xfrm>
        </p:spPr>
        <p:txBody>
          <a:bodyPr>
            <a:noAutofit/>
          </a:bodyPr>
          <a:lstStyle/>
          <a:p>
            <a:r>
              <a:rPr lang="cs-CZ" sz="4400" b="1" dirty="0" smtClean="0"/>
              <a:t>Je možné se z havárií poučit?</a:t>
            </a:r>
            <a:endParaRPr lang="cs-CZ" sz="44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1" y="4227010"/>
            <a:ext cx="9144000" cy="2052345"/>
          </a:xfrm>
        </p:spPr>
        <p:txBody>
          <a:bodyPr>
            <a:normAutofit fontScale="92500" lnSpcReduction="20000"/>
          </a:bodyPr>
          <a:lstStyle/>
          <a:p>
            <a:r>
              <a:rPr lang="cs-CZ" sz="2600" b="1" i="1" dirty="0" smtClean="0"/>
              <a:t>Petr Trávníček</a:t>
            </a:r>
            <a:r>
              <a:rPr lang="cs-CZ" sz="2600" dirty="0" smtClean="0"/>
              <a:t>, Mendelova univerzita v Brně</a:t>
            </a:r>
          </a:p>
          <a:p>
            <a:pPr>
              <a:spcAft>
                <a:spcPts val="1200"/>
              </a:spcAft>
            </a:pPr>
            <a:r>
              <a:rPr lang="cs-CZ" sz="2600" i="1" dirty="0" smtClean="0"/>
              <a:t>(</a:t>
            </a:r>
            <a:r>
              <a:rPr lang="cs-CZ" sz="2600" i="1" dirty="0" err="1" smtClean="0"/>
              <a:t>petr</a:t>
            </a:r>
            <a:r>
              <a:rPr lang="cs-CZ" sz="2600" i="1" dirty="0" smtClean="0"/>
              <a:t>.</a:t>
            </a:r>
            <a:r>
              <a:rPr lang="cs-CZ" sz="2600" i="1" dirty="0"/>
              <a:t> </a:t>
            </a:r>
            <a:r>
              <a:rPr lang="cs-CZ" sz="2600" i="1" dirty="0" smtClean="0"/>
              <a:t>travnicek@mendelu.cz)</a:t>
            </a:r>
          </a:p>
          <a:p>
            <a:r>
              <a:rPr lang="cs-CZ" sz="2600" b="1" i="1" dirty="0" smtClean="0"/>
              <a:t>Luboš Kotek</a:t>
            </a:r>
            <a:r>
              <a:rPr lang="cs-CZ" sz="2600" dirty="0" smtClean="0"/>
              <a:t>, Vysoké učení technické v Brně</a:t>
            </a:r>
          </a:p>
          <a:p>
            <a:r>
              <a:rPr lang="cs-CZ" sz="2600" b="1" i="1" dirty="0" smtClean="0"/>
              <a:t>Eva A. Pavlíková</a:t>
            </a:r>
            <a:r>
              <a:rPr lang="cs-CZ" sz="2600" dirty="0" smtClean="0"/>
              <a:t>, </a:t>
            </a:r>
            <a:r>
              <a:rPr lang="cs-CZ" sz="2600" dirty="0"/>
              <a:t>Mendelova univerzita v </a:t>
            </a:r>
            <a:r>
              <a:rPr lang="cs-CZ" sz="2600" dirty="0" smtClean="0"/>
              <a:t>Brně</a:t>
            </a:r>
          </a:p>
          <a:p>
            <a:r>
              <a:rPr lang="cs-CZ" sz="2600" b="1" i="1" dirty="0"/>
              <a:t>Zuzana Machátová</a:t>
            </a:r>
            <a:r>
              <a:rPr lang="cs-CZ" sz="2600" dirty="0"/>
              <a:t>, Ministerstvo životního prostředí</a:t>
            </a:r>
            <a:endParaRPr lang="cs-CZ" sz="2600" dirty="0" smtClean="0"/>
          </a:p>
          <a:p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5579" y="504824"/>
            <a:ext cx="2736239" cy="615950"/>
          </a:xfrm>
          <a:prstGeom prst="rect">
            <a:avLst/>
          </a:prstGeom>
        </p:spPr>
      </p:pic>
      <p:pic>
        <p:nvPicPr>
          <p:cNvPr id="1026" name="Picture 2" descr="Mendelova univerzita v Brně – Wikipedi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30461" y="196849"/>
            <a:ext cx="2000250" cy="1493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3911" y="27779"/>
            <a:ext cx="2217993" cy="15700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Obdélník 7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792915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Aplikace získaných znalostí </a:t>
            </a:r>
            <a:endParaRPr lang="cs-CZ" sz="3200" b="1" dirty="0"/>
          </a:p>
        </p:txBody>
      </p:sp>
      <p:sp>
        <p:nvSpPr>
          <p:cNvPr id="10" name="Zástupný symbol pro obsah 9"/>
          <p:cNvSpPr>
            <a:spLocks noGrp="1"/>
          </p:cNvSpPr>
          <p:nvPr>
            <p:ph idx="1"/>
          </p:nvPr>
        </p:nvSpPr>
        <p:spPr>
          <a:xfrm>
            <a:off x="317980" y="2095026"/>
            <a:ext cx="11327920" cy="348210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Provádět návrh opatření na základě povahy incidentu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Opatření běžně používaná u technického selhání nejsou vhodná pro prevenci selhání člověka (např. případ redundance).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Opatření je nutné plánovat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Mají různou náročnost (technickou, finanční, časovou)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Opatření je také nutné dodržovat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Mnoho havárii vzniklo, protože navržená opatření nebyla dodržována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Úkol pro vedení společnosti</a:t>
            </a:r>
          </a:p>
          <a:p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40660" y="1346366"/>
            <a:ext cx="543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Jak znalosti aplikovat?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4037711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Sdílení a ukládání znalostí </a:t>
            </a:r>
            <a:endParaRPr lang="cs-CZ" sz="3200" b="1" dirty="0"/>
          </a:p>
        </p:txBody>
      </p:sp>
      <p:sp>
        <p:nvSpPr>
          <p:cNvPr id="10" name="Zástupný symbol pro obsah 1"/>
          <p:cNvSpPr txBox="1">
            <a:spLocks/>
          </p:cNvSpPr>
          <p:nvPr/>
        </p:nvSpPr>
        <p:spPr>
          <a:xfrm>
            <a:off x="431800" y="2267713"/>
            <a:ext cx="10120311" cy="24684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informační systémy (databáze)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pravidelné meetingy s tématem bezpečnost na různých úrovních managementu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pravidelné bezpečnostní schůzky s konkrétními osobami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 smtClean="0"/>
              <a:t>sdílení informací pomocí </a:t>
            </a:r>
            <a:r>
              <a:rPr lang="cs-CZ" dirty="0" err="1" smtClean="0"/>
              <a:t>narativů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130479" y="1446545"/>
            <a:ext cx="54351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Jak sdílet a ukládat znalosti?</a:t>
            </a:r>
            <a:endParaRPr lang="cs-CZ" sz="2800" b="1" dirty="0"/>
          </a:p>
        </p:txBody>
      </p:sp>
    </p:spTree>
    <p:extLst>
      <p:ext uri="{BB962C8B-B14F-4D97-AF65-F5344CB8AC3E}">
        <p14:creationId xmlns:p14="http://schemas.microsoft.com/office/powerpoint/2010/main" val="2119186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0968" y="1696547"/>
            <a:ext cx="6202232" cy="2367453"/>
          </a:xfrm>
        </p:spPr>
        <p:txBody>
          <a:bodyPr>
            <a:normAutofit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cs-CZ" sz="3200" b="1" dirty="0" smtClean="0"/>
              <a:t>Mezi  základní faktory lze řadit: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důvěra v organizaci</a:t>
            </a:r>
          </a:p>
          <a:p>
            <a:pPr lvl="0">
              <a:buFont typeface="Wingdings" panose="05000000000000000000" pitchFamily="2" charset="2"/>
              <a:buChar char="Ø"/>
            </a:pPr>
            <a:r>
              <a:rPr lang="cs-CZ" dirty="0"/>
              <a:t>povaha incidentu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dirty="0"/>
              <a:t>lidé, kteří jsou součástí procesu učení</a:t>
            </a:r>
            <a:endParaRPr lang="cs-CZ" sz="3200" b="1" dirty="0"/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832820" y="211063"/>
            <a:ext cx="58920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Faktory ovlivňující proces učení 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27575558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11278" y="1619273"/>
            <a:ext cx="11334621" cy="3789853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Abychom věděli, zda nějaký systém funguje, musíme ho umět měřit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Nutná volba indikátorů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Současnou výzvou je, jaké indikátory pro tento účel zvolit?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Počet zaznamenaných incidentů?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Počet provedených kontrol na pracovišti?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Počet nalezených chyb při kontrole?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Počet úspěchů/neúspěchů při přezkušování obsluhy zařízení?</a:t>
            </a:r>
            <a:endParaRPr lang="cs-CZ" dirty="0"/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Jak hodnotit proces?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01152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Závěr</a:t>
            </a:r>
            <a:endParaRPr lang="cs-CZ" sz="32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429964" y="1521696"/>
            <a:ext cx="11352200" cy="330535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Model prezentovaný v příspěvku je pouze první úroveň modelu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3200" dirty="0" smtClean="0"/>
              <a:t> Systém poučení je dále vhodné rozšířit a provázat: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podniky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orgány státní správy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 smtClean="0"/>
              <a:t> HZS, Policie ČR 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Akademičtí pracovníci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cs-CZ" dirty="0"/>
              <a:t> </a:t>
            </a:r>
            <a:r>
              <a:rPr lang="cs-CZ" dirty="0" smtClean="0"/>
              <a:t>Veřejnost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20000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147768" y="1771033"/>
            <a:ext cx="11515464" cy="55869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3600" dirty="0" smtClean="0"/>
              <a:t>Děkuji Vám za pozornost…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47768" y="2963213"/>
            <a:ext cx="4271811" cy="91813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dirty="0" smtClean="0"/>
              <a:t>Petr Trávníček</a:t>
            </a:r>
          </a:p>
          <a:p>
            <a:pPr marL="0" indent="0">
              <a:buNone/>
            </a:pPr>
            <a:r>
              <a:rPr lang="cs-CZ" dirty="0" smtClean="0"/>
              <a:t>petr.travnicek@mendelu.cz</a:t>
            </a:r>
          </a:p>
        </p:txBody>
      </p:sp>
      <p:sp>
        <p:nvSpPr>
          <p:cNvPr id="2" name="Obdélník 1"/>
          <p:cNvSpPr/>
          <p:nvPr/>
        </p:nvSpPr>
        <p:spPr>
          <a:xfrm>
            <a:off x="147768" y="5339150"/>
            <a:ext cx="10248900" cy="12772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Tento příspěvek vznikl za podpory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projektu:</a:t>
            </a:r>
          </a:p>
          <a:p>
            <a:r>
              <a:rPr lang="cs-CZ" sz="2400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TAČR 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SS05010096, </a:t>
            </a:r>
            <a:r>
              <a:rPr lang="cs-CZ" sz="2400" b="1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SAFE-BASE</a:t>
            </a:r>
            <a:r>
              <a:rPr lang="cs-CZ" sz="24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 Návrh komplexního systému pro proces poučení ze závažných havárií s účastí nebezpečné chemické látky nebo směsi.</a:t>
            </a:r>
            <a:endParaRPr lang="cs-CZ" sz="2400" i="1" dirty="0"/>
          </a:p>
        </p:txBody>
      </p:sp>
      <p:pic>
        <p:nvPicPr>
          <p:cNvPr id="14340" name="Picture 4" descr="Vizuální identita - Technologická agentura Č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92577" y="5349644"/>
            <a:ext cx="1256287" cy="1256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2577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Teoretické východisko</a:t>
            </a:r>
            <a:endParaRPr lang="cs-CZ" sz="3200" b="1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6794" y="1824058"/>
            <a:ext cx="11747770" cy="4216916"/>
          </a:xfrm>
          <a:prstGeom prst="rect">
            <a:avLst/>
          </a:prstGeom>
        </p:spPr>
      </p:pic>
      <p:sp>
        <p:nvSpPr>
          <p:cNvPr id="10" name="TextovéPole 9"/>
          <p:cNvSpPr txBox="1"/>
          <p:nvPr/>
        </p:nvSpPr>
        <p:spPr>
          <a:xfrm>
            <a:off x="0" y="6387068"/>
            <a:ext cx="3886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(Zpracováno na základě </a:t>
            </a:r>
            <a:r>
              <a:rPr lang="cs-CZ" dirty="0" err="1" smtClean="0"/>
              <a:t>Argyris</a:t>
            </a:r>
            <a:r>
              <a:rPr lang="cs-CZ" dirty="0" smtClean="0"/>
              <a:t>, 1999)</a:t>
            </a:r>
            <a:endParaRPr lang="cs-CZ" dirty="0"/>
          </a:p>
        </p:txBody>
      </p:sp>
      <p:sp>
        <p:nvSpPr>
          <p:cNvPr id="11" name="Zástupný symbol pro obsah 2"/>
          <p:cNvSpPr>
            <a:spLocks noGrp="1"/>
          </p:cNvSpPr>
          <p:nvPr>
            <p:ph idx="1"/>
          </p:nvPr>
        </p:nvSpPr>
        <p:spPr>
          <a:xfrm>
            <a:off x="46888" y="1250018"/>
            <a:ext cx="3839312" cy="45589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200" b="1" dirty="0" smtClean="0"/>
              <a:t>Teorie organizačního učení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367580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479" y="1193737"/>
            <a:ext cx="8886521" cy="234261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smtClean="0"/>
              <a:t>Jednosmyčkové učení: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/>
              <a:t>Upravuji samotnou činnost (například změním postup).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/>
              <a:t>Vhodné pro rutinní opakující se úkoly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i="1" u="sng" dirty="0" smtClean="0"/>
              <a:t>PŘÍKLAD:</a:t>
            </a:r>
            <a:r>
              <a:rPr lang="cs-CZ" sz="2600" i="1" dirty="0" smtClean="0"/>
              <a:t> V chemickém podniku došlo k chybě operátora. Operátor je převeden na jinou pozici a nahrazen někým jiným. </a:t>
            </a:r>
          </a:p>
          <a:p>
            <a:pPr marL="0" indent="0">
              <a:buNone/>
            </a:pPr>
            <a:endParaRPr lang="cs-CZ" sz="3200" dirty="0"/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1973" y="156647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6673" y="-3383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Aplikace získaných událostí </a:t>
            </a:r>
            <a:endParaRPr lang="cs-CZ" sz="3200" b="1" dirty="0"/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130480" y="3975672"/>
            <a:ext cx="8289860" cy="236241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cs-CZ" sz="3200" b="1" dirty="0" smtClean="0"/>
              <a:t>Dvousmyčkové učení: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 smtClean="0"/>
              <a:t>Upravuji to, co ovlivňuje průběh činnosti (tzv. řídicí veličiny).</a:t>
            </a:r>
            <a:endParaRPr lang="cs-CZ" sz="2600" dirty="0"/>
          </a:p>
          <a:p>
            <a:pPr>
              <a:buFont typeface="Wingdings" panose="05000000000000000000" pitchFamily="2" charset="2"/>
              <a:buChar char="Ø"/>
            </a:pPr>
            <a:r>
              <a:rPr lang="cs-CZ" sz="2600" dirty="0"/>
              <a:t>Vhodné pro </a:t>
            </a:r>
            <a:r>
              <a:rPr lang="cs-CZ" sz="2600" dirty="0" smtClean="0"/>
              <a:t>komplexní </a:t>
            </a:r>
            <a:r>
              <a:rPr lang="cs-CZ" sz="2600" dirty="0"/>
              <a:t>úkoly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cs-CZ" sz="2600" i="1" u="sng" dirty="0"/>
              <a:t>PŘÍKLAD:</a:t>
            </a:r>
            <a:r>
              <a:rPr lang="cs-CZ" sz="2600" i="1" dirty="0"/>
              <a:t> </a:t>
            </a:r>
            <a:r>
              <a:rPr lang="cs-CZ" sz="2600" i="1" dirty="0" smtClean="0"/>
              <a:t>Kladu si otázku, proč operátor udělal chybu. Mnoho úkolů? Špatná ergonomie pracoviště? Velký psychický tlak?</a:t>
            </a:r>
            <a:endParaRPr lang="cs-CZ" sz="2600" i="1" dirty="0"/>
          </a:p>
          <a:p>
            <a:pPr marL="0" indent="0">
              <a:buFont typeface="Arial" panose="020B0604020202020204" pitchFamily="34" charset="0"/>
              <a:buNone/>
            </a:pPr>
            <a:endParaRPr lang="cs-CZ" sz="3000" b="1" dirty="0"/>
          </a:p>
        </p:txBody>
      </p:sp>
      <p:sp>
        <p:nvSpPr>
          <p:cNvPr id="11" name="Zaoblený obdélník 10"/>
          <p:cNvSpPr/>
          <p:nvPr/>
        </p:nvSpPr>
        <p:spPr>
          <a:xfrm>
            <a:off x="9160039" y="1576006"/>
            <a:ext cx="2787154" cy="13716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9518566" y="1753974"/>
            <a:ext cx="20701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PTÁM SE, JAK MOHU DĚLAT ČINNOST LÉPE?</a:t>
            </a:r>
            <a:endParaRPr lang="cs-CZ" sz="2000" b="1" dirty="0"/>
          </a:p>
        </p:txBody>
      </p:sp>
      <p:sp>
        <p:nvSpPr>
          <p:cNvPr id="13" name="Zaoblený obdélník 12"/>
          <p:cNvSpPr/>
          <p:nvPr/>
        </p:nvSpPr>
        <p:spPr>
          <a:xfrm>
            <a:off x="9160040" y="4463172"/>
            <a:ext cx="2787153" cy="1371600"/>
          </a:xfrm>
          <a:prstGeom prst="round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TextovéPole 13"/>
          <p:cNvSpPr txBox="1"/>
          <p:nvPr/>
        </p:nvSpPr>
        <p:spPr>
          <a:xfrm>
            <a:off x="9160039" y="4487252"/>
            <a:ext cx="273618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000" b="1" dirty="0" smtClean="0"/>
              <a:t>PTÁM SE, CO MOHU UDĚLAT, ABYCH POZITIVNĚ OVLIVNIL SAMOTNOU ČINNOST?</a:t>
            </a:r>
            <a:endParaRPr lang="cs-CZ" sz="2000" b="1" dirty="0"/>
          </a:p>
        </p:txBody>
      </p:sp>
    </p:spTree>
    <p:extLst>
      <p:ext uri="{BB962C8B-B14F-4D97-AF65-F5344CB8AC3E}">
        <p14:creationId xmlns:p14="http://schemas.microsoft.com/office/powerpoint/2010/main" val="41701247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Model učení</a:t>
            </a:r>
            <a:endParaRPr lang="cs-CZ" sz="3200" b="1" dirty="0"/>
          </a:p>
        </p:txBody>
      </p:sp>
      <p:pic>
        <p:nvPicPr>
          <p:cNvPr id="11" name="Obrázek 10"/>
          <p:cNvPicPr/>
          <p:nvPr/>
        </p:nvPicPr>
        <p:blipFill>
          <a:blip r:embed="rId5"/>
          <a:stretch>
            <a:fillRect/>
          </a:stretch>
        </p:blipFill>
        <p:spPr>
          <a:xfrm>
            <a:off x="0" y="1663184"/>
            <a:ext cx="12192000" cy="4087807"/>
          </a:xfrm>
          <a:prstGeom prst="rect">
            <a:avLst/>
          </a:prstGeom>
        </p:spPr>
      </p:pic>
      <p:sp>
        <p:nvSpPr>
          <p:cNvPr id="2" name="Obdélník 1"/>
          <p:cNvSpPr/>
          <p:nvPr/>
        </p:nvSpPr>
        <p:spPr>
          <a:xfrm>
            <a:off x="1" y="6401725"/>
            <a:ext cx="8178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Zpracováno na 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základě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Drupsteen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and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Guldenmund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(2014) a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Drupsteen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al. (2013))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17373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479" y="1279659"/>
            <a:ext cx="3598732" cy="418316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cs-CZ" sz="49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Sběr a třídění </a:t>
            </a:r>
            <a:r>
              <a:rPr lang="cs-CZ" sz="49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informací</a:t>
            </a:r>
            <a:endParaRPr lang="cs-CZ" sz="4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Analýza událostí</a:t>
            </a:r>
            <a:endParaRPr lang="cs-CZ" sz="3200" b="1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80820" y="1869002"/>
            <a:ext cx="6303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Pomocí interních systémů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Systém hlášení </a:t>
            </a:r>
            <a:r>
              <a:rPr lang="cs-CZ" sz="2000" dirty="0" err="1" smtClean="0"/>
              <a:t>skoronehod</a:t>
            </a:r>
            <a:r>
              <a:rPr lang="cs-CZ" sz="2000" dirty="0" smtClean="0"/>
              <a:t> v podniku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Informace z vyšetřovacích </a:t>
            </a:r>
            <a:r>
              <a:rPr lang="cs-CZ" sz="2000" dirty="0"/>
              <a:t>zpráv o </a:t>
            </a:r>
            <a:r>
              <a:rPr lang="cs-CZ" sz="2000" dirty="0" smtClean="0"/>
              <a:t>havárii nebo závažné havárii</a:t>
            </a:r>
            <a:endParaRPr lang="cs-CZ" sz="20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80820" y="3372860"/>
            <a:ext cx="6303832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Pomocí externích systémů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Informace z mezinárodních databází průmyslových havárií (ARIA, </a:t>
            </a:r>
            <a:r>
              <a:rPr lang="cs-CZ" sz="2000" dirty="0" err="1" smtClean="0"/>
              <a:t>eMars</a:t>
            </a:r>
            <a:r>
              <a:rPr lang="cs-CZ" sz="2000" dirty="0" smtClean="0"/>
              <a:t>, CSB)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/>
              <a:t>Informace z </a:t>
            </a:r>
            <a:r>
              <a:rPr lang="cs-CZ" sz="2000" dirty="0" smtClean="0"/>
              <a:t>národních </a:t>
            </a:r>
            <a:r>
              <a:rPr lang="cs-CZ" sz="2000" dirty="0"/>
              <a:t>databází průmyslových havárií </a:t>
            </a:r>
            <a:r>
              <a:rPr lang="cs-CZ" sz="2000" dirty="0" smtClean="0"/>
              <a:t>(MAPIS?)</a:t>
            </a:r>
            <a:endParaRPr lang="cs-CZ" dirty="0" smtClean="0"/>
          </a:p>
        </p:txBody>
      </p:sp>
      <p:sp>
        <p:nvSpPr>
          <p:cNvPr id="15" name="TextovéPole 14"/>
          <p:cNvSpPr txBox="1"/>
          <p:nvPr/>
        </p:nvSpPr>
        <p:spPr>
          <a:xfrm>
            <a:off x="280820" y="5190572"/>
            <a:ext cx="63038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Další zdroje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Forenzní důkazy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Vyšetřování HZS, Policie ČR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Výslechy zaměstnanců, atd.</a:t>
            </a: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933744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479" y="1315398"/>
            <a:ext cx="4919532" cy="44975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Stanovení týmu pro vyšetřování</a:t>
            </a:r>
          </a:p>
          <a:p>
            <a:pPr marL="0" indent="0">
              <a:buNone/>
            </a:pPr>
            <a:endParaRPr lang="cs-CZ" sz="4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Analýza událostí</a:t>
            </a:r>
            <a:endParaRPr lang="cs-CZ" sz="3200" b="1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65268" y="1940012"/>
            <a:ext cx="679913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CCPS (2019) doporučuje následující složení týmu: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/>
              <a:t>Vedoucí týmu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/>
              <a:t>Obsluha zařízení (alespoň jeden pracovník jednotky, u které k incidentu došlo)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/>
              <a:t>Procesní inženýr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/>
              <a:t>Odborník v procesní bezpečnosti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/>
              <a:t>Odborník v oblasti údržby </a:t>
            </a:r>
            <a:r>
              <a:rPr lang="cs-CZ" sz="2000" dirty="0" smtClean="0"/>
              <a:t>zařízení</a:t>
            </a:r>
            <a:endParaRPr lang="cs-CZ" sz="20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5268" y="4609405"/>
            <a:ext cx="679913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Problémy při stanovení týmu: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Časové (finanční)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Různorodost incidentů (např. z hlediska závažnosti)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000" dirty="0" smtClean="0"/>
              <a:t>Kompetence vedoucího týmu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8644818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479" y="1315398"/>
            <a:ext cx="4919532" cy="44975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cs-CZ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Stanovení týmu pro vyšetřování</a:t>
            </a:r>
          </a:p>
          <a:p>
            <a:pPr marL="0" indent="0">
              <a:buNone/>
            </a:pPr>
            <a:endParaRPr lang="cs-CZ" sz="4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Analýza událostí</a:t>
            </a:r>
            <a:endParaRPr lang="cs-CZ" sz="3200" b="1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87468" y="1782991"/>
            <a:ext cx="852633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 smtClean="0"/>
              <a:t>Kompetence vedoucího týmu podle CCPS (2019) například jsou: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Vůdčí osobnost se zkušenostmi z procesního průmyslu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Schopnost komunikovat se zástupci všech úrovní organizace, včetně dalších zainteresovaných stran (zástupci města, hasičský záchranný sbor, orgány státní správy, atd.) 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Logické a systematické myšlení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Být objektivní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Schopnost plánovat a organizovat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Technické dovednosti v oblasti vyšetřování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Dovednosti a zkušenosti v oblasti řízení konfliktů</a:t>
            </a:r>
          </a:p>
          <a:p>
            <a:pPr marL="742950" lvl="1" indent="-285750">
              <a:buFont typeface="Wingdings" panose="05000000000000000000" pitchFamily="2" charset="2"/>
              <a:buChar char="Ø"/>
            </a:pPr>
            <a:r>
              <a:rPr lang="cs-CZ" sz="2400" dirty="0"/>
              <a:t>Schopnost zacházet s informacemi důvěrně a citlivě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4025900" y="5966003"/>
            <a:ext cx="46609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600" b="1" dirty="0" smtClean="0"/>
              <a:t>Existuje taková osoba?</a:t>
            </a:r>
            <a:endParaRPr lang="cs-CZ" sz="3600" b="1" dirty="0"/>
          </a:p>
        </p:txBody>
      </p:sp>
    </p:spTree>
    <p:extLst>
      <p:ext uri="{BB962C8B-B14F-4D97-AF65-F5344CB8AC3E}">
        <p14:creationId xmlns:p14="http://schemas.microsoft.com/office/powerpoint/2010/main" val="1453815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479" y="1310285"/>
            <a:ext cx="5808532" cy="567141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sz="24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Výběr modelu pro stanovení příčin </a:t>
            </a:r>
            <a:r>
              <a:rPr lang="cs-CZ" sz="2400" b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havárie</a:t>
            </a:r>
            <a:endParaRPr lang="cs-CZ" sz="36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Analýza událostí</a:t>
            </a:r>
            <a:endParaRPr lang="cs-CZ" sz="3200" b="1" dirty="0"/>
          </a:p>
        </p:txBody>
      </p:sp>
      <p:sp>
        <p:nvSpPr>
          <p:cNvPr id="12" name="Obdélník 11"/>
          <p:cNvSpPr/>
          <p:nvPr/>
        </p:nvSpPr>
        <p:spPr>
          <a:xfrm>
            <a:off x="130479" y="2059585"/>
            <a:ext cx="6625921" cy="40440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 algn="just">
              <a:lnSpc>
                <a:spcPct val="107000"/>
              </a:lnSpc>
              <a:spcAft>
                <a:spcPts val="0"/>
              </a:spcAft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Jedná se o důležitou činnost. Volba modelu ovlivňuje i konečné výstupy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 vhodné volit více modelů (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např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podle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účelu</a:t>
            </a:r>
            <a:r>
              <a:rPr lang="cs-CZ" sz="24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): </a:t>
            </a:r>
          </a:p>
          <a:p>
            <a:pPr marL="742950" lvl="1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Modely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určené pro vyšetřování</a:t>
            </a:r>
          </a:p>
          <a:p>
            <a:pPr marL="742950" lvl="1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Modely určené pro prezentaci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výsledků</a:t>
            </a:r>
          </a:p>
          <a:p>
            <a:pPr marL="285750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Nebo také podle závažnosti incidentu</a:t>
            </a:r>
          </a:p>
          <a:p>
            <a:pPr marL="742950" lvl="1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Jednoduché (méně časově náročné) modely na incidenty s nízkým stupněm závažnosti</a:t>
            </a:r>
          </a:p>
          <a:p>
            <a:pPr marL="742950" lvl="1" indent="-285750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Složitější (více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časově náročné) modely na incidenty s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vysokým </a:t>
            </a:r>
            <a:r>
              <a:rPr lang="cs-CZ" sz="24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stupněm </a:t>
            </a:r>
            <a:r>
              <a:rPr lang="cs-CZ" sz="24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závažnosti.</a:t>
            </a:r>
            <a:endParaRPr lang="cs-CZ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662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0478" y="1178655"/>
            <a:ext cx="6664021" cy="449753"/>
          </a:xfrm>
        </p:spPr>
        <p:txBody>
          <a:bodyPr>
            <a:noAutofit/>
          </a:bodyPr>
          <a:lstStyle/>
          <a:p>
            <a:pPr marL="0" lvl="0" indent="0" algn="just">
              <a:lnSpc>
                <a:spcPct val="107000"/>
              </a:lnSpc>
              <a:spcAft>
                <a:spcPts val="0"/>
              </a:spcAft>
              <a:buNone/>
            </a:pPr>
            <a:r>
              <a:rPr lang="cs-CZ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Vyšetřování a stanovení příčin havárie</a:t>
            </a:r>
          </a:p>
          <a:p>
            <a:pPr marL="0" indent="0">
              <a:buNone/>
            </a:pPr>
            <a:endParaRPr lang="cs-CZ" sz="54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4" name="Picture 2" descr="Mendelova univerzita v Brně – Wikipedi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3061" y="196849"/>
            <a:ext cx="1167439" cy="8715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Vysoké učení technické v Brně | EUNIS-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2111" y="14157"/>
            <a:ext cx="1382453" cy="9785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0479" y="316587"/>
            <a:ext cx="1660221" cy="373729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1" y="6756400"/>
            <a:ext cx="12192000" cy="1016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1028229"/>
            <a:ext cx="12192000" cy="80403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2985220" y="247029"/>
            <a:ext cx="54351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b="1" dirty="0" smtClean="0"/>
              <a:t>Analýza událostí</a:t>
            </a:r>
            <a:endParaRPr lang="cs-CZ" sz="3200" b="1" dirty="0"/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130478" y="1785564"/>
            <a:ext cx="6227632" cy="2515994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buFont typeface="Arial" panose="020B0604020202020204" pitchFamily="34" charset="0"/>
              <a:buNone/>
            </a:pPr>
            <a:r>
              <a:rPr lang="cs-CZ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Součástí vyšetřování je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600" dirty="0"/>
              <a:t>plánování, </a:t>
            </a:r>
            <a:endParaRPr lang="cs-CZ" sz="2600" dirty="0" smtClean="0"/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600" dirty="0" smtClean="0"/>
              <a:t>shromažďování </a:t>
            </a:r>
            <a:r>
              <a:rPr lang="cs-CZ" sz="2600" dirty="0"/>
              <a:t>informací, </a:t>
            </a:r>
            <a:endParaRPr lang="cs-CZ" sz="2600" dirty="0" smtClean="0"/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600" dirty="0" smtClean="0"/>
              <a:t>vedení </a:t>
            </a:r>
            <a:r>
              <a:rPr lang="cs-CZ" sz="2600" dirty="0"/>
              <a:t>rozhovorů a </a:t>
            </a:r>
            <a:endParaRPr lang="cs-CZ" sz="2600" dirty="0" smtClean="0"/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sz="2600" dirty="0" smtClean="0"/>
              <a:t>reporting </a:t>
            </a:r>
            <a:r>
              <a:rPr lang="cs-CZ" sz="2600" dirty="0"/>
              <a:t>průběžných a konečných výsledků vyšetřování </a:t>
            </a:r>
            <a:endParaRPr lang="cs-CZ" sz="26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buFont typeface="Arial" panose="020B0604020202020204" pitchFamily="34" charset="0"/>
              <a:buNone/>
            </a:pPr>
            <a:endParaRPr lang="cs-CZ" sz="2400" b="1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cs-CZ" sz="4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130478" y="4406167"/>
            <a:ext cx="11804086" cy="1394961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ct val="107000"/>
              </a:lnSpc>
              <a:buFont typeface="Arial" panose="020B0604020202020204" pitchFamily="34" charset="0"/>
              <a:buNone/>
            </a:pPr>
            <a:r>
              <a:rPr lang="cs-CZ" sz="2600" b="1" i="1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Problémy při vyšetřování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Osoby vyšetřující incident jsou často závislé na podniku, kde došlo k incidentu</a:t>
            </a:r>
          </a:p>
          <a:p>
            <a:pPr lvl="1" algn="just">
              <a:lnSpc>
                <a:spcPct val="107000"/>
              </a:lnSpc>
              <a:buFont typeface="Wingdings" panose="05000000000000000000" pitchFamily="2" charset="2"/>
              <a:buChar char="Ø"/>
            </a:pPr>
            <a:r>
              <a:rPr lang="cs-CZ" dirty="0" smtClean="0"/>
              <a:t>Neexistuje oponentní posudek zprávy</a:t>
            </a:r>
            <a:endParaRPr lang="cs-CZ" sz="49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Šipka doprava 9"/>
          <p:cNvSpPr/>
          <p:nvPr/>
        </p:nvSpPr>
        <p:spPr>
          <a:xfrm>
            <a:off x="2629620" y="5866020"/>
            <a:ext cx="711200" cy="613552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TextovéPole 12"/>
          <p:cNvSpPr txBox="1"/>
          <p:nvPr/>
        </p:nvSpPr>
        <p:spPr>
          <a:xfrm>
            <a:off x="3462488" y="5801128"/>
            <a:ext cx="7937500" cy="830997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 smtClean="0"/>
              <a:t>Výsledky vyšetřování se tak mohou snadno stát nedůvěryhodnými a systém poučení z incidentu nefunkční 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83996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0" grpId="0" animBg="1"/>
      <p:bldP spid="13" grpId="0" animBg="1"/>
    </p:bld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670</Words>
  <Application>Microsoft Office PowerPoint</Application>
  <PresentationFormat>Širokoúhlá obrazovka</PresentationFormat>
  <Paragraphs>119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Times New Roman</vt:lpstr>
      <vt:lpstr>Wingdings</vt:lpstr>
      <vt:lpstr>Motiv Office</vt:lpstr>
      <vt:lpstr>Je možné se z havárií poučit?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Hodnocení environmentálních rizik v rámci prevence závažných havárií – současnost a budoucnost v České republice</dc:title>
  <dc:creator>PT</dc:creator>
  <cp:lastModifiedBy>Petr Trávníček</cp:lastModifiedBy>
  <cp:revision>90</cp:revision>
  <dcterms:created xsi:type="dcterms:W3CDTF">2021-10-18T14:33:12Z</dcterms:created>
  <dcterms:modified xsi:type="dcterms:W3CDTF">2022-10-05T10:58:53Z</dcterms:modified>
</cp:coreProperties>
</file>