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7" r:id="rId4"/>
    <p:sldId id="275" r:id="rId5"/>
    <p:sldId id="276" r:id="rId6"/>
    <p:sldId id="288" r:id="rId7"/>
    <p:sldId id="291" r:id="rId8"/>
    <p:sldId id="289" r:id="rId9"/>
    <p:sldId id="290" r:id="rId10"/>
    <p:sldId id="277" r:id="rId11"/>
    <p:sldId id="278" r:id="rId12"/>
    <p:sldId id="280" r:id="rId13"/>
    <p:sldId id="279" r:id="rId14"/>
    <p:sldId id="281" r:id="rId15"/>
    <p:sldId id="26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T" initials="P" lastIdx="5" clrIdx="0">
    <p:extLst>
      <p:ext uri="{19B8F6BF-5375-455C-9EA6-DF929625EA0E}">
        <p15:presenceInfo xmlns:p15="http://schemas.microsoft.com/office/powerpoint/2012/main" userId="PT" providerId="None"/>
      </p:ext>
    </p:extLst>
  </p:cmAuthor>
  <p:cmAuthor id="2" name="Petr Trávníček" initials="PT" lastIdx="2" clrIdx="1">
    <p:extLst>
      <p:ext uri="{19B8F6BF-5375-455C-9EA6-DF929625EA0E}">
        <p15:presenceInfo xmlns:p15="http://schemas.microsoft.com/office/powerpoint/2012/main" userId="Petr Trávníč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22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45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82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73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393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68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64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33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05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18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5AA6-9A8B-4E72-B395-C1BD8F36C1C2}" type="datetimeFigureOut">
              <a:rPr lang="cs-CZ" smtClean="0"/>
              <a:t>5.10.2022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3B196-AC69-4CB9-B4E2-030CCDC621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01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39800" y="2650332"/>
            <a:ext cx="10083800" cy="812800"/>
          </a:xfrm>
        </p:spPr>
        <p:txBody>
          <a:bodyPr>
            <a:noAutofit/>
          </a:bodyPr>
          <a:lstStyle/>
          <a:p>
            <a:r>
              <a:rPr lang="cs-CZ" sz="4400" b="1" dirty="0" smtClean="0"/>
              <a:t>Je možné se z havárií poučit?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1" y="4227010"/>
            <a:ext cx="9144000" cy="2052345"/>
          </a:xfrm>
        </p:spPr>
        <p:txBody>
          <a:bodyPr>
            <a:normAutofit fontScale="92500" lnSpcReduction="20000"/>
          </a:bodyPr>
          <a:lstStyle/>
          <a:p>
            <a:r>
              <a:rPr lang="cs-CZ" sz="2600" b="1" i="1" dirty="0" smtClean="0"/>
              <a:t>Petr Trávníček</a:t>
            </a:r>
            <a:r>
              <a:rPr lang="cs-CZ" sz="2600" dirty="0" smtClean="0"/>
              <a:t>, Mendelova univerzita v Brně</a:t>
            </a:r>
          </a:p>
          <a:p>
            <a:pPr>
              <a:spcAft>
                <a:spcPts val="1200"/>
              </a:spcAft>
            </a:pPr>
            <a:r>
              <a:rPr lang="cs-CZ" sz="2600" i="1" dirty="0" smtClean="0"/>
              <a:t>(</a:t>
            </a:r>
            <a:r>
              <a:rPr lang="cs-CZ" sz="2600" i="1" dirty="0" err="1" smtClean="0"/>
              <a:t>petr</a:t>
            </a:r>
            <a:r>
              <a:rPr lang="cs-CZ" sz="2600" i="1" dirty="0" smtClean="0"/>
              <a:t>.</a:t>
            </a:r>
            <a:r>
              <a:rPr lang="cs-CZ" sz="2600" i="1" dirty="0"/>
              <a:t> </a:t>
            </a:r>
            <a:r>
              <a:rPr lang="cs-CZ" sz="2600" i="1" dirty="0" smtClean="0"/>
              <a:t>travnicek@mendelu.cz)</a:t>
            </a:r>
          </a:p>
          <a:p>
            <a:r>
              <a:rPr lang="cs-CZ" sz="2600" b="1" i="1" dirty="0" smtClean="0"/>
              <a:t>Luboš Kotek</a:t>
            </a:r>
            <a:r>
              <a:rPr lang="cs-CZ" sz="2600" dirty="0" smtClean="0"/>
              <a:t>, Vysoké učení technické v Brně</a:t>
            </a:r>
          </a:p>
          <a:p>
            <a:r>
              <a:rPr lang="cs-CZ" sz="2600" b="1" i="1" dirty="0" smtClean="0"/>
              <a:t>Eva A. Pavlíková</a:t>
            </a:r>
            <a:r>
              <a:rPr lang="cs-CZ" sz="2600" dirty="0" smtClean="0"/>
              <a:t>, </a:t>
            </a:r>
            <a:r>
              <a:rPr lang="cs-CZ" sz="2600" dirty="0"/>
              <a:t>Mendelova univerzita v </a:t>
            </a:r>
            <a:r>
              <a:rPr lang="cs-CZ" sz="2600" dirty="0" smtClean="0"/>
              <a:t>Brně</a:t>
            </a:r>
          </a:p>
          <a:p>
            <a:r>
              <a:rPr lang="cs-CZ" sz="2600" b="1" i="1" dirty="0"/>
              <a:t>Zuzana Machátová</a:t>
            </a:r>
            <a:r>
              <a:rPr lang="cs-CZ" sz="2600" dirty="0"/>
              <a:t>, Ministerstvo životního prostředí</a:t>
            </a:r>
            <a:endParaRPr lang="cs-CZ" sz="2600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9" y="504824"/>
            <a:ext cx="2736239" cy="615950"/>
          </a:xfrm>
          <a:prstGeom prst="rect">
            <a:avLst/>
          </a:prstGeom>
        </p:spPr>
      </p:pic>
      <p:pic>
        <p:nvPicPr>
          <p:cNvPr id="1026" name="Picture 2" descr="Mendelova univerzita v Brně – Wikiped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461" y="196849"/>
            <a:ext cx="2000250" cy="149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911" y="27779"/>
            <a:ext cx="2217993" cy="157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29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985220" y="247029"/>
            <a:ext cx="543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Aplikace získaných znalostí </a:t>
            </a:r>
            <a:endParaRPr lang="cs-CZ" sz="3200" b="1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317980" y="2095026"/>
            <a:ext cx="11327920" cy="34821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Provádět návrh opatření na základě povahy incidentu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Opatření běžně používaná u technického selhání nejsou vhodná pro prevenci selhání člověka (např. případ redundance).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Opatření je nutné plánovat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Mají různou náročnost (technickou, finanční, časovou)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Opatření je také nutné dodržovat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Mnoho havárii vzniklo, protože navržená opatření nebyla dodržována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Úkol pro vedení společnosti</a:t>
            </a:r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40660" y="1346366"/>
            <a:ext cx="543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Jak znalosti aplikovat?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03771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985220" y="247029"/>
            <a:ext cx="543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Sdílení a ukládání znalostí </a:t>
            </a:r>
            <a:endParaRPr lang="cs-CZ" sz="3200" b="1" dirty="0"/>
          </a:p>
        </p:txBody>
      </p:sp>
      <p:sp>
        <p:nvSpPr>
          <p:cNvPr id="10" name="Zástupný symbol pro obsah 1"/>
          <p:cNvSpPr txBox="1">
            <a:spLocks/>
          </p:cNvSpPr>
          <p:nvPr/>
        </p:nvSpPr>
        <p:spPr>
          <a:xfrm>
            <a:off x="431800" y="2267713"/>
            <a:ext cx="10120311" cy="2468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informační systémy (databáze)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pravidelné meetingy s tématem bezpečnost na různých úrovních managementu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pravidelné bezpečnostní schůzky s konkrétními osobami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sdílení informací pomocí </a:t>
            </a:r>
            <a:r>
              <a:rPr lang="cs-CZ" dirty="0" err="1" smtClean="0"/>
              <a:t>narativů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30479" y="1446545"/>
            <a:ext cx="543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Jak sdílet a ukládat znalosti?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11918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0968" y="1696547"/>
            <a:ext cx="6202232" cy="236745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s-CZ" sz="3200" b="1" dirty="0" smtClean="0"/>
              <a:t>Mezi  základní faktory lze řadit: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důvěra v organizaci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povaha incidentu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lidé, kteří jsou součástí procesu učení</a:t>
            </a:r>
            <a:endParaRPr lang="cs-CZ" sz="3200" b="1" dirty="0"/>
          </a:p>
        </p:txBody>
      </p:sp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832820" y="211063"/>
            <a:ext cx="58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Faktory ovlivňující proces učení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75755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1278" y="1619273"/>
            <a:ext cx="11334621" cy="378985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Abychom věděli, zda nějaký systém funguje, musíme ho umět měřit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Nutná volba indikátorů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Současnou výzvou je, jaké indikátory pro tento účel zvolit?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Počet zaznamenaných incidentů?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Počet provedených kontrol na pracovišti?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Počet nalezených chyb při kontrole?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Počet úspěchů/neúspěchů při přezkušování obsluhy zařízení?</a:t>
            </a:r>
            <a:endParaRPr lang="cs-CZ" dirty="0"/>
          </a:p>
        </p:txBody>
      </p:sp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985220" y="247029"/>
            <a:ext cx="543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Jak hodnotit proces?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01152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985220" y="247029"/>
            <a:ext cx="543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Závěr</a:t>
            </a:r>
            <a:endParaRPr lang="cs-CZ" sz="32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9964" y="1521696"/>
            <a:ext cx="11352200" cy="3305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Model prezentovaný v příspěvku je pouze první úroveň modelu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Systém poučení je dále vhodné rozšířit a provázat: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 podniky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 orgány státní správy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 HZS, Policie ČR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Akademičtí pracovníci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Veřejnost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00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47768" y="1771033"/>
            <a:ext cx="11515464" cy="558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 smtClean="0"/>
              <a:t>Děkuji Vám za pozornost…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147768" y="2963213"/>
            <a:ext cx="4271811" cy="9181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/>
              <a:t>Petr Trávníček</a:t>
            </a:r>
          </a:p>
          <a:p>
            <a:pPr marL="0" indent="0">
              <a:buNone/>
            </a:pPr>
            <a:r>
              <a:rPr lang="cs-CZ" dirty="0" smtClean="0"/>
              <a:t>petr.travnicek@mendelu.cz</a:t>
            </a:r>
          </a:p>
        </p:txBody>
      </p:sp>
      <p:sp>
        <p:nvSpPr>
          <p:cNvPr id="2" name="Obdélník 1"/>
          <p:cNvSpPr/>
          <p:nvPr/>
        </p:nvSpPr>
        <p:spPr>
          <a:xfrm>
            <a:off x="147768" y="5339150"/>
            <a:ext cx="102489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Tento příspěvek vznikl za podpory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projektu:</a:t>
            </a:r>
          </a:p>
          <a:p>
            <a:r>
              <a:rPr lang="cs-CZ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TAČR </a:t>
            </a:r>
            <a:r>
              <a:rPr lang="cs-CZ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SS05010096, </a:t>
            </a:r>
            <a:r>
              <a:rPr lang="cs-CZ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SAFE-BASE</a:t>
            </a:r>
            <a:r>
              <a:rPr lang="cs-CZ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Návrh komplexního systému pro proces poučení ze závažných havárií s účastí nebezpečné chemické látky nebo směsi.</a:t>
            </a:r>
            <a:endParaRPr lang="cs-CZ" sz="2400" i="1" dirty="0"/>
          </a:p>
        </p:txBody>
      </p:sp>
      <p:pic>
        <p:nvPicPr>
          <p:cNvPr id="14340" name="Picture 4" descr="Vizuální identita - Technologická agentura Č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2577" y="5349644"/>
            <a:ext cx="1256287" cy="125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5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985220" y="247029"/>
            <a:ext cx="543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Teoretické východisko</a:t>
            </a:r>
            <a:endParaRPr lang="cs-CZ" sz="32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794" y="1824058"/>
            <a:ext cx="11747770" cy="4216916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0" y="6387068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(Zpracováno na základě </a:t>
            </a:r>
            <a:r>
              <a:rPr lang="cs-CZ" dirty="0" err="1" smtClean="0"/>
              <a:t>Argyris</a:t>
            </a:r>
            <a:r>
              <a:rPr lang="cs-CZ" dirty="0" smtClean="0"/>
              <a:t>, 1999)</a:t>
            </a:r>
            <a:endParaRPr lang="cs-CZ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46888" y="1250018"/>
            <a:ext cx="3839312" cy="4558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200" b="1" dirty="0" smtClean="0"/>
              <a:t>Teorie organizačního učení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6758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479" y="1193737"/>
            <a:ext cx="8886521" cy="2342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Jednosmyčkové učení: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 smtClean="0"/>
              <a:t>Upravuji samotnou činnost (například změním postup).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 smtClean="0"/>
              <a:t>Vhodné pro rutinní opakující se úkoly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i="1" u="sng" dirty="0" smtClean="0"/>
              <a:t>PŘÍKLAD:</a:t>
            </a:r>
            <a:r>
              <a:rPr lang="cs-CZ" sz="2600" i="1" dirty="0" smtClean="0"/>
              <a:t> V chemickém podniku došlo k chybě operátora. Operátor je převeden na jinou pozici a nahrazen někým jiným. </a:t>
            </a:r>
          </a:p>
          <a:p>
            <a:pPr marL="0" indent="0">
              <a:buNone/>
            </a:pPr>
            <a:endParaRPr lang="cs-CZ" sz="3200" dirty="0"/>
          </a:p>
        </p:txBody>
      </p:sp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1973" y="156647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673" y="-3383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985220" y="247029"/>
            <a:ext cx="543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Aplikace získaných událostí </a:t>
            </a:r>
            <a:endParaRPr lang="cs-CZ" sz="32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30480" y="3975672"/>
            <a:ext cx="8289860" cy="23624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3200" b="1" dirty="0" smtClean="0"/>
              <a:t>Dvousmyčkové učení: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 smtClean="0"/>
              <a:t>Upravuji to, co ovlivňuje průběh činnosti (tzv. řídicí veličiny).</a:t>
            </a:r>
            <a:endParaRPr lang="cs-CZ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/>
              <a:t>Vhodné pro </a:t>
            </a:r>
            <a:r>
              <a:rPr lang="cs-CZ" sz="2600" dirty="0" smtClean="0"/>
              <a:t>komplexní </a:t>
            </a:r>
            <a:r>
              <a:rPr lang="cs-CZ" sz="2600" dirty="0"/>
              <a:t>úkoly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i="1" u="sng" dirty="0"/>
              <a:t>PŘÍKLAD:</a:t>
            </a:r>
            <a:r>
              <a:rPr lang="cs-CZ" sz="2600" i="1" dirty="0"/>
              <a:t> </a:t>
            </a:r>
            <a:r>
              <a:rPr lang="cs-CZ" sz="2600" i="1" dirty="0" smtClean="0"/>
              <a:t>Kladu si otázku, proč operátor udělal chybu. Mnoho úkolů? Špatná ergonomie pracoviště? Velký psychický tlak?</a:t>
            </a:r>
            <a:endParaRPr lang="cs-CZ" sz="2600" i="1" dirty="0"/>
          </a:p>
          <a:p>
            <a:pPr marL="0" indent="0">
              <a:buFont typeface="Arial" panose="020B0604020202020204" pitchFamily="34" charset="0"/>
              <a:buNone/>
            </a:pPr>
            <a:endParaRPr lang="cs-CZ" sz="30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9160039" y="1576006"/>
            <a:ext cx="2787154" cy="13716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9518566" y="1753974"/>
            <a:ext cx="2070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PTÁM SE, JAK MOHU DĚLAT ČINNOST LÉPE?</a:t>
            </a:r>
            <a:endParaRPr lang="cs-CZ" sz="20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9160040" y="4463172"/>
            <a:ext cx="2787153" cy="13716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9160039" y="4487252"/>
            <a:ext cx="27361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PTÁM SE, CO MOHU UDĚLAT, ABYCH POZITIVNĚ OVLIVNIL SAMOTNOU ČINNOST?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17012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985220" y="247029"/>
            <a:ext cx="543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Model učení</a:t>
            </a:r>
            <a:endParaRPr lang="cs-CZ" sz="3200" b="1" dirty="0"/>
          </a:p>
        </p:txBody>
      </p:sp>
      <p:pic>
        <p:nvPicPr>
          <p:cNvPr id="11" name="Obrázek 10"/>
          <p:cNvPicPr/>
          <p:nvPr/>
        </p:nvPicPr>
        <p:blipFill>
          <a:blip r:embed="rId5"/>
          <a:stretch>
            <a:fillRect/>
          </a:stretch>
        </p:blipFill>
        <p:spPr>
          <a:xfrm>
            <a:off x="0" y="1663184"/>
            <a:ext cx="12192000" cy="4087807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" y="6401725"/>
            <a:ext cx="817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Zpracováno na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základě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Drupsteen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Guldenmund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(2014) 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Drupsteen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al. (2013))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37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479" y="1279659"/>
            <a:ext cx="3598732" cy="4183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Sběr a třídění </a:t>
            </a:r>
            <a:r>
              <a:rPr lang="cs-CZ" sz="4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informací</a:t>
            </a:r>
            <a:endParaRPr lang="cs-CZ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985220" y="247029"/>
            <a:ext cx="543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Analýza událostí</a:t>
            </a:r>
            <a:endParaRPr lang="cs-CZ" sz="32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80820" y="1869002"/>
            <a:ext cx="6303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Pomocí interních systémů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000" dirty="0" smtClean="0"/>
              <a:t>Systém hlášení </a:t>
            </a:r>
            <a:r>
              <a:rPr lang="cs-CZ" sz="2000" dirty="0" err="1" smtClean="0"/>
              <a:t>skoronehod</a:t>
            </a:r>
            <a:r>
              <a:rPr lang="cs-CZ" sz="2000" dirty="0" smtClean="0"/>
              <a:t> v podniku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000" dirty="0" smtClean="0"/>
              <a:t>Informace z vyšetřovacích </a:t>
            </a:r>
            <a:r>
              <a:rPr lang="cs-CZ" sz="2000" dirty="0"/>
              <a:t>zpráv o </a:t>
            </a:r>
            <a:r>
              <a:rPr lang="cs-CZ" sz="2000" dirty="0" smtClean="0"/>
              <a:t>havárii nebo závažné havárii</a:t>
            </a:r>
            <a:endParaRPr lang="cs-CZ" sz="2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80820" y="3372860"/>
            <a:ext cx="630383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Pomocí externích systémů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000" dirty="0" smtClean="0"/>
              <a:t>Informace z mezinárodních databází průmyslových havárií (ARIA, </a:t>
            </a:r>
            <a:r>
              <a:rPr lang="cs-CZ" sz="2000" dirty="0" err="1" smtClean="0"/>
              <a:t>eMars</a:t>
            </a:r>
            <a:r>
              <a:rPr lang="cs-CZ" sz="2000" dirty="0" smtClean="0"/>
              <a:t>, CSB)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000" dirty="0"/>
              <a:t>Informace z </a:t>
            </a:r>
            <a:r>
              <a:rPr lang="cs-CZ" sz="2000" dirty="0" smtClean="0"/>
              <a:t>národních </a:t>
            </a:r>
            <a:r>
              <a:rPr lang="cs-CZ" sz="2000" dirty="0"/>
              <a:t>databází průmyslových havárií </a:t>
            </a:r>
            <a:r>
              <a:rPr lang="cs-CZ" sz="2000" dirty="0" smtClean="0"/>
              <a:t>(MAPIS?)</a:t>
            </a:r>
            <a:endParaRPr lang="cs-CZ" dirty="0" smtClean="0"/>
          </a:p>
        </p:txBody>
      </p:sp>
      <p:sp>
        <p:nvSpPr>
          <p:cNvPr id="15" name="TextovéPole 14"/>
          <p:cNvSpPr txBox="1"/>
          <p:nvPr/>
        </p:nvSpPr>
        <p:spPr>
          <a:xfrm>
            <a:off x="280820" y="5190572"/>
            <a:ext cx="6303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Další zdroje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000" dirty="0" smtClean="0"/>
              <a:t>Forenzní důkazy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000" dirty="0" smtClean="0"/>
              <a:t>Vyšetřování HZS, Policie ČR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000" dirty="0" smtClean="0"/>
              <a:t>Výslechy zaměstnanců, atd.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3374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479" y="1315398"/>
            <a:ext cx="4919532" cy="44975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Stanovení týmu pro vyšetřování</a:t>
            </a:r>
          </a:p>
          <a:p>
            <a:pPr marL="0" indent="0">
              <a:buNone/>
            </a:pPr>
            <a:endParaRPr lang="cs-CZ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985220" y="247029"/>
            <a:ext cx="543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Analýza událostí</a:t>
            </a:r>
            <a:endParaRPr lang="cs-CZ" sz="32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65268" y="1940012"/>
            <a:ext cx="67991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CCPS (2019) doporučuje následující složení týmu: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000" dirty="0"/>
              <a:t>Vedoucí týmu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000" dirty="0"/>
              <a:t>Obsluha zařízení (alespoň jeden pracovník jednotky, u které k incidentu došlo)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000" dirty="0"/>
              <a:t>Procesní inženýr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000" dirty="0"/>
              <a:t>Odborník v procesní bezpečnosti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000" dirty="0"/>
              <a:t>Odborník v oblasti údržby </a:t>
            </a:r>
            <a:r>
              <a:rPr lang="cs-CZ" sz="2000" dirty="0" smtClean="0"/>
              <a:t>zařízení</a:t>
            </a:r>
            <a:endParaRPr lang="cs-CZ" sz="2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5268" y="4609405"/>
            <a:ext cx="67991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Problémy při stanovení týmu: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000" dirty="0" smtClean="0"/>
              <a:t>Časové (finanční)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000" dirty="0" smtClean="0"/>
              <a:t>Různorodost incidentů (např. z hlediska závažnosti)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000" dirty="0" smtClean="0"/>
              <a:t>Kompetence vedoucího týmu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6448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479" y="1315398"/>
            <a:ext cx="4919532" cy="44975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Stanovení týmu pro vyšetřování</a:t>
            </a:r>
          </a:p>
          <a:p>
            <a:pPr marL="0" indent="0">
              <a:buNone/>
            </a:pPr>
            <a:endParaRPr lang="cs-CZ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985220" y="247029"/>
            <a:ext cx="543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Analýza událostí</a:t>
            </a:r>
            <a:endParaRPr lang="cs-CZ" sz="32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87468" y="1782991"/>
            <a:ext cx="85263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Kompetence vedoucího týmu podle CCPS (2019) například jsou: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400" dirty="0"/>
              <a:t>Vůdčí osobnost se zkušenostmi z procesního průmyslu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400" dirty="0"/>
              <a:t>Schopnost komunikovat se zástupci všech úrovní organizace, včetně dalších zainteresovaných stran (zástupci města, hasičský záchranný sbor, orgány státní správy, atd.)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400" dirty="0"/>
              <a:t>Logické a systematické myšlení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400" dirty="0"/>
              <a:t>Být objektivní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400" dirty="0"/>
              <a:t>Schopnost plánovat a organizovat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400" dirty="0"/>
              <a:t>Technické dovednosti v oblasti vyšetřování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400" dirty="0"/>
              <a:t>Dovednosti a zkušenosti v oblasti řízení konfliktů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400" dirty="0"/>
              <a:t>Schopnost zacházet s informacemi důvěrně a citlivě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025900" y="5966003"/>
            <a:ext cx="4660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Existuje taková osoba?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45381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479" y="1310285"/>
            <a:ext cx="5808532" cy="567141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Výběr modelu pro stanovení příčin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havárie</a:t>
            </a:r>
            <a:endParaRPr lang="cs-CZ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985220" y="247029"/>
            <a:ext cx="543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Analýza událostí</a:t>
            </a:r>
            <a:endParaRPr lang="cs-CZ" sz="3200" b="1" dirty="0"/>
          </a:p>
        </p:txBody>
      </p:sp>
      <p:sp>
        <p:nvSpPr>
          <p:cNvPr id="12" name="Obdélník 11"/>
          <p:cNvSpPr/>
          <p:nvPr/>
        </p:nvSpPr>
        <p:spPr>
          <a:xfrm>
            <a:off x="130479" y="2059585"/>
            <a:ext cx="6625921" cy="404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o důležitou činnost. Volba modelu ovlivňuje i konečné výstupy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vhodné volit více modelů (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např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podle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účelu</a:t>
            </a:r>
            <a:r>
              <a:rPr lang="cs-CZ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</a:p>
          <a:p>
            <a:pPr marL="742950" lvl="1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Modely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určené pro vyšetřování</a:t>
            </a:r>
          </a:p>
          <a:p>
            <a:pPr marL="742950" lvl="1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Modely určené pro prezentaci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výsledků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Nebo také podle závažnosti incidentu</a:t>
            </a:r>
          </a:p>
          <a:p>
            <a:pPr marL="742950" lvl="1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Jednoduché (méně časově náročné) modely na incidenty s nízkým stupněm závažnosti</a:t>
            </a:r>
          </a:p>
          <a:p>
            <a:pPr marL="742950" lvl="1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Složitější (více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časově náročné) modely na incidenty s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vysokým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stupněm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závažnosti.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6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478" y="1178655"/>
            <a:ext cx="6664021" cy="449753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Vyšetřování a stanovení příčin havárie</a:t>
            </a:r>
          </a:p>
          <a:p>
            <a:pPr marL="0" indent="0">
              <a:buNone/>
            </a:pPr>
            <a:endParaRPr lang="cs-CZ" sz="5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Mendelova univerzita v Brně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061" y="196849"/>
            <a:ext cx="1167439" cy="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ysoké učení technické v Brně | EUNIS-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11" y="14157"/>
            <a:ext cx="1382453" cy="97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79" y="316587"/>
            <a:ext cx="1660221" cy="37372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6756400"/>
            <a:ext cx="12192000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028229"/>
            <a:ext cx="12192000" cy="804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985220" y="247029"/>
            <a:ext cx="5435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Analýza událostí</a:t>
            </a:r>
            <a:endParaRPr lang="cs-CZ" sz="3200" b="1" dirty="0"/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130478" y="1785564"/>
            <a:ext cx="6227632" cy="25159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buFont typeface="Arial" panose="020B0604020202020204" pitchFamily="34" charset="0"/>
              <a:buNone/>
            </a:pPr>
            <a:r>
              <a:rPr lang="cs-CZ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Součástí vyšetřování je</a:t>
            </a:r>
          </a:p>
          <a:p>
            <a:pPr lvl="1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2600" dirty="0"/>
              <a:t>plánování, </a:t>
            </a:r>
            <a:endParaRPr lang="cs-CZ" sz="2600" dirty="0" smtClean="0"/>
          </a:p>
          <a:p>
            <a:pPr lvl="1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2600" dirty="0" smtClean="0"/>
              <a:t>shromažďování </a:t>
            </a:r>
            <a:r>
              <a:rPr lang="cs-CZ" sz="2600" dirty="0"/>
              <a:t>informací, </a:t>
            </a:r>
            <a:endParaRPr lang="cs-CZ" sz="2600" dirty="0" smtClean="0"/>
          </a:p>
          <a:p>
            <a:pPr lvl="1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2600" dirty="0" smtClean="0"/>
              <a:t>vedení </a:t>
            </a:r>
            <a:r>
              <a:rPr lang="cs-CZ" sz="2600" dirty="0"/>
              <a:t>rozhovorů a </a:t>
            </a:r>
            <a:endParaRPr lang="cs-CZ" sz="2600" dirty="0" smtClean="0"/>
          </a:p>
          <a:p>
            <a:pPr lvl="1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2600" dirty="0" smtClean="0"/>
              <a:t>reporting </a:t>
            </a:r>
            <a:r>
              <a:rPr lang="cs-CZ" sz="2600" dirty="0"/>
              <a:t>průběžných a konečných výsledků vyšetřování </a:t>
            </a:r>
            <a:endParaRPr lang="cs-CZ" sz="2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Font typeface="Arial" panose="020B0604020202020204" pitchFamily="34" charset="0"/>
              <a:buNone/>
            </a:pPr>
            <a:endParaRPr lang="cs-CZ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130478" y="4406167"/>
            <a:ext cx="11804086" cy="13949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buFont typeface="Arial" panose="020B0604020202020204" pitchFamily="34" charset="0"/>
              <a:buNone/>
            </a:pPr>
            <a:r>
              <a:rPr lang="cs-CZ" sz="2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Problémy při vyšetřování</a:t>
            </a:r>
          </a:p>
          <a:p>
            <a:pPr lvl="1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Osoby vyšetřující incident jsou často závislé na podniku, kde došlo k incidentu</a:t>
            </a:r>
          </a:p>
          <a:p>
            <a:pPr lvl="1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Neexistuje oponentní posudek zprávy</a:t>
            </a:r>
            <a:endParaRPr lang="cs-CZ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Šipka doprava 9"/>
          <p:cNvSpPr/>
          <p:nvPr/>
        </p:nvSpPr>
        <p:spPr>
          <a:xfrm>
            <a:off x="2629620" y="5866020"/>
            <a:ext cx="711200" cy="61355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3462488" y="5801128"/>
            <a:ext cx="79375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Výsledky vyšetřování se tak mohou snadno stát nedůvěryhodnými a systém poučení z incidentu nefunkční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83996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 animBg="1"/>
      <p:bldP spid="13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670</Words>
  <Application>Microsoft Office PowerPoint</Application>
  <PresentationFormat>Širokoúhlá obrazovka</PresentationFormat>
  <Paragraphs>119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Motiv Office</vt:lpstr>
      <vt:lpstr>Je možné se z havárií poučit?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environmentálních rizik v rámci prevence závažných havárií – současnost a budoucnost v České republice</dc:title>
  <dc:creator>PT</dc:creator>
  <cp:lastModifiedBy>Petr Trávníček</cp:lastModifiedBy>
  <cp:revision>90</cp:revision>
  <dcterms:created xsi:type="dcterms:W3CDTF">2021-10-18T14:33:12Z</dcterms:created>
  <dcterms:modified xsi:type="dcterms:W3CDTF">2022-10-05T10:58:53Z</dcterms:modified>
</cp:coreProperties>
</file>