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57" r:id="rId6"/>
    <p:sldId id="278" r:id="rId7"/>
    <p:sldId id="279" r:id="rId8"/>
    <p:sldId id="280" r:id="rId9"/>
    <p:sldId id="281" r:id="rId10"/>
    <p:sldId id="283" r:id="rId11"/>
    <p:sldId id="286" r:id="rId12"/>
    <p:sldId id="287" r:id="rId13"/>
    <p:sldId id="288" r:id="rId14"/>
    <p:sldId id="289" r:id="rId15"/>
    <p:sldId id="290" r:id="rId16"/>
    <p:sldId id="291" r:id="rId17"/>
    <p:sldId id="267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T" initials="P" lastIdx="5" clrIdx="0">
    <p:extLst>
      <p:ext uri="{19B8F6BF-5375-455C-9EA6-DF929625EA0E}">
        <p15:presenceInfo xmlns:p15="http://schemas.microsoft.com/office/powerpoint/2012/main" userId="PT" providerId="None"/>
      </p:ext>
    </p:extLst>
  </p:cmAuthor>
  <p:cmAuthor id="2" name="Petr Trávníček" initials="PT" lastIdx="1" clrIdx="1">
    <p:extLst>
      <p:ext uri="{19B8F6BF-5375-455C-9EA6-DF929625EA0E}">
        <p15:presenceInfo xmlns:p15="http://schemas.microsoft.com/office/powerpoint/2012/main" userId="Petr Trávníče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224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45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82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730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393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681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64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33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05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18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4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01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39800" y="2420938"/>
            <a:ext cx="10083800" cy="1566862"/>
          </a:xfrm>
        </p:spPr>
        <p:txBody>
          <a:bodyPr>
            <a:noAutofit/>
          </a:bodyPr>
          <a:lstStyle/>
          <a:p>
            <a:r>
              <a:rPr lang="cs-CZ" sz="4400" b="1" dirty="0"/>
              <a:t>Využití </a:t>
            </a:r>
            <a:r>
              <a:rPr lang="cs-CZ" sz="4400" b="1" dirty="0" err="1"/>
              <a:t>Bayesovských</a:t>
            </a:r>
            <a:r>
              <a:rPr lang="cs-CZ" sz="4400" b="1" dirty="0"/>
              <a:t> sítí v posuzování rizik závažných havárií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9700" y="4851400"/>
            <a:ext cx="9144000" cy="1041400"/>
          </a:xfrm>
        </p:spPr>
        <p:txBody>
          <a:bodyPr/>
          <a:lstStyle/>
          <a:p>
            <a:r>
              <a:rPr lang="cs-CZ" dirty="0" smtClean="0"/>
              <a:t>Petr Trávníček, Mendelova univerzita v Brně</a:t>
            </a:r>
          </a:p>
          <a:p>
            <a:r>
              <a:rPr lang="cs-CZ" dirty="0" smtClean="0"/>
              <a:t>Luboš Kotek, Vysoké učení technické v Brně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9" y="504824"/>
            <a:ext cx="2736239" cy="615950"/>
          </a:xfrm>
          <a:prstGeom prst="rect">
            <a:avLst/>
          </a:prstGeom>
        </p:spPr>
      </p:pic>
      <p:pic>
        <p:nvPicPr>
          <p:cNvPr id="1026" name="Picture 2" descr="Mendelova univerzita v Brně – Wikiped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461" y="196849"/>
            <a:ext cx="2000250" cy="149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3911" y="27779"/>
            <a:ext cx="2217993" cy="157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29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467579" y="233308"/>
            <a:ext cx="431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Případová studie</a:t>
            </a:r>
            <a:endParaRPr lang="cs-CZ" sz="3200" b="1" dirty="0"/>
          </a:p>
        </p:txBody>
      </p:sp>
      <p:pic>
        <p:nvPicPr>
          <p:cNvPr id="12" name="Obrázek 11"/>
          <p:cNvPicPr/>
          <p:nvPr/>
        </p:nvPicPr>
        <p:blipFill>
          <a:blip r:embed="rId5"/>
          <a:stretch>
            <a:fillRect/>
          </a:stretch>
        </p:blipFill>
        <p:spPr>
          <a:xfrm>
            <a:off x="840104" y="1330660"/>
            <a:ext cx="10081896" cy="5059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61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467579" y="233308"/>
            <a:ext cx="431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Případová studie</a:t>
            </a:r>
            <a:endParaRPr lang="cs-CZ" sz="3200" b="1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490488"/>
              </p:ext>
            </p:extLst>
          </p:nvPr>
        </p:nvGraphicFramePr>
        <p:xfrm>
          <a:off x="487207" y="1318778"/>
          <a:ext cx="10980893" cy="16306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42404"/>
                <a:gridCol w="10238489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effectLst/>
                        </a:rPr>
                        <a:t>Ozn</a:t>
                      </a:r>
                      <a:r>
                        <a:rPr lang="cs-CZ" sz="2000" b="1" dirty="0" smtClean="0">
                          <a:effectLst/>
                        </a:rPr>
                        <a:t>.</a:t>
                      </a:r>
                      <a:endParaRPr lang="cs-CZ" sz="2800" b="1" dirty="0"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Popis scénáře</a:t>
                      </a:r>
                      <a:endParaRPr lang="cs-CZ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A</a:t>
                      </a:r>
                      <a:endParaRPr lang="cs-CZ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Znehodnocení vyráběného produktu. Zvýšení tlaku v reaktorové nádobě, možný únik horkých plynů mimo nádobu reaktoru. V prostorách se nevyskytuje obsluha, havárie se tedy obejde bez škod na lidském zdraví.  Finanční škody budou způsobené odstavením výrobní linky, náklady na čištění reaktoru a likvidaci znehodnoceného produktu. 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899214"/>
              </p:ext>
            </p:extLst>
          </p:nvPr>
        </p:nvGraphicFramePr>
        <p:xfrm>
          <a:off x="487206" y="5459024"/>
          <a:ext cx="10980893" cy="97840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42404"/>
                <a:gridCol w="10238489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D</a:t>
                      </a:r>
                      <a:endParaRPr lang="cs-CZ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Výbuch látky v reaktoru, roztržení reaktorové nádoby. Usmrcení obsluhy reaktoru. Finanční škody budou způsobené zničením části výrobní linky, odstavením výrobní linky, finančním odškodněním pozůstalých, ztrátou reputace. 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390349"/>
              </p:ext>
            </p:extLst>
          </p:nvPr>
        </p:nvGraphicFramePr>
        <p:xfrm>
          <a:off x="487207" y="3024996"/>
          <a:ext cx="10980893" cy="97840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42404"/>
                <a:gridCol w="10238489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B</a:t>
                      </a:r>
                      <a:endParaRPr lang="cs-CZ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Výbuch látky v reaktoru, roztržení reaktorové nádoby. V prostorách se nevyskytuje obsluha, havárie se tedy obejde bez škod na lidském zdraví. Finanční škody budou způsobené zničením části výrobní linky a odstavením výrobní linky. 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81882"/>
              </p:ext>
            </p:extLst>
          </p:nvPr>
        </p:nvGraphicFramePr>
        <p:xfrm>
          <a:off x="487207" y="4078942"/>
          <a:ext cx="10980893" cy="13045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42404"/>
                <a:gridCol w="10238489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C</a:t>
                      </a:r>
                      <a:endParaRPr lang="cs-CZ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Znehodnocení vyráběného produktu. Zvýšení tlaku v reaktorové nádobě, možný únik horkých plynů mimo nádobu reaktoru a popálení obsluhy reaktoru. Finanční škody budou způsobené odstavením výrobní linky, náklady na čištění reaktoru a likvidaci znehodnoceného produktu, případně finančním odškodněním obsluhy. 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56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467579" y="233308"/>
            <a:ext cx="431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Případová studie</a:t>
            </a:r>
            <a:endParaRPr lang="cs-CZ" sz="3200" b="1" dirty="0"/>
          </a:p>
        </p:txBody>
      </p:sp>
      <p:pic>
        <p:nvPicPr>
          <p:cNvPr id="10" name="Obrázek 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78" y="1318778"/>
            <a:ext cx="5292421" cy="5272522"/>
          </a:xfrm>
          <a:prstGeom prst="rect">
            <a:avLst/>
          </a:prstGeom>
        </p:spPr>
      </p:pic>
      <p:pic>
        <p:nvPicPr>
          <p:cNvPr id="11" name="Obrázek 10"/>
          <p:cNvPicPr/>
          <p:nvPr/>
        </p:nvPicPr>
        <p:blipFill>
          <a:blip r:embed="rId6"/>
          <a:stretch>
            <a:fillRect/>
          </a:stretch>
        </p:blipFill>
        <p:spPr>
          <a:xfrm>
            <a:off x="6483194" y="1372140"/>
            <a:ext cx="4959506" cy="509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6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654300" y="58606"/>
            <a:ext cx="59308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Případová studie </a:t>
            </a:r>
          </a:p>
          <a:p>
            <a:pPr algn="ctr"/>
            <a:r>
              <a:rPr lang="cs-CZ" sz="2800" b="1" dirty="0" smtClean="0"/>
              <a:t>(zahrnutí dalších faktorů)</a:t>
            </a:r>
            <a:endParaRPr lang="cs-CZ" sz="2800" b="1" dirty="0"/>
          </a:p>
        </p:txBody>
      </p:sp>
      <p:pic>
        <p:nvPicPr>
          <p:cNvPr id="10" name="Obrázek 9"/>
          <p:cNvPicPr/>
          <p:nvPr/>
        </p:nvPicPr>
        <p:blipFill>
          <a:blip r:embed="rId5"/>
          <a:stretch>
            <a:fillRect/>
          </a:stretch>
        </p:blipFill>
        <p:spPr>
          <a:xfrm>
            <a:off x="386397" y="1144113"/>
            <a:ext cx="4490403" cy="5516367"/>
          </a:xfrm>
          <a:prstGeom prst="rect">
            <a:avLst/>
          </a:prstGeom>
        </p:spPr>
      </p:pic>
      <p:pic>
        <p:nvPicPr>
          <p:cNvPr id="11" name="Obrázek 10"/>
          <p:cNvPicPr/>
          <p:nvPr/>
        </p:nvPicPr>
        <p:blipFill>
          <a:blip r:embed="rId6"/>
          <a:stretch>
            <a:fillRect/>
          </a:stretch>
        </p:blipFill>
        <p:spPr>
          <a:xfrm>
            <a:off x="6543357" y="1204552"/>
            <a:ext cx="4326254" cy="545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92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/>
          <p:nvPr/>
        </p:nvPicPr>
        <p:blipFill>
          <a:blip r:embed="rId5"/>
          <a:stretch>
            <a:fillRect/>
          </a:stretch>
        </p:blipFill>
        <p:spPr>
          <a:xfrm>
            <a:off x="1790700" y="1227563"/>
            <a:ext cx="7246629" cy="5409905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2654300" y="58606"/>
            <a:ext cx="59308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Případová studie </a:t>
            </a:r>
          </a:p>
          <a:p>
            <a:pPr algn="ctr"/>
            <a:r>
              <a:rPr lang="cs-CZ" sz="2800" b="1" dirty="0" smtClean="0"/>
              <a:t>(zahrnutí dalších faktorů)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7114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2686529" y="14157"/>
            <a:ext cx="59308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Případová studie </a:t>
            </a:r>
          </a:p>
          <a:p>
            <a:pPr algn="ctr"/>
            <a:r>
              <a:rPr lang="cs-CZ" sz="2800" b="1" dirty="0" smtClean="0"/>
              <a:t>(šíření důkazů)</a:t>
            </a:r>
            <a:endParaRPr lang="cs-CZ" sz="2800" b="1" dirty="0"/>
          </a:p>
        </p:txBody>
      </p:sp>
      <p:pic>
        <p:nvPicPr>
          <p:cNvPr id="13" name="Obrázek 12"/>
          <p:cNvPicPr/>
          <p:nvPr/>
        </p:nvPicPr>
        <p:blipFill>
          <a:blip r:embed="rId5"/>
          <a:stretch>
            <a:fillRect/>
          </a:stretch>
        </p:blipFill>
        <p:spPr>
          <a:xfrm>
            <a:off x="516089" y="1343219"/>
            <a:ext cx="2077082" cy="1632619"/>
          </a:xfrm>
          <a:prstGeom prst="rect">
            <a:avLst/>
          </a:prstGeom>
        </p:spPr>
      </p:pic>
      <p:pic>
        <p:nvPicPr>
          <p:cNvPr id="14" name="Obrázek 13"/>
          <p:cNvPicPr/>
          <p:nvPr/>
        </p:nvPicPr>
        <p:blipFill>
          <a:blip r:embed="rId6"/>
          <a:stretch>
            <a:fillRect/>
          </a:stretch>
        </p:blipFill>
        <p:spPr>
          <a:xfrm>
            <a:off x="510849" y="3160239"/>
            <a:ext cx="2082322" cy="1544554"/>
          </a:xfrm>
          <a:prstGeom prst="rect">
            <a:avLst/>
          </a:prstGeom>
        </p:spPr>
      </p:pic>
      <p:pic>
        <p:nvPicPr>
          <p:cNvPr id="15" name="Obrázek 14"/>
          <p:cNvPicPr/>
          <p:nvPr/>
        </p:nvPicPr>
        <p:blipFill>
          <a:blip r:embed="rId7"/>
          <a:stretch>
            <a:fillRect/>
          </a:stretch>
        </p:blipFill>
        <p:spPr>
          <a:xfrm>
            <a:off x="526485" y="4889194"/>
            <a:ext cx="2066686" cy="1587806"/>
          </a:xfrm>
          <a:prstGeom prst="rect">
            <a:avLst/>
          </a:prstGeom>
        </p:spPr>
      </p:pic>
      <p:cxnSp>
        <p:nvCxnSpPr>
          <p:cNvPr id="16" name="Přímá spojnice se šipkou 15"/>
          <p:cNvCxnSpPr/>
          <p:nvPr/>
        </p:nvCxnSpPr>
        <p:spPr>
          <a:xfrm flipH="1">
            <a:off x="3009897" y="2121559"/>
            <a:ext cx="939803" cy="858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3009897" y="3928224"/>
            <a:ext cx="939803" cy="858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H="1">
            <a:off x="3009896" y="5717721"/>
            <a:ext cx="939803" cy="858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4572000" y="1886782"/>
            <a:ext cx="7362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NÍZKÁ ÚROVEŇ SYSTÉMU ÚDRŽBY</a:t>
            </a:r>
          </a:p>
          <a:p>
            <a:r>
              <a:rPr lang="cs-CZ" sz="2200" dirty="0" smtClean="0"/>
              <a:t>(hodnoty pravděpodobnosti selhání zařízení jsou 2x vyšší)</a:t>
            </a:r>
            <a:endParaRPr lang="cs-CZ" sz="22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572000" y="3691207"/>
            <a:ext cx="7620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STŘEDNÍ ÚROVEŇ SYSTÉMU ÚDRŽBY</a:t>
            </a:r>
          </a:p>
          <a:p>
            <a:r>
              <a:rPr lang="cs-CZ" sz="2200" dirty="0"/>
              <a:t>(hodnoty pravděpodobnosti selhání zařízení </a:t>
            </a:r>
            <a:r>
              <a:rPr lang="cs-CZ" sz="2200" dirty="0" smtClean="0"/>
              <a:t>zůstávají stejné)</a:t>
            </a:r>
            <a:endParaRPr lang="cs-CZ" sz="2200" dirty="0"/>
          </a:p>
          <a:p>
            <a:endParaRPr lang="cs-CZ" sz="2400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572000" y="5533055"/>
            <a:ext cx="7493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VYSOKÁ ÚROVEŇ SYSTÉMU ÚDRŽBY</a:t>
            </a:r>
          </a:p>
          <a:p>
            <a:r>
              <a:rPr lang="cs-CZ" sz="2200" dirty="0"/>
              <a:t>(hodnoty pravděpodobnosti selhání zařízení </a:t>
            </a:r>
            <a:r>
              <a:rPr lang="cs-CZ" sz="2200" dirty="0" smtClean="0"/>
              <a:t>jsou poloviční)</a:t>
            </a: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59550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467579" y="233308"/>
            <a:ext cx="431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Shrnutí</a:t>
            </a:r>
            <a:endParaRPr 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266700" y="1278577"/>
            <a:ext cx="1166786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b="1" dirty="0" smtClean="0"/>
              <a:t>Výhody: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Jednoduchá </a:t>
            </a:r>
            <a:r>
              <a:rPr lang="cs-CZ" sz="2400" dirty="0"/>
              <a:t>grafická prezentace kauzálních vztahů, </a:t>
            </a: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Možnost </a:t>
            </a:r>
            <a:r>
              <a:rPr lang="cs-CZ" sz="2400" dirty="0"/>
              <a:t>rychlé aktualizace hodnot odhadů pravděpodobností jednotlivých událostí, které jsou reprezentovány uzly. </a:t>
            </a: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Možnost </a:t>
            </a:r>
            <a:r>
              <a:rPr lang="cs-CZ" sz="2400" dirty="0"/>
              <a:t>evidence důkazů. </a:t>
            </a: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Intuitivně </a:t>
            </a:r>
            <a:r>
              <a:rPr lang="cs-CZ" sz="2400" dirty="0"/>
              <a:t>lze zahrnout další faktory, které mohou mít vliv na výstup studie. </a:t>
            </a: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Zvýšení </a:t>
            </a:r>
            <a:r>
              <a:rPr lang="cs-CZ" sz="2400" dirty="0"/>
              <a:t>důvěryhodnosti </a:t>
            </a:r>
            <a:r>
              <a:rPr lang="cs-CZ" sz="2400" dirty="0" smtClean="0"/>
              <a:t>studie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66700" y="4372970"/>
            <a:ext cx="1166786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b="1" dirty="0" smtClean="0"/>
              <a:t>Nevýhody: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Nutnost pořízení softwarového </a:t>
            </a:r>
            <a:r>
              <a:rPr lang="cs-CZ" sz="2400" dirty="0"/>
              <a:t>vybavení</a:t>
            </a:r>
            <a:r>
              <a:rPr lang="cs-CZ" sz="24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Při </a:t>
            </a:r>
            <a:r>
              <a:rPr lang="cs-CZ" sz="2400" dirty="0"/>
              <a:t>budování složitějších sítí je nutné mít určité zkušenosti a </a:t>
            </a:r>
            <a:r>
              <a:rPr lang="cs-CZ" sz="2400" dirty="0" smtClean="0"/>
              <a:t>dovednosti =</a:t>
            </a:r>
            <a:r>
              <a:rPr lang="en-US" sz="2400" dirty="0" smtClean="0"/>
              <a:t>&gt; </a:t>
            </a:r>
            <a:r>
              <a:rPr lang="cs-CZ" sz="2400" dirty="0" smtClean="0"/>
              <a:t>v některých případech časová náročnost.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Možnost kombinatorické exploze.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7921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295579" y="2822184"/>
            <a:ext cx="11515464" cy="558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 smtClean="0"/>
              <a:t>Děkuji Vám za pozornost…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130479" y="5653129"/>
            <a:ext cx="4271811" cy="91813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/>
              <a:t>Petr Trávníček</a:t>
            </a:r>
          </a:p>
          <a:p>
            <a:pPr marL="0" indent="0">
              <a:buNone/>
            </a:pPr>
            <a:r>
              <a:rPr lang="cs-CZ" dirty="0" smtClean="0"/>
              <a:t>petr.travnicek@mendelu.cz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6616700" y="5565858"/>
            <a:ext cx="5461043" cy="9181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/>
              <a:t>Výstupy byly zpracovány v softwaru:</a:t>
            </a:r>
          </a:p>
          <a:p>
            <a:pPr marL="0" indent="0">
              <a:buNone/>
            </a:pPr>
            <a:r>
              <a:rPr lang="cs-CZ" b="1" dirty="0" err="1" smtClean="0"/>
              <a:t>AgenaRisk</a:t>
            </a:r>
            <a:r>
              <a:rPr lang="cs-CZ" b="1" dirty="0" smtClean="0"/>
              <a:t> 10</a:t>
            </a:r>
          </a:p>
        </p:txBody>
      </p:sp>
    </p:spTree>
    <p:extLst>
      <p:ext uri="{BB962C8B-B14F-4D97-AF65-F5344CB8AC3E}">
        <p14:creationId xmlns:p14="http://schemas.microsoft.com/office/powerpoint/2010/main" val="325257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8268" y="1406345"/>
            <a:ext cx="11515464" cy="1544712"/>
          </a:xfrm>
        </p:spPr>
        <p:txBody>
          <a:bodyPr/>
          <a:lstStyle/>
          <a:p>
            <a:r>
              <a:rPr lang="cs-CZ" dirty="0" err="1" smtClean="0"/>
              <a:t>Bayesovskou</a:t>
            </a:r>
            <a:r>
              <a:rPr lang="cs-CZ" dirty="0" smtClean="0"/>
              <a:t> síť (BN) je možné definovat jako </a:t>
            </a:r>
            <a:r>
              <a:rPr lang="cs-CZ" b="1" i="1" dirty="0" smtClean="0"/>
              <a:t>acyklický</a:t>
            </a:r>
            <a:r>
              <a:rPr lang="cs-CZ" dirty="0" smtClean="0"/>
              <a:t>, </a:t>
            </a:r>
            <a:r>
              <a:rPr lang="cs-CZ" b="1" i="1" dirty="0" smtClean="0"/>
              <a:t>orientovaný</a:t>
            </a:r>
            <a:r>
              <a:rPr lang="cs-CZ" dirty="0" smtClean="0"/>
              <a:t> graf, který sestává z </a:t>
            </a:r>
            <a:r>
              <a:rPr lang="cs-CZ" b="1" i="1" dirty="0" smtClean="0"/>
              <a:t>uzlů</a:t>
            </a:r>
            <a:r>
              <a:rPr lang="cs-CZ" dirty="0" smtClean="0"/>
              <a:t>, které jsou propojeny </a:t>
            </a:r>
            <a:r>
              <a:rPr lang="cs-CZ" b="1" i="1" dirty="0" smtClean="0"/>
              <a:t>hranami</a:t>
            </a:r>
            <a:r>
              <a:rPr lang="cs-CZ" dirty="0" smtClean="0"/>
              <a:t>. </a:t>
            </a:r>
          </a:p>
          <a:p>
            <a:r>
              <a:rPr lang="cs-CZ" dirty="0" smtClean="0"/>
              <a:t>Tyto </a:t>
            </a:r>
            <a:r>
              <a:rPr lang="cs-CZ" dirty="0"/>
              <a:t>hrany reprezentují mezi uzly příčinné vztahy </a:t>
            </a:r>
          </a:p>
        </p:txBody>
      </p:sp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769320" y="196849"/>
            <a:ext cx="5435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Co je to </a:t>
            </a:r>
            <a:r>
              <a:rPr lang="cs-CZ" sz="3200" b="1" dirty="0" err="1" smtClean="0"/>
              <a:t>Bayesovská</a:t>
            </a:r>
            <a:r>
              <a:rPr lang="cs-CZ" sz="3200" b="1" dirty="0" smtClean="0"/>
              <a:t> síť (BN)?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0654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327880" y="239465"/>
            <a:ext cx="431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Jednoduchý příklad BN </a:t>
            </a:r>
            <a:endParaRPr lang="cs-CZ" sz="3200" b="1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4669" y="1466103"/>
            <a:ext cx="7602085" cy="1991022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1497011" y="3862569"/>
            <a:ext cx="905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Mezi událostmi „Prší“ a „Venku je mokro“ je zjevně příčinná souvislost…</a:t>
            </a:r>
            <a:endParaRPr lang="cs-CZ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057755" y="4721906"/>
            <a:ext cx="905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ALE</a:t>
            </a:r>
            <a:r>
              <a:rPr lang="cs-CZ" sz="2400" dirty="0" smtClean="0"/>
              <a:t>…pokud je venku mokro, nutně to neznamená, že venku prší! 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834669" y="5581243"/>
            <a:ext cx="7614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Jak tedy stanovím, pravděpodobnost, že zítra bude pršet?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2908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1969461" y="0"/>
            <a:ext cx="70119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Nejdříve </a:t>
            </a:r>
            <a:r>
              <a:rPr lang="cs-CZ" sz="3200" b="1" dirty="0"/>
              <a:t>t</a:t>
            </a:r>
            <a:r>
              <a:rPr lang="cs-CZ" sz="3200" b="1" dirty="0" smtClean="0"/>
              <a:t>rochu (ale opravdu jen málo) matematiky</a:t>
            </a:r>
            <a:endParaRPr lang="cs-CZ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474980" y="4632612"/>
                <a:ext cx="3748013" cy="10049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cs-CZ" sz="2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  <m:r>
                        <a:rPr lang="cs-CZ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cs-CZ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  <m:e>
                              <m:r>
                                <a:rPr lang="cs-CZ" sz="2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e>
                          </m:d>
                          <m:r>
                            <a:rPr lang="cs-CZ" sz="2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r>
                            <a:rPr lang="cs-CZ" sz="2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cs-CZ" sz="2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𝐵</m:t>
                          </m:r>
                          <m:r>
                            <a:rPr lang="cs-CZ" sz="2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cs-CZ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cs-CZ" sz="28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980" y="4632612"/>
                <a:ext cx="3748013" cy="100495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474980" y="2778664"/>
                <a:ext cx="3264163" cy="10049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cs-CZ" sz="2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  <m:r>
                        <a:rPr lang="cs-CZ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cs-CZ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  <m:r>
                                <a:rPr lang="cs-CZ" sz="2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∩</m:t>
                              </m:r>
                              <m:r>
                                <a:rPr lang="cs-CZ" sz="2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e>
                          </m:d>
                        </m:num>
                        <m:den>
                          <m:r>
                            <a:rPr lang="cs-CZ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cs-CZ" sz="28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980" y="2778664"/>
                <a:ext cx="3264163" cy="100495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Přímá spojnice se šipkou 9"/>
          <p:cNvCxnSpPr/>
          <p:nvPr/>
        </p:nvCxnSpPr>
        <p:spPr>
          <a:xfrm flipH="1">
            <a:off x="3995905" y="3039788"/>
            <a:ext cx="994777" cy="244073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5247444" y="2542266"/>
            <a:ext cx="26783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i="1" dirty="0" smtClean="0"/>
              <a:t>Definice podmíněné pravděpodobnosti</a:t>
            </a:r>
            <a:endParaRPr lang="cs-CZ" sz="2400" i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30479" y="1567616"/>
            <a:ext cx="7629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Pro nás budou důležité především dva výpočetní vztahy:</a:t>
            </a:r>
            <a:endParaRPr lang="cs-CZ" sz="2400" b="1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>
            <a:off x="4239103" y="4883399"/>
            <a:ext cx="994777" cy="244073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5475455" y="4543770"/>
            <a:ext cx="2245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i="1" dirty="0" err="1" smtClean="0"/>
              <a:t>Bayesův</a:t>
            </a:r>
            <a:r>
              <a:rPr lang="cs-CZ" sz="2400" i="1" dirty="0" smtClean="0"/>
              <a:t> teorém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51619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502503" y="226961"/>
            <a:ext cx="431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Zkusme dosadit</a:t>
            </a:r>
            <a:endParaRPr lang="cs-CZ" sz="3200" b="1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0579" y="3318233"/>
            <a:ext cx="7761624" cy="2032806"/>
          </a:xfrm>
          <a:prstGeom prst="rect">
            <a:avLst/>
          </a:prstGeom>
        </p:spPr>
      </p:pic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462634"/>
              </p:ext>
            </p:extLst>
          </p:nvPr>
        </p:nvGraphicFramePr>
        <p:xfrm>
          <a:off x="1574366" y="1793392"/>
          <a:ext cx="1582975" cy="1229028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57475"/>
                <a:gridCol w="825500"/>
              </a:tblGrid>
              <a:tr h="40967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PRŠÍ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/>
                </a:tc>
              </a:tr>
              <a:tr h="40967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0,1</a:t>
                      </a:r>
                      <a:endParaRPr lang="cs-CZ" b="1" dirty="0"/>
                    </a:p>
                  </a:txBody>
                  <a:tcPr/>
                </a:tc>
              </a:tr>
              <a:tr h="40967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0,9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2365853" y="5422858"/>
            <a:ext cx="2273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Jev A</a:t>
            </a:r>
            <a:endParaRPr lang="cs-CZ" sz="24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493480" y="5422858"/>
            <a:ext cx="2273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Jev B</a:t>
            </a:r>
            <a:endParaRPr lang="cs-CZ" sz="2400" b="1" dirty="0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35809"/>
              </p:ext>
            </p:extLst>
          </p:nvPr>
        </p:nvGraphicFramePr>
        <p:xfrm>
          <a:off x="8950804" y="1909900"/>
          <a:ext cx="2082799" cy="11125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698499"/>
                <a:gridCol w="685800"/>
                <a:gridCol w="698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PRŠÍ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16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467579" y="233308"/>
            <a:ext cx="431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Zkusme vypočítat</a:t>
            </a:r>
            <a:endParaRPr lang="cs-CZ" sz="3200" b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0575" y="2141111"/>
            <a:ext cx="9717995" cy="254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91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467579" y="233308"/>
            <a:ext cx="431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Důkazy</a:t>
            </a:r>
            <a:endParaRPr lang="cs-CZ" sz="3200" b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649" y="1773684"/>
            <a:ext cx="7687482" cy="2013388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7649" y="4522839"/>
            <a:ext cx="7751573" cy="2030174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247649" y="1312019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Máme důkaz, že venku prší:</a:t>
            </a:r>
            <a:endParaRPr lang="cs-CZ" sz="24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47649" y="4017119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Máme důkaz, že venku neprší:</a:t>
            </a:r>
            <a:endParaRPr lang="cs-CZ" sz="2400" b="1" dirty="0"/>
          </a:p>
        </p:txBody>
      </p:sp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072446"/>
              </p:ext>
            </p:extLst>
          </p:nvPr>
        </p:nvGraphicFramePr>
        <p:xfrm>
          <a:off x="9309100" y="2003595"/>
          <a:ext cx="2082799" cy="11125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698499"/>
                <a:gridCol w="685800"/>
                <a:gridCol w="698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PRŠÍ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008374"/>
              </p:ext>
            </p:extLst>
          </p:nvPr>
        </p:nvGraphicFramePr>
        <p:xfrm>
          <a:off x="9309100" y="4758176"/>
          <a:ext cx="2082799" cy="11125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698499"/>
                <a:gridCol w="685800"/>
                <a:gridCol w="698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PRŠÍ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Obdélník 15"/>
          <p:cNvSpPr/>
          <p:nvPr/>
        </p:nvSpPr>
        <p:spPr>
          <a:xfrm>
            <a:off x="10789974" y="2378843"/>
            <a:ext cx="453363" cy="70848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10123817" y="5136527"/>
            <a:ext cx="453363" cy="70848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nice se šipkou 17"/>
          <p:cNvCxnSpPr/>
          <p:nvPr/>
        </p:nvCxnSpPr>
        <p:spPr>
          <a:xfrm flipH="1" flipV="1">
            <a:off x="11016655" y="3212353"/>
            <a:ext cx="724071" cy="61348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 flipV="1">
            <a:off x="10325096" y="5916618"/>
            <a:ext cx="724071" cy="61348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861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467579" y="233308"/>
            <a:ext cx="431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???</a:t>
            </a:r>
            <a:endParaRPr lang="cs-CZ" sz="32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14829" y="3015152"/>
            <a:ext cx="92519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To je pěkné, že venku prší…ale co posuzování rizik?</a:t>
            </a:r>
            <a:endParaRPr lang="cs-CZ" sz="3200" b="1" dirty="0"/>
          </a:p>
        </p:txBody>
      </p:sp>
      <p:pic>
        <p:nvPicPr>
          <p:cNvPr id="2050" name="Picture 2" descr="Vektorová grafika zdarma z Rozzlobený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875" y="2652983"/>
            <a:ext cx="1893888" cy="189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576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1191" y="98815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0211" y="-5230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467579" y="233308"/>
            <a:ext cx="431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Případová studie</a:t>
            </a:r>
            <a:endParaRPr lang="cs-CZ" sz="3200" b="1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8660" y="1535445"/>
            <a:ext cx="4720843" cy="3874755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8569122" y="5652347"/>
            <a:ext cx="2251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(Zdroj: ČSN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61882)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30479" y="1378686"/>
            <a:ext cx="6096000" cy="20928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Každé čerpadlo dopravuje odlišnou látku. Látky jsou označeny jako látka A </a:t>
            </a:r>
            <a:r>
              <a:rPr lang="cs-CZ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látka B. Látka A musí být vždy v přebytku oproti látce B. Pokud tomu tak nebude, dojde v reaktoru k výbuchu. </a:t>
            </a:r>
            <a:endParaRPr lang="cs-CZ" sz="2600" dirty="0"/>
          </a:p>
        </p:txBody>
      </p:sp>
      <p:sp>
        <p:nvSpPr>
          <p:cNvPr id="14" name="Obdélník 13"/>
          <p:cNvSpPr/>
          <p:nvPr/>
        </p:nvSpPr>
        <p:spPr>
          <a:xfrm>
            <a:off x="130479" y="3898021"/>
            <a:ext cx="6096000" cy="20928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Opatření pro snížení škod vzniklých havarijní situací: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6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Akustický alarm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600" dirty="0" smtClean="0"/>
              <a:t>Nouzové </a:t>
            </a:r>
            <a:r>
              <a:rPr lang="cs-CZ" sz="2600" dirty="0"/>
              <a:t>automatické odstavení výrobní linky</a:t>
            </a:r>
          </a:p>
        </p:txBody>
      </p:sp>
    </p:spTree>
    <p:extLst>
      <p:ext uri="{BB962C8B-B14F-4D97-AF65-F5344CB8AC3E}">
        <p14:creationId xmlns:p14="http://schemas.microsoft.com/office/powerpoint/2010/main" val="115352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406</Words>
  <Application>Microsoft Office PowerPoint</Application>
  <PresentationFormat>Širokoúhlá obrazovka</PresentationFormat>
  <Paragraphs>104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Times New Roman</vt:lpstr>
      <vt:lpstr>Wingdings</vt:lpstr>
      <vt:lpstr>Motiv Office</vt:lpstr>
      <vt:lpstr>Využití Bayesovských sítí v posuzování rizik závažných havárií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environmentálních rizik v rámci prevence závažných havárií – současnost a budoucnost v České republice</dc:title>
  <dc:creator>PT</dc:creator>
  <cp:lastModifiedBy>Petr Trávníček</cp:lastModifiedBy>
  <cp:revision>56</cp:revision>
  <dcterms:created xsi:type="dcterms:W3CDTF">2021-10-18T14:33:12Z</dcterms:created>
  <dcterms:modified xsi:type="dcterms:W3CDTF">2022-10-05T10:59:38Z</dcterms:modified>
</cp:coreProperties>
</file>