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4" r:id="rId4"/>
    <p:sldId id="259" r:id="rId5"/>
    <p:sldId id="260" r:id="rId6"/>
    <p:sldId id="261" r:id="rId7"/>
    <p:sldId id="262" r:id="rId8"/>
    <p:sldId id="265" r:id="rId9"/>
    <p:sldId id="263" r:id="rId10"/>
    <p:sldId id="272" r:id="rId11"/>
    <p:sldId id="273" r:id="rId12"/>
    <p:sldId id="275" r:id="rId13"/>
    <p:sldId id="266" r:id="rId14"/>
    <p:sldId id="27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systemizováno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List1!$B$2:$B$22</c:f>
              <c:numCache>
                <c:formatCode>#,##0</c:formatCode>
                <c:ptCount val="21"/>
                <c:pt idx="0">
                  <c:v>45557</c:v>
                </c:pt>
                <c:pt idx="1">
                  <c:v>46155</c:v>
                </c:pt>
                <c:pt idx="2">
                  <c:v>46159</c:v>
                </c:pt>
                <c:pt idx="3">
                  <c:v>47550</c:v>
                </c:pt>
                <c:pt idx="4">
                  <c:v>47472</c:v>
                </c:pt>
                <c:pt idx="5">
                  <c:v>48043</c:v>
                </c:pt>
                <c:pt idx="6">
                  <c:v>48043</c:v>
                </c:pt>
                <c:pt idx="7">
                  <c:v>47416</c:v>
                </c:pt>
                <c:pt idx="8">
                  <c:v>47369</c:v>
                </c:pt>
                <c:pt idx="9">
                  <c:v>43851</c:v>
                </c:pt>
                <c:pt idx="10">
                  <c:v>43859</c:v>
                </c:pt>
                <c:pt idx="11">
                  <c:v>40381</c:v>
                </c:pt>
                <c:pt idx="12">
                  <c:v>38996</c:v>
                </c:pt>
                <c:pt idx="13">
                  <c:v>39990</c:v>
                </c:pt>
                <c:pt idx="14">
                  <c:v>40000</c:v>
                </c:pt>
                <c:pt idx="15">
                  <c:v>41753</c:v>
                </c:pt>
                <c:pt idx="16">
                  <c:v>41826</c:v>
                </c:pt>
                <c:pt idx="17">
                  <c:v>41379</c:v>
                </c:pt>
                <c:pt idx="18">
                  <c:v>42171</c:v>
                </c:pt>
                <c:pt idx="19">
                  <c:v>43171</c:v>
                </c:pt>
                <c:pt idx="20" formatCode="General">
                  <c:v>44779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AA-44E7-9F6C-2B00D2177D9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skutečnost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List1!$C$2:$C$22</c:f>
              <c:numCache>
                <c:formatCode>#,##0</c:formatCode>
                <c:ptCount val="21"/>
                <c:pt idx="0">
                  <c:v>44815</c:v>
                </c:pt>
                <c:pt idx="1">
                  <c:v>45474</c:v>
                </c:pt>
                <c:pt idx="2">
                  <c:v>46146</c:v>
                </c:pt>
                <c:pt idx="3">
                  <c:v>46869</c:v>
                </c:pt>
                <c:pt idx="4">
                  <c:v>46072</c:v>
                </c:pt>
                <c:pt idx="5">
                  <c:v>45893</c:v>
                </c:pt>
                <c:pt idx="6">
                  <c:v>44914</c:v>
                </c:pt>
                <c:pt idx="7">
                  <c:v>42101</c:v>
                </c:pt>
                <c:pt idx="8">
                  <c:v>43115</c:v>
                </c:pt>
                <c:pt idx="9">
                  <c:v>43029</c:v>
                </c:pt>
                <c:pt idx="10">
                  <c:v>40275</c:v>
                </c:pt>
                <c:pt idx="11">
                  <c:v>38611</c:v>
                </c:pt>
                <c:pt idx="12">
                  <c:v>37172</c:v>
                </c:pt>
                <c:pt idx="13">
                  <c:v>38809</c:v>
                </c:pt>
                <c:pt idx="14">
                  <c:v>39375</c:v>
                </c:pt>
                <c:pt idx="15">
                  <c:v>39925</c:v>
                </c:pt>
                <c:pt idx="16">
                  <c:v>39952</c:v>
                </c:pt>
                <c:pt idx="17">
                  <c:v>40162</c:v>
                </c:pt>
                <c:pt idx="18">
                  <c:v>40167</c:v>
                </c:pt>
                <c:pt idx="19">
                  <c:v>39994</c:v>
                </c:pt>
                <c:pt idx="20" formatCode="General">
                  <c:v>40506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AA-44E7-9F6C-2B00D2177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systemizováno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List1!$B$2:$B$22</c:f>
              <c:numCache>
                <c:formatCode>#,##0</c:formatCode>
                <c:ptCount val="21"/>
                <c:pt idx="0">
                  <c:v>8276</c:v>
                </c:pt>
                <c:pt idx="1">
                  <c:v>8900</c:v>
                </c:pt>
                <c:pt idx="2">
                  <c:v>9472</c:v>
                </c:pt>
                <c:pt idx="3">
                  <c:v>9294</c:v>
                </c:pt>
                <c:pt idx="4">
                  <c:v>9765</c:v>
                </c:pt>
                <c:pt idx="5">
                  <c:v>9260</c:v>
                </c:pt>
                <c:pt idx="6">
                  <c:v>9385</c:v>
                </c:pt>
                <c:pt idx="7">
                  <c:v>9394</c:v>
                </c:pt>
                <c:pt idx="8">
                  <c:v>9614</c:v>
                </c:pt>
                <c:pt idx="9">
                  <c:v>9614</c:v>
                </c:pt>
                <c:pt idx="10">
                  <c:v>9614</c:v>
                </c:pt>
                <c:pt idx="11">
                  <c:v>9330</c:v>
                </c:pt>
                <c:pt idx="12">
                  <c:v>9330</c:v>
                </c:pt>
                <c:pt idx="13">
                  <c:v>9530</c:v>
                </c:pt>
                <c:pt idx="14">
                  <c:v>9500</c:v>
                </c:pt>
                <c:pt idx="15">
                  <c:v>9711</c:v>
                </c:pt>
                <c:pt idx="16">
                  <c:v>9727</c:v>
                </c:pt>
                <c:pt idx="17">
                  <c:v>9793</c:v>
                </c:pt>
                <c:pt idx="18">
                  <c:v>9800</c:v>
                </c:pt>
                <c:pt idx="19">
                  <c:v>9765</c:v>
                </c:pt>
                <c:pt idx="20" formatCode="General">
                  <c:v>10250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24-4D82-996C-472BEC86993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skutečnost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List1!$C$2:$C$22</c:f>
              <c:numCache>
                <c:formatCode>#,##0</c:formatCode>
                <c:ptCount val="21"/>
                <c:pt idx="0">
                  <c:v>8186</c:v>
                </c:pt>
                <c:pt idx="1">
                  <c:v>8891</c:v>
                </c:pt>
                <c:pt idx="2">
                  <c:v>9488</c:v>
                </c:pt>
                <c:pt idx="3">
                  <c:v>9264</c:v>
                </c:pt>
                <c:pt idx="4">
                  <c:v>9653</c:v>
                </c:pt>
                <c:pt idx="5">
                  <c:v>9275</c:v>
                </c:pt>
                <c:pt idx="6">
                  <c:v>9353</c:v>
                </c:pt>
                <c:pt idx="7">
                  <c:v>9390</c:v>
                </c:pt>
                <c:pt idx="8">
                  <c:v>9581</c:v>
                </c:pt>
                <c:pt idx="9">
                  <c:v>9539</c:v>
                </c:pt>
                <c:pt idx="10">
                  <c:v>9199</c:v>
                </c:pt>
                <c:pt idx="11">
                  <c:v>9048</c:v>
                </c:pt>
                <c:pt idx="12">
                  <c:v>9034</c:v>
                </c:pt>
                <c:pt idx="13">
                  <c:v>9216</c:v>
                </c:pt>
                <c:pt idx="14">
                  <c:v>9319</c:v>
                </c:pt>
                <c:pt idx="15">
                  <c:v>9445</c:v>
                </c:pt>
                <c:pt idx="16">
                  <c:v>9508</c:v>
                </c:pt>
                <c:pt idx="17">
                  <c:v>9576</c:v>
                </c:pt>
                <c:pt idx="18">
                  <c:v>9727</c:v>
                </c:pt>
                <c:pt idx="19">
                  <c:v>9598</c:v>
                </c:pt>
                <c:pt idx="20" formatCode="General">
                  <c:v>10073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4-4D82-996C-472BEC869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systemizováno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List1!$B$2:$B$22</c:f>
              <c:numCache>
                <c:formatCode>#,##0</c:formatCode>
                <c:ptCount val="21"/>
                <c:pt idx="1">
                  <c:v>21198</c:v>
                </c:pt>
                <c:pt idx="2">
                  <c:v>22926</c:v>
                </c:pt>
                <c:pt idx="3">
                  <c:v>22008</c:v>
                </c:pt>
                <c:pt idx="4">
                  <c:v>24677</c:v>
                </c:pt>
                <c:pt idx="5">
                  <c:v>25967</c:v>
                </c:pt>
                <c:pt idx="6">
                  <c:v>25888</c:v>
                </c:pt>
                <c:pt idx="7">
                  <c:v>26200</c:v>
                </c:pt>
                <c:pt idx="8">
                  <c:v>27009</c:v>
                </c:pt>
                <c:pt idx="9">
                  <c:v>23801</c:v>
                </c:pt>
                <c:pt idx="10">
                  <c:v>23660</c:v>
                </c:pt>
                <c:pt idx="11">
                  <c:v>23653</c:v>
                </c:pt>
                <c:pt idx="12">
                  <c:v>23681</c:v>
                </c:pt>
                <c:pt idx="13">
                  <c:v>21994</c:v>
                </c:pt>
                <c:pt idx="14">
                  <c:v>21994</c:v>
                </c:pt>
                <c:pt idx="15">
                  <c:v>22994</c:v>
                </c:pt>
                <c:pt idx="16">
                  <c:v>24684</c:v>
                </c:pt>
                <c:pt idx="17">
                  <c:v>24603</c:v>
                </c:pt>
                <c:pt idx="18">
                  <c:v>25603</c:v>
                </c:pt>
                <c:pt idx="19">
                  <c:v>26599</c:v>
                </c:pt>
                <c:pt idx="20">
                  <c:v>26395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80-4416-841C-30E50464053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skutečnost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List1!$C$2:$C$22</c:f>
              <c:numCache>
                <c:formatCode>General</c:formatCode>
                <c:ptCount val="21"/>
                <c:pt idx="2" formatCode="#,##0">
                  <c:v>22991</c:v>
                </c:pt>
                <c:pt idx="3" formatCode="#,##0">
                  <c:v>22008</c:v>
                </c:pt>
                <c:pt idx="4" formatCode="#,##0">
                  <c:v>22748</c:v>
                </c:pt>
                <c:pt idx="5" formatCode="#,##0">
                  <c:v>24089</c:v>
                </c:pt>
                <c:pt idx="6" formatCode="#,##0">
                  <c:v>24525</c:v>
                </c:pt>
                <c:pt idx="7" formatCode="#,##0">
                  <c:v>24470</c:v>
                </c:pt>
                <c:pt idx="8" formatCode="#,##0">
                  <c:v>24362</c:v>
                </c:pt>
                <c:pt idx="9" formatCode="#,##0">
                  <c:v>23253</c:v>
                </c:pt>
                <c:pt idx="10" formatCode="#,##0">
                  <c:v>22368</c:v>
                </c:pt>
                <c:pt idx="11" formatCode="#,##0">
                  <c:v>22096</c:v>
                </c:pt>
                <c:pt idx="12" formatCode="#,##0">
                  <c:v>21894</c:v>
                </c:pt>
                <c:pt idx="13" formatCode="#,##0">
                  <c:v>21074</c:v>
                </c:pt>
                <c:pt idx="14" formatCode="#,##0">
                  <c:v>21530</c:v>
                </c:pt>
                <c:pt idx="15" formatCode="#,##0">
                  <c:v>22888</c:v>
                </c:pt>
                <c:pt idx="16" formatCode="#,##0">
                  <c:v>23089</c:v>
                </c:pt>
                <c:pt idx="17" formatCode="#,##0">
                  <c:v>24025</c:v>
                </c:pt>
                <c:pt idx="18" formatCode="#,##0">
                  <c:v>24879</c:v>
                </c:pt>
                <c:pt idx="19" formatCode="#,##0">
                  <c:v>25716</c:v>
                </c:pt>
                <c:pt idx="20" formatCode="#,##0">
                  <c:v>26331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80-4416-841C-30E5046405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  <c:max val="30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systemizováno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List1!$B$2:$B$22</c:f>
              <c:numCache>
                <c:formatCode>#,##0</c:formatCode>
                <c:ptCount val="21"/>
                <c:pt idx="0">
                  <c:v>7963</c:v>
                </c:pt>
                <c:pt idx="1">
                  <c:v>7916</c:v>
                </c:pt>
                <c:pt idx="2">
                  <c:v>7691</c:v>
                </c:pt>
                <c:pt idx="3">
                  <c:v>6881</c:v>
                </c:pt>
                <c:pt idx="5">
                  <c:v>5324</c:v>
                </c:pt>
                <c:pt idx="6">
                  <c:v>5200</c:v>
                </c:pt>
                <c:pt idx="7">
                  <c:v>5100</c:v>
                </c:pt>
                <c:pt idx="8">
                  <c:v>5045</c:v>
                </c:pt>
                <c:pt idx="9">
                  <c:v>4664</c:v>
                </c:pt>
                <c:pt idx="10">
                  <c:v>4364</c:v>
                </c:pt>
                <c:pt idx="11">
                  <c:v>4274</c:v>
                </c:pt>
                <c:pt idx="12">
                  <c:v>4265</c:v>
                </c:pt>
                <c:pt idx="13">
                  <c:v>4265</c:v>
                </c:pt>
                <c:pt idx="14">
                  <c:v>4265</c:v>
                </c:pt>
                <c:pt idx="15">
                  <c:v>4418</c:v>
                </c:pt>
                <c:pt idx="16">
                  <c:v>4770</c:v>
                </c:pt>
                <c:pt idx="17">
                  <c:v>4812</c:v>
                </c:pt>
                <c:pt idx="18">
                  <c:v>4665</c:v>
                </c:pt>
                <c:pt idx="19">
                  <c:v>4435</c:v>
                </c:pt>
                <c:pt idx="20">
                  <c:v>4435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3-4BDB-99D4-3F10ECCD7BF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skutečnost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List1!$A$2:$A$22</c:f>
              <c:strCache>
                <c:ptCount val="2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*2009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</c:strCache>
            </c:strRef>
          </c:cat>
          <c:val>
            <c:numRef>
              <c:f>List1!$C$2:$C$22</c:f>
              <c:numCache>
                <c:formatCode>#,##0</c:formatCode>
                <c:ptCount val="21"/>
                <c:pt idx="0">
                  <c:v>8186</c:v>
                </c:pt>
                <c:pt idx="1">
                  <c:v>8891</c:v>
                </c:pt>
                <c:pt idx="2">
                  <c:v>7230</c:v>
                </c:pt>
                <c:pt idx="3">
                  <c:v>6126</c:v>
                </c:pt>
                <c:pt idx="5">
                  <c:v>5191</c:v>
                </c:pt>
                <c:pt idx="6">
                  <c:v>4948</c:v>
                </c:pt>
                <c:pt idx="7">
                  <c:v>4620</c:v>
                </c:pt>
                <c:pt idx="8">
                  <c:v>4584</c:v>
                </c:pt>
                <c:pt idx="9">
                  <c:v>4320</c:v>
                </c:pt>
                <c:pt idx="10">
                  <c:v>4161</c:v>
                </c:pt>
                <c:pt idx="11">
                  <c:v>4056</c:v>
                </c:pt>
                <c:pt idx="12">
                  <c:v>3981</c:v>
                </c:pt>
                <c:pt idx="13">
                  <c:v>3993</c:v>
                </c:pt>
                <c:pt idx="14">
                  <c:v>4005</c:v>
                </c:pt>
                <c:pt idx="15">
                  <c:v>3995</c:v>
                </c:pt>
                <c:pt idx="16">
                  <c:v>4087</c:v>
                </c:pt>
                <c:pt idx="17">
                  <c:v>4238</c:v>
                </c:pt>
                <c:pt idx="18">
                  <c:v>4190</c:v>
                </c:pt>
                <c:pt idx="19">
                  <c:v>4081</c:v>
                </c:pt>
                <c:pt idx="20">
                  <c:v>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43-4BDB-99D4-3F10ECCD7B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členů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 cap="rnd">
              <a:solidFill>
                <a:schemeClr val="tx1"/>
              </a:solidFill>
              <a:round/>
            </a:ln>
            <a:effectLst/>
          </c:spPr>
          <c:invertIfNegative val="0"/>
          <c:cat>
            <c:numRef>
              <c:f>List1!$A$2:$A$30</c:f>
              <c:numCache>
                <c:formatCode>General</c:formatCode>
                <c:ptCount val="2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</c:numCache>
            </c:numRef>
          </c:cat>
          <c:val>
            <c:numRef>
              <c:f>List1!$B$2:$B$30</c:f>
              <c:numCache>
                <c:formatCode>#,##0</c:formatCode>
                <c:ptCount val="29"/>
                <c:pt idx="0">
                  <c:v>359162</c:v>
                </c:pt>
                <c:pt idx="1">
                  <c:v>267712</c:v>
                </c:pt>
                <c:pt idx="2">
                  <c:v>215134</c:v>
                </c:pt>
                <c:pt idx="3">
                  <c:v>190335</c:v>
                </c:pt>
                <c:pt idx="4">
                  <c:v>127747</c:v>
                </c:pt>
                <c:pt idx="5">
                  <c:v>126994</c:v>
                </c:pt>
                <c:pt idx="6">
                  <c:v>141657</c:v>
                </c:pt>
                <c:pt idx="7">
                  <c:v>128507</c:v>
                </c:pt>
                <c:pt idx="8">
                  <c:v>108348</c:v>
                </c:pt>
                <c:pt idx="9">
                  <c:v>91040</c:v>
                </c:pt>
                <c:pt idx="10">
                  <c:v>81881</c:v>
                </c:pt>
                <c:pt idx="11">
                  <c:v>78239</c:v>
                </c:pt>
                <c:pt idx="12">
                  <c:v>77381</c:v>
                </c:pt>
                <c:pt idx="13">
                  <c:v>64467</c:v>
                </c:pt>
                <c:pt idx="14">
                  <c:v>60656</c:v>
                </c:pt>
                <c:pt idx="15">
                  <c:v>57157</c:v>
                </c:pt>
                <c:pt idx="16">
                  <c:v>53204</c:v>
                </c:pt>
                <c:pt idx="17">
                  <c:v>46882</c:v>
                </c:pt>
                <c:pt idx="18">
                  <c:v>23502</c:v>
                </c:pt>
                <c:pt idx="19">
                  <c:v>19020</c:v>
                </c:pt>
                <c:pt idx="20">
                  <c:v>17955</c:v>
                </c:pt>
                <c:pt idx="21">
                  <c:v>16282</c:v>
                </c:pt>
                <c:pt idx="22">
                  <c:v>15159</c:v>
                </c:pt>
                <c:pt idx="23">
                  <c:v>14285</c:v>
                </c:pt>
                <c:pt idx="24">
                  <c:v>13564</c:v>
                </c:pt>
                <c:pt idx="25">
                  <c:v>13560</c:v>
                </c:pt>
                <c:pt idx="26">
                  <c:v>13373</c:v>
                </c:pt>
                <c:pt idx="27">
                  <c:v>12568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D2-4165-B21A-B8B9DF4DD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dobrovolníků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List1!$A$2:$A$30</c:f>
              <c:numCache>
                <c:formatCode>General</c:formatCode>
                <c:ptCount val="29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  <c:pt idx="28">
                  <c:v>2021</c:v>
                </c:pt>
              </c:numCache>
            </c:numRef>
          </c:cat>
          <c:val>
            <c:numRef>
              <c:f>List1!$C$2:$C$30</c:f>
              <c:numCache>
                <c:formatCode>General</c:formatCode>
                <c:ptCount val="29"/>
                <c:pt idx="7">
                  <c:v>8338</c:v>
                </c:pt>
                <c:pt idx="8">
                  <c:v>9463</c:v>
                </c:pt>
                <c:pt idx="9">
                  <c:v>10665</c:v>
                </c:pt>
                <c:pt idx="10">
                  <c:v>7983</c:v>
                </c:pt>
                <c:pt idx="11">
                  <c:v>5568</c:v>
                </c:pt>
                <c:pt idx="12">
                  <c:v>5583</c:v>
                </c:pt>
                <c:pt idx="13">
                  <c:v>3713</c:v>
                </c:pt>
                <c:pt idx="14">
                  <c:v>3815</c:v>
                </c:pt>
                <c:pt idx="15">
                  <c:v>3747</c:v>
                </c:pt>
                <c:pt idx="16">
                  <c:v>3358</c:v>
                </c:pt>
                <c:pt idx="17">
                  <c:v>3155</c:v>
                </c:pt>
                <c:pt idx="18">
                  <c:v>3146</c:v>
                </c:pt>
                <c:pt idx="19">
                  <c:v>2498</c:v>
                </c:pt>
                <c:pt idx="20">
                  <c:v>3544</c:v>
                </c:pt>
                <c:pt idx="21">
                  <c:v>3436</c:v>
                </c:pt>
                <c:pt idx="22">
                  <c:v>3336</c:v>
                </c:pt>
                <c:pt idx="23">
                  <c:v>2911</c:v>
                </c:pt>
                <c:pt idx="24">
                  <c:v>3194</c:v>
                </c:pt>
                <c:pt idx="25">
                  <c:v>2411</c:v>
                </c:pt>
                <c:pt idx="26">
                  <c:v>1908</c:v>
                </c:pt>
                <c:pt idx="27">
                  <c:v>2995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D2-4165-B21A-B8B9DF4DD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402864"/>
        <c:axId val="906409104"/>
      </c:line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čelenové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valAx>
        <c:axId val="90640910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dobrovolníci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6402864"/>
        <c:crosses val="max"/>
        <c:crossBetween val="between"/>
      </c:valAx>
      <c:catAx>
        <c:axId val="90640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6409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700" cap="rnd">
              <a:solidFill>
                <a:schemeClr val="tx1"/>
              </a:solidFill>
              <a:round/>
            </a:ln>
            <a:effectLst/>
          </c:spPr>
          <c:invertIfNegative val="0"/>
          <c:cat>
            <c:numRef>
              <c:f>List1!$A$2:$A$29</c:f>
              <c:numCache>
                <c:formatCode>General</c:formatCode>
                <c:ptCount val="28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  <c:pt idx="24">
                  <c:v>2018</c:v>
                </c:pt>
                <c:pt idx="25">
                  <c:v>2019</c:v>
                </c:pt>
                <c:pt idx="26">
                  <c:v>2020</c:v>
                </c:pt>
                <c:pt idx="27">
                  <c:v>2021</c:v>
                </c:pt>
              </c:numCache>
            </c:numRef>
          </c:cat>
          <c:val>
            <c:numRef>
              <c:f>List1!$B$2:$B$29</c:f>
              <c:numCache>
                <c:formatCode>#,##0</c:formatCode>
                <c:ptCount val="28"/>
                <c:pt idx="0">
                  <c:v>112206</c:v>
                </c:pt>
                <c:pt idx="1">
                  <c:v>112700</c:v>
                </c:pt>
                <c:pt idx="2">
                  <c:v>111115</c:v>
                </c:pt>
                <c:pt idx="3">
                  <c:v>104410</c:v>
                </c:pt>
                <c:pt idx="4">
                  <c:v>102605</c:v>
                </c:pt>
                <c:pt idx="5">
                  <c:v>99510</c:v>
                </c:pt>
                <c:pt idx="6">
                  <c:v>98836</c:v>
                </c:pt>
                <c:pt idx="7">
                  <c:v>99738</c:v>
                </c:pt>
                <c:pt idx="8">
                  <c:v>99524</c:v>
                </c:pt>
                <c:pt idx="9">
                  <c:v>97525</c:v>
                </c:pt>
                <c:pt idx="10">
                  <c:v>94473</c:v>
                </c:pt>
                <c:pt idx="11">
                  <c:v>94426</c:v>
                </c:pt>
                <c:pt idx="12">
                  <c:v>93985</c:v>
                </c:pt>
                <c:pt idx="13">
                  <c:v>93740</c:v>
                </c:pt>
                <c:pt idx="14">
                  <c:v>92408</c:v>
                </c:pt>
                <c:pt idx="15">
                  <c:v>90964</c:v>
                </c:pt>
                <c:pt idx="16">
                  <c:v>80219</c:v>
                </c:pt>
                <c:pt idx="17">
                  <c:v>75278</c:v>
                </c:pt>
                <c:pt idx="18">
                  <c:v>71981</c:v>
                </c:pt>
                <c:pt idx="19">
                  <c:v>69557</c:v>
                </c:pt>
                <c:pt idx="20">
                  <c:v>66816</c:v>
                </c:pt>
                <c:pt idx="21">
                  <c:v>64377</c:v>
                </c:pt>
                <c:pt idx="22">
                  <c:v>62698</c:v>
                </c:pt>
                <c:pt idx="23">
                  <c:v>61520</c:v>
                </c:pt>
                <c:pt idx="24">
                  <c:v>60141</c:v>
                </c:pt>
                <c:pt idx="25">
                  <c:v>57840</c:v>
                </c:pt>
                <c:pt idx="26">
                  <c:v>55649</c:v>
                </c:pt>
                <c:pt idx="27">
                  <c:v>54409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3A-4BC0-A0D5-9300FE6D0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čelenové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členů</c:v>
                </c:pt>
              </c:strCache>
            </c:strRef>
          </c:tx>
          <c:spPr>
            <a:solidFill>
              <a:schemeClr val="bg1"/>
            </a:solidFill>
            <a:ln w="12700" cap="rnd">
              <a:solidFill>
                <a:schemeClr val="tx1"/>
              </a:solidFill>
              <a:round/>
            </a:ln>
            <a:effectLst/>
          </c:spPr>
          <c:invertIfNegative val="0"/>
          <c:cat>
            <c:numRef>
              <c:f>List1!$A$2:$A$17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List1!$B$2:$B$17</c:f>
              <c:numCache>
                <c:formatCode>#,##0</c:formatCode>
                <c:ptCount val="16"/>
                <c:pt idx="0">
                  <c:v>326864</c:v>
                </c:pt>
                <c:pt idx="1">
                  <c:v>329217</c:v>
                </c:pt>
                <c:pt idx="2">
                  <c:v>334987</c:v>
                </c:pt>
                <c:pt idx="3">
                  <c:v>341848</c:v>
                </c:pt>
                <c:pt idx="4">
                  <c:v>344424</c:v>
                </c:pt>
                <c:pt idx="5">
                  <c:v>345455</c:v>
                </c:pt>
                <c:pt idx="6">
                  <c:v>355494</c:v>
                </c:pt>
                <c:pt idx="7">
                  <c:v>347536</c:v>
                </c:pt>
                <c:pt idx="8">
                  <c:v>348481</c:v>
                </c:pt>
                <c:pt idx="9">
                  <c:v>354650</c:v>
                </c:pt>
                <c:pt idx="10">
                  <c:v>357317</c:v>
                </c:pt>
                <c:pt idx="11">
                  <c:v>358324</c:v>
                </c:pt>
                <c:pt idx="12">
                  <c:v>359116</c:v>
                </c:pt>
                <c:pt idx="13">
                  <c:v>362995</c:v>
                </c:pt>
                <c:pt idx="14">
                  <c:v>363298</c:v>
                </c:pt>
                <c:pt idx="15">
                  <c:v>358897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E9-4247-A3D9-9E4CC1652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lineChart>
        <c:grouping val="standar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dobrovolní hasiči v JPO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List1!$A$2:$A$17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List1!$C$2:$C$17</c:f>
              <c:numCache>
                <c:formatCode>General</c:formatCode>
                <c:ptCount val="16"/>
                <c:pt idx="0">
                  <c:v>78022</c:v>
                </c:pt>
                <c:pt idx="1">
                  <c:v>76026</c:v>
                </c:pt>
                <c:pt idx="2">
                  <c:v>74358</c:v>
                </c:pt>
                <c:pt idx="3">
                  <c:v>74205</c:v>
                </c:pt>
                <c:pt idx="4">
                  <c:v>73422</c:v>
                </c:pt>
                <c:pt idx="5">
                  <c:v>72633</c:v>
                </c:pt>
                <c:pt idx="6">
                  <c:v>70311</c:v>
                </c:pt>
                <c:pt idx="7">
                  <c:v>71053</c:v>
                </c:pt>
                <c:pt idx="8">
                  <c:v>70503</c:v>
                </c:pt>
                <c:pt idx="9">
                  <c:v>70503</c:v>
                </c:pt>
                <c:pt idx="10">
                  <c:v>69735</c:v>
                </c:pt>
                <c:pt idx="11">
                  <c:v>68688</c:v>
                </c:pt>
                <c:pt idx="12">
                  <c:v>68463</c:v>
                </c:pt>
                <c:pt idx="13">
                  <c:v>67149</c:v>
                </c:pt>
                <c:pt idx="14">
                  <c:v>64284</c:v>
                </c:pt>
                <c:pt idx="15">
                  <c:v>63276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4E9-4247-A3D9-9E4CC16527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402864"/>
        <c:axId val="906409104"/>
      </c:line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  <c:max val="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čelenové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valAx>
        <c:axId val="906409104"/>
        <c:scaling>
          <c:orientation val="minMax"/>
          <c:max val="10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dirty="0"/>
                  <a:t>Dobrovolní hasiči v JPO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06402864"/>
        <c:crosses val="max"/>
        <c:crossBetween val="between"/>
      </c:valAx>
      <c:catAx>
        <c:axId val="906402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64091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bg1"/>
            </a:solidFill>
            <a:ln w="12700" cap="rnd">
              <a:solidFill>
                <a:schemeClr val="tx1"/>
              </a:solidFill>
              <a:round/>
            </a:ln>
            <a:effectLst/>
          </c:spPr>
          <c:invertIfNegative val="0"/>
          <c:cat>
            <c:numRef>
              <c:f>List1!$A$2:$A$17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List1!$B$2:$B$17</c:f>
              <c:numCache>
                <c:formatCode>#,##0</c:formatCode>
                <c:ptCount val="16"/>
                <c:pt idx="0">
                  <c:v>1163</c:v>
                </c:pt>
                <c:pt idx="1">
                  <c:v>1094</c:v>
                </c:pt>
                <c:pt idx="2">
                  <c:v>1106</c:v>
                </c:pt>
                <c:pt idx="3">
                  <c:v>1099</c:v>
                </c:pt>
                <c:pt idx="4">
                  <c:v>1039</c:v>
                </c:pt>
                <c:pt idx="5">
                  <c:v>1093</c:v>
                </c:pt>
                <c:pt idx="6">
                  <c:v>1112</c:v>
                </c:pt>
                <c:pt idx="7">
                  <c:v>1132</c:v>
                </c:pt>
                <c:pt idx="8">
                  <c:v>1223</c:v>
                </c:pt>
                <c:pt idx="9">
                  <c:v>1238</c:v>
                </c:pt>
                <c:pt idx="10">
                  <c:v>1488</c:v>
                </c:pt>
                <c:pt idx="11">
                  <c:v>2194</c:v>
                </c:pt>
                <c:pt idx="12">
                  <c:v>2853</c:v>
                </c:pt>
                <c:pt idx="13">
                  <c:v>3236</c:v>
                </c:pt>
                <c:pt idx="14">
                  <c:v>3440</c:v>
                </c:pt>
                <c:pt idx="15">
                  <c:v>3615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C6-4084-B28A-84496319D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0"/>
        <c:axId val="1280474991"/>
        <c:axId val="1111069615"/>
      </c:barChart>
      <c:catAx>
        <c:axId val="1280474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11069615"/>
        <c:crosses val="autoZero"/>
        <c:auto val="1"/>
        <c:lblAlgn val="ctr"/>
        <c:lblOffset val="100"/>
        <c:noMultiLvlLbl val="0"/>
      </c:catAx>
      <c:valAx>
        <c:axId val="1111069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čelenové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80474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E08EF-64DE-4EEB-9731-4DB4AE133431}" type="datetimeFigureOut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8B003-8EE8-4E88-92A1-8046D1CA04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30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ABB3F6-DE31-5080-36FD-6B69DB27A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7CF02CB-F2C7-9E22-0910-6A34C3D02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2718F4-CBB8-972C-21FD-B6DD65D68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27C0F-D49C-4620-B5A9-4ED249E3970B}" type="datetime1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A52E3B-6D75-BAF8-DBED-F4343CA9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B72000-FDD5-77B4-F624-5A7125CD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128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46996D-AEBC-027C-373F-F81F23D0B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E5BBFA-9C9C-760C-5FD1-4F1F31230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9710D3-F9D6-4920-0899-FA15FE38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7E0C0-CDD5-4CB2-9356-A431BCA1C570}" type="datetime1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8633F4-8559-04B0-81E1-960A2BCC7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24452-1C87-2742-525A-3C9C3F33B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47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BCF4C02-647F-4C93-AAF0-AD4128DF90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A3EB82C-37E8-6F6F-CA91-A9EEECEF6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92185A-E4A6-D0E0-8869-39655F005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68B3-00BD-40AC-A801-D0D1FA8CF7E0}" type="datetime1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76ECFD-6D4B-2F5A-D84D-8EC2C0968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A549D4-D3D2-163C-3540-AD8FE9982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0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400D5D-F578-92C5-40BC-89F985A5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2205D6-4109-B747-3288-E0A4D25E6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F85D99-3821-FDF0-AEB3-5A6EDB802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FED26-2417-4FC0-AFD7-BD1756E5F1F2}" type="datetime1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DEA82C-494E-49D4-489D-A77A2A09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A15515-4157-9440-919F-CC2347C43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959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5D8191-77D6-8920-9FDF-9E3454DD3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94E87C1-6D78-B9B2-1D7E-BBF20F7A5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BEF2D6-F8A7-A9F0-0C6F-BDDAF3289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C774-9615-437E-A62C-E34314A6723D}" type="datetime1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79227ED-8E16-4F27-9CFF-A6CCC489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A2EE55-ED4E-1D34-20CE-FF2B3B22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877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7A42F8-A384-BB39-C85E-B262E59B9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5624C7-08BF-6724-1741-77A34C206E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8F0899-FA20-4D26-FDF8-5D868BC39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152255-549F-1442-4C23-035849276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24BAA-CA57-4D1C-967B-2663D5F25B5F}" type="datetime1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09185C-6798-D4CC-D1CD-2A3521247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84D154-C969-E8E4-1119-28B9A1692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41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7E5948-5A47-A3EC-5FAB-C34F672D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5D64D1E-F372-0B5E-335E-8041BF53D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F597CEE-7A10-37FF-1779-DBD505744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D4CB15A-3661-DC61-8562-4FF76D3B1E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AF7CF7D-F148-0432-0E19-FB18C0C261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0EFAEC-BFF9-1D2E-1A7A-938315B41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B970-1CA7-456B-8454-CF7C86DB4F63}" type="datetime1">
              <a:rPr lang="cs-CZ" smtClean="0"/>
              <a:t>21.09.2022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533C546-43B9-A314-D757-B9176D0E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C937EAB-D90E-C9D5-BE50-6EEFC072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25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65C8A0-AFD1-351C-873D-5E30058F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44549D2-A3D8-E725-9D7F-4DCD8246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8E09-E86C-40A3-818E-B79F18737D8F}" type="datetime1">
              <a:rPr lang="cs-CZ" smtClean="0"/>
              <a:t>21.09.2022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55F917B-B306-313A-BE52-6FF41322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14B4F90-3B7D-D0F1-216E-36D44628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086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75C2A87-C366-7874-31ED-36773894A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DFC8B-B0F0-4BE8-BC0A-5E16B096AC94}" type="datetime1">
              <a:rPr lang="cs-CZ" smtClean="0"/>
              <a:t>21.09.2022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F1269B2-F425-1828-7C20-03D5C4B9F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1E1667C-D4D4-B3C1-EF7F-12DFD8A2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36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1A382C-01B0-63B2-02D2-25CD3BC7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6A92E4-97DC-79E2-B7F4-819522D93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DF74E37-A3C7-96D1-06B6-0B3E152D9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C2A2A0B-7878-77A2-388A-DA03D2C7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B6BEB-EC8F-42B8-AD1B-BA1CC3585BE5}" type="datetime1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6D4480D-B510-98BC-B8E9-1A446807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3B7A8A-BA0E-58A8-9056-887E742B7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443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BDD69E-D379-F676-2C97-8BD1D8ED9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3DFF3B0-10AC-EF16-D765-247E214F90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E1D2582-5AB9-59FC-34DA-07780F43C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2C81AD-5042-FA7A-01DE-1BDF848D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9130-8140-4B25-B782-0B34FAE5AE5C}" type="datetime1">
              <a:rPr lang="cs-CZ" smtClean="0"/>
              <a:t>21.09.2022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5CD4D4-8317-D298-7726-F80D331F1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9E0656D-81A7-4977-1AFB-1CC0936F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189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80EB89D-CF42-9D92-C84C-914355D7D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EF6141-E86D-3D54-7218-4D5798D63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005D879-9DC7-4287-0A88-5AC8905DA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233C9-BA07-4532-B3BA-2BD5682BA5D1}" type="datetime1">
              <a:rPr lang="cs-CZ" smtClean="0"/>
              <a:t>21.09.2022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6CCFE1D-0CF8-B568-E23B-32D7BF7B7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5FFF14-753F-256D-77E4-A0E8A3660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7BDED-CDDC-4E5B-BC3C-C1469F5907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76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D9380-1F2C-396D-38A9-39968D27A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/>
              <a:t>Místní samosprávy a spolupráce s podnikatelským sektorem (poučení pro nastupující období klimatické změny a období zanikající světové </a:t>
            </a:r>
            <a:r>
              <a:rPr lang="cs-CZ" sz="4000" b="1" dirty="0" err="1"/>
              <a:t>monopolarity</a:t>
            </a:r>
            <a:r>
              <a:rPr lang="cs-CZ" sz="4000" b="1" dirty="0"/>
              <a:t>)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D393189-2C61-35AD-1C7A-AD64DD707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800" b="1" dirty="0"/>
              <a:t>Václav NOVOTNÝ</a:t>
            </a:r>
          </a:p>
          <a:p>
            <a:r>
              <a:rPr lang="cs-CZ" sz="1600" b="1" dirty="0"/>
              <a:t> </a:t>
            </a:r>
            <a:r>
              <a:rPr lang="cs-CZ" sz="1600" i="1" dirty="0"/>
              <a:t>T.T. TRANS s.r.o., Nechanice</a:t>
            </a:r>
            <a:r>
              <a:rPr lang="cs-CZ" sz="1600" dirty="0"/>
              <a:t> (vaclavnovotnyttt@seznam.cz)</a:t>
            </a:r>
          </a:p>
          <a:p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Bohuslav PERNICA </a:t>
            </a:r>
          </a:p>
          <a:p>
            <a:r>
              <a:rPr lang="cs-CZ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Ústav správních a sociálních věd, Fakulta </a:t>
            </a:r>
            <a:r>
              <a:rPr lang="cs-CZ" sz="16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ekonomicko-správní</a:t>
            </a:r>
            <a:r>
              <a:rPr lang="cs-CZ" sz="16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Univerzita Pardubice (</a:t>
            </a:r>
            <a:r>
              <a:rPr lang="cs-CZ" sz="1600" dirty="0">
                <a:latin typeface="Arial" panose="020B0604020202020204" pitchFamily="34" charset="0"/>
                <a:ea typeface="Times New Roman" panose="02020603050405020304" pitchFamily="18" charset="0"/>
              </a:rPr>
              <a:t>bohuslav.pernica@upce.cz)</a:t>
            </a:r>
            <a:r>
              <a:rPr lang="cs-CZ" sz="1600" i="1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cs-CZ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70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7E2B7-1CD2-0BEF-8DD8-662592C48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Klíčový problém (přístup k energiím)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97CB9024-876E-8B03-122A-A30B73ABF7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2 elektrocentrály, 5 kW (vybavení JPO II)</a:t>
            </a:r>
          </a:p>
          <a:p>
            <a:r>
              <a:rPr lang="cs-CZ" dirty="0"/>
              <a:t>zásoby paliva na 12 hodin provozu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D6A35945-BF31-7A54-20A4-D7624EF990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obec zřizuje</a:t>
            </a:r>
          </a:p>
          <a:p>
            <a:pPr lvl="1"/>
            <a:r>
              <a:rPr lang="cs-CZ" dirty="0"/>
              <a:t>mateřská škola</a:t>
            </a:r>
          </a:p>
          <a:p>
            <a:pPr lvl="1"/>
            <a:r>
              <a:rPr lang="cs-CZ" dirty="0"/>
              <a:t>základní škola</a:t>
            </a:r>
          </a:p>
          <a:p>
            <a:pPr lvl="1"/>
            <a:r>
              <a:rPr lang="cs-CZ" dirty="0"/>
              <a:t>jednotka požární ochrany II</a:t>
            </a:r>
          </a:p>
          <a:p>
            <a:r>
              <a:rPr lang="cs-CZ" dirty="0"/>
              <a:t>obec podporuje</a:t>
            </a:r>
          </a:p>
          <a:p>
            <a:pPr lvl="1"/>
            <a:r>
              <a:rPr lang="cs-CZ" dirty="0"/>
              <a:t>ordinace praktického lékaře</a:t>
            </a:r>
          </a:p>
          <a:p>
            <a:pPr lvl="1"/>
            <a:r>
              <a:rPr lang="cs-CZ" dirty="0"/>
              <a:t>veřejné stravování žáků, zaměstnanců obecního úřadu, důchodců</a:t>
            </a:r>
          </a:p>
          <a:p>
            <a:r>
              <a:rPr lang="cs-CZ" dirty="0"/>
              <a:t>v obci léčebna dlouhodobě nemocných, domov důchodců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D1A227E-6CFB-BBC6-A945-277A51A76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442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0B2D899-0095-2F47-2D42-134754CF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podnikatelské subjekty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83B7E7-D51E-AE4C-8E97-20C9591E3B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F27FBE-3044-86C5-D732-BE3E1144A3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ZD Nechanice</a:t>
            </a:r>
          </a:p>
          <a:p>
            <a:r>
              <a:rPr lang="cs-CZ" dirty="0"/>
              <a:t>T. T. Trans, s.r.o.</a:t>
            </a:r>
          </a:p>
          <a:p>
            <a:r>
              <a:rPr lang="cs-CZ" dirty="0"/>
              <a:t>Jiří Neuman, stavební firma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900FC57-9714-AD4B-8112-A074EB8001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F7EB1C70-48C1-E633-360A-6DABE257EEC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81667"/>
            <a:ext cx="5183188" cy="2405323"/>
          </a:xfr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8DD7D6A-309D-D3EB-2F1B-7B0CB327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11</a:t>
            </a:fld>
            <a:endParaRPr lang="cs-CZ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30F67DC-370C-74C1-A3AF-0EF23015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4" y="4192265"/>
            <a:ext cx="5183191" cy="22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DDA4421-48C9-2639-59E3-2191BDE36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28" y="4192264"/>
            <a:ext cx="5183188" cy="223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882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F7E14B48-B282-D11F-853B-5D78E6775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Jiří Neuman (technika)</a:t>
            </a:r>
          </a:p>
        </p:txBody>
      </p:sp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CC80E69B-95CD-5C4A-765C-F0807958A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528C29F-32E8-96AF-7568-DC55C5A7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12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64F0E9C-CD96-8D10-1D49-75F15CA58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9" y="1801757"/>
            <a:ext cx="3036173" cy="227713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AD351B-63FF-7B45-B248-F025215CE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96" y="1826964"/>
            <a:ext cx="3036173" cy="227713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9681E92-5D0B-F7FD-51D1-338168C14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07" y="1826964"/>
            <a:ext cx="3036175" cy="22771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3AD530F-3FBE-1297-9524-88D19224A4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77" y="4260442"/>
            <a:ext cx="3036175" cy="227713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0838924-8242-CFD4-A5C8-2891B28FA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96" y="4235233"/>
            <a:ext cx="3036175" cy="227713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A6E5E63-CCA0-534E-FAC4-F8DFBF9D06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07" y="4235232"/>
            <a:ext cx="3036176" cy="227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60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39E12B-3706-FE52-84BA-A81866B0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13</a:t>
            </a:fld>
            <a:endParaRPr lang="cs-CZ"/>
          </a:p>
        </p:txBody>
      </p:sp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BAE1F075-7F0D-1CED-9BC6-FF57C023A753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64616050"/>
              </p:ext>
            </p:extLst>
          </p:nvPr>
        </p:nvGraphicFramePr>
        <p:xfrm>
          <a:off x="335436" y="374589"/>
          <a:ext cx="10429974" cy="60302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5603">
                  <a:extLst>
                    <a:ext uri="{9D8B030D-6E8A-4147-A177-3AD203B41FA5}">
                      <a16:colId xmlns:a16="http://schemas.microsoft.com/office/drawing/2014/main" val="2409293361"/>
                    </a:ext>
                  </a:extLst>
                </a:gridCol>
                <a:gridCol w="2168165">
                  <a:extLst>
                    <a:ext uri="{9D8B030D-6E8A-4147-A177-3AD203B41FA5}">
                      <a16:colId xmlns:a16="http://schemas.microsoft.com/office/drawing/2014/main" val="3567560652"/>
                    </a:ext>
                  </a:extLst>
                </a:gridCol>
                <a:gridCol w="2450969">
                  <a:extLst>
                    <a:ext uri="{9D8B030D-6E8A-4147-A177-3AD203B41FA5}">
                      <a16:colId xmlns:a16="http://schemas.microsoft.com/office/drawing/2014/main" val="3074706713"/>
                    </a:ext>
                  </a:extLst>
                </a:gridCol>
                <a:gridCol w="2545237">
                  <a:extLst>
                    <a:ext uri="{9D8B030D-6E8A-4147-A177-3AD203B41FA5}">
                      <a16:colId xmlns:a16="http://schemas.microsoft.com/office/drawing/2014/main" val="3877824429"/>
                    </a:ext>
                  </a:extLst>
                </a:gridCol>
              </a:tblGrid>
              <a:tr h="421097"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Síly a prostředky 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Rozšířený počet dobrovolníků pro plnou funkci plánu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Min. / rozšířený počet techniky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Min. počet dobrovolníků pro zahájení plánu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24678745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Dobrovolníci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80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x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40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53111603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Protichemické masky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2348/2600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effectLst/>
                        </a:rPr>
                        <a:t>8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54075012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Elektrocentrály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8/16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2753624671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Nouzové vysílačky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8/16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3791359527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Vysílačky pro kontakt se státním štábem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effectLst/>
                        </a:rPr>
                        <a:t>2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81808950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Sklad PHM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1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2661092143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Mobilní cisterny na pitnou vodu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3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19042887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Osobní automobily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3/10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8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3040910654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Nákladní automobily 4x4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575656082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Nákladní automobily 4x2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effectLst/>
                        </a:rPr>
                        <a:t>2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3290701393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Nakladače na písek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27847568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Chladírenské automobily pro potraviny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55992516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Cisterny k přepravě PHM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effectLst/>
                        </a:rPr>
                        <a:t>2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01625653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Čluny nebo plovoucí BVP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BVP 1 ks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>
                          <a:effectLst/>
                        </a:rPr>
                        <a:t>2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177741527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Sklápěcí nakladač k dopravě písku k pytlování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383462461"/>
                  </a:ext>
                </a:extLst>
              </a:tr>
              <a:tr h="280731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Záložní deponie s pískem a nakladačem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518407809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Stany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8/12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8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752124908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Sanitní vozidla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889978237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polní kuchyně 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8/12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10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11182160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Zdravotní stanoviště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24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7/12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14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344517435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Strážní jednotka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21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7/21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7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1265754156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>
                          <a:effectLst/>
                        </a:rPr>
                        <a:t>Autobus </a:t>
                      </a:r>
                      <a:endParaRPr lang="cs-CZ" sz="14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3711314230"/>
                  </a:ext>
                </a:extLst>
              </a:tr>
              <a:tr h="140366">
                <a:tc>
                  <a:txBody>
                    <a:bodyPr/>
                    <a:lstStyle/>
                    <a:p>
                      <a:r>
                        <a:rPr lang="cs-CZ" sz="1400" b="1" dirty="0">
                          <a:effectLst/>
                        </a:rPr>
                        <a:t>Monitorovací dron 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6</a:t>
                      </a:r>
                      <a:endParaRPr lang="cs-CZ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1/3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</a:t>
                      </a:r>
                      <a:endParaRPr lang="cs-CZ" sz="14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7422" marR="57422" marT="0" marB="0"/>
                </a:tc>
                <a:extLst>
                  <a:ext uri="{0D108BD9-81ED-4DB2-BD59-A6C34878D82A}">
                    <a16:rowId xmlns:a16="http://schemas.microsoft.com/office/drawing/2014/main" val="253935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017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15B39782-FA0C-0711-5FB7-13AB1B6CA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651C3F-6CFC-89DD-C060-97BEB4A0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Přestože má stát odpovědnost za ochranu života, zdraví a majetku, </a:t>
            </a:r>
            <a:r>
              <a:rPr lang="cs-CZ" b="1" dirty="0"/>
              <a:t>na státní schopnosti ve formě integrovaného záchranného systému nelze plně spoléhat</a:t>
            </a:r>
            <a:r>
              <a:rPr lang="cs-CZ" dirty="0"/>
              <a:t> (nebudou síly, poroste poptávka po schopnostech).</a:t>
            </a:r>
          </a:p>
          <a:p>
            <a:r>
              <a:rPr lang="cs-CZ" dirty="0"/>
              <a:t>Východiskem je </a:t>
            </a:r>
            <a:r>
              <a:rPr lang="cs-CZ" b="1" dirty="0"/>
              <a:t>partnerství místních samospráv s místními podnikateli</a:t>
            </a:r>
            <a:r>
              <a:rPr lang="cs-CZ" dirty="0"/>
              <a:t>.</a:t>
            </a:r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0471535-4A12-9FC9-6BC6-9708B463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743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AE2F8B-D538-2282-CB4D-6D9CC7A4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817E27-E2BD-5795-49AD-C591106D1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Bezpečnostní federalismus České republiky</a:t>
            </a:r>
          </a:p>
          <a:p>
            <a:r>
              <a:rPr lang="cs-CZ" dirty="0"/>
              <a:t>Aktuální situace a trend setrvačnosti bez změny</a:t>
            </a:r>
          </a:p>
          <a:p>
            <a:r>
              <a:rPr lang="cs-CZ" dirty="0"/>
              <a:t>Případová studie Nechanice (bezpečnostní restart)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1E036E-FB98-BC36-BAC0-802EAA1E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431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036AEC-47BE-896A-5A9C-F9835C6CB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Ústavní zákon č. 110/1998 Sb., o bezpečnosti ČR, ve znění pozdějších předpisů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2E31E8-DF4B-8EFB-0189-B0580477D5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čl. 1: </a:t>
            </a:r>
            <a:r>
              <a:rPr lang="cs-CZ" i="1" dirty="0"/>
              <a:t>„Zajištění svrchovanosti a územní celistvosti České republiky, ochrana jejích demokratických základů a ochrana životů, zdraví a majetkových hodnot je základní povinností státu.“</a:t>
            </a:r>
          </a:p>
          <a:p>
            <a:r>
              <a:rPr lang="cs-CZ" dirty="0"/>
              <a:t>čl. 3 odst. 2 „</a:t>
            </a:r>
            <a:r>
              <a:rPr lang="cs-CZ" i="1" dirty="0"/>
              <a:t>Státní orgány, orgány územních samosprávných celků a právnické a fyzické osoby jsou povinny se podílet na zajišťování bezpečnosti České republiky. Rozsah povinností a další podrobnosti stanoví zákon.“</a:t>
            </a:r>
          </a:p>
          <a:p>
            <a:r>
              <a:rPr lang="cs-CZ" dirty="0"/>
              <a:t>čl. 3 odst. 1 </a:t>
            </a:r>
            <a:r>
              <a:rPr lang="cs-CZ" i="1" dirty="0"/>
              <a:t>„Bezpečnost České republiky zajišťují ozbrojené síly, ozbrojené bezpečnostní sbory, záchranné sbory a havarijní služby.“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4CCDC1-FA73-FB38-90A7-7757D22CFE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617EAFE-64F1-005B-E3F2-722B10CD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3</a:t>
            </a:fld>
            <a:endParaRPr lang="cs-CZ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486416B-011C-3ED0-80BD-E2DFB5044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6470" y="21304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A52E5F4E-BFC5-D4A1-177A-A8A22E392E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086309"/>
              </p:ext>
            </p:extLst>
          </p:nvPr>
        </p:nvGraphicFramePr>
        <p:xfrm>
          <a:off x="6636470" y="2130458"/>
          <a:ext cx="4591050" cy="367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6118860" imgH="4895088" progId="Unknown">
                  <p:embed/>
                </p:oleObj>
              </mc:Choice>
              <mc:Fallback>
                <p:oleObj r:id="rId2" imgW="6118860" imgH="4895088" progId="Unknown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6470" y="2130458"/>
                        <a:ext cx="4591050" cy="3676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920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057A8CC-6870-5AB9-AEC5-58EBDACF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policistů a profesionálních hasičů v ČR, 2001–2021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6BF121-4782-60B2-EB85-9D030F751E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Policie ČR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E6D30D6-265D-E29E-39A3-12A3D1525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Hasičský záchranný sbor ČR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3C79CEA2-184A-CB43-CFA8-BAC11D7161A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6255766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Zástupný obsah 9">
            <a:extLst>
              <a:ext uri="{FF2B5EF4-FFF2-40B4-BE49-F238E27FC236}">
                <a16:creationId xmlns:a16="http://schemas.microsoft.com/office/drawing/2014/main" id="{48381E22-0027-7313-26E3-398217AAABC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77861664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83EF0ADC-AFBA-DEC5-27D1-31B08D3EA976}"/>
              </a:ext>
            </a:extLst>
          </p:cNvPr>
          <p:cNvSpPr txBox="1"/>
          <p:nvPr/>
        </p:nvSpPr>
        <p:spPr>
          <a:xfrm>
            <a:off x="752094" y="6308209"/>
            <a:ext cx="9022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pramen: 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Státní závěrečný účet. 2002–2022.</a:t>
            </a:r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Praha: MVČR.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858B6C46-74EE-74A8-0B7E-7D41A3D42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785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F19531-893B-4062-BFDC-79D2429A6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Počet vojáků a celníků v ČR, 2001–2021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33E1782-326A-8916-29C4-221D49474B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ozbrojené síly ČR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2B33F24-F493-7C26-E47D-F30365AC8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Celní správa ČR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403B296E-5FB9-7522-C6A3-37BE3920F8B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89280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6EFB6C55-5887-6880-A37B-8DE9D6D3BA96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6301820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91460D0F-058B-B4C7-4B26-483768C08447}"/>
              </a:ext>
            </a:extLst>
          </p:cNvPr>
          <p:cNvSpPr txBox="1"/>
          <p:nvPr/>
        </p:nvSpPr>
        <p:spPr>
          <a:xfrm>
            <a:off x="752094" y="6308209"/>
            <a:ext cx="90228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pramen: 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Státní závěrečný účet. 2002–2022.</a:t>
            </a:r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Praha: MOČR, MFČR.</a:t>
            </a:r>
            <a:endParaRPr lang="cs-CZ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8CE9E043-58E1-FB3C-877E-D6AA46B0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036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39D6BB-633A-72AB-D483-A194EBE6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Dobrovolníci v bezpečnostním systému ČR, 1993–2021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83A127-418C-5C4A-BA99-138E4F4D1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Český červený kříž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9C115F9-8023-F5AB-B799-7F10E65AA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Českomoravská myslivecká jednota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B3B37F2-539B-6BAE-867C-224EF161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6</a:t>
            </a:fld>
            <a:endParaRPr lang="cs-CZ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0714DD32-13A7-5D35-22B6-BAB5EE3586E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717535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2B7AFCA1-8148-61F6-897C-552051959C4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4381269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DBBDAC-5D22-4631-3C0E-0065FCAA9479}"/>
              </a:ext>
            </a:extLst>
          </p:cNvPr>
          <p:cNvSpPr txBox="1"/>
          <p:nvPr/>
        </p:nvSpPr>
        <p:spPr>
          <a:xfrm>
            <a:off x="836612" y="6225545"/>
            <a:ext cx="88377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pramen: 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Výroční zpráva Českého červeného kříže</a:t>
            </a:r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1994–2022. Praha: ČČK; Českomoravská myslivecká jednota.</a:t>
            </a:r>
          </a:p>
        </p:txBody>
      </p:sp>
    </p:spTree>
    <p:extLst>
      <p:ext uri="{BB962C8B-B14F-4D97-AF65-F5344CB8AC3E}">
        <p14:creationId xmlns:p14="http://schemas.microsoft.com/office/powerpoint/2010/main" val="44903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A29C4-4522-5976-AC3A-8D61D17CD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Dobrovolníci v bezpečnostním systému v ČR, 2006–2021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C31DD9-0B82-CEDA-C1F7-FBFEEF066B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Dobrovolní hasiči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161A6B7-6E09-AE6C-8C24-15B45E6D6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Aktivní zálohy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912188-F83C-3285-4A50-A9C2D970C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7</a:t>
            </a:fld>
            <a:endParaRPr lang="cs-CZ"/>
          </a:p>
        </p:txBody>
      </p:sp>
      <p:graphicFrame>
        <p:nvGraphicFramePr>
          <p:cNvPr id="8" name="Zástupný obsah 7">
            <a:extLst>
              <a:ext uri="{FF2B5EF4-FFF2-40B4-BE49-F238E27FC236}">
                <a16:creationId xmlns:a16="http://schemas.microsoft.com/office/drawing/2014/main" id="{4974DF69-FD05-04CF-C659-AFC6C816C68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1695423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0B7977B6-3E58-A9D3-A200-89A2BC8707AF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47149799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3817F3-2727-7F0C-74E7-7B40BAA8041B}"/>
              </a:ext>
            </a:extLst>
          </p:cNvPr>
          <p:cNvSpPr txBox="1"/>
          <p:nvPr/>
        </p:nvSpPr>
        <p:spPr>
          <a:xfrm>
            <a:off x="838200" y="6438998"/>
            <a:ext cx="102398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pramen: 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Výroční zpráva Sdružení dobrovolných hasičů Čech, Moravy a Slezska.</a:t>
            </a:r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2006–2022. Praha: SDHČMS; </a:t>
            </a:r>
            <a:r>
              <a:rPr lang="cs-CZ" sz="1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Ročenka IZS</a:t>
            </a:r>
            <a:r>
              <a:rPr lang="cs-CZ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2006–2022. Praha: GŘ HZS ČR; MO ČR.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37746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35994EB0-E9DF-CA3E-D4E0-42224773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Nechanice, LAU CZ0521 570451</a:t>
            </a:r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DD2EA3E5-4BEC-3CAA-FAA1-B16BDAD6A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05" y="1602557"/>
            <a:ext cx="9857305" cy="4574406"/>
          </a:xfrm>
        </p:spPr>
      </p:pic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A5CFB4-3BEB-CFDC-F123-15C4CD51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8</a:t>
            </a:fld>
            <a:endParaRPr lang="cs-CZ"/>
          </a:p>
        </p:txBody>
      </p:sp>
      <p:pic>
        <p:nvPicPr>
          <p:cNvPr id="12" name="Zástupný obsah 8">
            <a:extLst>
              <a:ext uri="{FF2B5EF4-FFF2-40B4-BE49-F238E27FC236}">
                <a16:creationId xmlns:a16="http://schemas.microsoft.com/office/drawing/2014/main" id="{5CF2F356-AC67-284C-74F2-6911E25F3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76" y="712764"/>
            <a:ext cx="2857500" cy="160020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C6CCCCA-483E-4FEC-5207-E923550E8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899" y="2312964"/>
            <a:ext cx="2084292" cy="158267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0961F432-6965-CC66-4087-52777C495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69" y="2312964"/>
            <a:ext cx="2084292" cy="158267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331ED734-E3FB-99F0-999B-F11CE14F36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926" y="3889760"/>
            <a:ext cx="2743200" cy="184542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DD46AE8-9106-9B48-3642-F01F66160BD3}"/>
              </a:ext>
            </a:extLst>
          </p:cNvPr>
          <p:cNvSpPr txBox="1"/>
          <p:nvPr/>
        </p:nvSpPr>
        <p:spPr>
          <a:xfrm>
            <a:off x="1407690" y="1851299"/>
            <a:ext cx="19774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7 obcí</a:t>
            </a:r>
          </a:p>
          <a:p>
            <a:r>
              <a:rPr lang="cs-CZ" sz="2400" b="1" dirty="0"/>
              <a:t>30 km</a:t>
            </a:r>
            <a:r>
              <a:rPr lang="cs-CZ" sz="2400" b="1" baseline="30000" dirty="0"/>
              <a:t>2</a:t>
            </a:r>
          </a:p>
          <a:p>
            <a:r>
              <a:rPr lang="cs-CZ" sz="2400" b="1" dirty="0"/>
              <a:t>2500 obyvatel</a:t>
            </a:r>
          </a:p>
        </p:txBody>
      </p:sp>
    </p:spTree>
    <p:extLst>
      <p:ext uri="{BB962C8B-B14F-4D97-AF65-F5344CB8AC3E}">
        <p14:creationId xmlns:p14="http://schemas.microsoft.com/office/powerpoint/2010/main" val="489559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9BD54-F456-4ACA-176A-7B335C32D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krizové situace</a:t>
            </a:r>
          </a:p>
        </p:txBody>
      </p: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6DD64416-5FC4-88E9-21A1-45A79F615F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scénář</a:t>
            </a:r>
          </a:p>
          <a:p>
            <a:r>
              <a:rPr lang="cs-CZ" dirty="0"/>
              <a:t>(zasažení lidí, velikost území a doba trvání)</a:t>
            </a:r>
          </a:p>
        </p:txBody>
      </p:sp>
      <p:sp>
        <p:nvSpPr>
          <p:cNvPr id="19" name="Zástupný obsah 18">
            <a:extLst>
              <a:ext uri="{FF2B5EF4-FFF2-40B4-BE49-F238E27FC236}">
                <a16:creationId xmlns:a16="http://schemas.microsoft.com/office/drawing/2014/main" id="{AC167C93-65C0-5392-94CF-12E9F0CA29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povodeň</a:t>
            </a:r>
          </a:p>
          <a:p>
            <a:r>
              <a:rPr lang="cs-CZ" dirty="0"/>
              <a:t>požáry velkého rozsahu</a:t>
            </a:r>
          </a:p>
          <a:p>
            <a:r>
              <a:rPr lang="cs-CZ" dirty="0"/>
              <a:t>orkán/tornádo</a:t>
            </a:r>
          </a:p>
          <a:p>
            <a:r>
              <a:rPr lang="cs-CZ" dirty="0"/>
              <a:t>blackout</a:t>
            </a:r>
          </a:p>
          <a:p>
            <a:r>
              <a:rPr lang="cs-CZ" dirty="0"/>
              <a:t>nedostatek vody a potravin</a:t>
            </a:r>
          </a:p>
          <a:p>
            <a:r>
              <a:rPr lang="cs-CZ" dirty="0"/>
              <a:t>teroristický útok</a:t>
            </a:r>
          </a:p>
          <a:p>
            <a:r>
              <a:rPr lang="cs-CZ" dirty="0"/>
              <a:t>vojenské napadení státu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647CDB99-385D-941D-C3BF-3F22F3A9F6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síly a prostředky</a:t>
            </a:r>
          </a:p>
          <a:p>
            <a:r>
              <a:rPr lang="cs-CZ" dirty="0"/>
              <a:t>(lidé a věci ke zvládnutí situace)</a:t>
            </a:r>
          </a:p>
        </p:txBody>
      </p:sp>
      <p:sp>
        <p:nvSpPr>
          <p:cNvPr id="21" name="Zástupný obsah 20">
            <a:extLst>
              <a:ext uri="{FF2B5EF4-FFF2-40B4-BE49-F238E27FC236}">
                <a16:creationId xmlns:a16="http://schemas.microsoft.com/office/drawing/2014/main" id="{1EB630FB-40BD-7000-EE45-4EADD00AEB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v držení centrální vlády</a:t>
            </a:r>
          </a:p>
          <a:p>
            <a:r>
              <a:rPr lang="cs-CZ" dirty="0"/>
              <a:t>v držení krajské samosprávy</a:t>
            </a:r>
          </a:p>
          <a:p>
            <a:r>
              <a:rPr lang="cs-CZ" dirty="0"/>
              <a:t>v držení obce s rozšířenou nebo přenesenou působností</a:t>
            </a:r>
          </a:p>
          <a:p>
            <a:r>
              <a:rPr lang="cs-CZ" dirty="0"/>
              <a:t>v držení obce</a:t>
            </a:r>
          </a:p>
          <a:p>
            <a:r>
              <a:rPr lang="cs-CZ" b="1" dirty="0"/>
              <a:t>přítomné v obci k dispozici po zapojení do programu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9050F6-6F89-1637-C61A-38BA8C3B6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7BDED-CDDC-4E5B-BC3C-C1469F59074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26567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708</Words>
  <Application>Microsoft Office PowerPoint</Application>
  <PresentationFormat>Širokoúhlá obrazovka</PresentationFormat>
  <Paragraphs>184</Paragraphs>
  <Slides>14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Motiv Office</vt:lpstr>
      <vt:lpstr>Unknown</vt:lpstr>
      <vt:lpstr>Místní samosprávy a spolupráce s podnikatelským sektorem (poučení pro nastupující období klimatické změny a období zanikající světové monopolarity)</vt:lpstr>
      <vt:lpstr>Osnova</vt:lpstr>
      <vt:lpstr>Ústavní zákon č. 110/1998 Sb., o bezpečnosti ČR, ve znění pozdějších předpisů</vt:lpstr>
      <vt:lpstr>Počet policistů a profesionálních hasičů v ČR, 2001–2021</vt:lpstr>
      <vt:lpstr>Počet vojáků a celníků v ČR, 2001–2021</vt:lpstr>
      <vt:lpstr>Dobrovolníci v bezpečnostním systému ČR, 1993–2021</vt:lpstr>
      <vt:lpstr>Dobrovolníci v bezpečnostním systému v ČR, 2006–2021</vt:lpstr>
      <vt:lpstr>Nechanice, LAU CZ0521 570451</vt:lpstr>
      <vt:lpstr>Problém krizové situace</vt:lpstr>
      <vt:lpstr>Klíčový problém (přístup k energiím)</vt:lpstr>
      <vt:lpstr>Klíčové podnikatelské subjekty</vt:lpstr>
      <vt:lpstr>Jiří Neuman (technika)</vt:lpstr>
      <vt:lpstr>Prezentace aplikace PowerPoint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Bohuslav Pernica</dc:creator>
  <cp:lastModifiedBy>T.T.Trans</cp:lastModifiedBy>
  <cp:revision>117</cp:revision>
  <dcterms:created xsi:type="dcterms:W3CDTF">2022-08-30T05:52:03Z</dcterms:created>
  <dcterms:modified xsi:type="dcterms:W3CDTF">2022-09-21T12:56:06Z</dcterms:modified>
</cp:coreProperties>
</file>