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80" r:id="rId9"/>
  </p:sldMasterIdLst>
  <p:notesMasterIdLst>
    <p:notesMasterId r:id="rId28"/>
  </p:notesMasterIdLst>
  <p:sldIdLst>
    <p:sldId id="256" r:id="rId10"/>
    <p:sldId id="257" r:id="rId11"/>
    <p:sldId id="269" r:id="rId12"/>
    <p:sldId id="286" r:id="rId13"/>
    <p:sldId id="260" r:id="rId14"/>
    <p:sldId id="258" r:id="rId15"/>
    <p:sldId id="283" r:id="rId16"/>
    <p:sldId id="287" r:id="rId17"/>
    <p:sldId id="290" r:id="rId18"/>
    <p:sldId id="284" r:id="rId19"/>
    <p:sldId id="288" r:id="rId20"/>
    <p:sldId id="289" r:id="rId21"/>
    <p:sldId id="291" r:id="rId22"/>
    <p:sldId id="261" r:id="rId23"/>
    <p:sldId id="262" r:id="rId24"/>
    <p:sldId id="263" r:id="rId25"/>
    <p:sldId id="264" r:id="rId26"/>
    <p:sldId id="265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019" autoAdjust="0"/>
  </p:normalViewPr>
  <p:slideViewPr>
    <p:cSldViewPr>
      <p:cViewPr varScale="1">
        <p:scale>
          <a:sx n="48" d="100"/>
          <a:sy n="48" d="100"/>
        </p:scale>
        <p:origin x="-109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DBC81-20EE-4559-A6FC-E44A700EC9F8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68646-EA4E-4416-B7B6-D05F90A87C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331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denikhrot.cz/clanek/lavrov-mirova-dohoda-na-ukrajine-byla-na-stole-pohrbili-ji-britove?utm_source=%3ca%20href=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zivotvcesku.cz/ukrajina-podepsala-dohodu-o-miru-po-stazeni-ruske-armady-ji-nedodrzela-putin-ukazal-dokument-zasadni-informaci-okomentoval-andor-sandor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er.odycdn.com/api/v4/streams/free/P%C5%99%C3%AD%C4%8DinyV%C3%A1lkynaUkrajin%C4%9B/0f6f738235961475413a1564240a107efef16b47/bb4308?fbclid=IwAR1uOwhzpm76h-KL4B6UPf-cIYrCTQ5EHvJGSeKa2d7fLgHfV96ycmUgebI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okec24.cz/nezarazene/fasismus-na-ukrajine-video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ream.cz/jiny-dejiny/zakazany-pribeh-wikileaks-dokument-64560215#dop_ab_variant=0&amp;dop_source_zone_name=hpfeed.sznhp.box&amp;utm_source=www.seznam.cz&amp;utm_medium=sekce-z-internetu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be.com/watch?v=zYx2TAZpRXA&amp;si=YsY_gnwg4o35glG7" TargetMode="External"/><Relationship Id="rId3" Type="http://schemas.openxmlformats.org/officeDocument/2006/relationships/hyperlink" Target="https://player.odycdn.com/api/v4/streams/free/P%C5%99%C3%AD%C4%8DinyV%C3%A1lkynaUkrajin%C4%9B/0f6f738235961475413a1564240a107efef16b47/bb4308?fbclid=IwAR1uOwhzpm76h-KL4B6UPf-cIYrCTQ5EHvJGSeKa2d7fLgHfV96ycmUgebI" TargetMode="External"/><Relationship Id="rId7" Type="http://schemas.openxmlformats.org/officeDocument/2006/relationships/hyperlink" Target="https://youtu.be/ze0DEUrIrrI" TargetMode="External"/><Relationship Id="rId12" Type="http://schemas.openxmlformats.org/officeDocument/2006/relationships/hyperlink" Target="https://www.stream.cz/jiny-dejiny/zakazany-pribeh-wikileaks-dokument-64560215#dop_ab_variant=0&amp;dop_source_zone_name=hpfeed.sznhp.box&amp;utm_source=www.seznam.cz&amp;utm_medium=sekce-z-internetu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youtube.com/watch?v=QVyvG6IT-y4" TargetMode="External"/><Relationship Id="rId11" Type="http://schemas.openxmlformats.org/officeDocument/2006/relationships/hyperlink" Target="https://magazin.cz/spolecnost/14447-demokracii-uz-nemame-nahradila-ji-liberalni-demokracie?utm_source=www.seznam.cz&amp;utm_medium=sekce-z-internetu#dop_ab_variant=757010&amp;dop_source_zone_name=hpfeed.sznhp.box" TargetMode="External"/><Relationship Id="rId5" Type="http://schemas.openxmlformats.org/officeDocument/2006/relationships/hyperlink" Target="https://youtube.com/watch?v=oDMmmVbfufw&amp;si=d_KLu64R84AwFdDP" TargetMode="External"/><Relationship Id="rId10" Type="http://schemas.openxmlformats.org/officeDocument/2006/relationships/hyperlink" Target="https://sp.rmbl.ws/s8/2/p/J/_/G/pJ_Gk.caa.mp4?u=4&amp;b=0&amp;fbclid=IwAR2s8Ce3mQObC5V-a10fiji8vbn25bzEMlXmRFGoTmYOhd_nCjV3TCm2rCg" TargetMode="External"/><Relationship Id="rId4" Type="http://schemas.openxmlformats.org/officeDocument/2006/relationships/hyperlink" Target="https://youtube.com/watch?v=s2sA2m3g3rI&amp;feature=share" TargetMode="External"/><Relationship Id="rId9" Type="http://schemas.openxmlformats.org/officeDocument/2006/relationships/hyperlink" Target="https://zpravy.aktualne.cz/domaci/spotlight-rozhovor-ben-hodges-zpravy/r~9d54a25255e211ee82b7ac1f6b220ee8/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Konference APROCHEM usiluje o široké rozkročení napříč světem hrozeb a rizik, odvětvími lidských činností, společnostmi, vztahy mezi jednotlivými státy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Rizikový management se opírá o pochopení podstaty problému, v opačném případě dojde ke ztrátám a opakovanému výskytu hrozeb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V každém okamžiku dochází k uplatnění rizik, pokud nastanou příhodné podmínky, nikdy nepřichází sami,</a:t>
            </a:r>
            <a:r>
              <a:rPr lang="cs-CZ" baseline="0" dirty="0" smtClean="0"/>
              <a:t> ale v kombinaci s ostatními riziky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Proto je dobré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dirty="0" smtClean="0"/>
              <a:t>umět předcházet jednotlivým hrozbám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dirty="0" smtClean="0"/>
              <a:t>uvážlivě uplatňovat</a:t>
            </a:r>
            <a:r>
              <a:rPr lang="cs-CZ" baseline="0" dirty="0" smtClean="0"/>
              <a:t> vždy omezené zdroje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cs-CZ" baseline="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Nástroj pro ošetření rizik: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Historická fakta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Vědeckotechnické poznání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Prevence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Vzdělávání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Předávání zkušeností mezi generacemi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cs-CZ" baseline="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Co snižuje účinnost nástrojů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Omezení přístupu k informacím, dezinformace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Nefunkční společenský systém, </a:t>
            </a:r>
            <a:r>
              <a:rPr lang="cs-CZ" baseline="0" dirty="0" err="1" smtClean="0"/>
              <a:t>dehonestace</a:t>
            </a:r>
            <a:r>
              <a:rPr lang="cs-CZ" baseline="0" dirty="0" smtClean="0"/>
              <a:t> jiných názorů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Nedostatečnost disponibilních zdrojů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cs-CZ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cs-CZ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8646-EA4E-4416-B7B6-D05F90A87CA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7606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Ukrajina: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V době rozpadu SSSR se Ukrajina, Bělorusko, Rusko se od sebe lišily v řádu cca tisíce dolarů HDP/os.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Měna se propadla ze 8,2 hřiven na 28,20hřiven za dolar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Současná úroková sazba centrální banky činí 18 %, v roce to bylo 30 %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Zadlužení vzrostlo ze</a:t>
            </a:r>
            <a:r>
              <a:rPr lang="cs-CZ" baseline="0" dirty="0"/>
              <a:t> 40,5 % (2013) na současných 78,4 % HDP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6BBC4F-FC91-4C69-8425-FD8804266F05}" type="slidenum">
              <a:rPr lang="cs-CZ" altLang="cs-CZ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cs-CZ" alt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593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Prohlášení EP: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Nelze za současných okolností Rusko nadále považovat za strategického partnera a spolupráce s ním by měla být zaměřená jen na oblasti společného zájmu.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Klíčový předpoklad pro případnou normalizaci vztahů uvádí dodržování minských dohod o míru na východní Ukrajině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Objevilo mnoho dalších zdrojů napětí mezi Ruskem a EU, jako například působení ruských sil v Sýrii či neúspěšná otrava bývalého ruského tajného agenta Sergeje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Skripala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 britském územ, ruské státní složky zasáhly do britského referenda o členství v EU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Evropský parlament se ztotožňuje s prodloužením protiruských sankcí EU, které nově platí do konce července, měla by být EU podle poslanců připravena uvalit nové postihy obdobně obdoby amerického takzvaného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Magnitského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zákona, který zavedl vízové a finanční sankce vůči ruským činitelům zodpovědným za porušování lidských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prá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Společným zájmem: boj proti terorismu a násilnému extremismu či na témata migrace a klimatu nebo na „otázky spojené s oblastí Blízkého východu a s oblastí Severního moře a Arktidy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Rezoluce prý není namířená proti ruskému lidu, a vyzývá s k rozvíjení „mezilidských kontaktů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unie měla také soustředit na snížení energetické závislosti na Rusku. „Projekt plynovodu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Nord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Stream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však posiluje závislost EU na ruských dodávkách plynu, ohrožuje vnitřní trh EU a není v souladu s energetickou politikou EU ani s jejími strategickými zájmy, a měl by být tudíž zastaven,“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 rezoluci zvedlo ruku 402 europoslanců, proti bylo 163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B3B5C7-726B-4922-8F0B-595EA7A7D749}" type="slidenum">
              <a:rPr lang="cs-CZ" smtClean="0">
                <a:solidFill>
                  <a:prstClr val="black"/>
                </a:solidFill>
              </a:rPr>
              <a:pPr/>
              <a:t>18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304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B3B5C7-726B-4922-8F0B-595EA7A7D749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93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Gorbačov: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setkání s Ronaldem Reaganem v říjnu 1986 v Reykjavíku, v prosinci 1987 na oficiální návštěvu USA, kde byla podepsána mimo jiné Smlouva o likvidaci raket středního a kratšího doletu (INF), koncem roku 1989 oznámil na Maltě při schůzce s Georgem Bushem konec studené války. V roce 1990 obdržel Gorbačov Nobelovou cenou za mír.</a:t>
            </a:r>
            <a:endParaRPr lang="cs-CZ" dirty="0" smtClean="0"/>
          </a:p>
          <a:p>
            <a:r>
              <a:rPr lang="cs-CZ" dirty="0" smtClean="0"/>
              <a:t>Obama</a:t>
            </a:r>
            <a:r>
              <a:rPr lang="cs-CZ" dirty="0"/>
              <a:t>: politika vývozu demokracie: africké jaro</a:t>
            </a:r>
          </a:p>
          <a:p>
            <a:r>
              <a:rPr lang="cs-CZ" dirty="0" err="1"/>
              <a:t>Trump</a:t>
            </a:r>
            <a:r>
              <a:rPr lang="cs-CZ" dirty="0"/>
              <a:t>: America </a:t>
            </a:r>
            <a:r>
              <a:rPr lang="cs-CZ" dirty="0" err="1"/>
              <a:t>First</a:t>
            </a:r>
            <a:r>
              <a:rPr lang="cs-CZ" dirty="0"/>
              <a:t>, využití všech prostředků, včetně vojenských k udržení USA světovým </a:t>
            </a:r>
            <a:r>
              <a:rPr lang="cs-CZ" dirty="0" smtClean="0"/>
              <a:t>hegemonem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6BBC4F-FC91-4C69-8425-FD8804266F05}" type="slidenum">
              <a:rPr lang="cs-CZ" altLang="cs-CZ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204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Poslední válka, kterou Kongres vyhlásil, byla druhá světová.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Gen.Ing.Petr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Pelz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ředitel vojenského zpravodajství a inspektor vojenských zpravodajských služeb, velvyslanec v 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Avganistánu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4,5 roku pracoval jako bezpečnostní poradce stálého představitele ČR při OSN,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17. února 2015 odsouhlasena Radou bezpečnosti OSN rezoluce,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která vyzývá zúčastněné strany, aby okamžitě nastolily příměří. Dokonce stanoví pro každou zbraň, jaký má dostřel, a tak se má vytvořit nárazníkové pásmo, od praků, asi 20 metrů, až po ty s dostřelem několik set kilometrů, které se mají odstěhovat. Ukrajinský parlament měl na základě této rezoluce Rady bezpečnosti – znovu opakuji, to je nejvyšší, co může v mezinárodním právu patrně být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do 30 dnů od 17. února 2015 přijmout zákon v souladu s ukrajinskými zákony, který by stanovil na Donbase v tamních republikách, nebo tehdy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oblastech, nevím, jak to tehdy legálně nazývali, přivodil situaci, aby tam mohla být udělána dočasná vláda zastupující tyto státy. A tyto státy měly mít jazyková, i další minoritní práva, a měly mít jistou autonomii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Dneska, nebo před pár měsíci, Angela Merkelová i Francois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Hollande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francouzský prezident, i Peter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Porošenko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řekli, že to byla vlastně jenom jakási léčka na Putina, aby se Ukrajina mohla dobře vyzbrojit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první se to objevilo například v 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Defense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Planning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Guidance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1992, jehož autorem byl Paul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Wolfowitz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­– bylo to, že Spojené státy nesmí připustit, to si mohou lidé dohledat, kdyby o tom pochybovali, vznik takového rivala, který by byl tak silný, jako Sovětský svaz na území Sovětského svazu, nebo kdekoliv jinde.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Studie Rand z roku 2019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která má přímo ve svém nápisu, jak je třeba oslabit Rusko. Teorie o tom, jak je třeba Rusko „dekolonizovat“, což je strašně krásné, to znamená rozbít Rusko na několik ministátů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nemůže pochybovat o tom, kdo byl iniciátorem a 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proveditelem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té takzvané revoluce v únoru 2014. Na to jsou důkazy. No,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13. prosince 2013 Victoria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Nuland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 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Clubu v New York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řekla, že od roku 1991 věnovaly Spojené státy značnou částku na takzvaný rozvoj demokracie. Jak to tam probíhalo?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listopadu 2013 prezident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Janukovyč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pozastavil asociační dohodu s Evropskou unií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 listopadu byly furt jakési demonstrace, a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21. února Radek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Sikorski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za Polsko, a 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Steinmeier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za Německo, a 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Eric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Fournier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předseda, nebo ředitel východoevropské sekce francouzského ministerstva zahraničí, ombudsman, a ruský velvyslanec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podepsali smlouvu o tom že snad na podzim budou volby, a do té doby zůstane prezidentem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Janukovyč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 všechno se vyřeší. A ještě ten den večer utíká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Janukovyč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 Kyjeva, protože se to národním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integracionistům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nebo nacionalistům, nelíbí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měl proběhnout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27. nebo 28. ledna, a 4. února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nebo kdy, byl dán na internet. Byl to rozhovor mezi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Victorií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Nuland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kde vybírají, kdo bude ve vládě. Je slavný telefonát: „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Fuck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EU.“ Tak to bylo jasné. A měsíc před tím, než byl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Janukovyč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vyhnán, tak Victoria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Nuland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 americkým velvyslancem vybírali, kdo bude ve vládě, a kdo ne. A ono to fakt takto náhodou dopadlo, tak kdo o tom může pochybovat?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Rusko loni 23., nebo kterého února, vniklo na Ukrajinu, tak postupovalo poměrně rychle na západ, a potom na přelomu března a dubna už byly hotové dohody, nebo byly hodně rozvinuté rozhovory, který byly zprostředkovávány a probíhaly v Turecku, a byly zprostředkovány Bělorusy a Turky. A 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oba prezidenti, jak Putin, tak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Zelenskyj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 vyjádřili, že by to byli ochotni podepsat. Ale v podstatě jim to Američané a 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Brité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zakázali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Přijel tam přece Boris Johnson, řekl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Zelenskému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že pokud by podepsal, tak že oni a Západ ho okamžitě přestanou podporovat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Kateřina Dostálová: Na téma Svoboda slova: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Jeffrey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Sachs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říká od roku 2004 se rozšířilo NATO 7x, smlouva ABM, tj. bombardování Srbska, rozšíření NATO k Černému moři a Pobaltí, v roce 2007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 Bezpečnostní summitu v Mnichově Putin varoval – stop rozšiřování NATO, ohrožujete naší základní bezpečnost, USA v roce 2008 rozšíříme NATO na Ukrajinu a do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Gruziie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cílem je obklíčit Rusko v Černém moři, Putin řekl v Bukurešti v roce 2008 Bushovi, udělejte to a zjistíte, že je to naše absolutní červená linie; v roce 2014 USA pomohlo svrhnout ukrajinskou vládu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Gen.Ing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Petr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Pelz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Rusko loni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23., nebo kterého února, vniklo na Ukrajinu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tak postupovalo poměrně rychle na západ, poměrně rychle byly připraveny dohody zprostředkované Běloruskem a Tureckem, které byli ochotni podepsat. Ale v podstatě jim to Američané a Britové zakázali.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 pohled prostřednictvím mezinárodního práva nemusí být tak jednoznačný, jak se u nás předkládá. Krym i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separatické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republiky vyhlásily nezávislost ještě před zahájením ruského útoku. Právo na národní sebeurčení, práva menšin je v mezinárodním právu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Lavrov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cs-CZ" dirty="0" err="1" smtClean="0">
                <a:hlinkClick r:id="rId3"/>
              </a:rPr>
              <a:t>Lavrov</a:t>
            </a:r>
            <a:r>
              <a:rPr lang="cs-CZ" dirty="0" smtClean="0">
                <a:hlinkClick r:id="rId3"/>
              </a:rPr>
              <a:t>: Mírová dohoda na Ukrajině byla na stole, pohřbili ji Britové | Týdeník Hrot (tydenikhrot.cz)</a:t>
            </a:r>
            <a:endParaRPr lang="cs-CZ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Dohoda z 15.4.2022 „Dohoda o trvalé neutralitě a bezpečnostních zárukách Ukrajiny“: Podepsal ji vedoucí kyjevských vyjednavačů. O těch zárukách je tam 18 článků. Kromě toho je tam dodatek. Týká se to ozbrojených sil i dalších oblastí. Všechno je tam ošetřeno. Včetně počtu vojenských jednotek, vybavení a vojenského personálu. Tady ten dokument je. Je parafován. Podpis kyjevské delegace je tam. Dokument zavazuje Ukrajinu k tomu, že nebude usilovat o přidružení k Západu a NATO. Za to jí garantuje trvalou neutralitu. Jako garanti smlouvy jsou v preambuli uvedeny Spojené státy, Spojené království, Čína, Rusko a Francie. Rusko označilo stažení vojsk od Kyjeva za gesto dobré vůle, ukrajinská strana uvedla, že ruská armáda byla vytlačena tou ukrajinskou.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Ukrajina podepsala dohodu o míru, po stažení ruské armády ji nedodržela. Putin ukázal dokument. Zásadní informaci okomentoval Andor Šándor | ŽivotvČesku.cz (zivotvcesku.cz)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8646-EA4E-4416-B7B6-D05F90A87CA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096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Ukrajina,</a:t>
            </a:r>
            <a:r>
              <a:rPr lang="cs-CZ" baseline="0" dirty="0" smtClean="0"/>
              <a:t> sled událostí: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https://player.odycdn.com/api/v4/streams/free/P%C5%99%C3%AD%C4%8DinyV%C3%A1lkynaUkrajin%C4%9B/0f6f738213a1564240a107efef16b47/bb4308?fbclid=IwAR1uOwhzpm76h-KL4B6UPf-cIYrCTQ5EHvJGSeKa2d7fLgHfV96ycmUgebI</a:t>
            </a:r>
            <a:endParaRPr lang="cs-CZ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Fašizace společnosti: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https://www.pokec24.cz/nezarazene/fasismus-na-ukrajine-video/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8646-EA4E-4416-B7B6-D05F90A87CA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517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WikiLeaks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Julian </a:t>
            </a:r>
            <a:r>
              <a:rPr lang="cs-CZ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Assange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 a příběh </a:t>
            </a:r>
            <a:r>
              <a:rPr lang="cs-CZ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Wikileaks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 dokument | </a:t>
            </a:r>
            <a:r>
              <a:rPr lang="cs-CZ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Stream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8646-EA4E-4416-B7B6-D05F90A87CA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181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Kniha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Válka na Ukrajině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od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Medey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Benjaminové a Nicolase Davise o americké a ruské motivaci:  Úvod od šéfredaktorky levicového týdeníku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Katrina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vanden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Heuvelová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že ruskou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agresy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nelze obhajovat informacemi o roli západu a NATO ve vyvolání této ukrajinské tragédie, ale je nutné se s touto rolí seznámit.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Historický přehled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geopolitických událostí na Ukrajině, oslabování Ruska, Italská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TV (1.2.2023):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https://player.odycdn.com/api/v4/streams/free/P%C5%99%C3%AD%C4%8DinyV%C3%A1lkynaUkrajin%C4%9B/0f6f738213a1564240a107efef16b47/bb4308?fbclid=IwAR1uOwhzpm76h-KL4B6UPf-cIYrCTQ5EHvJGSeKa2d7fLgHfV96ycmUgebI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Jeffrey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Sachs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Profesor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Sachs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 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Harwardovy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Kolumbijské univerzity, radil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Michajlu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Gorbačovovi,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Borisu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Jelcinovy a v současné době radí generálnímu tajemníku OSN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António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Gutteresovi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že to je (mp4, mail: 28.9.2023)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ABJ,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Jeffrey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Sachs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americká média k Ukrajině (mail: 11.8.2023):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https://youtube.com/watch?v=s2sA2m3g3rI&amp;feature=share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Robert Kennedy, synovec prezidenta J.F.K.,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co na Ukrajině skutečně jde (mp 4, mail z 30.8.2023) 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Generál Ing. Petr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Pelz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poměry sil (mail z 29.8.2023):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https://youtube.com/watch?v=oDMmmVbfufw&amp;si=d_KLu64R84AwFdDP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ABJ, G7, Henry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Kissinger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Ukrajinu Západ vyzbrojil, ale má nejméně zkušené vedení v Evropě. Rusko Krym </a:t>
            </a:r>
            <a:r>
              <a:rPr lang="cs-CZ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nedá.A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 USA chybí vedení - </a:t>
            </a:r>
            <a:r>
              <a:rPr lang="cs-CZ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YouTube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Trump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hodnocení politiky USA ve vztahu k Rusku: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https://youtu.be/ze0DEUrIrrI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BRICs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(mail: 20.9.2023):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https://youtube.com/watch?v=zYx2TAZpRXA&amp;si=YsY_gnwg4o35glG7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Bývalý americký generál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Hodges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potřeba poslat rakety: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/>
              </a:rPr>
              <a:t>https://zpravy.aktualne.cz/domaci/spotlight-rozhovor-ben-hodges-zpravy/r~9d54a25255e211ee82b7ac1f6b220ee8/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 dopadne válka na Ukrajině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(mp4, mail 4.8.2023)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Animace dopadů jaderné války: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/>
              </a:rPr>
              <a:t>https://sp.rmbl.ws/s8/2/p/J/_/G/pJ_Gk.caa.mp4?u=4&amp;b=0&amp;fbclid=IwAR2s8Ce3mQObC5V-a10fiji8vbn25bzEMlXmRFGoTmYOhd_nCjV3TCm2rCg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Liberální demokracie: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/>
              </a:rPr>
              <a:t>Demokracii už nemáme, nahradila ji liberální demokracie | MAGAZÍN.cz (magazin.cz)</a:t>
            </a:r>
            <a:endParaRPr lang="cs-CZ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Assange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cs-CZ" dirty="0" smtClean="0">
                <a:hlinkClick r:id="rId12"/>
              </a:rPr>
              <a:t>Julian </a:t>
            </a:r>
            <a:r>
              <a:rPr lang="cs-CZ" dirty="0" err="1" smtClean="0">
                <a:hlinkClick r:id="rId12"/>
              </a:rPr>
              <a:t>Assange</a:t>
            </a:r>
            <a:r>
              <a:rPr lang="cs-CZ" dirty="0" smtClean="0">
                <a:hlinkClick r:id="rId12"/>
              </a:rPr>
              <a:t> a příběh </a:t>
            </a:r>
            <a:r>
              <a:rPr lang="cs-CZ" dirty="0" err="1" smtClean="0">
                <a:hlinkClick r:id="rId12"/>
              </a:rPr>
              <a:t>Wikileaks</a:t>
            </a:r>
            <a:r>
              <a:rPr lang="cs-CZ" dirty="0" smtClean="0">
                <a:hlinkClick r:id="rId12"/>
              </a:rPr>
              <a:t> dokument | </a:t>
            </a:r>
            <a:r>
              <a:rPr lang="cs-CZ" dirty="0" err="1" smtClean="0">
                <a:hlinkClick r:id="rId12"/>
              </a:rPr>
              <a:t>Stream</a:t>
            </a:r>
            <a:endParaRPr lang="cs-CZ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68646-EA4E-4416-B7B6-D05F90A87CA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830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6BBC4F-FC91-4C69-8425-FD8804266F05}" type="slidenum">
              <a:rPr lang="cs-CZ" altLang="cs-CZ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cs-CZ" alt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37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6BBC4F-FC91-4C69-8425-FD8804266F05}" type="slidenum">
              <a:rPr lang="cs-CZ" altLang="cs-CZ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cs-CZ" alt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00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877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925A-86C4-4FED-8639-229F4807A020}" type="datetime1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14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828B-14CB-43D1-9720-3309BA686BB1}" type="datetime1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6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90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9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E0FB-3E26-40AA-AA79-3155C93DB3E5}" type="datetime1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362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2DE97-10E5-42C8-99E6-46D20ADAF161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8A6D8-AA39-4F42-9BFA-247AF0DAE2FB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59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7BB7A-EF3E-4A2F-84AB-3D5EFC28EA09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0F1FC-B9CB-4D53-95D6-FF89BE09158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541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1019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917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D868-DDB4-4626-AA74-2C41D3D545F5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8A72C-8CF4-4BC3-90E0-E134B7C952BD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48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7E5B0-5E08-4AE0-B95F-F370DFF851D7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31AEF-6264-4AA2-A294-2ADE38D6338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937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C9E97-6FA6-4EEF-A639-E32C939D0672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3D044-F359-4E3B-9C19-775A44D95D9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01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93902-5CA1-423E-AAE8-9E07A6FF4324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2608C-A9E6-4060-B41D-D0CD9A8F7EA5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39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0AE84-3A07-4E2F-876A-DEB1D61CF03B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EB762-EC32-42D0-9720-06BE23BF88B9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8763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465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879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465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9BA86-ACB3-4E73-8BC3-8376400C81D0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A471D-D6C4-440D-968F-52F9B6903E5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3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BFB1-BEC2-424E-8B72-741F6BC27045}" type="datetime1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417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465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879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465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9FD4F-7AD0-424F-9655-1BE8B1966030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117CE-23D0-4305-895D-2C158BEA9B6C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2029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2AA0A-46AB-4557-9480-0121F8A1E18B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79E78-C198-4D3D-8831-6EA748214AE5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12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92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92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D1A44-B211-4E58-AA20-8EE8E16EA4E3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62983-2D9F-47E7-A3A4-3887168DD9E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836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9C8C09-328D-42AA-A53C-25AFDE639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7F53DDE-E2A2-43E8-BE28-F1EE8DC2C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2C1151E-BC70-4AC9-92B8-0BEE5C8B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A70AA-F1A1-4530-941C-069A25B7132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4C43B9-B0C4-488B-B151-E1DB2015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833334C-9FC1-48D0-8DDD-7D833F36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818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F426ED-FCF8-4C93-996C-7D30BA25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9EC7C70-559A-4E8B-B3B3-D02C5BCE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E98DD1F-CF2A-49ED-BCB3-B18D7FF6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0D8E1-D46F-4028-8958-3700889EEA1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127B3E0-F606-4D87-92D7-EEA55A9F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69B37F1-EF73-4690-B575-9A39CCD0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0727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93A145-AB65-4F54-8C95-4DA033438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1019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5C4DBE4-8120-4725-B217-194BC2851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91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3E62766-277D-461D-9A11-2A72D746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ACC9-5C2D-4250-9CC2-C0737E6D55D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B45B365-F03C-4254-9D39-62EF1255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3D385B9-71D1-4345-BF81-3AE589774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7695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F64B11-52D8-4123-BA76-63E4E883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C422774-9F6B-4532-B209-A75C5AC22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DDFF1C3-6F26-4BFC-959C-1E999DD7F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9EB37F4-1B49-419E-AE87-CEA8C745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2919A-C514-48FA-81ED-ADFFA4033E1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C504528-FE80-4D94-B9A4-052DF96E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3AF7988-1084-49D2-8355-BCBE1B22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9385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C708DD-BC8A-454D-8313-5C10AAD2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9D99495-A725-4FC8-93D1-E45A2B6F8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35EDD97-2D1D-464C-950E-5BDA472E5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2718DCE8-9C86-4F03-B366-24DD5DB09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169C2464-3FF7-48D3-9F71-A629DB733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C501F047-7062-4201-A92D-4A7DE8F6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D44CD-A77A-40E5-B564-E5B112B5BFC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1626E8A-9DD2-477D-A009-F38B2097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F05ABF0-A915-49D7-B1F3-90FD67E4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5644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171B3A-29A7-49EB-9A61-23D9DDB2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431CD23-D066-4968-9A6C-37331024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226-F2B9-492F-8CCD-4387FF675CE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B0DE0BF-4E8C-4130-85A6-8657BB2A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9CA821E-9C85-4E86-83E9-536D9FBA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9347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B0CE27A3-247B-4032-B070-C37CDD048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5A4A4-5CCB-402B-91F8-8207D58CC3E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E086AF0-6F3E-4566-ACE2-F38D2578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4864442-4545-4D4B-9D11-87E050FE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3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735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D895-EDC4-4AE7-9EA6-DE031309FD7F}" type="datetime1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8480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4CA0D0-D6F6-4CC3-B23C-8068291D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7EC7C0C-902B-40D2-A0B1-2ED9A6A4B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87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6697B34A-17F4-4CA7-90C2-584FE0111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3220832-1951-4DCE-A6AD-9A143A8A0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042D-59C6-4F4F-8DB3-91550A99A95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4D59D09-A7D5-4820-82AC-D9C7551E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45E43B2-7B6E-409F-A025-EA903DF0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3944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33491B2-8B3D-42D8-A07A-174564B5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8A77933A-17DB-484E-8D00-429B1BE77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87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82F084C8-BCCE-4DD9-A7AE-FA00E47A0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4142C03-E077-425F-971A-52770D870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3C7D-5D07-4F6F-A0F5-EEF9961DF92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2DE77B7-03C2-4CE7-8590-7AB67693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83DA935-73B4-4996-BE5C-A64773AC4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448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C598AB-0C9A-4086-AF33-6B06C30C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0F870B6-63AC-449B-8841-D30726C66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F365EFA-CCD1-477B-ABEC-36721125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55F38-AA6B-4C0C-A139-BD0D15B52AF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C8ED1C8-D5B9-42F7-BAA9-01E7481D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6C255F9-62A2-40D5-A55C-3715AA83C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8714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46031F9-824C-44DF-8E88-D7FDDE946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AE3028E-38B9-47C9-82EB-0A7AA1D81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624BD0-87AC-4904-8621-12D17417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F46D-0F02-4F4D-BACC-376DA29FBBC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C90BAD-E767-470C-A78D-FECE910A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9E7F176-AE92-4EB5-B4F5-A1B75E74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7109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9C8C09-328D-42AA-A53C-25AFDE639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7F53DDE-E2A2-43E8-BE28-F1EE8DC2C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2C1151E-BC70-4AC9-92B8-0BEE5C8B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5A45-61BC-4C16-AAB4-C7098B5F30A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4C43B9-B0C4-488B-B151-E1DB2015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833334C-9FC1-48D0-8DDD-7D833F36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338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F426ED-FCF8-4C93-996C-7D30BA25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9EC7C70-559A-4E8B-B3B3-D02C5BCE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E98DD1F-CF2A-49ED-BCB3-B18D7FF6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6E53-C20B-41F4-A638-DDE22771253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127B3E0-F606-4D87-92D7-EEA55A9F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69B37F1-EF73-4690-B575-9A39CCD0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9965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93A145-AB65-4F54-8C95-4DA033438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1018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5C4DBE4-8120-4725-B217-194BC2851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91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3E62766-277D-461D-9A11-2A72D746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A294-F96A-4513-B117-ADE5236FBAE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B45B365-F03C-4254-9D39-62EF1255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3D385B9-71D1-4345-BF81-3AE589774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060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F64B11-52D8-4123-BA76-63E4E883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C422774-9F6B-4532-B209-A75C5AC22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DDFF1C3-6F26-4BFC-959C-1E999DD7F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9EB37F4-1B49-419E-AE87-CEA8C745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3EC1E-9178-48D2-8AC7-1F16844CCA3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C504528-FE80-4D94-B9A4-052DF96E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3AF7988-1084-49D2-8355-BCBE1B22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507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C708DD-BC8A-454D-8313-5C10AAD2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9D99495-A725-4FC8-93D1-E45A2B6F8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35EDD97-2D1D-464C-950E-5BDA472E5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2718DCE8-9C86-4F03-B366-24DD5DB09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169C2464-3FF7-48D3-9F71-A629DB733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C501F047-7062-4201-A92D-4A7DE8F6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2D93-2386-4BE1-BDF1-B07D1521F38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1626E8A-9DD2-477D-A009-F38B2097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F05ABF0-A915-49D7-B1F3-90FD67E4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7040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171B3A-29A7-49EB-9A61-23D9DDB2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431CD23-D066-4968-9A6C-37331024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61F90-20A6-4E21-BEEB-60F7802C3FE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B0DE0BF-4E8C-4130-85A6-8657BB2A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9CA821E-9C85-4E86-83E9-536D9FBA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66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81C2-FF7D-4CE4-96C1-F1C884BB229A}" type="datetime1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580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B0CE27A3-247B-4032-B070-C37CDD048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9BFAD-AD3C-4062-8094-5882343A075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E086AF0-6F3E-4566-ACE2-F38D2578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4864442-4545-4D4B-9D11-87E050FE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2561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4CA0D0-D6F6-4CC3-B23C-8068291D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7EC7C0C-902B-40D2-A0B1-2ED9A6A4B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87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6697B34A-17F4-4CA7-90C2-584FE0111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3220832-1951-4DCE-A6AD-9A143A8A0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AB4-4B65-498D-B6B5-0F2938AFEF3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4D59D09-A7D5-4820-82AC-D9C7551E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45E43B2-7B6E-409F-A025-EA903DF0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8006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33491B2-8B3D-42D8-A07A-174564B5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8A77933A-17DB-484E-8D00-429B1BE77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87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82F084C8-BCCE-4DD9-A7AE-FA00E47A0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4142C03-E077-425F-971A-52770D870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DAA5-2328-47E4-A2A2-C4BDD01B626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2DE77B7-03C2-4CE7-8590-7AB67693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83DA935-73B4-4996-BE5C-A64773AC4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6226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C598AB-0C9A-4086-AF33-6B06C30C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0F870B6-63AC-449B-8841-D30726C66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F365EFA-CCD1-477B-ABEC-36721125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368BB-C0B5-4C8C-95DC-0FCB6060BEE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C8ED1C8-D5B9-42F7-BAA9-01E7481D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6C255F9-62A2-40D5-A55C-3715AA83C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571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46031F9-824C-44DF-8E88-D7FDDE946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AE3028E-38B9-47C9-82EB-0A7AA1D81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624BD0-87AC-4904-8621-12D17417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70A-D179-4406-9989-A39D7FFC8ED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C90BAD-E767-470C-A78D-FECE910A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9E7F176-AE92-4EB5-B4F5-A1B75E74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3865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9C8C09-328D-42AA-A53C-25AFDE639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7F53DDE-E2A2-43E8-BE28-F1EE8DC2C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2C1151E-BC70-4AC9-92B8-0BEE5C8B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8609F-4A7D-496D-B2D7-B3679F329BF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4C43B9-B0C4-488B-B151-E1DB2015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833334C-9FC1-48D0-8DDD-7D833F36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332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F426ED-FCF8-4C93-996C-7D30BA25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9EC7C70-559A-4E8B-B3B3-D02C5BCE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E98DD1F-CF2A-49ED-BCB3-B18D7FF6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7918-0B81-43C8-B237-2E41E3EE011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127B3E0-F606-4D87-92D7-EEA55A9F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69B37F1-EF73-4690-B575-9A39CCD0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4039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93A145-AB65-4F54-8C95-4DA033438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1018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5C4DBE4-8120-4725-B217-194BC2851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91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3E62766-277D-461D-9A11-2A72D746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A6569-CCFB-427E-919E-7C0703DA7AF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B45B365-F03C-4254-9D39-62EF1255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3D385B9-71D1-4345-BF81-3AE589774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8274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F64B11-52D8-4123-BA76-63E4E883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C422774-9F6B-4532-B209-A75C5AC22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DDFF1C3-6F26-4BFC-959C-1E999DD7F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9EB37F4-1B49-419E-AE87-CEA8C745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1B7B9-340F-4094-B704-AFA25D51DE7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C504528-FE80-4D94-B9A4-052DF96E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3AF7988-1084-49D2-8355-BCBE1B22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778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C708DD-BC8A-454D-8313-5C10AAD2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9D99495-A725-4FC8-93D1-E45A2B6F8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35EDD97-2D1D-464C-950E-5BDA472E5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2718DCE8-9C86-4F03-B366-24DD5DB09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169C2464-3FF7-48D3-9F71-A629DB733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C501F047-7062-4201-A92D-4A7DE8F6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F2B1E-3456-4BF3-B7E9-01F66492A35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1626E8A-9DD2-477D-A009-F38B2097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F05ABF0-A915-49D7-B1F3-90FD67E4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018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25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25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566C-35D2-4F17-B2A9-C3D4CE323821}" type="datetime1">
              <a:rPr lang="cs-CZ" smtClean="0"/>
              <a:t>24.10.2023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88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171B3A-29A7-49EB-9A61-23D9DDB2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431CD23-D066-4968-9A6C-37331024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BB7E-276B-48A9-9B1C-3D9AF6C444C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B0DE0BF-4E8C-4130-85A6-8657BB2A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9CA821E-9C85-4E86-83E9-536D9FBA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70574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B0CE27A3-247B-4032-B070-C37CDD048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B08A-62E5-4DEB-8A4C-2585626A016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E086AF0-6F3E-4566-ACE2-F38D2578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4864442-4545-4D4B-9D11-87E050FE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5636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4CA0D0-D6F6-4CC3-B23C-8068291D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7EC7C0C-902B-40D2-A0B1-2ED9A6A4B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87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6697B34A-17F4-4CA7-90C2-584FE0111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3220832-1951-4DCE-A6AD-9A143A8A0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0137-71A1-4301-90D8-9ED88C689EF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4D59D09-A7D5-4820-82AC-D9C7551E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45E43B2-7B6E-409F-A025-EA903DF0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0326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33491B2-8B3D-42D8-A07A-174564B5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8A77933A-17DB-484E-8D00-429B1BE77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87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82F084C8-BCCE-4DD9-A7AE-FA00E47A0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4142C03-E077-425F-971A-52770D870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4F93-79AF-4D9E-B37F-016B34A0B07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2DE77B7-03C2-4CE7-8590-7AB67693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83DA935-73B4-4996-BE5C-A64773AC4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47633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C598AB-0C9A-4086-AF33-6B06C30C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0F870B6-63AC-449B-8841-D30726C66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F365EFA-CCD1-477B-ABEC-36721125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1DA8-E72E-4906-922B-44C632F47D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C8ED1C8-D5B9-42F7-BAA9-01E7481D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6C255F9-62A2-40D5-A55C-3715AA83C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878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46031F9-824C-44DF-8E88-D7FDDE946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AE3028E-38B9-47C9-82EB-0A7AA1D81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624BD0-87AC-4904-8621-12D17417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D68C-2D8A-4BC5-A4B2-560243BF1E8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C90BAD-E767-470C-A78D-FECE910A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9E7F176-AE92-4EB5-B4F5-A1B75E74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7267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9C8C09-328D-42AA-A53C-25AFDE639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7F53DDE-E2A2-43E8-BE28-F1EE8DC2C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2C1151E-BC70-4AC9-92B8-0BEE5C8B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B8C-D7A3-498D-9011-106043CA6D5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4C43B9-B0C4-488B-B151-E1DB2015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833334C-9FC1-48D0-8DDD-7D833F36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65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F426ED-FCF8-4C93-996C-7D30BA25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9EC7C70-559A-4E8B-B3B3-D02C5BCE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E98DD1F-CF2A-49ED-BCB3-B18D7FF6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FC2F-AE08-41A8-A80E-5AD46BF4916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127B3E0-F606-4D87-92D7-EEA55A9F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69B37F1-EF73-4690-B575-9A39CCD0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66964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93A145-AB65-4F54-8C95-4DA033438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1017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5C4DBE4-8120-4725-B217-194BC2851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90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3E62766-277D-461D-9A11-2A72D746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DE2C0-B31A-4455-B18E-85C9669EFAF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B45B365-F03C-4254-9D39-62EF1255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3D385B9-71D1-4345-BF81-3AE589774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49899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F64B11-52D8-4123-BA76-63E4E883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C422774-9F6B-4532-B209-A75C5AC22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DDFF1C3-6F26-4BFC-959C-1E999DD7F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9EB37F4-1B49-419E-AE87-CEA8C745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2C8F-27BD-4BB5-ACBF-C83762A1EF9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C504528-FE80-4D94-B9A4-052DF96E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3AF7988-1084-49D2-8355-BCBE1B22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9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AA5-BC45-4AF8-A5D6-25FD9E233F6D}" type="datetime1">
              <a:rPr lang="cs-CZ" smtClean="0"/>
              <a:t>24.10.2023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204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C708DD-BC8A-454D-8313-5C10AAD2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9D99495-A725-4FC8-93D1-E45A2B6F8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35EDD97-2D1D-464C-950E-5BDA472E5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2718DCE8-9C86-4F03-B366-24DD5DB09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169C2464-3FF7-48D3-9F71-A629DB733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C501F047-7062-4201-A92D-4A7DE8F6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517F-8446-4F09-AE89-A354E24757B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1626E8A-9DD2-477D-A009-F38B2097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F05ABF0-A915-49D7-B1F3-90FD67E4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9178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171B3A-29A7-49EB-9A61-23D9DDB2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431CD23-D066-4968-9A6C-37331024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0549E-4867-4CEE-BE17-1798CF28399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B0DE0BF-4E8C-4130-85A6-8657BB2A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9CA821E-9C85-4E86-83E9-536D9FBA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0398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B0CE27A3-247B-4032-B070-C37CDD048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64A3-5FE2-4856-9117-B5A0D492F2C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E086AF0-6F3E-4566-ACE2-F38D2578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4864442-4545-4D4B-9D11-87E050FE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86526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4CA0D0-D6F6-4CC3-B23C-8068291D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7EC7C0C-902B-40D2-A0B1-2ED9A6A4B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86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6697B34A-17F4-4CA7-90C2-584FE0111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3220832-1951-4DCE-A6AD-9A143A8A0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55A7-8B3C-4903-9A2F-999269E5674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4D59D09-A7D5-4820-82AC-D9C7551E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45E43B2-7B6E-409F-A025-EA903DF0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98740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33491B2-8B3D-42D8-A07A-174564B5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8A77933A-17DB-484E-8D00-429B1BE77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86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82F084C8-BCCE-4DD9-A7AE-FA00E47A0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4142C03-E077-425F-971A-52770D870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48B7B-F5B2-4006-9EB9-D657AB700CE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2DE77B7-03C2-4CE7-8590-7AB67693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83DA935-73B4-4996-BE5C-A64773AC4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5745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C598AB-0C9A-4086-AF33-6B06C30C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0F870B6-63AC-449B-8841-D30726C66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F365EFA-CCD1-477B-ABEC-36721125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3409-1740-4B9A-8D75-59AFDC81650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C8ED1C8-D5B9-42F7-BAA9-01E7481D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6C255F9-62A2-40D5-A55C-3715AA83C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6224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46031F9-824C-44DF-8E88-D7FDDE946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AE3028E-38B9-47C9-82EB-0A7AA1D81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624BD0-87AC-4904-8621-12D17417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0746-A79E-4659-AD33-7EBDC8D7781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C90BAD-E767-470C-A78D-FECE910A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9E7F176-AE92-4EB5-B4F5-A1B75E74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0583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9C8C09-328D-42AA-A53C-25AFDE639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7F53DDE-E2A2-43E8-BE28-F1EE8DC2C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2C1151E-BC70-4AC9-92B8-0BEE5C8B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D268-3B86-43A8-89ED-DF4A5CF8007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4C43B9-B0C4-488B-B151-E1DB2015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833334C-9FC1-48D0-8DDD-7D833F36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9035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F426ED-FCF8-4C93-996C-7D30BA25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9EC7C70-559A-4E8B-B3B3-D02C5BCE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E98DD1F-CF2A-49ED-BCB3-B18D7FF6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21F3-1E2B-4E49-A66E-65B42D2398A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127B3E0-F606-4D87-92D7-EEA55A9F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69B37F1-EF73-4690-B575-9A39CCD0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9961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93A145-AB65-4F54-8C95-4DA033438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1016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5C4DBE4-8120-4725-B217-194BC2851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89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3E62766-277D-461D-9A11-2A72D746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5F0BD-8808-4A47-9815-06C5182D962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B45B365-F03C-4254-9D39-62EF1255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3D385B9-71D1-4345-BF81-3AE589774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91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73CB-5F82-4229-8C3B-541F45936D8C}" type="datetime1">
              <a:rPr lang="cs-CZ" smtClean="0"/>
              <a:t>24.10.2023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87536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F64B11-52D8-4123-BA76-63E4E883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C422774-9F6B-4532-B209-A75C5AC22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DDFF1C3-6F26-4BFC-959C-1E999DD7F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9EB37F4-1B49-419E-AE87-CEA8C745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F6D4-B403-4CA6-A5BD-5DF1BC30A7C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C504528-FE80-4D94-B9A4-052DF96E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3AF7988-1084-49D2-8355-BCBE1B22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79659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C708DD-BC8A-454D-8313-5C10AAD2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9D99495-A725-4FC8-93D1-E45A2B6F8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35EDD97-2D1D-464C-950E-5BDA472E5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2718DCE8-9C86-4F03-B366-24DD5DB09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169C2464-3FF7-48D3-9F71-A629DB733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C501F047-7062-4201-A92D-4A7DE8F6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7594C-0309-4F94-8284-E41DCACC61D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1626E8A-9DD2-477D-A009-F38B2097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F05ABF0-A915-49D7-B1F3-90FD67E4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46827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171B3A-29A7-49EB-9A61-23D9DDB2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431CD23-D066-4968-9A6C-37331024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8540-992D-4551-BEE7-DC166387183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B0DE0BF-4E8C-4130-85A6-8657BB2A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9CA821E-9C85-4E86-83E9-536D9FBA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767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B0CE27A3-247B-4032-B070-C37CDD048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2BEA-BA5E-4A57-9861-776F6D57758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E086AF0-6F3E-4566-ACE2-F38D2578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4864442-4545-4D4B-9D11-87E050FE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1844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4CA0D0-D6F6-4CC3-B23C-8068291D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7EC7C0C-902B-40D2-A0B1-2ED9A6A4B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85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6697B34A-17F4-4CA7-90C2-584FE0111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3220832-1951-4DCE-A6AD-9A143A8A0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2AE8-AB45-41F2-9693-B90498B1018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4D59D09-A7D5-4820-82AC-D9C7551E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45E43B2-7B6E-409F-A025-EA903DF0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07261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33491B2-8B3D-42D8-A07A-174564B5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8A77933A-17DB-484E-8D00-429B1BE77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85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82F084C8-BCCE-4DD9-A7AE-FA00E47A0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4142C03-E077-425F-971A-52770D870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A43E-40E0-4CF6-AF2E-16F2D4E1734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2DE77B7-03C2-4CE7-8590-7AB67693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83DA935-73B4-4996-BE5C-A64773AC4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47453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C598AB-0C9A-4086-AF33-6B06C30C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0F870B6-63AC-449B-8841-D30726C66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F365EFA-CCD1-477B-ABEC-36721125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CC25-A160-43BE-9F79-D54475C784E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C8ED1C8-D5B9-42F7-BAA9-01E7481D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6C255F9-62A2-40D5-A55C-3715AA83C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11405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46031F9-824C-44DF-8E88-D7FDDE946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AE3028E-38B9-47C9-82EB-0A7AA1D81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624BD0-87AC-4904-8621-12D17417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FEBAC-32E7-4869-BFFC-DD5BB64DF98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C90BAD-E767-470C-A78D-FECE910A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9E7F176-AE92-4EB5-B4F5-A1B75E74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07995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9C8C09-328D-42AA-A53C-25AFDE639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7F53DDE-E2A2-43E8-BE28-F1EE8DC2C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2C1151E-BC70-4AC9-92B8-0BEE5C8B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09B-5947-46AF-980C-2D27421F1DD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4C43B9-B0C4-488B-B151-E1DB2015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833334C-9FC1-48D0-8DDD-7D833F36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04719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F426ED-FCF8-4C93-996C-7D30BA25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9EC7C70-559A-4E8B-B3B3-D02C5BCE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E98DD1F-CF2A-49ED-BCB3-B18D7FF6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87E2A-BE48-4F01-BCED-21DC7427335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127B3E0-F606-4D87-92D7-EEA55A9F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69B37F1-EF73-4690-B575-9A39CCD0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03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50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97A8-B4B1-49A6-ACA5-BB7CCB5B595F}" type="datetime1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05660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93A145-AB65-4F54-8C95-4DA033438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1015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5C4DBE4-8120-4725-B217-194BC2851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88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3E62766-277D-461D-9A11-2A72D746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6CA0-4316-4A93-A6EA-AB0249EB9E2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B45B365-F03C-4254-9D39-62EF1255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3D385B9-71D1-4345-BF81-3AE589774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89052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F64B11-52D8-4123-BA76-63E4E883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C422774-9F6B-4532-B209-A75C5AC22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DDFF1C3-6F26-4BFC-959C-1E999DD7F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9EB37F4-1B49-419E-AE87-CEA8C745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2102-05C7-41DE-A5CA-07F855E0AC9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C504528-FE80-4D94-B9A4-052DF96E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3AF7988-1084-49D2-8355-BCBE1B22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8322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C708DD-BC8A-454D-8313-5C10AAD2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9D99495-A725-4FC8-93D1-E45A2B6F8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35EDD97-2D1D-464C-950E-5BDA472E5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2718DCE8-9C86-4F03-B366-24DD5DB09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169C2464-3FF7-48D3-9F71-A629DB733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C501F047-7062-4201-A92D-4A7DE8F6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69744-6DF6-4ECB-AD82-877DBA0E04B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1626E8A-9DD2-477D-A009-F38B2097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F05ABF0-A915-49D7-B1F3-90FD67E4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56806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171B3A-29A7-49EB-9A61-23D9DDB2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431CD23-D066-4968-9A6C-37331024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B23-3BE9-4176-9ADA-A4CB4C26BFC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B0DE0BF-4E8C-4130-85A6-8657BB2A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9CA821E-9C85-4E86-83E9-536D9FBA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93255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B0CE27A3-247B-4032-B070-C37CDD048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D195-77EF-4553-990E-BB898B891DC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E086AF0-6F3E-4566-ACE2-F38D2578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4864442-4545-4D4B-9D11-87E050FE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5846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4CA0D0-D6F6-4CC3-B23C-8068291D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7EC7C0C-902B-40D2-A0B1-2ED9A6A4B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84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6697B34A-17F4-4CA7-90C2-584FE0111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3220832-1951-4DCE-A6AD-9A143A8A0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79E51-40CD-4DAB-BFF5-03C09A23AAA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4D59D09-A7D5-4820-82AC-D9C7551E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45E43B2-7B6E-409F-A025-EA903DF0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4593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33491B2-8B3D-42D8-A07A-174564B5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8A77933A-17DB-484E-8D00-429B1BE77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84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82F084C8-BCCE-4DD9-A7AE-FA00E47A0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4142C03-E077-425F-971A-52770D870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2665-1052-4AC3-B533-33AE014E645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2DE77B7-03C2-4CE7-8590-7AB67693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83DA935-73B4-4996-BE5C-A64773AC4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95207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C598AB-0C9A-4086-AF33-6B06C30C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0F870B6-63AC-449B-8841-D30726C66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F365EFA-CCD1-477B-ABEC-36721125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B314-E97B-4C99-BBBE-97720B3D4C3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C8ED1C8-D5B9-42F7-BAA9-01E7481D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6C255F9-62A2-40D5-A55C-3715AA83C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94062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46031F9-824C-44DF-8E88-D7FDDE946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AE3028E-38B9-47C9-82EB-0A7AA1D81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624BD0-87AC-4904-8621-12D17417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AA94-975A-4650-AC53-83CC439C2C4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C90BAD-E767-470C-A78D-FECE910A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9E7F176-AE92-4EB5-B4F5-A1B75E74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75713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9C8C09-328D-42AA-A53C-25AFDE639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7F53DDE-E2A2-43E8-BE28-F1EE8DC2C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2C1151E-BC70-4AC9-92B8-0BEE5C8B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009E-90C0-42E9-9079-0DEE1B76664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4C43B9-B0C4-488B-B151-E1DB2015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833334C-9FC1-48D0-8DDD-7D833F36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01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2E6E-1E5F-4774-9812-9119DAF2172C}" type="datetime1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58408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F426ED-FCF8-4C93-996C-7D30BA25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9EC7C70-559A-4E8B-B3B3-D02C5BCE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E98DD1F-CF2A-49ED-BCB3-B18D7FF6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EA589-9558-4918-9944-1302B46D4FA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127B3E0-F606-4D87-92D7-EEA55A9F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69B37F1-EF73-4690-B575-9A39CCD0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56727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93A145-AB65-4F54-8C95-4DA033438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1008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85C4DBE4-8120-4725-B217-194BC2851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81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3E62766-277D-461D-9A11-2A72D746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E55-E3C3-4A9C-BF20-D1CFE078F5A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B45B365-F03C-4254-9D39-62EF1255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3D385B9-71D1-4345-BF81-3AE589774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93816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F64B11-52D8-4123-BA76-63E4E883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C422774-9F6B-4532-B209-A75C5AC22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DDFF1C3-6F26-4BFC-959C-1E999DD7F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9EB37F4-1B49-419E-AE87-CEA8C745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3BA9-1EF3-4E11-AAB1-F225611F863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C504528-FE80-4D94-B9A4-052DF96E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3AF7988-1084-49D2-8355-BCBE1B22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75861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C708DD-BC8A-454D-8313-5C10AAD2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A9D99495-A725-4FC8-93D1-E45A2B6F8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B35EDD97-2D1D-464C-950E-5BDA472E5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2718DCE8-9C86-4F03-B366-24DD5DB09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169C2464-3FF7-48D3-9F71-A629DB733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C501F047-7062-4201-A92D-4A7DE8F6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9EDE-022D-45BE-9523-01FB3B298BA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1626E8A-9DD2-477D-A009-F38B2097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F05ABF0-A915-49D7-B1F3-90FD67E4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4009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C171B3A-29A7-49EB-9A61-23D9DDB2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431CD23-D066-4968-9A6C-37331024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83E3-A2F1-4CCD-A908-44E7864061B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B0DE0BF-4E8C-4130-85A6-8657BB2A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9CA821E-9C85-4E86-83E9-536D9FBA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8022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B0CE27A3-247B-4032-B070-C37CDD048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25E5-0085-44C2-8464-8DF75E8137D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E086AF0-6F3E-4566-ACE2-F38D2578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4864442-4545-4D4B-9D11-87E050FE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3997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4CA0D0-D6F6-4CC3-B23C-8068291D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7EC7C0C-902B-40D2-A0B1-2ED9A6A4B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77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6697B34A-17F4-4CA7-90C2-584FE0111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3220832-1951-4DCE-A6AD-9A143A8A0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3D092-1DF6-4A59-BC8D-BAF59744413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4D59D09-A7D5-4820-82AC-D9C7551E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45E43B2-7B6E-409F-A025-EA903DF0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22749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33491B2-8B3D-42D8-A07A-174564B5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8A77933A-17DB-484E-8D00-429B1BE77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77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82F084C8-BCCE-4DD9-A7AE-FA00E47A0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4142C03-E077-425F-971A-52770D870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1C92-5262-402E-8AB5-82F2393C7C2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2DE77B7-03C2-4CE7-8590-7AB676939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83DA935-73B4-4996-BE5C-A64773AC4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98468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C598AB-0C9A-4086-AF33-6B06C30C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0F870B6-63AC-449B-8841-D30726C66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F365EFA-CCD1-477B-ABEC-36721125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A98D-88D2-40D8-A3DA-1758C502E47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C8ED1C8-D5B9-42F7-BAA9-01E7481D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6C255F9-62A2-40D5-A55C-3715AA83C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89230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46031F9-824C-44DF-8E88-D7FDDE946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AE3028E-38B9-47C9-82EB-0A7AA1D81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624BD0-87AC-4904-8621-12D17417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0455-4B12-4AFE-BC39-F35323E7A48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C90BAD-E767-470C-A78D-FECE910A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9E7F176-AE92-4EB5-B4F5-A1B75E74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23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11001-0BDD-4E55-A421-BAB9918319FF}" type="datetime1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6BAA-7BDD-4E32-9A34-71FEE17E3E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41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6EBA114-5904-4F68-8EEC-13A0DC30F3E8}" type="datetime1">
              <a:rPr lang="cs-CZ" altLang="cs-CZ" smtClean="0">
                <a:solidFill>
                  <a:srgbClr val="000000"/>
                </a:solidFill>
              </a:rPr>
              <a:t>24.10.2023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A20A465-257B-4D52-9D5E-4EDF9E81C067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82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B87AD59-42CD-45ED-8ACB-77BAAB4C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169F473-2043-4973-B4CB-02B94EFE2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F0ABA1-1134-4F8A-AAEA-F8BDAA497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80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CCAE-8F36-4F77-B636-256D8F08D72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4DC46E1-4FE0-47C9-A6A9-C68CB3B4A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80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02583BB-1152-42FE-A83D-E4AE5F68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80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B87AD59-42CD-45ED-8ACB-77BAAB4C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169F473-2043-4973-B4CB-02B94EFE2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F0ABA1-1134-4F8A-AAEA-F8BDAA497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80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5D90D-13D0-451F-AAAF-3C81D2CFB87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4DC46E1-4FE0-47C9-A6A9-C68CB3B4A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80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02583BB-1152-42FE-A83D-E4AE5F68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80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55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B87AD59-42CD-45ED-8ACB-77BAAB4C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169F473-2043-4973-B4CB-02B94EFE2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F0ABA1-1134-4F8A-AAEA-F8BDAA497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79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5EEDD-F158-41A0-8A39-041571F6841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4DC46E1-4FE0-47C9-A6A9-C68CB3B4A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79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02583BB-1152-42FE-A83D-E4AE5F68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79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14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B87AD59-42CD-45ED-8ACB-77BAAB4C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169F473-2043-4973-B4CB-02B94EFE2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F0ABA1-1134-4F8A-AAEA-F8BDAA497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78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88741-7A41-4C05-8A40-36994979FBC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4DC46E1-4FE0-47C9-A6A9-C68CB3B4A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78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02583BB-1152-42FE-A83D-E4AE5F68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78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33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B87AD59-42CD-45ED-8ACB-77BAAB4C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169F473-2043-4973-B4CB-02B94EFE2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F0ABA1-1134-4F8A-AAEA-F8BDAA497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7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D7283-6E2F-4ED3-9093-A7C7C8AB02B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4DC46E1-4FE0-47C9-A6A9-C68CB3B4A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77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02583BB-1152-42FE-A83D-E4AE5F68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7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79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B87AD59-42CD-45ED-8ACB-77BAAB4C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169F473-2043-4973-B4CB-02B94EFE2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F0ABA1-1134-4F8A-AAEA-F8BDAA497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7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641A4-8414-4F8C-8583-3AB1221FDCE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4DC46E1-4FE0-47C9-A6A9-C68CB3B4A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76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02583BB-1152-42FE-A83D-E4AE5F68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7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40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B87AD59-42CD-45ED-8ACB-77BAAB4CC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169F473-2043-4973-B4CB-02B94EFE2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F0ABA1-1134-4F8A-AAEA-F8BDAA497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70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72BA6-86A7-4957-8761-A008B56C069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4DC46E1-4FE0-47C9-A6A9-C68CB3B4A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70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02583BB-1152-42FE-A83D-E4AE5F68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70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9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svg"/><Relationship Id="rId18" Type="http://schemas.openxmlformats.org/officeDocument/2006/relationships/image" Target="../media/image9.png"/><Relationship Id="rId21" Type="http://schemas.openxmlformats.org/officeDocument/2006/relationships/image" Target="../media/image19.svg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17" Type="http://schemas.openxmlformats.org/officeDocument/2006/relationships/image" Target="../media/image15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5" Type="http://schemas.openxmlformats.org/officeDocument/2006/relationships/image" Target="../media/image2.png"/><Relationship Id="rId15" Type="http://schemas.openxmlformats.org/officeDocument/2006/relationships/image" Target="../media/image13.svg"/><Relationship Id="rId10" Type="http://schemas.openxmlformats.org/officeDocument/2006/relationships/image" Target="../media/image5.png"/><Relationship Id="rId19" Type="http://schemas.openxmlformats.org/officeDocument/2006/relationships/image" Target="../media/image17.sv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7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8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9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svg"/><Relationship Id="rId18" Type="http://schemas.openxmlformats.org/officeDocument/2006/relationships/image" Target="../media/image9.png"/><Relationship Id="rId3" Type="http://schemas.openxmlformats.org/officeDocument/2006/relationships/image" Target="../media/image1.png"/><Relationship Id="rId21" Type="http://schemas.openxmlformats.org/officeDocument/2006/relationships/image" Target="../media/image19.svg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89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5" Type="http://schemas.openxmlformats.org/officeDocument/2006/relationships/image" Target="../media/image2.png"/><Relationship Id="rId15" Type="http://schemas.openxmlformats.org/officeDocument/2006/relationships/image" Target="../media/image13.svg"/><Relationship Id="rId10" Type="http://schemas.openxmlformats.org/officeDocument/2006/relationships/image" Target="../media/image5.png"/><Relationship Id="rId19" Type="http://schemas.openxmlformats.org/officeDocument/2006/relationships/image" Target="../media/image17.svg"/><Relationship Id="rId4" Type="http://schemas.openxmlformats.org/officeDocument/2006/relationships/image" Target="../media/image2.svg"/><Relationship Id="rId9" Type="http://schemas.openxmlformats.org/officeDocument/2006/relationships/image" Target="../media/image7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90.xml"/><Relationship Id="rId6" Type="http://schemas.openxmlformats.org/officeDocument/2006/relationships/image" Target="../media/image11.png"/><Relationship Id="rId5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APROCHEM 2023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Hustopeče u Brna</a:t>
            </a:r>
          </a:p>
          <a:p>
            <a:r>
              <a:rPr lang="cs-CZ" dirty="0" smtClean="0"/>
              <a:t>18.10 – 19.10.2023</a:t>
            </a:r>
            <a:endParaRPr lang="cs-CZ" dirty="0"/>
          </a:p>
        </p:txBody>
      </p:sp>
      <p:grpSp>
        <p:nvGrpSpPr>
          <p:cNvPr id="5" name="Skupina 4"/>
          <p:cNvGrpSpPr/>
          <p:nvPr/>
        </p:nvGrpSpPr>
        <p:grpSpPr>
          <a:xfrm>
            <a:off x="507744" y="732836"/>
            <a:ext cx="8062761" cy="5331946"/>
            <a:chOff x="507744" y="732836"/>
            <a:chExt cx="8062761" cy="5331946"/>
          </a:xfrm>
        </p:grpSpPr>
        <p:pic>
          <p:nvPicPr>
            <p:cNvPr id="6" name="Grafický objekt 3" descr="Zdvižená ruka">
              <a:extLst>
                <a:ext uri="{FF2B5EF4-FFF2-40B4-BE49-F238E27FC236}">
                  <a16:creationId xmlns:a16="http://schemas.microsoft.com/office/drawing/2014/main" xmlns="" id="{83FAFF53-18DF-41B4-9F5E-83B5DD6856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4224003" y="1256368"/>
              <a:ext cx="900113" cy="1200151"/>
            </a:xfrm>
            <a:prstGeom prst="rect">
              <a:avLst/>
            </a:prstGeom>
          </p:spPr>
        </p:pic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xmlns="" id="{9542B627-93A7-475A-99DC-211CCB2DC688}"/>
                </a:ext>
              </a:extLst>
            </p:cNvPr>
            <p:cNvGrpSpPr/>
            <p:nvPr/>
          </p:nvGrpSpPr>
          <p:grpSpPr>
            <a:xfrm>
              <a:off x="1161970" y="1762825"/>
              <a:ext cx="995660" cy="862905"/>
              <a:chOff x="5432226" y="2889"/>
              <a:chExt cx="1327546" cy="862905"/>
            </a:xfrm>
          </p:grpSpPr>
          <p:sp>
            <p:nvSpPr>
              <p:cNvPr id="35" name="Obdélník: se zakulacenými rohy 5">
                <a:extLst>
                  <a:ext uri="{FF2B5EF4-FFF2-40B4-BE49-F238E27FC236}">
                    <a16:creationId xmlns:a16="http://schemas.microsoft.com/office/drawing/2014/main" xmlns="" id="{3093773D-E265-4DF7-8690-8FE814B01AFD}"/>
                  </a:ext>
                </a:extLst>
              </p:cNvPr>
              <p:cNvSpPr/>
              <p:nvPr/>
            </p:nvSpPr>
            <p:spPr>
              <a:xfrm>
                <a:off x="5432226" y="2889"/>
                <a:ext cx="1327546" cy="862905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6" name="Obdélník: se zakulacenými rohy 4">
                <a:extLst>
                  <a:ext uri="{FF2B5EF4-FFF2-40B4-BE49-F238E27FC236}">
                    <a16:creationId xmlns:a16="http://schemas.microsoft.com/office/drawing/2014/main" xmlns="" id="{AAAAED8B-7E07-4A3B-A4EA-1A497741330B}"/>
                  </a:ext>
                </a:extLst>
              </p:cNvPr>
              <p:cNvSpPr txBox="1"/>
              <p:nvPr/>
            </p:nvSpPr>
            <p:spPr>
              <a:xfrm>
                <a:off x="5474350" y="45013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>
                    <a:solidFill>
                      <a:prstClr val="white"/>
                    </a:solidFill>
                  </a:rPr>
                  <a:t>GEOPOLITIKA</a:t>
                </a:r>
              </a:p>
            </p:txBody>
          </p:sp>
        </p:grpSp>
        <p:pic>
          <p:nvPicPr>
            <p:cNvPr id="8" name="Grafický objekt 7" descr="Svět">
              <a:extLst>
                <a:ext uri="{FF2B5EF4-FFF2-40B4-BE49-F238E27FC236}">
                  <a16:creationId xmlns:a16="http://schemas.microsoft.com/office/drawing/2014/main" xmlns="" id="{30BCDDB1-CE27-422A-BF02-6E9D171D96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507744" y="1736725"/>
              <a:ext cx="685800" cy="914400"/>
            </a:xfrm>
            <a:prstGeom prst="rect">
              <a:avLst/>
            </a:prstGeom>
          </p:spPr>
        </p:pic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xmlns="" id="{F0225BFF-78E0-4CE5-BBC0-F447899BB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37492" y="828465"/>
              <a:ext cx="996782" cy="865707"/>
            </a:xfrm>
            <a:prstGeom prst="rect">
              <a:avLst/>
            </a:prstGeom>
          </p:spPr>
        </p:pic>
        <p:pic>
          <p:nvPicPr>
            <p:cNvPr id="10" name="Grafický objekt 9" descr="Částečně zataženo">
              <a:extLst>
                <a:ext uri="{FF2B5EF4-FFF2-40B4-BE49-F238E27FC236}">
                  <a16:creationId xmlns:a16="http://schemas.microsoft.com/office/drawing/2014/main" xmlns="" id="{E25640E7-5A2B-4CF1-BB49-124DD5726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2357926" y="732836"/>
              <a:ext cx="685800" cy="914400"/>
            </a:xfrm>
            <a:prstGeom prst="rect">
              <a:avLst/>
            </a:prstGeom>
          </p:spPr>
        </p:pic>
        <p:pic>
          <p:nvPicPr>
            <p:cNvPr id="11" name="Grafický objekt 10" descr="Ozubená kola">
              <a:extLst>
                <a:ext uri="{FF2B5EF4-FFF2-40B4-BE49-F238E27FC236}">
                  <a16:creationId xmlns:a16="http://schemas.microsoft.com/office/drawing/2014/main" xmlns="" id="{9F6F01C3-345F-4702-837F-0DCAFBE5DB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5109728" y="760673"/>
              <a:ext cx="685800" cy="914400"/>
            </a:xfrm>
            <a:prstGeom prst="rect">
              <a:avLst/>
            </a:prstGeom>
          </p:spPr>
        </p:pic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xmlns="" id="{8D00A7CD-2FB8-4618-9338-513D1CBE2531}"/>
                </a:ext>
              </a:extLst>
            </p:cNvPr>
            <p:cNvGrpSpPr/>
            <p:nvPr/>
          </p:nvGrpSpPr>
          <p:grpSpPr>
            <a:xfrm>
              <a:off x="5696626" y="826808"/>
              <a:ext cx="995660" cy="862905"/>
              <a:chOff x="3314683" y="5115089"/>
              <a:chExt cx="1327546" cy="862905"/>
            </a:xfrm>
          </p:grpSpPr>
          <p:sp>
            <p:nvSpPr>
              <p:cNvPr id="33" name="Obdélník: se zakulacenými rohy 12">
                <a:extLst>
                  <a:ext uri="{FF2B5EF4-FFF2-40B4-BE49-F238E27FC236}">
                    <a16:creationId xmlns:a16="http://schemas.microsoft.com/office/drawing/2014/main" xmlns="" id="{FB8DBF07-AD28-4CB9-85BC-E28DBC96A06F}"/>
                  </a:ext>
                </a:extLst>
              </p:cNvPr>
              <p:cNvSpPr/>
              <p:nvPr/>
            </p:nvSpPr>
            <p:spPr>
              <a:xfrm>
                <a:off x="3314683" y="5115089"/>
                <a:ext cx="1327546" cy="862905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4" name="Obdélník: se zakulacenými rohy 4">
                <a:extLst>
                  <a:ext uri="{FF2B5EF4-FFF2-40B4-BE49-F238E27FC236}">
                    <a16:creationId xmlns:a16="http://schemas.microsoft.com/office/drawing/2014/main" xmlns="" id="{EF944C7E-7C42-4B0C-878F-74C819383793}"/>
                  </a:ext>
                </a:extLst>
              </p:cNvPr>
              <p:cNvSpPr txBox="1"/>
              <p:nvPr/>
            </p:nvSpPr>
            <p:spPr>
              <a:xfrm>
                <a:off x="3356807" y="5157213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>
                    <a:solidFill>
                      <a:prstClr val="white"/>
                    </a:solidFill>
                  </a:rPr>
                  <a:t>EKONOMIKA </a:t>
                </a:r>
              </a:p>
            </p:txBody>
          </p:sp>
        </p:grpSp>
        <p:pic>
          <p:nvPicPr>
            <p:cNvPr id="13" name="Grafický objekt 14" descr="Kompas na mapě">
              <a:extLst>
                <a:ext uri="{FF2B5EF4-FFF2-40B4-BE49-F238E27FC236}">
                  <a16:creationId xmlns:a16="http://schemas.microsoft.com/office/drawing/2014/main" xmlns="" id="{FA177EBB-7C32-4D46-AE71-C2A8606773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6951104" y="1762472"/>
              <a:ext cx="685800" cy="914400"/>
            </a:xfrm>
            <a:prstGeom prst="rect">
              <a:avLst/>
            </a:prstGeom>
          </p:spPr>
        </p:pic>
        <p:grpSp>
          <p:nvGrpSpPr>
            <p:cNvPr id="14" name="Skupina 13">
              <a:extLst>
                <a:ext uri="{FF2B5EF4-FFF2-40B4-BE49-F238E27FC236}">
                  <a16:creationId xmlns:a16="http://schemas.microsoft.com/office/drawing/2014/main" xmlns="" id="{24A7841D-49FE-46CC-96A5-9ED0BAF5158C}"/>
                </a:ext>
              </a:extLst>
            </p:cNvPr>
            <p:cNvGrpSpPr/>
            <p:nvPr/>
          </p:nvGrpSpPr>
          <p:grpSpPr>
            <a:xfrm>
              <a:off x="7574845" y="1814320"/>
              <a:ext cx="995660" cy="862905"/>
              <a:chOff x="5432226" y="5992204"/>
              <a:chExt cx="1327546" cy="862905"/>
            </a:xfrm>
          </p:grpSpPr>
          <p:sp>
            <p:nvSpPr>
              <p:cNvPr id="31" name="Obdélník: se zakulacenými rohy 16">
                <a:extLst>
                  <a:ext uri="{FF2B5EF4-FFF2-40B4-BE49-F238E27FC236}">
                    <a16:creationId xmlns:a16="http://schemas.microsoft.com/office/drawing/2014/main" xmlns="" id="{3F8C5BAB-8C3E-4E4A-9704-655717B29D91}"/>
                  </a:ext>
                </a:extLst>
              </p:cNvPr>
              <p:cNvSpPr/>
              <p:nvPr/>
            </p:nvSpPr>
            <p:spPr>
              <a:xfrm>
                <a:off x="5432226" y="5992204"/>
                <a:ext cx="1327546" cy="862905"/>
              </a:xfrm>
              <a:prstGeom prst="roundRect">
                <a:avLst/>
              </a:prstGeom>
              <a:solidFill>
                <a:srgbClr val="FF0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Obdélník: se zakulacenými rohy 4">
                <a:extLst>
                  <a:ext uri="{FF2B5EF4-FFF2-40B4-BE49-F238E27FC236}">
                    <a16:creationId xmlns:a16="http://schemas.microsoft.com/office/drawing/2014/main" xmlns="" id="{9CAD44DA-30AD-47AE-8FDC-AF083F4602DD}"/>
                  </a:ext>
                </a:extLst>
              </p:cNvPr>
              <p:cNvSpPr txBox="1"/>
              <p:nvPr/>
            </p:nvSpPr>
            <p:spPr>
              <a:xfrm>
                <a:off x="5474350" y="6034328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>
                    <a:solidFill>
                      <a:prstClr val="white"/>
                    </a:solidFill>
                  </a:rPr>
                  <a:t>ARMÁDA &amp; </a:t>
                </a:r>
                <a:r>
                  <a:rPr lang="cs-CZ" sz="1200" dirty="0" err="1">
                    <a:solidFill>
                      <a:prstClr val="white"/>
                    </a:solidFill>
                  </a:rPr>
                  <a:t>represní</a:t>
                </a:r>
                <a:r>
                  <a:rPr lang="cs-CZ" sz="1200" dirty="0">
                    <a:solidFill>
                      <a:prstClr val="white"/>
                    </a:solidFill>
                  </a:rPr>
                  <a:t> složky</a:t>
                </a:r>
              </a:p>
            </p:txBody>
          </p:sp>
        </p:grpSp>
        <p:pic>
          <p:nvPicPr>
            <p:cNvPr id="15" name="Grafický objekt 19" descr="Recyklace">
              <a:extLst>
                <a:ext uri="{FF2B5EF4-FFF2-40B4-BE49-F238E27FC236}">
                  <a16:creationId xmlns:a16="http://schemas.microsoft.com/office/drawing/2014/main" xmlns="" id="{7B1C21FF-6B8B-4653-B7B8-DC2ABFD50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6526959" y="3864339"/>
              <a:ext cx="685800" cy="914400"/>
            </a:xfrm>
            <a:prstGeom prst="rect">
              <a:avLst/>
            </a:prstGeom>
          </p:spPr>
        </p:pic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xmlns="" id="{514605F9-F04D-4630-A684-422A39D551CA}"/>
                </a:ext>
              </a:extLst>
            </p:cNvPr>
            <p:cNvGrpSpPr/>
            <p:nvPr/>
          </p:nvGrpSpPr>
          <p:grpSpPr>
            <a:xfrm>
              <a:off x="7245881" y="3922766"/>
              <a:ext cx="1218651" cy="946394"/>
              <a:chOff x="8426883" y="2997547"/>
              <a:chExt cx="1357737" cy="862905"/>
            </a:xfrm>
          </p:grpSpPr>
          <p:sp>
            <p:nvSpPr>
              <p:cNvPr id="29" name="Obdélník: se zakulacenými rohy 22">
                <a:extLst>
                  <a:ext uri="{FF2B5EF4-FFF2-40B4-BE49-F238E27FC236}">
                    <a16:creationId xmlns:a16="http://schemas.microsoft.com/office/drawing/2014/main" xmlns="" id="{361DD526-35B9-4DBF-BBAD-A1C70B5B10D1}"/>
                  </a:ext>
                </a:extLst>
              </p:cNvPr>
              <p:cNvSpPr/>
              <p:nvPr/>
            </p:nvSpPr>
            <p:spPr>
              <a:xfrm>
                <a:off x="8426883" y="2997547"/>
                <a:ext cx="1327546" cy="862905"/>
              </a:xfrm>
              <a:prstGeom prst="roundRect">
                <a:avLst/>
              </a:prstGeom>
              <a:solidFill>
                <a:srgbClr val="00206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Obdélník: se zakulacenými rohy 4">
                <a:extLst>
                  <a:ext uri="{FF2B5EF4-FFF2-40B4-BE49-F238E27FC236}">
                    <a16:creationId xmlns:a16="http://schemas.microsoft.com/office/drawing/2014/main" xmlns="" id="{6EB8B8CB-0F32-4604-9F24-CDABACE713D2}"/>
                  </a:ext>
                </a:extLst>
              </p:cNvPr>
              <p:cNvSpPr txBox="1"/>
              <p:nvPr/>
            </p:nvSpPr>
            <p:spPr>
              <a:xfrm>
                <a:off x="8541322" y="3023797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cap="all" dirty="0">
                    <a:solidFill>
                      <a:prstClr val="white"/>
                    </a:solidFill>
                  </a:rPr>
                  <a:t>Surovinové a</a:t>
                </a:r>
                <a:br>
                  <a:rPr lang="cs-CZ" sz="1200" cap="all" dirty="0">
                    <a:solidFill>
                      <a:prstClr val="white"/>
                    </a:solidFill>
                  </a:rPr>
                </a:br>
                <a:r>
                  <a:rPr lang="cs-CZ" sz="1200" cap="all" dirty="0">
                    <a:solidFill>
                      <a:prstClr val="white"/>
                    </a:solidFill>
                  </a:rPr>
                  <a:t> energetické  zdroje</a:t>
                </a:r>
                <a:endParaRPr lang="cs-CZ" sz="12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7" name="Skupina 16">
              <a:extLst>
                <a:ext uri="{FF2B5EF4-FFF2-40B4-BE49-F238E27FC236}">
                  <a16:creationId xmlns:a16="http://schemas.microsoft.com/office/drawing/2014/main" xmlns="" id="{79F4C918-C9D7-4C27-8555-742EE1EF500A}"/>
                </a:ext>
              </a:extLst>
            </p:cNvPr>
            <p:cNvGrpSpPr/>
            <p:nvPr/>
          </p:nvGrpSpPr>
          <p:grpSpPr>
            <a:xfrm>
              <a:off x="5594485" y="5137857"/>
              <a:ext cx="995660" cy="862905"/>
              <a:chOff x="7549768" y="5115089"/>
              <a:chExt cx="1327546" cy="862905"/>
            </a:xfrm>
            <a:solidFill>
              <a:srgbClr val="FFC000"/>
            </a:solidFill>
          </p:grpSpPr>
          <p:sp>
            <p:nvSpPr>
              <p:cNvPr id="27" name="Obdélník: se zakulacenými rohy 25">
                <a:extLst>
                  <a:ext uri="{FF2B5EF4-FFF2-40B4-BE49-F238E27FC236}">
                    <a16:creationId xmlns:a16="http://schemas.microsoft.com/office/drawing/2014/main" xmlns="" id="{D15A70CE-48D5-489A-8397-041BA63F7DBC}"/>
                  </a:ext>
                </a:extLst>
              </p:cNvPr>
              <p:cNvSpPr/>
              <p:nvPr/>
            </p:nvSpPr>
            <p:spPr>
              <a:xfrm>
                <a:off x="7549768" y="5115089"/>
                <a:ext cx="1327546" cy="862905"/>
              </a:xfrm>
              <a:prstGeom prst="roundRect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8" name="Obdélník: se zakulacenými rohy 4">
                <a:extLst>
                  <a:ext uri="{FF2B5EF4-FFF2-40B4-BE49-F238E27FC236}">
                    <a16:creationId xmlns:a16="http://schemas.microsoft.com/office/drawing/2014/main" xmlns="" id="{0381E24F-A9A6-4D32-8C86-C40F92111C6A}"/>
                  </a:ext>
                </a:extLst>
              </p:cNvPr>
              <p:cNvSpPr txBox="1"/>
              <p:nvPr/>
            </p:nvSpPr>
            <p:spPr>
              <a:xfrm>
                <a:off x="7591892" y="5157213"/>
                <a:ext cx="1243298" cy="778657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>
                    <a:solidFill>
                      <a:srgbClr val="002060"/>
                    </a:solidFill>
                  </a:rPr>
                  <a:t>SOCIÁLNÍ</a:t>
                </a:r>
                <a:r>
                  <a:rPr lang="cs-CZ" sz="1200" dirty="0">
                    <a:solidFill>
                      <a:prstClr val="white"/>
                    </a:solidFill>
                  </a:rPr>
                  <a:t> </a:t>
                </a:r>
                <a:r>
                  <a:rPr lang="cs-CZ" sz="1200" dirty="0">
                    <a:solidFill>
                      <a:srgbClr val="002060"/>
                    </a:solidFill>
                  </a:rPr>
                  <a:t>ROVNOVÁHA</a:t>
                </a:r>
              </a:p>
            </p:txBody>
          </p:sp>
        </p:grpSp>
        <p:pic>
          <p:nvPicPr>
            <p:cNvPr id="18" name="Grafický objekt 20" descr="Uživatelé">
              <a:extLst>
                <a:ext uri="{FF2B5EF4-FFF2-40B4-BE49-F238E27FC236}">
                  <a16:creationId xmlns:a16="http://schemas.microsoft.com/office/drawing/2014/main" xmlns="" id="{94E07355-48C8-4F6E-B224-5C18AE1A81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7"/>
                </a:ext>
              </a:extLst>
            </a:blip>
            <a:stretch>
              <a:fillRect/>
            </a:stretch>
          </p:blipFill>
          <p:spPr>
            <a:xfrm>
              <a:off x="4893659" y="5150382"/>
              <a:ext cx="685800" cy="914400"/>
            </a:xfrm>
            <a:prstGeom prst="rect">
              <a:avLst/>
            </a:prstGeom>
          </p:spPr>
        </p:pic>
        <p:pic>
          <p:nvPicPr>
            <p:cNvPr id="19" name="Grafický objekt 27" descr="Atom">
              <a:extLst>
                <a:ext uri="{FF2B5EF4-FFF2-40B4-BE49-F238E27FC236}">
                  <a16:creationId xmlns:a16="http://schemas.microsoft.com/office/drawing/2014/main" xmlns="" id="{903F6312-80C2-486A-89A1-A76EEAB495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tretch>
              <a:fillRect/>
            </a:stretch>
          </p:blipFill>
          <p:spPr>
            <a:xfrm>
              <a:off x="879992" y="3843528"/>
              <a:ext cx="685800" cy="914400"/>
            </a:xfrm>
            <a:prstGeom prst="rect">
              <a:avLst/>
            </a:prstGeom>
          </p:spPr>
        </p:pic>
        <p:grpSp>
          <p:nvGrpSpPr>
            <p:cNvPr id="20" name="Skupina 19">
              <a:extLst>
                <a:ext uri="{FF2B5EF4-FFF2-40B4-BE49-F238E27FC236}">
                  <a16:creationId xmlns:a16="http://schemas.microsoft.com/office/drawing/2014/main" xmlns="" id="{1EBC4EF9-768D-4B7B-AA98-B5E37A20292F}"/>
                </a:ext>
              </a:extLst>
            </p:cNvPr>
            <p:cNvGrpSpPr/>
            <p:nvPr/>
          </p:nvGrpSpPr>
          <p:grpSpPr>
            <a:xfrm>
              <a:off x="1628206" y="3880642"/>
              <a:ext cx="995660" cy="862905"/>
              <a:chOff x="3314683" y="880004"/>
              <a:chExt cx="1327546" cy="862905"/>
            </a:xfrm>
          </p:grpSpPr>
          <p:sp>
            <p:nvSpPr>
              <p:cNvPr id="25" name="Obdélník: se zakulacenými rohy 29">
                <a:extLst>
                  <a:ext uri="{FF2B5EF4-FFF2-40B4-BE49-F238E27FC236}">
                    <a16:creationId xmlns:a16="http://schemas.microsoft.com/office/drawing/2014/main" xmlns="" id="{9248CDCA-E334-4923-AE4A-8BA587D07572}"/>
                  </a:ext>
                </a:extLst>
              </p:cNvPr>
              <p:cNvSpPr/>
              <p:nvPr/>
            </p:nvSpPr>
            <p:spPr>
              <a:xfrm>
                <a:off x="3314683" y="880004"/>
                <a:ext cx="1327546" cy="86290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Obdélník: se zakulacenými rohy 4">
                <a:extLst>
                  <a:ext uri="{FF2B5EF4-FFF2-40B4-BE49-F238E27FC236}">
                    <a16:creationId xmlns:a16="http://schemas.microsoft.com/office/drawing/2014/main" xmlns="" id="{52866775-51B5-4A83-A43A-886E0A8B62EB}"/>
                  </a:ext>
                </a:extLst>
              </p:cNvPr>
              <p:cNvSpPr txBox="1"/>
              <p:nvPr/>
            </p:nvSpPr>
            <p:spPr>
              <a:xfrm>
                <a:off x="3356807" y="922128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 err="1">
                    <a:solidFill>
                      <a:prstClr val="white"/>
                    </a:solidFill>
                  </a:rPr>
                  <a:t>VaVaI</a:t>
                </a:r>
                <a:endParaRPr lang="cs-CZ" sz="12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1" name="Skupina 20">
              <a:extLst>
                <a:ext uri="{FF2B5EF4-FFF2-40B4-BE49-F238E27FC236}">
                  <a16:creationId xmlns:a16="http://schemas.microsoft.com/office/drawing/2014/main" xmlns="" id="{18311EFC-26EB-4DA7-950C-61E16A43F12E}"/>
                </a:ext>
              </a:extLst>
            </p:cNvPr>
            <p:cNvGrpSpPr/>
            <p:nvPr/>
          </p:nvGrpSpPr>
          <p:grpSpPr>
            <a:xfrm>
              <a:off x="3427561" y="5112994"/>
              <a:ext cx="995660" cy="862905"/>
              <a:chOff x="2437568" y="2997547"/>
              <a:chExt cx="1327546" cy="862905"/>
            </a:xfrm>
          </p:grpSpPr>
          <p:sp>
            <p:nvSpPr>
              <p:cNvPr id="23" name="Obdélník: se zakulacenými rohy 35">
                <a:extLst>
                  <a:ext uri="{FF2B5EF4-FFF2-40B4-BE49-F238E27FC236}">
                    <a16:creationId xmlns:a16="http://schemas.microsoft.com/office/drawing/2014/main" xmlns="" id="{BFFC6690-E998-48E2-B527-04D4F3AA4609}"/>
                  </a:ext>
                </a:extLst>
              </p:cNvPr>
              <p:cNvSpPr/>
              <p:nvPr/>
            </p:nvSpPr>
            <p:spPr>
              <a:xfrm>
                <a:off x="2437568" y="2997547"/>
                <a:ext cx="1327546" cy="862905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Obdélník: se zakulacenými rohy 4">
                <a:extLst>
                  <a:ext uri="{FF2B5EF4-FFF2-40B4-BE49-F238E27FC236}">
                    <a16:creationId xmlns:a16="http://schemas.microsoft.com/office/drawing/2014/main" xmlns="" id="{E8BD00D9-3A22-4C4A-A399-EC00DEC62CEF}"/>
                  </a:ext>
                </a:extLst>
              </p:cNvPr>
              <p:cNvSpPr txBox="1"/>
              <p:nvPr/>
            </p:nvSpPr>
            <p:spPr>
              <a:xfrm>
                <a:off x="2479692" y="3039671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>
                    <a:solidFill>
                      <a:srgbClr val="002060"/>
                    </a:solidFill>
                  </a:rPr>
                  <a:t>KRITICKÁ INFRASTRUKTURA</a:t>
                </a:r>
              </a:p>
            </p:txBody>
          </p:sp>
        </p:grpSp>
        <p:pic>
          <p:nvPicPr>
            <p:cNvPr id="22" name="Zástupný symbol pro obsah 7" descr="Vlak">
              <a:extLst>
                <a:ext uri="{FF2B5EF4-FFF2-40B4-BE49-F238E27FC236}">
                  <a16:creationId xmlns:a16="http://schemas.microsoft.com/office/drawing/2014/main" xmlns="" id="{B5533003-9CC0-436B-8061-9994A896EF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p:blipFill>
          <p:spPr>
            <a:xfrm>
              <a:off x="2838596" y="5115488"/>
              <a:ext cx="685800" cy="914400"/>
            </a:xfrm>
            <a:prstGeom prst="rect">
              <a:avLst/>
            </a:prstGeom>
          </p:spPr>
        </p:pic>
      </p:grp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1</a:t>
            </a:fld>
            <a:endParaRPr lang="cs-CZ"/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3982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WordArt 4"/>
          <p:cNvSpPr>
            <a:spLocks noChangeArrowheads="1" noChangeShapeType="1" noTextEdit="1"/>
          </p:cNvSpPr>
          <p:nvPr/>
        </p:nvSpPr>
        <p:spPr bwMode="auto">
          <a:xfrm>
            <a:off x="8464532" y="210622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</p:spTree>
    <p:extLst>
      <p:ext uri="{BB962C8B-B14F-4D97-AF65-F5344CB8AC3E}">
        <p14:creationId xmlns:p14="http://schemas.microsoft.com/office/powerpoint/2010/main" val="2280309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/>
          <a:lstStyle/>
          <a:p>
            <a:pPr algn="l"/>
            <a:r>
              <a:rPr lang="cs-CZ" b="1" dirty="0" smtClean="0"/>
              <a:t>    Pošťuchování ruského </a:t>
            </a:r>
            <a:br>
              <a:rPr lang="cs-CZ" b="1" dirty="0" smtClean="0"/>
            </a:br>
            <a:r>
              <a:rPr lang="cs-CZ" b="1" dirty="0" smtClean="0"/>
              <a:t>    medvěda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291" y="1412776"/>
            <a:ext cx="8693189" cy="5184576"/>
          </a:xfrm>
        </p:spPr>
        <p:txBody>
          <a:bodyPr/>
          <a:lstStyle/>
          <a:p>
            <a:r>
              <a:rPr lang="cs-CZ" dirty="0" smtClean="0"/>
              <a:t>Jak vyprovokovat Rusko?:</a:t>
            </a:r>
          </a:p>
          <a:p>
            <a:pPr lvl="1"/>
            <a:r>
              <a:rPr lang="cs-CZ" dirty="0" smtClean="0"/>
              <a:t>Fašizací společnosti?: pomníky válečným zločincům; zákony na potlačení ruštiny na školách, obchodech a službách, na úřadech; potlačení ruské kultury; nasazení armády na Donbase; zde porušování lidských práv</a:t>
            </a:r>
          </a:p>
          <a:p>
            <a:pPr lvl="1"/>
            <a:r>
              <a:rPr lang="cs-CZ" dirty="0" smtClean="0"/>
              <a:t>Požadavkem </a:t>
            </a:r>
            <a:r>
              <a:rPr lang="cs-CZ" dirty="0" err="1" smtClean="0"/>
              <a:t>Zelenského</a:t>
            </a:r>
            <a:r>
              <a:rPr lang="cs-CZ" dirty="0" smtClean="0"/>
              <a:t> (Bezpečnostní konference Mnichov 22.2.2022), na vybudování vlastního jaderného programu</a:t>
            </a:r>
          </a:p>
          <a:p>
            <a:r>
              <a:rPr lang="cs-CZ" dirty="0" smtClean="0"/>
              <a:t>Sliby </a:t>
            </a:r>
            <a:r>
              <a:rPr lang="cs-CZ" dirty="0" err="1" smtClean="0"/>
              <a:t>Zelenského</a:t>
            </a:r>
            <a:r>
              <a:rPr lang="cs-CZ" dirty="0" smtClean="0"/>
              <a:t> voličům (květen 2019); také 8.2.2022 </a:t>
            </a:r>
            <a:r>
              <a:rPr lang="cs-CZ" dirty="0" err="1" smtClean="0"/>
              <a:t>Makronovi</a:t>
            </a:r>
            <a:r>
              <a:rPr lang="cs-CZ" dirty="0" smtClean="0"/>
              <a:t> splnit Minské dohody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0F1FC-B9CB-4D53-95D6-FF89BE091584}" type="slidenum">
              <a:rPr lang="cs-CZ" altLang="cs-CZ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Obdélník: se zakulacenými rohy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EA771F6E-C6C4-41C0-8025-4ADB560AAE39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6" name="Grafický objekt 9" descr="Svět">
            <a:extLst>
              <a:ext uri="{FF2B5EF4-FFF2-40B4-BE49-F238E27FC236}">
                <a16:creationId xmlns:a16="http://schemas.microsoft.com/office/drawing/2014/main" xmlns="" id="{F3F25067-4E7E-4D81-9BB2-B462400EFC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84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8464532" y="210724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</p:spTree>
    <p:extLst>
      <p:ext uri="{BB962C8B-B14F-4D97-AF65-F5344CB8AC3E}">
        <p14:creationId xmlns:p14="http://schemas.microsoft.com/office/powerpoint/2010/main" val="262529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Nepříjemné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291" y="1196752"/>
            <a:ext cx="8765197" cy="5328592"/>
          </a:xfrm>
        </p:spPr>
        <p:txBody>
          <a:bodyPr/>
          <a:lstStyle/>
          <a:p>
            <a:pPr lvl="0"/>
            <a:r>
              <a:rPr lang="cs-CZ" sz="2800" dirty="0"/>
              <a:t>Proč </a:t>
            </a:r>
            <a:r>
              <a:rPr lang="cs-CZ" sz="2800" dirty="0" smtClean="0"/>
              <a:t>se až dnes divíme </a:t>
            </a:r>
            <a:r>
              <a:rPr lang="cs-CZ" sz="2800" dirty="0"/>
              <a:t>dopadům </a:t>
            </a:r>
            <a:r>
              <a:rPr lang="cs-CZ" sz="2800" dirty="0" smtClean="0"/>
              <a:t>válečných událostí na Ukrajině? Proč jsme se </a:t>
            </a:r>
            <a:r>
              <a:rPr lang="cs-CZ" sz="2800" dirty="0"/>
              <a:t>už </a:t>
            </a:r>
            <a:r>
              <a:rPr lang="cs-CZ" sz="2800" dirty="0" smtClean="0"/>
              <a:t>nedivili už </a:t>
            </a:r>
            <a:br>
              <a:rPr lang="cs-CZ" sz="2800" dirty="0" smtClean="0"/>
            </a:br>
            <a:r>
              <a:rPr lang="cs-CZ" sz="2800" dirty="0" smtClean="0"/>
              <a:t>v </a:t>
            </a:r>
            <a:r>
              <a:rPr lang="cs-CZ" sz="2800" dirty="0"/>
              <a:t>roce </a:t>
            </a:r>
            <a:r>
              <a:rPr lang="cs-CZ" sz="2800" dirty="0" smtClean="0"/>
              <a:t>2014: </a:t>
            </a:r>
          </a:p>
          <a:p>
            <a:pPr lvl="1"/>
            <a:r>
              <a:rPr lang="cs-CZ" dirty="0" smtClean="0"/>
              <a:t>ústavní puč, </a:t>
            </a:r>
            <a:r>
              <a:rPr lang="cs-CZ" dirty="0"/>
              <a:t>nasazením ukrajinského vojska na Donbase, porušováním základních lidských </a:t>
            </a:r>
            <a:r>
              <a:rPr lang="cs-CZ" dirty="0" smtClean="0"/>
              <a:t>práv ruskojazyčného obyvatelstva nejen na </a:t>
            </a:r>
            <a:r>
              <a:rPr lang="cs-CZ" dirty="0"/>
              <a:t>Donbase?</a:t>
            </a:r>
          </a:p>
          <a:p>
            <a:pPr lvl="0"/>
            <a:r>
              <a:rPr lang="cs-CZ" sz="2800" dirty="0"/>
              <a:t>Proč nebyly vyšetřeny kriminální a válečné zločiny z </a:t>
            </a:r>
            <a:r>
              <a:rPr lang="cs-CZ" sz="2800" dirty="0" smtClean="0"/>
              <a:t>roku 2014?</a:t>
            </a:r>
            <a:endParaRPr lang="cs-CZ" sz="2800" dirty="0"/>
          </a:p>
          <a:p>
            <a:pPr lvl="0"/>
            <a:r>
              <a:rPr lang="cs-CZ" sz="2800" dirty="0"/>
              <a:t>Proč není dosud vyšetřena </a:t>
            </a:r>
            <a:r>
              <a:rPr lang="cs-CZ" sz="2800" dirty="0" smtClean="0"/>
              <a:t>havárie plynovodů NORDSTREEM?</a:t>
            </a:r>
          </a:p>
          <a:p>
            <a:pPr lvl="0"/>
            <a:r>
              <a:rPr lang="cs-CZ" sz="2800" dirty="0" smtClean="0"/>
              <a:t>Opravdu jde dle </a:t>
            </a:r>
            <a:r>
              <a:rPr lang="cs-CZ" sz="2800" dirty="0"/>
              <a:t>USA </a:t>
            </a:r>
            <a:r>
              <a:rPr lang="cs-CZ" sz="2800" dirty="0" smtClean="0"/>
              <a:t>o nevyprovokovanou válku?</a:t>
            </a:r>
            <a:endParaRPr lang="cs-CZ" sz="2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0F1FC-B9CB-4D53-95D6-FF89BE091584}" type="slidenum">
              <a:rPr lang="cs-CZ" altLang="cs-CZ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Obdélník: se zakulacenými rohy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EA771F6E-C6C4-41C0-8025-4ADB560AAE39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6" name="Grafický objekt 9" descr="Svět">
            <a:extLst>
              <a:ext uri="{FF2B5EF4-FFF2-40B4-BE49-F238E27FC236}">
                <a16:creationId xmlns:a16="http://schemas.microsoft.com/office/drawing/2014/main" xmlns="" id="{F3F25067-4E7E-4D81-9BB2-B462400EFC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84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8464532" y="210724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</p:spTree>
    <p:extLst>
      <p:ext uri="{BB962C8B-B14F-4D97-AF65-F5344CB8AC3E}">
        <p14:creationId xmlns:p14="http://schemas.microsoft.com/office/powerpoint/2010/main" val="4073649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Doporučená literatura a odkazy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Kniha: „Válka </a:t>
            </a:r>
            <a:r>
              <a:rPr lang="cs-CZ" sz="2400" dirty="0"/>
              <a:t>na </a:t>
            </a:r>
            <a:r>
              <a:rPr lang="cs-CZ" sz="2400" dirty="0" smtClean="0"/>
              <a:t>Ukrajině“ </a:t>
            </a:r>
            <a:r>
              <a:rPr lang="cs-CZ" sz="2400" dirty="0"/>
              <a:t>od </a:t>
            </a:r>
            <a:r>
              <a:rPr lang="cs-CZ" sz="2400" dirty="0" err="1"/>
              <a:t>Medey</a:t>
            </a:r>
            <a:r>
              <a:rPr lang="cs-CZ" sz="2400" dirty="0"/>
              <a:t> Benjaminové a Nicolase Davise o americké a ruské </a:t>
            </a:r>
            <a:r>
              <a:rPr lang="cs-CZ" sz="2400" dirty="0" smtClean="0"/>
              <a:t>motivaci</a:t>
            </a:r>
          </a:p>
          <a:p>
            <a:r>
              <a:rPr lang="cs-CZ" sz="2400" dirty="0"/>
              <a:t>Knihovna IVK:</a:t>
            </a:r>
          </a:p>
          <a:p>
            <a:pPr lvl="1"/>
            <a:r>
              <a:rPr lang="cs-CZ" sz="2400" dirty="0"/>
              <a:t>„Muž, který nevrhá stín“ – Vadim Petrov</a:t>
            </a:r>
          </a:p>
          <a:p>
            <a:pPr lvl="1"/>
            <a:r>
              <a:rPr lang="cs-CZ" sz="2400" dirty="0"/>
              <a:t>„Bez iluzí svět kolem nás“ – Jiří Weigl</a:t>
            </a:r>
          </a:p>
          <a:p>
            <a:pPr lvl="1"/>
            <a:r>
              <a:rPr lang="cs-CZ" sz="2400" dirty="0"/>
              <a:t>„Planeta Země, kruté místo k žití“ – Andor Šándor</a:t>
            </a:r>
          </a:p>
          <a:p>
            <a:pPr lvl="1"/>
            <a:r>
              <a:rPr lang="cs-CZ" sz="2400" dirty="0"/>
              <a:t>„Německo mýtus a realita“ – Aleš Valenta</a:t>
            </a:r>
          </a:p>
          <a:p>
            <a:pPr lvl="1"/>
            <a:r>
              <a:rPr lang="cs-CZ" sz="2400" dirty="0"/>
              <a:t>„Obrana demokracie před liberální demokracií“ – Václav Klauz, manifest IVK</a:t>
            </a:r>
          </a:p>
          <a:p>
            <a:r>
              <a:rPr lang="cs-CZ" sz="2400" dirty="0" smtClean="0"/>
              <a:t>Odkazy, viz. v poznámka/ dokument Komentář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0F1FC-B9CB-4D53-95D6-FF89BE091584}" type="slidenum">
              <a:rPr lang="cs-CZ" altLang="cs-CZ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Obdélník: se zakulacenými rohy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EA771F6E-C6C4-41C0-8025-4ADB560AAE39}"/>
              </a:ext>
            </a:extLst>
          </p:cNvPr>
          <p:cNvSpPr txBox="1"/>
          <p:nvPr/>
        </p:nvSpPr>
        <p:spPr>
          <a:xfrm>
            <a:off x="7384900" y="887317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6" name="Grafický objekt 9" descr="Svět">
            <a:extLst>
              <a:ext uri="{FF2B5EF4-FFF2-40B4-BE49-F238E27FC236}">
                <a16:creationId xmlns:a16="http://schemas.microsoft.com/office/drawing/2014/main" xmlns="" id="{F3F25067-4E7E-4D81-9BB2-B462400EFC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819446"/>
            <a:ext cx="685800" cy="91440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84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8464532" y="210724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</p:spTree>
    <p:extLst>
      <p:ext uri="{BB962C8B-B14F-4D97-AF65-F5344CB8AC3E}">
        <p14:creationId xmlns:p14="http://schemas.microsoft.com/office/powerpoint/2010/main" val="2940218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cs-CZ" b="1" cap="all" dirty="0"/>
              <a:t>NEIL POSTMAN, </a:t>
            </a:r>
            <a:r>
              <a:rPr lang="cs-CZ" dirty="0" smtClean="0"/>
              <a:t>spisovatel: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6"/>
            <a:ext cx="8640960" cy="4525963"/>
          </a:xfrm>
        </p:spPr>
        <p:txBody>
          <a:bodyPr/>
          <a:lstStyle/>
          <a:p>
            <a:r>
              <a:rPr lang="cs-CZ" b="1" dirty="0" err="1"/>
              <a:t>Orwell</a:t>
            </a:r>
            <a:r>
              <a:rPr lang="cs-CZ" b="1" dirty="0"/>
              <a:t> </a:t>
            </a:r>
            <a:r>
              <a:rPr lang="cs-CZ" dirty="0"/>
              <a:t>se bál těch, kdo zakazují knihy</a:t>
            </a:r>
            <a:r>
              <a:rPr lang="cs-CZ" b="1" dirty="0"/>
              <a:t>. Huxley </a:t>
            </a:r>
            <a:r>
              <a:rPr lang="cs-CZ" dirty="0"/>
              <a:t>se bál toho, že nebude důvod knihy zakazovat, protože nebude nikdo, kdo by je chtěl číst. </a:t>
            </a:r>
            <a:r>
              <a:rPr lang="cs-CZ" b="1" dirty="0" err="1"/>
              <a:t>Orwell</a:t>
            </a:r>
            <a:r>
              <a:rPr lang="cs-CZ" b="1" dirty="0"/>
              <a:t> </a:t>
            </a:r>
            <a:r>
              <a:rPr lang="cs-CZ" dirty="0"/>
              <a:t>se bál těch, kdo nás chtějí zbavit informací. </a:t>
            </a:r>
            <a:r>
              <a:rPr lang="cs-CZ" b="1" dirty="0"/>
              <a:t>Huxley </a:t>
            </a:r>
            <a:r>
              <a:rPr lang="cs-CZ" dirty="0"/>
              <a:t>se bál těch, kdo nám nabídnou příliš mnoho a zatlačí nás do pasivity a egoismu.</a:t>
            </a:r>
            <a:r>
              <a:rPr lang="cs-CZ" b="1" dirty="0"/>
              <a:t> </a:t>
            </a:r>
            <a:r>
              <a:rPr lang="cs-CZ" b="1" dirty="0" err="1"/>
              <a:t>Orwell</a:t>
            </a:r>
            <a:r>
              <a:rPr lang="cs-CZ" b="1" dirty="0"/>
              <a:t> </a:t>
            </a:r>
            <a:r>
              <a:rPr lang="cs-CZ" dirty="0"/>
              <a:t>se bál, že před námi skryjí pravdu. </a:t>
            </a:r>
            <a:r>
              <a:rPr lang="cs-CZ" b="1" dirty="0"/>
              <a:t>Huxley </a:t>
            </a:r>
            <a:r>
              <a:rPr lang="cs-CZ" dirty="0"/>
              <a:t>se obával, že pravda zmizí v moři nepodstatného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0F1FC-B9CB-4D53-95D6-FF89BE091584}" type="slidenum">
              <a:rPr lang="cs-CZ" altLang="cs-CZ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Obdélník: se zakulacenými rohy 4">
            <a:hlinkClick r:id="rId2" action="ppaction://hlinksldjump"/>
            <a:extLst>
              <a:ext uri="{FF2B5EF4-FFF2-40B4-BE49-F238E27FC236}">
                <a16:creationId xmlns:a16="http://schemas.microsoft.com/office/drawing/2014/main" xmlns="" id="{EA771F6E-C6C4-41C0-8025-4ADB560AAE39}"/>
              </a:ext>
            </a:extLst>
          </p:cNvPr>
          <p:cNvSpPr txBox="1"/>
          <p:nvPr/>
        </p:nvSpPr>
        <p:spPr>
          <a:xfrm>
            <a:off x="8144454" y="1124744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6" name="Grafický objekt 9" descr="Svět">
            <a:extLst>
              <a:ext uri="{FF2B5EF4-FFF2-40B4-BE49-F238E27FC236}">
                <a16:creationId xmlns:a16="http://schemas.microsoft.com/office/drawing/2014/main" xmlns="" id="{F3F25067-4E7E-4D81-9BB2-B462400EFC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435122" y="1001623"/>
            <a:ext cx="685800" cy="91440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84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8464532" y="210724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</p:spTree>
    <p:extLst>
      <p:ext uri="{BB962C8B-B14F-4D97-AF65-F5344CB8AC3E}">
        <p14:creationId xmlns:p14="http://schemas.microsoft.com/office/powerpoint/2010/main" val="3977569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738052" y="274638"/>
            <a:ext cx="7074308" cy="1143000"/>
          </a:xfrm>
        </p:spPr>
        <p:txBody>
          <a:bodyPr/>
          <a:lstStyle/>
          <a:p>
            <a:pPr eaLnBrk="1" hangingPunct="1"/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Ekonomická síla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683051" y="1341438"/>
            <a:ext cx="6988146" cy="50403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Banka Standard </a:t>
            </a:r>
            <a:r>
              <a:rPr lang="cs-CZ" dirty="0" err="1"/>
              <a:t>Chartered</a:t>
            </a:r>
            <a:r>
              <a:rPr lang="cs-CZ" dirty="0"/>
              <a:t> (GB):</a:t>
            </a:r>
          </a:p>
          <a:p>
            <a:pPr lvl="1" eaLnBrk="1" hangingPunct="1">
              <a:defRPr/>
            </a:pPr>
            <a:r>
              <a:rPr lang="cs-CZ" b="1" dirty="0"/>
              <a:t>Ekonomická síla </a:t>
            </a:r>
            <a:r>
              <a:rPr lang="cs-CZ" dirty="0"/>
              <a:t>(HDP): </a:t>
            </a:r>
          </a:p>
          <a:p>
            <a:pPr lvl="2" eaLnBrk="1" hangingPunct="1">
              <a:defRPr/>
            </a:pPr>
            <a:r>
              <a:rPr lang="cs-CZ" dirty="0"/>
              <a:t>Pořadí dnes: </a:t>
            </a:r>
            <a:r>
              <a:rPr lang="cs-CZ" b="1" dirty="0"/>
              <a:t>USA, Čína, Japonsko, Německo a Velká Británie</a:t>
            </a:r>
          </a:p>
          <a:p>
            <a:pPr lvl="2" eaLnBrk="1" hangingPunct="1">
              <a:defRPr/>
            </a:pPr>
            <a:r>
              <a:rPr lang="cs-CZ" dirty="0"/>
              <a:t>v roce </a:t>
            </a:r>
            <a:r>
              <a:rPr lang="cs-CZ" b="1" dirty="0"/>
              <a:t>2020</a:t>
            </a:r>
            <a:r>
              <a:rPr lang="cs-CZ" dirty="0"/>
              <a:t>: Čína předstihne USA </a:t>
            </a:r>
          </a:p>
          <a:p>
            <a:pPr lvl="2" eaLnBrk="1" hangingPunct="1">
              <a:defRPr/>
            </a:pPr>
            <a:r>
              <a:rPr lang="cs-CZ" dirty="0"/>
              <a:t>v roce </a:t>
            </a:r>
            <a:r>
              <a:rPr lang="cs-CZ" b="1" dirty="0"/>
              <a:t>2030</a:t>
            </a:r>
            <a:r>
              <a:rPr lang="cs-CZ" dirty="0"/>
              <a:t>: </a:t>
            </a:r>
          </a:p>
          <a:p>
            <a:pPr lvl="3" eaLnBrk="1" hangingPunct="1">
              <a:defRPr/>
            </a:pPr>
            <a:r>
              <a:rPr lang="cs-CZ" dirty="0"/>
              <a:t>se před USA dostane i </a:t>
            </a:r>
            <a:r>
              <a:rPr lang="cs-CZ" b="1" dirty="0"/>
              <a:t>Indie</a:t>
            </a:r>
            <a:r>
              <a:rPr lang="cs-CZ" dirty="0"/>
              <a:t>, </a:t>
            </a:r>
          </a:p>
          <a:p>
            <a:pPr lvl="3" eaLnBrk="1" hangingPunct="1">
              <a:defRPr/>
            </a:pPr>
            <a:r>
              <a:rPr lang="cs-CZ" dirty="0"/>
              <a:t>do desítky nejúspěšnějších zemí se dostane </a:t>
            </a:r>
            <a:r>
              <a:rPr lang="cs-CZ" b="1" dirty="0"/>
              <a:t>Indonézie</a:t>
            </a:r>
            <a:r>
              <a:rPr lang="cs-CZ" dirty="0"/>
              <a:t>,</a:t>
            </a:r>
          </a:p>
          <a:p>
            <a:pPr lvl="3" eaLnBrk="1" hangingPunct="1">
              <a:defRPr/>
            </a:pPr>
            <a:r>
              <a:rPr lang="cs-CZ" b="1" dirty="0"/>
              <a:t>Turecko</a:t>
            </a:r>
            <a:r>
              <a:rPr lang="cs-CZ" dirty="0"/>
              <a:t>  předstihne Německo, které bude na 10 místě,</a:t>
            </a:r>
          </a:p>
          <a:p>
            <a:pPr lvl="3" eaLnBrk="1" hangingPunct="1">
              <a:defRPr/>
            </a:pPr>
            <a:r>
              <a:rPr lang="cs-CZ" b="1" dirty="0"/>
              <a:t>ASIE = USA + EU </a:t>
            </a:r>
            <a:r>
              <a:rPr lang="cs-CZ" dirty="0"/>
              <a:t> ~ 35% podíl na světovém HDP</a:t>
            </a:r>
          </a:p>
          <a:p>
            <a:pPr lvl="3" eaLnBrk="1" hangingPunct="1">
              <a:defRPr/>
            </a:pPr>
            <a:r>
              <a:rPr lang="cs-CZ" b="1" dirty="0"/>
              <a:t>V desítce z Evropy zbyde Německo, Turecko, Rusko</a:t>
            </a:r>
          </a:p>
          <a:p>
            <a:pPr lvl="1" eaLnBrk="1" hangingPunct="1">
              <a:defRPr/>
            </a:pPr>
            <a:r>
              <a:rPr lang="cs-CZ" b="1" dirty="0"/>
              <a:t>Parita kupní síly </a:t>
            </a:r>
            <a:r>
              <a:rPr lang="cs-CZ" dirty="0"/>
              <a:t>(PPP): </a:t>
            </a:r>
          </a:p>
          <a:p>
            <a:pPr lvl="3" eaLnBrk="1" hangingPunct="1">
              <a:defRPr/>
            </a:pPr>
            <a:r>
              <a:rPr lang="cs-CZ" dirty="0"/>
              <a:t>Pořadí v roce 2030: </a:t>
            </a:r>
            <a:r>
              <a:rPr lang="cs-CZ" b="1" dirty="0"/>
              <a:t>Čína, USA, Indie</a:t>
            </a:r>
          </a:p>
        </p:txBody>
      </p:sp>
      <p:sp>
        <p:nvSpPr>
          <p:cNvPr id="8" name="Obdélník: se zakulacenými rohy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B3C6A46E-2060-4D51-880D-F07B47EE4AA4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13" name="Grafický objekt 12" descr="Svět">
            <a:extLst>
              <a:ext uri="{FF2B5EF4-FFF2-40B4-BE49-F238E27FC236}">
                <a16:creationId xmlns:a16="http://schemas.microsoft.com/office/drawing/2014/main" xmlns="" id="{43860E77-5FB8-42CB-854B-70E2E0546B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82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8464532" y="210722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Ekonomika dle PPP</a:t>
            </a:r>
          </a:p>
        </p:txBody>
      </p:sp>
      <p:pic>
        <p:nvPicPr>
          <p:cNvPr id="31747" name="Zástupný symbol pro obsah 5" descr="Největší světové ekonomiky v roce 2030. Roční HDP v bilionech mezinárodních dolarů podle PPP.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2" y="1628775"/>
            <a:ext cx="6110288" cy="4679950"/>
          </a:xfrm>
        </p:spPr>
      </p:pic>
      <p:sp>
        <p:nvSpPr>
          <p:cNvPr id="12" name="Obdélník: se zakulacenými rohy 4">
            <a:hlinkClick r:id="rId4" action="ppaction://hlinksldjump"/>
            <a:extLst>
              <a:ext uri="{FF2B5EF4-FFF2-40B4-BE49-F238E27FC236}">
                <a16:creationId xmlns:a16="http://schemas.microsoft.com/office/drawing/2014/main" xmlns="" id="{8D937C18-A64D-47AD-8863-076E5D9F955F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13" name="Grafický objekt 12" descr="Svět">
            <a:extLst>
              <a:ext uri="{FF2B5EF4-FFF2-40B4-BE49-F238E27FC236}">
                <a16:creationId xmlns:a16="http://schemas.microsoft.com/office/drawing/2014/main" xmlns="" id="{50FE7947-D9CE-442F-AC09-C09AD9AE23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22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4695" y="477533"/>
            <a:ext cx="7886700" cy="1325563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Ukrajina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03969" y="1417640"/>
            <a:ext cx="4339525" cy="5123659"/>
          </a:xfrm>
          <a:prstGeom prst="rect">
            <a:avLst/>
          </a:prstGeom>
        </p:spPr>
      </p:pic>
      <p:sp>
        <p:nvSpPr>
          <p:cNvPr id="9" name="Obdélník: se zakulacenými rohy 4">
            <a:hlinkClick r:id="rId4" action="ppaction://hlinksldjump"/>
            <a:extLst>
              <a:ext uri="{FF2B5EF4-FFF2-40B4-BE49-F238E27FC236}">
                <a16:creationId xmlns:a16="http://schemas.microsoft.com/office/drawing/2014/main" xmlns="" id="{45A12995-3692-440F-AC42-2AFE6A7654E3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10" name="Grafický objekt 9" descr="Svět">
            <a:extLst>
              <a:ext uri="{FF2B5EF4-FFF2-40B4-BE49-F238E27FC236}">
                <a16:creationId xmlns:a16="http://schemas.microsoft.com/office/drawing/2014/main" xmlns="" id="{11AEC76D-2D2D-4882-BA20-A54984E4450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70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8464532" y="210710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80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025629-CB9D-4D75-98D8-76EB1734B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Venezuela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2D7B5FA-0BAE-42CC-8466-6C5FB8C74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FC1643DC-0FFE-40A2-8242-FCC77F0B3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1" y="470269"/>
            <a:ext cx="3970119" cy="5777981"/>
          </a:xfrm>
          <a:prstGeom prst="rect">
            <a:avLst/>
          </a:prstGeom>
        </p:spPr>
      </p:pic>
      <p:sp>
        <p:nvSpPr>
          <p:cNvPr id="9" name="Obdélník: se zakulacenými rohy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17635A72-CB3D-48CF-9524-9705A8993E7B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10" name="Grafický objekt 9" descr="Svět">
            <a:extLst>
              <a:ext uri="{FF2B5EF4-FFF2-40B4-BE49-F238E27FC236}">
                <a16:creationId xmlns:a16="http://schemas.microsoft.com/office/drawing/2014/main" xmlns="" id="{F9DE6379-2CEB-4A7F-A86D-43052FEC79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60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8464532" y="210700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15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D3D781-A8E1-4D32-AC1F-9C81063F4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Závěry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(z roku 2022)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A63397C-05FB-489A-B940-59E0E55FE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5"/>
            <a:ext cx="7886700" cy="469217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Vnitřní problémy států jsou řešeny „vnějším“ nepřítelem</a:t>
            </a:r>
          </a:p>
          <a:p>
            <a:r>
              <a:rPr lang="cs-CZ" dirty="0"/>
              <a:t>USA bude ve větší míře než doposud prosazovat své zájmy v Evropě</a:t>
            </a:r>
          </a:p>
          <a:p>
            <a:pPr lvl="1"/>
            <a:r>
              <a:rPr lang="cs-CZ" dirty="0"/>
              <a:t>Obchodní smlouva mezi USA a EU</a:t>
            </a:r>
          </a:p>
          <a:p>
            <a:pPr lvl="1"/>
            <a:r>
              <a:rPr lang="cs-CZ" dirty="0"/>
              <a:t>Rozpory mezi USA a Německem ohledně </a:t>
            </a:r>
            <a:r>
              <a:rPr lang="cs-CZ" dirty="0" err="1"/>
              <a:t>Nord</a:t>
            </a:r>
            <a:r>
              <a:rPr lang="cs-CZ" dirty="0"/>
              <a:t> </a:t>
            </a:r>
            <a:r>
              <a:rPr lang="cs-CZ" dirty="0" err="1"/>
              <a:t>Stream</a:t>
            </a:r>
            <a:r>
              <a:rPr lang="cs-CZ" dirty="0"/>
              <a:t> 2</a:t>
            </a:r>
          </a:p>
          <a:p>
            <a:pPr lvl="1"/>
            <a:r>
              <a:rPr lang="cs-CZ" dirty="0"/>
              <a:t>Zabezpečení dodávek plynu z USA do Evropy</a:t>
            </a:r>
          </a:p>
          <a:p>
            <a:pPr lvl="1"/>
            <a:r>
              <a:rPr lang="cs-CZ" dirty="0"/>
              <a:t>Větší angažovanost tajných služeb světových mocností v Evropě</a:t>
            </a:r>
          </a:p>
          <a:p>
            <a:pPr lvl="1"/>
            <a:r>
              <a:rPr lang="cs-CZ" dirty="0"/>
              <a:t>Uplatňování cel, sankcí, trvalý nástroj </a:t>
            </a:r>
            <a:r>
              <a:rPr lang="cs-CZ" dirty="0" smtClean="0"/>
              <a:t>politiky</a:t>
            </a:r>
            <a:endParaRPr lang="cs-CZ" dirty="0"/>
          </a:p>
          <a:p>
            <a:r>
              <a:rPr lang="cs-CZ" dirty="0"/>
              <a:t>Napětí s Ruskem se bude dále zvyšovat, sankce se nezmírní, spíše naopak</a:t>
            </a:r>
          </a:p>
          <a:p>
            <a:pPr lvl="1"/>
            <a:r>
              <a:rPr lang="cs-CZ" dirty="0"/>
              <a:t>viz. </a:t>
            </a:r>
            <a:r>
              <a:rPr lang="cs-CZ" dirty="0" smtClean="0"/>
              <a:t>níže v poznámce výsledek </a:t>
            </a:r>
            <a:r>
              <a:rPr lang="cs-CZ" b="1" dirty="0" smtClean="0"/>
              <a:t>hlasování </a:t>
            </a:r>
            <a:r>
              <a:rPr lang="cs-CZ" b="1" dirty="0"/>
              <a:t>EP</a:t>
            </a:r>
          </a:p>
          <a:p>
            <a:endParaRPr lang="cs-CZ" dirty="0"/>
          </a:p>
        </p:txBody>
      </p:sp>
      <p:sp>
        <p:nvSpPr>
          <p:cNvPr id="8" name="Obdélník: se zakulacenými rohy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8A2362C5-A750-4267-8E5D-6CF39A375C26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9" name="Grafický objekt 8" descr="Svět">
            <a:extLst>
              <a:ext uri="{FF2B5EF4-FFF2-40B4-BE49-F238E27FC236}">
                <a16:creationId xmlns:a16="http://schemas.microsoft.com/office/drawing/2014/main" xmlns="" id="{85F06A2B-20D4-489C-8243-9D634D64FD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48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8464532" y="210688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Konference APROCHEM - široké spektrum rizik a hrozeb</a:t>
            </a:r>
          </a:p>
          <a:p>
            <a:r>
              <a:rPr lang="cs-CZ" dirty="0" smtClean="0"/>
              <a:t>Souběžně probíhající akce na TVIP 2023: Odpadové fórum, Odpady ze a pro stavebnictví, Životní cyklus obalů</a:t>
            </a:r>
          </a:p>
          <a:p>
            <a:r>
              <a:rPr lang="cs-CZ" dirty="0" smtClean="0"/>
              <a:t>APROCHEM – podle programu</a:t>
            </a:r>
          </a:p>
          <a:p>
            <a:r>
              <a:rPr lang="cs-CZ" dirty="0" smtClean="0"/>
              <a:t>Dnešní večerní program:</a:t>
            </a:r>
          </a:p>
          <a:p>
            <a:pPr lvl="1"/>
            <a:r>
              <a:rPr lang="cs-CZ" dirty="0" smtClean="0"/>
              <a:t>Exkurze: 15,15 - </a:t>
            </a:r>
            <a:r>
              <a:rPr lang="cs-CZ" dirty="0" err="1" smtClean="0"/>
              <a:t>Fosfa</a:t>
            </a:r>
            <a:r>
              <a:rPr lang="cs-CZ" dirty="0" smtClean="0"/>
              <a:t>, a.s./ 15,30 - Bioplynová stanice Bořetice</a:t>
            </a:r>
          </a:p>
          <a:p>
            <a:pPr lvl="1"/>
            <a:r>
              <a:rPr lang="cs-CZ" dirty="0" smtClean="0"/>
              <a:t>19,00 - Společenský večer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6BAA-7BDD-4E32-9A34-71FEE17E3EE4}" type="slidenum">
              <a:rPr lang="cs-CZ" smtClean="0"/>
              <a:t>2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3982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8464532" y="210622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</p:spTree>
    <p:extLst>
      <p:ext uri="{BB962C8B-B14F-4D97-AF65-F5344CB8AC3E}">
        <p14:creationId xmlns:p14="http://schemas.microsoft.com/office/powerpoint/2010/main" val="300269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772A414-80F6-4B9D-9348-917764067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1970" y="1912925"/>
            <a:ext cx="6858000" cy="2387600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Svět rizik kolem nás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29A1D7A1-8B6E-440C-9308-FE40FCFC9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9603" y="4264551"/>
            <a:ext cx="6858000" cy="1655762"/>
          </a:xfrm>
        </p:spPr>
        <p:txBody>
          <a:bodyPr/>
          <a:lstStyle/>
          <a:p>
            <a:r>
              <a:rPr lang="cs-CZ" dirty="0" smtClean="0"/>
              <a:t>TVIP2023_APROCHEM</a:t>
            </a:r>
            <a:endParaRPr lang="cs-CZ" dirty="0"/>
          </a:p>
          <a:p>
            <a:r>
              <a:rPr lang="cs-CZ" dirty="0"/>
              <a:t>Hustopeče u Brna</a:t>
            </a:r>
          </a:p>
        </p:txBody>
      </p:sp>
      <p:grpSp>
        <p:nvGrpSpPr>
          <p:cNvPr id="32" name="Skupina 31"/>
          <p:cNvGrpSpPr/>
          <p:nvPr/>
        </p:nvGrpSpPr>
        <p:grpSpPr>
          <a:xfrm>
            <a:off x="507744" y="732836"/>
            <a:ext cx="8062761" cy="5331946"/>
            <a:chOff x="507744" y="732836"/>
            <a:chExt cx="8062761" cy="5331946"/>
          </a:xfrm>
        </p:grpSpPr>
        <p:pic>
          <p:nvPicPr>
            <p:cNvPr id="4" name="Grafický objekt 3" descr="Zdvižená ruka">
              <a:extLst>
                <a:ext uri="{FF2B5EF4-FFF2-40B4-BE49-F238E27FC236}">
                  <a16:creationId xmlns:a16="http://schemas.microsoft.com/office/drawing/2014/main" xmlns="" id="{83FAFF53-18DF-41B4-9F5E-83B5DD6856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4224003" y="1256368"/>
              <a:ext cx="900113" cy="1200151"/>
            </a:xfrm>
            <a:prstGeom prst="rect">
              <a:avLst/>
            </a:prstGeom>
          </p:spPr>
        </p:pic>
        <p:grpSp>
          <p:nvGrpSpPr>
            <p:cNvPr id="5" name="Skupina 4">
              <a:extLst>
                <a:ext uri="{FF2B5EF4-FFF2-40B4-BE49-F238E27FC236}">
                  <a16:creationId xmlns:a16="http://schemas.microsoft.com/office/drawing/2014/main" xmlns="" id="{9542B627-93A7-475A-99DC-211CCB2DC688}"/>
                </a:ext>
              </a:extLst>
            </p:cNvPr>
            <p:cNvGrpSpPr/>
            <p:nvPr/>
          </p:nvGrpSpPr>
          <p:grpSpPr>
            <a:xfrm>
              <a:off x="1161970" y="1762825"/>
              <a:ext cx="995660" cy="862905"/>
              <a:chOff x="5432226" y="2889"/>
              <a:chExt cx="1327546" cy="862905"/>
            </a:xfrm>
          </p:grpSpPr>
          <p:sp>
            <p:nvSpPr>
              <p:cNvPr id="6" name="Obdélník: se zakulacenými rohy 5">
                <a:extLst>
                  <a:ext uri="{FF2B5EF4-FFF2-40B4-BE49-F238E27FC236}">
                    <a16:creationId xmlns:a16="http://schemas.microsoft.com/office/drawing/2014/main" xmlns="" id="{3093773D-E265-4DF7-8690-8FE814B01AFD}"/>
                  </a:ext>
                </a:extLst>
              </p:cNvPr>
              <p:cNvSpPr/>
              <p:nvPr/>
            </p:nvSpPr>
            <p:spPr>
              <a:xfrm>
                <a:off x="5432226" y="2889"/>
                <a:ext cx="1327546" cy="862905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Obdélník: se zakulacenými rohy 4">
                <a:extLst>
                  <a:ext uri="{FF2B5EF4-FFF2-40B4-BE49-F238E27FC236}">
                    <a16:creationId xmlns:a16="http://schemas.microsoft.com/office/drawing/2014/main" xmlns="" id="{AAAAED8B-7E07-4A3B-A4EA-1A497741330B}"/>
                  </a:ext>
                </a:extLst>
              </p:cNvPr>
              <p:cNvSpPr txBox="1"/>
              <p:nvPr/>
            </p:nvSpPr>
            <p:spPr>
              <a:xfrm>
                <a:off x="5474350" y="45013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>
                    <a:solidFill>
                      <a:prstClr val="white"/>
                    </a:solidFill>
                  </a:rPr>
                  <a:t>GEOPOLITIKA</a:t>
                </a:r>
              </a:p>
            </p:txBody>
          </p:sp>
        </p:grpSp>
        <p:pic>
          <p:nvPicPr>
            <p:cNvPr id="8" name="Grafický objekt 7" descr="Svět">
              <a:extLst>
                <a:ext uri="{FF2B5EF4-FFF2-40B4-BE49-F238E27FC236}">
                  <a16:creationId xmlns:a16="http://schemas.microsoft.com/office/drawing/2014/main" xmlns="" id="{30BCDDB1-CE27-422A-BF02-6E9D171D96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507744" y="1736725"/>
              <a:ext cx="685800" cy="914400"/>
            </a:xfrm>
            <a:prstGeom prst="rect">
              <a:avLst/>
            </a:prstGeom>
          </p:spPr>
        </p:pic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xmlns="" id="{F0225BFF-78E0-4CE5-BBC0-F447899BB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37492" y="828465"/>
              <a:ext cx="996782" cy="865707"/>
            </a:xfrm>
            <a:prstGeom prst="rect">
              <a:avLst/>
            </a:prstGeom>
          </p:spPr>
        </p:pic>
        <p:pic>
          <p:nvPicPr>
            <p:cNvPr id="10" name="Grafický objekt 9" descr="Částečně zataženo">
              <a:extLst>
                <a:ext uri="{FF2B5EF4-FFF2-40B4-BE49-F238E27FC236}">
                  <a16:creationId xmlns:a16="http://schemas.microsoft.com/office/drawing/2014/main" xmlns="" id="{E25640E7-5A2B-4CF1-BB49-124DD5726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2357926" y="732836"/>
              <a:ext cx="685800" cy="914400"/>
            </a:xfrm>
            <a:prstGeom prst="rect">
              <a:avLst/>
            </a:prstGeom>
          </p:spPr>
        </p:pic>
        <p:pic>
          <p:nvPicPr>
            <p:cNvPr id="11" name="Grafický objekt 10" descr="Ozubená kola">
              <a:extLst>
                <a:ext uri="{FF2B5EF4-FFF2-40B4-BE49-F238E27FC236}">
                  <a16:creationId xmlns:a16="http://schemas.microsoft.com/office/drawing/2014/main" xmlns="" id="{9F6F01C3-345F-4702-837F-0DCAFBE5DB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5109728" y="760673"/>
              <a:ext cx="685800" cy="914400"/>
            </a:xfrm>
            <a:prstGeom prst="rect">
              <a:avLst/>
            </a:prstGeom>
          </p:spPr>
        </p:pic>
        <p:grpSp>
          <p:nvGrpSpPr>
            <p:cNvPr id="12" name="Skupina 11">
              <a:extLst>
                <a:ext uri="{FF2B5EF4-FFF2-40B4-BE49-F238E27FC236}">
                  <a16:creationId xmlns:a16="http://schemas.microsoft.com/office/drawing/2014/main" xmlns="" id="{8D00A7CD-2FB8-4618-9338-513D1CBE2531}"/>
                </a:ext>
              </a:extLst>
            </p:cNvPr>
            <p:cNvGrpSpPr/>
            <p:nvPr/>
          </p:nvGrpSpPr>
          <p:grpSpPr>
            <a:xfrm>
              <a:off x="5696626" y="826808"/>
              <a:ext cx="995660" cy="862905"/>
              <a:chOff x="3314683" y="5115089"/>
              <a:chExt cx="1327546" cy="862905"/>
            </a:xfrm>
          </p:grpSpPr>
          <p:sp>
            <p:nvSpPr>
              <p:cNvPr id="13" name="Obdélník: se zakulacenými rohy 12">
                <a:extLst>
                  <a:ext uri="{FF2B5EF4-FFF2-40B4-BE49-F238E27FC236}">
                    <a16:creationId xmlns:a16="http://schemas.microsoft.com/office/drawing/2014/main" xmlns="" id="{FB8DBF07-AD28-4CB9-85BC-E28DBC96A06F}"/>
                  </a:ext>
                </a:extLst>
              </p:cNvPr>
              <p:cNvSpPr/>
              <p:nvPr/>
            </p:nvSpPr>
            <p:spPr>
              <a:xfrm>
                <a:off x="3314683" y="5115089"/>
                <a:ext cx="1327546" cy="862905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Obdélník: se zakulacenými rohy 4">
                <a:extLst>
                  <a:ext uri="{FF2B5EF4-FFF2-40B4-BE49-F238E27FC236}">
                    <a16:creationId xmlns:a16="http://schemas.microsoft.com/office/drawing/2014/main" xmlns="" id="{EF944C7E-7C42-4B0C-878F-74C819383793}"/>
                  </a:ext>
                </a:extLst>
              </p:cNvPr>
              <p:cNvSpPr txBox="1"/>
              <p:nvPr/>
            </p:nvSpPr>
            <p:spPr>
              <a:xfrm>
                <a:off x="3356807" y="5157213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>
                    <a:solidFill>
                      <a:prstClr val="white"/>
                    </a:solidFill>
                  </a:rPr>
                  <a:t>EKONOMIKA </a:t>
                </a:r>
              </a:p>
            </p:txBody>
          </p:sp>
        </p:grpSp>
        <p:pic>
          <p:nvPicPr>
            <p:cNvPr id="15" name="Grafický objekt 14" descr="Kompas na mapě">
              <a:extLst>
                <a:ext uri="{FF2B5EF4-FFF2-40B4-BE49-F238E27FC236}">
                  <a16:creationId xmlns:a16="http://schemas.microsoft.com/office/drawing/2014/main" xmlns="" id="{FA177EBB-7C32-4D46-AE71-C2A8606773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6951104" y="1762472"/>
              <a:ext cx="685800" cy="914400"/>
            </a:xfrm>
            <a:prstGeom prst="rect">
              <a:avLst/>
            </a:prstGeom>
          </p:spPr>
        </p:pic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xmlns="" id="{24A7841D-49FE-46CC-96A5-9ED0BAF5158C}"/>
                </a:ext>
              </a:extLst>
            </p:cNvPr>
            <p:cNvGrpSpPr/>
            <p:nvPr/>
          </p:nvGrpSpPr>
          <p:grpSpPr>
            <a:xfrm>
              <a:off x="7574845" y="1814320"/>
              <a:ext cx="995660" cy="862905"/>
              <a:chOff x="5432226" y="5992204"/>
              <a:chExt cx="1327546" cy="862905"/>
            </a:xfrm>
          </p:grpSpPr>
          <p:sp>
            <p:nvSpPr>
              <p:cNvPr id="17" name="Obdélník: se zakulacenými rohy 16">
                <a:extLst>
                  <a:ext uri="{FF2B5EF4-FFF2-40B4-BE49-F238E27FC236}">
                    <a16:creationId xmlns:a16="http://schemas.microsoft.com/office/drawing/2014/main" xmlns="" id="{3F8C5BAB-8C3E-4E4A-9704-655717B29D91}"/>
                  </a:ext>
                </a:extLst>
              </p:cNvPr>
              <p:cNvSpPr/>
              <p:nvPr/>
            </p:nvSpPr>
            <p:spPr>
              <a:xfrm>
                <a:off x="5432226" y="5992204"/>
                <a:ext cx="1327546" cy="862905"/>
              </a:xfrm>
              <a:prstGeom prst="roundRect">
                <a:avLst/>
              </a:prstGeom>
              <a:solidFill>
                <a:srgbClr val="FF0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Obdélník: se zakulacenými rohy 4">
                <a:extLst>
                  <a:ext uri="{FF2B5EF4-FFF2-40B4-BE49-F238E27FC236}">
                    <a16:creationId xmlns:a16="http://schemas.microsoft.com/office/drawing/2014/main" xmlns="" id="{9CAD44DA-30AD-47AE-8FDC-AF083F4602DD}"/>
                  </a:ext>
                </a:extLst>
              </p:cNvPr>
              <p:cNvSpPr txBox="1"/>
              <p:nvPr/>
            </p:nvSpPr>
            <p:spPr>
              <a:xfrm>
                <a:off x="5474350" y="6034328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>
                    <a:solidFill>
                      <a:prstClr val="white"/>
                    </a:solidFill>
                  </a:rPr>
                  <a:t>ARMÁDA &amp; </a:t>
                </a:r>
                <a:r>
                  <a:rPr lang="cs-CZ" sz="1200" dirty="0" err="1">
                    <a:solidFill>
                      <a:prstClr val="white"/>
                    </a:solidFill>
                  </a:rPr>
                  <a:t>represní</a:t>
                </a:r>
                <a:r>
                  <a:rPr lang="cs-CZ" sz="1200" dirty="0">
                    <a:solidFill>
                      <a:prstClr val="white"/>
                    </a:solidFill>
                  </a:rPr>
                  <a:t> složky</a:t>
                </a:r>
              </a:p>
            </p:txBody>
          </p:sp>
        </p:grpSp>
        <p:pic>
          <p:nvPicPr>
            <p:cNvPr id="20" name="Grafický objekt 19" descr="Recyklace">
              <a:extLst>
                <a:ext uri="{FF2B5EF4-FFF2-40B4-BE49-F238E27FC236}">
                  <a16:creationId xmlns:a16="http://schemas.microsoft.com/office/drawing/2014/main" xmlns="" id="{7B1C21FF-6B8B-4653-B7B8-DC2ABFD50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6526959" y="3864339"/>
              <a:ext cx="685800" cy="914400"/>
            </a:xfrm>
            <a:prstGeom prst="rect">
              <a:avLst/>
            </a:prstGeom>
          </p:spPr>
        </p:pic>
        <p:grpSp>
          <p:nvGrpSpPr>
            <p:cNvPr id="22" name="Skupina 21">
              <a:extLst>
                <a:ext uri="{FF2B5EF4-FFF2-40B4-BE49-F238E27FC236}">
                  <a16:creationId xmlns:a16="http://schemas.microsoft.com/office/drawing/2014/main" xmlns="" id="{514605F9-F04D-4630-A684-422A39D551CA}"/>
                </a:ext>
              </a:extLst>
            </p:cNvPr>
            <p:cNvGrpSpPr/>
            <p:nvPr/>
          </p:nvGrpSpPr>
          <p:grpSpPr>
            <a:xfrm>
              <a:off x="7245881" y="3922766"/>
              <a:ext cx="1218651" cy="946394"/>
              <a:chOff x="8426883" y="2997547"/>
              <a:chExt cx="1357737" cy="862905"/>
            </a:xfrm>
          </p:grpSpPr>
          <p:sp>
            <p:nvSpPr>
              <p:cNvPr id="23" name="Obdélník: se zakulacenými rohy 22">
                <a:extLst>
                  <a:ext uri="{FF2B5EF4-FFF2-40B4-BE49-F238E27FC236}">
                    <a16:creationId xmlns:a16="http://schemas.microsoft.com/office/drawing/2014/main" xmlns="" id="{361DD526-35B9-4DBF-BBAD-A1C70B5B10D1}"/>
                  </a:ext>
                </a:extLst>
              </p:cNvPr>
              <p:cNvSpPr/>
              <p:nvPr/>
            </p:nvSpPr>
            <p:spPr>
              <a:xfrm>
                <a:off x="8426883" y="2997547"/>
                <a:ext cx="1327546" cy="862905"/>
              </a:xfrm>
              <a:prstGeom prst="roundRect">
                <a:avLst/>
              </a:prstGeom>
              <a:solidFill>
                <a:srgbClr val="00206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Obdélník: se zakulacenými rohy 4">
                <a:extLst>
                  <a:ext uri="{FF2B5EF4-FFF2-40B4-BE49-F238E27FC236}">
                    <a16:creationId xmlns:a16="http://schemas.microsoft.com/office/drawing/2014/main" xmlns="" id="{6EB8B8CB-0F32-4604-9F24-CDABACE713D2}"/>
                  </a:ext>
                </a:extLst>
              </p:cNvPr>
              <p:cNvSpPr txBox="1"/>
              <p:nvPr/>
            </p:nvSpPr>
            <p:spPr>
              <a:xfrm>
                <a:off x="8541322" y="3023797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cap="all" dirty="0">
                    <a:solidFill>
                      <a:prstClr val="white"/>
                    </a:solidFill>
                  </a:rPr>
                  <a:t>Surovinové a</a:t>
                </a:r>
                <a:br>
                  <a:rPr lang="cs-CZ" sz="1200" cap="all" dirty="0">
                    <a:solidFill>
                      <a:prstClr val="white"/>
                    </a:solidFill>
                  </a:rPr>
                </a:br>
                <a:r>
                  <a:rPr lang="cs-CZ" sz="1200" cap="all" dirty="0">
                    <a:solidFill>
                      <a:prstClr val="white"/>
                    </a:solidFill>
                  </a:rPr>
                  <a:t> energetické  zdroje</a:t>
                </a:r>
                <a:endParaRPr lang="cs-CZ" sz="12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5" name="Skupina 24">
              <a:extLst>
                <a:ext uri="{FF2B5EF4-FFF2-40B4-BE49-F238E27FC236}">
                  <a16:creationId xmlns:a16="http://schemas.microsoft.com/office/drawing/2014/main" xmlns="" id="{79F4C918-C9D7-4C27-8555-742EE1EF500A}"/>
                </a:ext>
              </a:extLst>
            </p:cNvPr>
            <p:cNvGrpSpPr/>
            <p:nvPr/>
          </p:nvGrpSpPr>
          <p:grpSpPr>
            <a:xfrm>
              <a:off x="5594485" y="5137857"/>
              <a:ext cx="995660" cy="862905"/>
              <a:chOff x="7549768" y="5115089"/>
              <a:chExt cx="1327546" cy="862905"/>
            </a:xfrm>
            <a:solidFill>
              <a:srgbClr val="FFC000"/>
            </a:solidFill>
          </p:grpSpPr>
          <p:sp>
            <p:nvSpPr>
              <p:cNvPr id="26" name="Obdélník: se zakulacenými rohy 25">
                <a:extLst>
                  <a:ext uri="{FF2B5EF4-FFF2-40B4-BE49-F238E27FC236}">
                    <a16:creationId xmlns:a16="http://schemas.microsoft.com/office/drawing/2014/main" xmlns="" id="{D15A70CE-48D5-489A-8397-041BA63F7DBC}"/>
                  </a:ext>
                </a:extLst>
              </p:cNvPr>
              <p:cNvSpPr/>
              <p:nvPr/>
            </p:nvSpPr>
            <p:spPr>
              <a:xfrm>
                <a:off x="7549768" y="5115089"/>
                <a:ext cx="1327546" cy="862905"/>
              </a:xfrm>
              <a:prstGeom prst="roundRect">
                <a:avLst/>
              </a:prstGeom>
              <a:grpFill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Obdélník: se zakulacenými rohy 4">
                <a:extLst>
                  <a:ext uri="{FF2B5EF4-FFF2-40B4-BE49-F238E27FC236}">
                    <a16:creationId xmlns:a16="http://schemas.microsoft.com/office/drawing/2014/main" xmlns="" id="{0381E24F-A9A6-4D32-8C86-C40F92111C6A}"/>
                  </a:ext>
                </a:extLst>
              </p:cNvPr>
              <p:cNvSpPr txBox="1"/>
              <p:nvPr/>
            </p:nvSpPr>
            <p:spPr>
              <a:xfrm>
                <a:off x="7591892" y="5157213"/>
                <a:ext cx="1243298" cy="778657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>
                    <a:solidFill>
                      <a:srgbClr val="002060"/>
                    </a:solidFill>
                  </a:rPr>
                  <a:t>SOCIÁLNÍ</a:t>
                </a:r>
                <a:r>
                  <a:rPr lang="cs-CZ" sz="1200" dirty="0">
                    <a:solidFill>
                      <a:prstClr val="white"/>
                    </a:solidFill>
                  </a:rPr>
                  <a:t> </a:t>
                </a:r>
                <a:r>
                  <a:rPr lang="cs-CZ" sz="1200" dirty="0">
                    <a:solidFill>
                      <a:srgbClr val="002060"/>
                    </a:solidFill>
                  </a:rPr>
                  <a:t>ROVNOVÁHA</a:t>
                </a:r>
              </a:p>
            </p:txBody>
          </p:sp>
        </p:grpSp>
        <p:pic>
          <p:nvPicPr>
            <p:cNvPr id="21" name="Grafický objekt 20" descr="Uživatelé">
              <a:extLst>
                <a:ext uri="{FF2B5EF4-FFF2-40B4-BE49-F238E27FC236}">
                  <a16:creationId xmlns:a16="http://schemas.microsoft.com/office/drawing/2014/main" xmlns="" id="{94E07355-48C8-4F6E-B224-5C18AE1A81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7"/>
                </a:ext>
              </a:extLst>
            </a:blip>
            <a:stretch>
              <a:fillRect/>
            </a:stretch>
          </p:blipFill>
          <p:spPr>
            <a:xfrm>
              <a:off x="4893659" y="5150382"/>
              <a:ext cx="685800" cy="914400"/>
            </a:xfrm>
            <a:prstGeom prst="rect">
              <a:avLst/>
            </a:prstGeom>
          </p:spPr>
        </p:pic>
        <p:pic>
          <p:nvPicPr>
            <p:cNvPr id="28" name="Grafický objekt 27" descr="Atom">
              <a:extLst>
                <a:ext uri="{FF2B5EF4-FFF2-40B4-BE49-F238E27FC236}">
                  <a16:creationId xmlns:a16="http://schemas.microsoft.com/office/drawing/2014/main" xmlns="" id="{903F6312-80C2-486A-89A1-A76EEAB495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tretch>
              <a:fillRect/>
            </a:stretch>
          </p:blipFill>
          <p:spPr>
            <a:xfrm>
              <a:off x="879992" y="3843528"/>
              <a:ext cx="685800" cy="914400"/>
            </a:xfrm>
            <a:prstGeom prst="rect">
              <a:avLst/>
            </a:prstGeom>
          </p:spPr>
        </p:pic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xmlns="" id="{1EBC4EF9-768D-4B7B-AA98-B5E37A20292F}"/>
                </a:ext>
              </a:extLst>
            </p:cNvPr>
            <p:cNvGrpSpPr/>
            <p:nvPr/>
          </p:nvGrpSpPr>
          <p:grpSpPr>
            <a:xfrm>
              <a:off x="1628206" y="3880642"/>
              <a:ext cx="995660" cy="862905"/>
              <a:chOff x="3314683" y="880004"/>
              <a:chExt cx="1327546" cy="862905"/>
            </a:xfrm>
          </p:grpSpPr>
          <p:sp>
            <p:nvSpPr>
              <p:cNvPr id="30" name="Obdélník: se zakulacenými rohy 29">
                <a:extLst>
                  <a:ext uri="{FF2B5EF4-FFF2-40B4-BE49-F238E27FC236}">
                    <a16:creationId xmlns:a16="http://schemas.microsoft.com/office/drawing/2014/main" xmlns="" id="{9248CDCA-E334-4923-AE4A-8BA587D07572}"/>
                  </a:ext>
                </a:extLst>
              </p:cNvPr>
              <p:cNvSpPr/>
              <p:nvPr/>
            </p:nvSpPr>
            <p:spPr>
              <a:xfrm>
                <a:off x="3314683" y="880004"/>
                <a:ext cx="1327546" cy="86290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Obdélník: se zakulacenými rohy 4">
                <a:extLst>
                  <a:ext uri="{FF2B5EF4-FFF2-40B4-BE49-F238E27FC236}">
                    <a16:creationId xmlns:a16="http://schemas.microsoft.com/office/drawing/2014/main" xmlns="" id="{52866775-51B5-4A83-A43A-886E0A8B62EB}"/>
                  </a:ext>
                </a:extLst>
              </p:cNvPr>
              <p:cNvSpPr txBox="1"/>
              <p:nvPr/>
            </p:nvSpPr>
            <p:spPr>
              <a:xfrm>
                <a:off x="3356807" y="922128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 err="1">
                    <a:solidFill>
                      <a:prstClr val="white"/>
                    </a:solidFill>
                  </a:rPr>
                  <a:t>VaVaI</a:t>
                </a:r>
                <a:endParaRPr lang="cs-CZ" sz="12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" name="Skupina 34">
              <a:extLst>
                <a:ext uri="{FF2B5EF4-FFF2-40B4-BE49-F238E27FC236}">
                  <a16:creationId xmlns:a16="http://schemas.microsoft.com/office/drawing/2014/main" xmlns="" id="{18311EFC-26EB-4DA7-950C-61E16A43F12E}"/>
                </a:ext>
              </a:extLst>
            </p:cNvPr>
            <p:cNvGrpSpPr/>
            <p:nvPr/>
          </p:nvGrpSpPr>
          <p:grpSpPr>
            <a:xfrm>
              <a:off x="3427561" y="5112994"/>
              <a:ext cx="995660" cy="862905"/>
              <a:chOff x="2437568" y="2997547"/>
              <a:chExt cx="1327546" cy="862905"/>
            </a:xfrm>
          </p:grpSpPr>
          <p:sp>
            <p:nvSpPr>
              <p:cNvPr id="36" name="Obdélník: se zakulacenými rohy 35">
                <a:extLst>
                  <a:ext uri="{FF2B5EF4-FFF2-40B4-BE49-F238E27FC236}">
                    <a16:creationId xmlns:a16="http://schemas.microsoft.com/office/drawing/2014/main" xmlns="" id="{BFFC6690-E998-48E2-B527-04D4F3AA4609}"/>
                  </a:ext>
                </a:extLst>
              </p:cNvPr>
              <p:cNvSpPr/>
              <p:nvPr/>
            </p:nvSpPr>
            <p:spPr>
              <a:xfrm>
                <a:off x="2437568" y="2997547"/>
                <a:ext cx="1327546" cy="862905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7" name="Obdélník: se zakulacenými rohy 4">
                <a:extLst>
                  <a:ext uri="{FF2B5EF4-FFF2-40B4-BE49-F238E27FC236}">
                    <a16:creationId xmlns:a16="http://schemas.microsoft.com/office/drawing/2014/main" xmlns="" id="{E8BD00D9-3A22-4C4A-A399-EC00DEC62CEF}"/>
                  </a:ext>
                </a:extLst>
              </p:cNvPr>
              <p:cNvSpPr txBox="1"/>
              <p:nvPr/>
            </p:nvSpPr>
            <p:spPr>
              <a:xfrm>
                <a:off x="2479692" y="3039671"/>
                <a:ext cx="1243298" cy="77865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5720" tIns="45720" rIns="45720" bIns="45720" numCol="1" spcCol="1270" anchor="ctr" anchorCtr="0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cs-CZ" sz="1200" dirty="0">
                    <a:solidFill>
                      <a:srgbClr val="002060"/>
                    </a:solidFill>
                  </a:rPr>
                  <a:t>KRITICKÁ INFRASTRUKTURA</a:t>
                </a:r>
              </a:p>
            </p:txBody>
          </p:sp>
        </p:grpSp>
        <p:pic>
          <p:nvPicPr>
            <p:cNvPr id="38" name="Zástupný symbol pro obsah 7" descr="Vlak">
              <a:extLst>
                <a:ext uri="{FF2B5EF4-FFF2-40B4-BE49-F238E27FC236}">
                  <a16:creationId xmlns:a16="http://schemas.microsoft.com/office/drawing/2014/main" xmlns="" id="{B5533003-9CC0-436B-8061-9994A896EF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p:blipFill>
          <p:spPr>
            <a:xfrm>
              <a:off x="2838596" y="5115488"/>
              <a:ext cx="685800" cy="914400"/>
            </a:xfrm>
            <a:prstGeom prst="rect">
              <a:avLst/>
            </a:prstGeom>
          </p:spPr>
        </p:pic>
      </p:grp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3982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WordArt 4"/>
          <p:cNvSpPr>
            <a:spLocks noChangeArrowheads="1" noChangeShapeType="1" noTextEdit="1"/>
          </p:cNvSpPr>
          <p:nvPr/>
        </p:nvSpPr>
        <p:spPr bwMode="auto">
          <a:xfrm>
            <a:off x="8464532" y="210622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  <p:sp>
        <p:nvSpPr>
          <p:cNvPr id="19" name="Zástupný symbol pro číslo snímku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50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Svět rizik a hrozeb kolem </a:t>
            </a:r>
            <a:br>
              <a:rPr lang="cs-CZ" b="1" dirty="0" smtClean="0"/>
            </a:br>
            <a:r>
              <a:rPr lang="cs-CZ" b="1" dirty="0" smtClean="0"/>
              <a:t>nás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9685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rizikový </a:t>
            </a:r>
            <a:r>
              <a:rPr lang="cs-CZ" dirty="0"/>
              <a:t>management </a:t>
            </a:r>
            <a:r>
              <a:rPr lang="cs-CZ" dirty="0" smtClean="0"/>
              <a:t>= pochopení </a:t>
            </a:r>
            <a:r>
              <a:rPr lang="cs-CZ" dirty="0"/>
              <a:t>podstaty problému (příčina – následek</a:t>
            </a:r>
            <a:r>
              <a:rPr lang="cs-CZ" dirty="0" smtClean="0"/>
              <a:t>)</a:t>
            </a:r>
          </a:p>
          <a:p>
            <a:r>
              <a:rPr lang="cs-CZ" dirty="0"/>
              <a:t>k uplatnění </a:t>
            </a:r>
            <a:r>
              <a:rPr lang="cs-CZ" dirty="0" smtClean="0"/>
              <a:t>hrozeb dojde, </a:t>
            </a:r>
            <a:r>
              <a:rPr lang="cs-CZ" dirty="0"/>
              <a:t>pokud nastanou příhodné </a:t>
            </a:r>
            <a:r>
              <a:rPr lang="cs-CZ" dirty="0" smtClean="0"/>
              <a:t>podmínky</a:t>
            </a:r>
          </a:p>
          <a:p>
            <a:pPr lvl="1"/>
            <a:r>
              <a:rPr lang="cs-CZ" dirty="0" smtClean="0"/>
              <a:t>hrozby </a:t>
            </a:r>
            <a:r>
              <a:rPr lang="cs-CZ" dirty="0"/>
              <a:t>nikdy nepřichází </a:t>
            </a:r>
            <a:r>
              <a:rPr lang="cs-CZ" dirty="0" smtClean="0"/>
              <a:t>osamoceny, </a:t>
            </a:r>
            <a:r>
              <a:rPr lang="cs-CZ" dirty="0"/>
              <a:t>ale v kombinaci s </a:t>
            </a:r>
            <a:r>
              <a:rPr lang="cs-CZ" dirty="0" smtClean="0"/>
              <a:t>hrozbami vyvolanými ostatními riziky</a:t>
            </a:r>
          </a:p>
          <a:p>
            <a:r>
              <a:rPr lang="cs-CZ" dirty="0" smtClean="0"/>
              <a:t>prevence</a:t>
            </a:r>
          </a:p>
          <a:p>
            <a:pPr lvl="1"/>
            <a:r>
              <a:rPr lang="cs-CZ" dirty="0" smtClean="0"/>
              <a:t>uvážlivé zacházení se zdroji, pozor na domnělé hrozby</a:t>
            </a:r>
          </a:p>
          <a:p>
            <a:r>
              <a:rPr lang="cs-CZ" dirty="0" smtClean="0"/>
              <a:t>ošetření rizik: </a:t>
            </a:r>
          </a:p>
          <a:p>
            <a:pPr lvl="1"/>
            <a:r>
              <a:rPr lang="cs-CZ" b="1" dirty="0"/>
              <a:t>z</a:t>
            </a:r>
            <a:r>
              <a:rPr lang="cs-CZ" b="1" dirty="0" smtClean="0"/>
              <a:t>nát fakta + </a:t>
            </a:r>
            <a:r>
              <a:rPr lang="cs-CZ" b="1" dirty="0"/>
              <a:t>pochopení </a:t>
            </a:r>
            <a:r>
              <a:rPr lang="cs-CZ" b="1" dirty="0" smtClean="0"/>
              <a:t>motivace + posilování odolnosti</a:t>
            </a:r>
          </a:p>
          <a:p>
            <a:r>
              <a:rPr lang="cs-CZ" dirty="0" smtClean="0"/>
              <a:t>Limity, nedostatek informací: dezinformace + nefunkční systém + omezené zdroje + role médií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bdélník: se zakulacenými rohy 4">
            <a:hlinkClick r:id="rId2" action="ppaction://hlinksldjump"/>
            <a:extLst>
              <a:ext uri="{FF2B5EF4-FFF2-40B4-BE49-F238E27FC236}">
                <a16:creationId xmlns:a16="http://schemas.microsoft.com/office/drawing/2014/main" xmlns="" id="{EA771F6E-C6C4-41C0-8025-4ADB560AAE39}"/>
              </a:ext>
            </a:extLst>
          </p:cNvPr>
          <p:cNvSpPr txBox="1"/>
          <p:nvPr/>
        </p:nvSpPr>
        <p:spPr>
          <a:xfrm>
            <a:off x="7420464" y="559687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6" name="Grafický objekt 9" descr="Svět">
            <a:extLst>
              <a:ext uri="{FF2B5EF4-FFF2-40B4-BE49-F238E27FC236}">
                <a16:creationId xmlns:a16="http://schemas.microsoft.com/office/drawing/2014/main" xmlns="" id="{F3F25067-4E7E-4D81-9BB2-B462400EFC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491812"/>
            <a:ext cx="685800" cy="91440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95782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8464532" y="272422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</p:spTree>
    <p:extLst>
      <p:ext uri="{BB962C8B-B14F-4D97-AF65-F5344CB8AC3E}">
        <p14:creationId xmlns:p14="http://schemas.microsoft.com/office/powerpoint/2010/main" val="295851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63EF8EE-BDB7-422C-AD62-A49675A01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GEOPOLITIKA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5C9DBDA-4BC7-4E1F-9CC1-302EEBBF9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447202" cy="4896544"/>
          </a:xfrm>
        </p:spPr>
        <p:txBody>
          <a:bodyPr>
            <a:normAutofit/>
          </a:bodyPr>
          <a:lstStyle/>
          <a:p>
            <a:pPr marL="0" lvl="2" indent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sz="2400" b="1" dirty="0"/>
              <a:t>Historická </a:t>
            </a:r>
            <a:r>
              <a:rPr lang="cs-CZ" sz="2400" b="1" dirty="0" smtClean="0"/>
              <a:t>fakta k pochopení ukrajinského konfliktu:</a:t>
            </a:r>
            <a:endParaRPr lang="cs-CZ" sz="2400" b="1" dirty="0"/>
          </a:p>
          <a:p>
            <a:pPr marL="342900" lvl="2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sz="2400" dirty="0"/>
              <a:t>Konec studené války 1991</a:t>
            </a:r>
          </a:p>
          <a:p>
            <a:pPr marL="342900" lvl="2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sz="2400" dirty="0" smtClean="0"/>
              <a:t>Novodobé lokální války (1991 – 2023)</a:t>
            </a:r>
          </a:p>
          <a:p>
            <a:pPr marL="342900" lvl="2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sz="2400" dirty="0" smtClean="0"/>
              <a:t>Přechod z bipolárního na unipolární systém </a:t>
            </a:r>
            <a:r>
              <a:rPr lang="cs-CZ" sz="2400" dirty="0"/>
              <a:t>a</a:t>
            </a:r>
            <a:r>
              <a:rPr lang="cs-CZ" sz="2400" dirty="0" smtClean="0"/>
              <a:t> zpět na multipolární geopolitický systém (BRICS/USA + EU) po roce 1991</a:t>
            </a:r>
          </a:p>
          <a:p>
            <a:pPr marL="342900" lvl="2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cs-CZ" sz="2400" dirty="0"/>
          </a:p>
          <a:p>
            <a:pPr marL="0" lvl="2" indent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sz="2400" b="1" dirty="0" smtClean="0"/>
              <a:t>Vytoužené hodnoty a přínosy po ukončení studené války:</a:t>
            </a:r>
          </a:p>
          <a:p>
            <a:pPr marL="342900" lvl="2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sz="2400" dirty="0" smtClean="0"/>
              <a:t>Svoboda a demokracie</a:t>
            </a:r>
          </a:p>
          <a:p>
            <a:pPr marL="342900" lvl="2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sz="2400" dirty="0" smtClean="0"/>
              <a:t>Respekt a úcta k rozhodnutí předchozích generací politických vůdců</a:t>
            </a:r>
          </a:p>
          <a:p>
            <a:pPr marL="342900" lvl="2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sz="2400" dirty="0" smtClean="0"/>
              <a:t>Svět férových vztahů mezi státy na základě mezinárodně uznávaných dohod a pravidel (pod záštitou OSN)</a:t>
            </a:r>
          </a:p>
          <a:p>
            <a:pPr marL="342900" lvl="2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cs-CZ" sz="2400" dirty="0" smtClean="0"/>
              <a:t>Účelná dělba ekonomické kooperace, svobodný trh bez omezení a překážek </a:t>
            </a:r>
          </a:p>
          <a:p>
            <a:pPr marL="342900" lvl="2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cs-CZ" sz="2400" dirty="0"/>
          </a:p>
          <a:p>
            <a:pPr marL="342900" lvl="2" indent="-3429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  <p:sp>
        <p:nvSpPr>
          <p:cNvPr id="9" name="Obdélník: se zakulacenými rohy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EA771F6E-C6C4-41C0-8025-4ADB560AAE39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10" name="Grafický objekt 9" descr="Svět">
            <a:extLst>
              <a:ext uri="{FF2B5EF4-FFF2-40B4-BE49-F238E27FC236}">
                <a16:creationId xmlns:a16="http://schemas.microsoft.com/office/drawing/2014/main" xmlns="" id="{F3F25067-4E7E-4D81-9BB2-B462400EFC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84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WordArt 4"/>
          <p:cNvSpPr>
            <a:spLocks noChangeArrowheads="1" noChangeShapeType="1" noTextEdit="1"/>
          </p:cNvSpPr>
          <p:nvPr/>
        </p:nvSpPr>
        <p:spPr bwMode="auto">
          <a:xfrm>
            <a:off x="8464532" y="210724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D692F-7801-4F86-A870-65D8EBB78AB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44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2838" y="274638"/>
            <a:ext cx="7105262" cy="1143000"/>
          </a:xfrm>
        </p:spPr>
        <p:txBody>
          <a:bodyPr/>
          <a:lstStyle/>
          <a:p>
            <a:pPr algn="l"/>
            <a:r>
              <a:rPr lang="cs-CZ" b="1" dirty="0"/>
              <a:t>Konec studené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4514"/>
            <a:ext cx="8435280" cy="4964806"/>
          </a:xfrm>
        </p:spPr>
        <p:txBody>
          <a:bodyPr>
            <a:noAutofit/>
          </a:bodyPr>
          <a:lstStyle/>
          <a:p>
            <a:r>
              <a:rPr lang="cs-CZ" sz="1800" dirty="0"/>
              <a:t>Studená válka: 1947 – </a:t>
            </a:r>
            <a:r>
              <a:rPr lang="cs-CZ" sz="1800" dirty="0" smtClean="0"/>
              <a:t>1991(Malta prohlášení Gorbačova1989)</a:t>
            </a:r>
            <a:endParaRPr lang="cs-CZ" sz="1800" dirty="0"/>
          </a:p>
          <a:p>
            <a:r>
              <a:rPr lang="cs-CZ" sz="1800" b="1" dirty="0" smtClean="0"/>
              <a:t>Etapa I</a:t>
            </a:r>
            <a:r>
              <a:rPr lang="cs-CZ" sz="1800" dirty="0" smtClean="0"/>
              <a:t>: formování </a:t>
            </a:r>
            <a:r>
              <a:rPr lang="cs-CZ" sz="1800" dirty="0"/>
              <a:t>nové </a:t>
            </a:r>
            <a:r>
              <a:rPr lang="cs-CZ" sz="1800" dirty="0" smtClean="0"/>
              <a:t>Evropy:</a:t>
            </a:r>
            <a:endParaRPr lang="cs-CZ" sz="1800" dirty="0"/>
          </a:p>
          <a:p>
            <a:pPr lvl="1"/>
            <a:r>
              <a:rPr lang="cs-CZ" sz="1800" dirty="0"/>
              <a:t>Ronald Reagan: prezident do </a:t>
            </a:r>
            <a:r>
              <a:rPr lang="cs-CZ" sz="1800" dirty="0" smtClean="0"/>
              <a:t>1989</a:t>
            </a:r>
          </a:p>
          <a:p>
            <a:pPr lvl="1"/>
            <a:r>
              <a:rPr lang="cs-CZ" sz="1800" dirty="0" smtClean="0"/>
              <a:t>Rozpad SSSR: 1991 </a:t>
            </a:r>
          </a:p>
          <a:p>
            <a:pPr lvl="1"/>
            <a:r>
              <a:rPr lang="cs-CZ" sz="1800" dirty="0" err="1" smtClean="0"/>
              <a:t>Michali</a:t>
            </a:r>
            <a:r>
              <a:rPr lang="cs-CZ" sz="1800" dirty="0" smtClean="0"/>
              <a:t> </a:t>
            </a:r>
            <a:r>
              <a:rPr lang="cs-CZ" sz="1800" dirty="0"/>
              <a:t>Sergejevič Gorbačov: </a:t>
            </a:r>
            <a:r>
              <a:rPr lang="cs-CZ" sz="1800" dirty="0" smtClean="0"/>
              <a:t>konec studené války, prezident SSSR do </a:t>
            </a:r>
            <a:r>
              <a:rPr lang="cs-CZ" sz="1800" dirty="0"/>
              <a:t>1991</a:t>
            </a:r>
          </a:p>
          <a:p>
            <a:pPr lvl="1"/>
            <a:r>
              <a:rPr lang="cs-CZ" sz="1800" dirty="0"/>
              <a:t>Margaret Thatcher: šéf konzervativní strany, předseda vlády do roku 1990</a:t>
            </a:r>
          </a:p>
          <a:p>
            <a:pPr lvl="1"/>
            <a:r>
              <a:rPr lang="cs-CZ" sz="1800" dirty="0"/>
              <a:t>Helmuth Kohl: šéf CDU – Křesťanskodemokratická unie, kancléř </a:t>
            </a:r>
            <a:r>
              <a:rPr lang="cs-CZ" sz="1800" dirty="0" err="1"/>
              <a:t>bundestágu</a:t>
            </a:r>
            <a:r>
              <a:rPr lang="cs-CZ" sz="1800" dirty="0"/>
              <a:t> do 1998</a:t>
            </a:r>
          </a:p>
          <a:p>
            <a:pPr lvl="1"/>
            <a:r>
              <a:rPr lang="cs-CZ" sz="1800" dirty="0" err="1"/>
              <a:t>François</a:t>
            </a:r>
            <a:r>
              <a:rPr lang="cs-CZ" sz="1800" dirty="0"/>
              <a:t> </a:t>
            </a:r>
            <a:r>
              <a:rPr lang="cs-CZ" sz="1800" dirty="0" err="1"/>
              <a:t>Mitterrand</a:t>
            </a:r>
            <a:r>
              <a:rPr lang="cs-CZ" sz="1800" dirty="0"/>
              <a:t>, president do 1995</a:t>
            </a:r>
          </a:p>
          <a:p>
            <a:pPr lvl="1"/>
            <a:r>
              <a:rPr lang="cs-CZ" sz="1800" dirty="0" smtClean="0"/>
              <a:t>George </a:t>
            </a:r>
            <a:r>
              <a:rPr lang="cs-CZ" sz="1800" dirty="0"/>
              <a:t>H.W. Bush st.: prezident do </a:t>
            </a:r>
            <a:r>
              <a:rPr lang="cs-CZ" sz="1800" dirty="0" smtClean="0"/>
              <a:t>1993</a:t>
            </a:r>
            <a:endParaRPr lang="cs-CZ" sz="1800" dirty="0"/>
          </a:p>
          <a:p>
            <a:r>
              <a:rPr lang="cs-CZ" sz="1800" b="1" dirty="0"/>
              <a:t>Etapa </a:t>
            </a:r>
            <a:r>
              <a:rPr lang="cs-CZ" sz="1800" b="1" dirty="0" smtClean="0"/>
              <a:t>II</a:t>
            </a:r>
            <a:r>
              <a:rPr lang="cs-CZ" sz="1800" dirty="0" smtClean="0"/>
              <a:t> (odchod </a:t>
            </a:r>
            <a:r>
              <a:rPr lang="cs-CZ" sz="1800" dirty="0"/>
              <a:t>garantů dohody etapy </a:t>
            </a:r>
            <a:r>
              <a:rPr lang="cs-CZ" sz="1800" dirty="0" smtClean="0"/>
              <a:t>I </a:t>
            </a:r>
            <a:r>
              <a:rPr lang="cs-CZ" sz="1800" dirty="0"/>
              <a:t>– </a:t>
            </a:r>
            <a:r>
              <a:rPr lang="cs-CZ" sz="1800" dirty="0" smtClean="0"/>
              <a:t>nástup nové generace): Bush </a:t>
            </a:r>
            <a:r>
              <a:rPr lang="cs-CZ" sz="1800" dirty="0"/>
              <a:t>ml …+ </a:t>
            </a:r>
            <a:r>
              <a:rPr lang="cs-CZ" sz="1800" dirty="0" smtClean="0"/>
              <a:t>Merkel, </a:t>
            </a:r>
            <a:r>
              <a:rPr lang="cs-CZ" sz="1800" dirty="0" err="1" smtClean="0"/>
              <a:t>Hollande</a:t>
            </a:r>
            <a:r>
              <a:rPr lang="cs-CZ" sz="1800" dirty="0" smtClean="0"/>
              <a:t>, </a:t>
            </a:r>
            <a:r>
              <a:rPr lang="cs-CZ" sz="1800" dirty="0" err="1" smtClean="0"/>
              <a:t>Macron</a:t>
            </a:r>
            <a:r>
              <a:rPr lang="cs-CZ" sz="1800" dirty="0" smtClean="0"/>
              <a:t>, </a:t>
            </a:r>
            <a:r>
              <a:rPr lang="cs-CZ" sz="1800" dirty="0" err="1" smtClean="0"/>
              <a:t>Belruskony</a:t>
            </a:r>
            <a:r>
              <a:rPr lang="cs-CZ" sz="1800" dirty="0" smtClean="0"/>
              <a:t>, Major</a:t>
            </a:r>
            <a:r>
              <a:rPr lang="cs-CZ" sz="1800" dirty="0"/>
              <a:t>, Blair, Brown, </a:t>
            </a:r>
            <a:r>
              <a:rPr lang="cs-CZ" sz="1800" dirty="0" err="1" smtClean="0"/>
              <a:t>Cameron</a:t>
            </a:r>
            <a:r>
              <a:rPr lang="cs-CZ" sz="1800" dirty="0" smtClean="0"/>
              <a:t>, </a:t>
            </a:r>
            <a:r>
              <a:rPr lang="cs-CZ" sz="1800" dirty="0"/>
              <a:t>Theresa May, Johnson ….</a:t>
            </a:r>
          </a:p>
          <a:p>
            <a:r>
              <a:rPr lang="cs-CZ" sz="1800" b="1" dirty="0"/>
              <a:t>Etapa </a:t>
            </a:r>
            <a:r>
              <a:rPr lang="cs-CZ" sz="1800" b="1" dirty="0" smtClean="0"/>
              <a:t>III/ IV</a:t>
            </a:r>
            <a:r>
              <a:rPr lang="cs-CZ" sz="1800" dirty="0" smtClean="0"/>
              <a:t>: vývoz liberální demokracie: Clinton</a:t>
            </a:r>
            <a:r>
              <a:rPr lang="cs-CZ" sz="1800" dirty="0"/>
              <a:t>, </a:t>
            </a:r>
            <a:r>
              <a:rPr lang="cs-CZ" sz="1800" dirty="0" smtClean="0"/>
              <a:t>Obama, </a:t>
            </a:r>
            <a:r>
              <a:rPr lang="cs-CZ" sz="1800" dirty="0" err="1" smtClean="0"/>
              <a:t>Biden</a:t>
            </a:r>
            <a:r>
              <a:rPr lang="cs-CZ" sz="1800" dirty="0" smtClean="0"/>
              <a:t>/ </a:t>
            </a:r>
            <a:br>
              <a:rPr lang="cs-CZ" sz="1800" dirty="0" smtClean="0"/>
            </a:br>
            <a:r>
              <a:rPr lang="cs-CZ" sz="1800" dirty="0" err="1" smtClean="0"/>
              <a:t>Trump</a:t>
            </a:r>
            <a:r>
              <a:rPr lang="cs-CZ" sz="1800" dirty="0" smtClean="0"/>
              <a:t> (America </a:t>
            </a:r>
            <a:r>
              <a:rPr lang="cs-CZ" sz="1800" dirty="0" err="1" smtClean="0"/>
              <a:t>First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8" name="Obdélník: se zakulacenými rohy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2A4D6122-B271-41AF-BDC3-5647FB7EC142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srgbClr val="FFFFFF"/>
                </a:solidFill>
              </a:rPr>
              <a:t>GEOPOLITIKA</a:t>
            </a:r>
          </a:p>
        </p:txBody>
      </p:sp>
      <p:pic>
        <p:nvPicPr>
          <p:cNvPr id="9" name="Grafický objekt 8" descr="Svět">
            <a:extLst>
              <a:ext uri="{FF2B5EF4-FFF2-40B4-BE49-F238E27FC236}">
                <a16:creationId xmlns:a16="http://schemas.microsoft.com/office/drawing/2014/main" xmlns="" id="{A57CDB50-AEA2-46E3-B9BA-A7D49D7097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84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8464532" y="210724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0F1FC-B9CB-4D53-95D6-FF89BE091584}" type="slidenum">
              <a:rPr lang="cs-CZ" altLang="cs-CZ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Novodobé lokální </a:t>
            </a:r>
            <a:br>
              <a:rPr lang="cs-CZ" b="1" dirty="0" smtClean="0"/>
            </a:br>
            <a:r>
              <a:rPr lang="cs-CZ" b="1" dirty="0" smtClean="0"/>
              <a:t>konflikty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291" y="1484784"/>
            <a:ext cx="8693189" cy="504056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b="1" dirty="0" smtClean="0"/>
              <a:t>Zapojení USA</a:t>
            </a:r>
            <a:endParaRPr lang="cs-CZ" sz="20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Strategie </a:t>
            </a:r>
            <a:r>
              <a:rPr lang="cs-CZ" sz="1600" dirty="0" smtClean="0"/>
              <a:t>Defense </a:t>
            </a:r>
            <a:r>
              <a:rPr lang="cs-CZ" sz="1600" dirty="0" err="1"/>
              <a:t>Planning</a:t>
            </a:r>
            <a:r>
              <a:rPr lang="cs-CZ" sz="1600" dirty="0"/>
              <a:t> </a:t>
            </a:r>
            <a:r>
              <a:rPr lang="cs-CZ" sz="1600" dirty="0" err="1"/>
              <a:t>Guidance</a:t>
            </a:r>
            <a:r>
              <a:rPr lang="cs-CZ" sz="1600" dirty="0"/>
              <a:t> </a:t>
            </a:r>
            <a:r>
              <a:rPr lang="cs-CZ" sz="1600" dirty="0" smtClean="0"/>
              <a:t>(1992), </a:t>
            </a:r>
            <a:r>
              <a:rPr lang="cs-CZ" sz="1600" dirty="0"/>
              <a:t>Studie RAND </a:t>
            </a:r>
            <a:r>
              <a:rPr lang="cs-CZ" sz="1600" dirty="0" smtClean="0"/>
              <a:t>(2019). </a:t>
            </a:r>
          </a:p>
          <a:p>
            <a:pPr lvl="2">
              <a:lnSpc>
                <a:spcPct val="80000"/>
              </a:lnSpc>
            </a:pPr>
            <a:r>
              <a:rPr lang="cs-CZ" sz="1600" dirty="0"/>
              <a:t>v permanentní válce: Irák, Libye, Sýrie, </a:t>
            </a:r>
            <a:r>
              <a:rPr lang="cs-CZ" sz="1600" dirty="0" err="1"/>
              <a:t>Avganistán</a:t>
            </a:r>
            <a:r>
              <a:rPr lang="cs-CZ" sz="1600" dirty="0"/>
              <a:t>, Srbsko ..</a:t>
            </a:r>
          </a:p>
          <a:p>
            <a:pPr lvl="2">
              <a:lnSpc>
                <a:spcPct val="80000"/>
              </a:lnSpc>
            </a:pPr>
            <a:r>
              <a:rPr lang="cs-CZ" sz="1600" dirty="0" err="1" smtClean="0"/>
              <a:t>Strtegie</a:t>
            </a:r>
            <a:r>
              <a:rPr lang="cs-CZ" sz="1600" dirty="0" smtClean="0"/>
              <a:t> oslabování </a:t>
            </a:r>
            <a:r>
              <a:rPr lang="cs-CZ" sz="1600" dirty="0"/>
              <a:t>Ruska rozšiřováním NATO (od r 2004 - 7x</a:t>
            </a:r>
            <a:r>
              <a:rPr lang="cs-CZ" sz="1600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cs-CZ" sz="1600" dirty="0" err="1"/>
              <a:t>Nordstreem</a:t>
            </a:r>
            <a:r>
              <a:rPr lang="cs-CZ" sz="1600" dirty="0"/>
              <a:t> (2022</a:t>
            </a:r>
            <a:r>
              <a:rPr lang="cs-CZ" sz="16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Ukrajina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Victoria </a:t>
            </a:r>
            <a:r>
              <a:rPr lang="cs-CZ" sz="2000" dirty="0" err="1" smtClean="0"/>
              <a:t>Nuland</a:t>
            </a:r>
            <a:r>
              <a:rPr lang="cs-CZ" sz="2000" dirty="0" smtClean="0"/>
              <a:t> (</a:t>
            </a:r>
            <a:r>
              <a:rPr lang="cs-CZ" sz="2000" dirty="0" err="1" smtClean="0"/>
              <a:t>náměskyně</a:t>
            </a:r>
            <a:r>
              <a:rPr lang="cs-CZ" sz="2000" dirty="0" smtClean="0"/>
              <a:t> ministra zahraničních věcí Johna Kerryho): 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prohlášení 13</a:t>
            </a:r>
            <a:r>
              <a:rPr lang="cs-CZ" sz="1600" dirty="0"/>
              <a:t>. prosince 2013 </a:t>
            </a:r>
            <a:r>
              <a:rPr lang="cs-CZ" sz="1600" dirty="0" smtClean="0"/>
              <a:t>v</a:t>
            </a:r>
            <a:r>
              <a:rPr lang="cs-CZ" sz="1600" dirty="0"/>
              <a:t> </a:t>
            </a:r>
            <a:r>
              <a:rPr lang="cs-CZ" sz="1600" dirty="0" err="1"/>
              <a:t>Press</a:t>
            </a:r>
            <a:r>
              <a:rPr lang="cs-CZ" sz="1600" dirty="0"/>
              <a:t> Clubu v New Yorku </a:t>
            </a:r>
            <a:r>
              <a:rPr lang="cs-CZ" sz="1600" dirty="0" smtClean="0"/>
              <a:t>USA financuje rozvoj demokracie na Ukrajině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Rozhovor s </a:t>
            </a:r>
            <a:r>
              <a:rPr lang="cs-CZ" sz="1600" dirty="0" err="1"/>
              <a:t>Geoffreyem</a:t>
            </a:r>
            <a:r>
              <a:rPr lang="cs-CZ" sz="1600" dirty="0"/>
              <a:t> </a:t>
            </a:r>
            <a:r>
              <a:rPr lang="cs-CZ" sz="1600" dirty="0" err="1"/>
              <a:t>Pyattem</a:t>
            </a:r>
            <a:r>
              <a:rPr lang="cs-CZ" sz="1600" dirty="0"/>
              <a:t>, což byl velvyslanec Spojených států na </a:t>
            </a:r>
            <a:r>
              <a:rPr lang="cs-CZ" sz="1600" dirty="0" smtClean="0"/>
              <a:t>Ukrajině, kdo bude v příští vládě (2014)</a:t>
            </a: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b="1" dirty="0" smtClean="0"/>
              <a:t>Dohody o ukrajinské neutralitě: </a:t>
            </a:r>
            <a:r>
              <a:rPr lang="cs-CZ" sz="2000" dirty="0" err="1" smtClean="0"/>
              <a:t>Majdan</a:t>
            </a:r>
            <a:r>
              <a:rPr lang="cs-CZ" sz="2000" dirty="0" smtClean="0"/>
              <a:t> I (2004)</a:t>
            </a:r>
            <a:r>
              <a:rPr lang="cs-CZ" sz="1800" dirty="0" smtClean="0"/>
              <a:t>/</a:t>
            </a:r>
            <a:r>
              <a:rPr lang="cs-CZ" sz="2000" dirty="0" smtClean="0"/>
              <a:t> </a:t>
            </a:r>
            <a:r>
              <a:rPr lang="cs-CZ" sz="2000" dirty="0" err="1" smtClean="0"/>
              <a:t>Majdan</a:t>
            </a:r>
            <a:r>
              <a:rPr lang="cs-CZ" sz="2000" dirty="0" smtClean="0"/>
              <a:t> II (únor 2014) - </a:t>
            </a:r>
            <a:r>
              <a:rPr lang="cs-CZ" sz="2000" dirty="0" err="1" smtClean="0"/>
              <a:t>Janukovič</a:t>
            </a:r>
            <a:r>
              <a:rPr lang="cs-CZ" sz="2000" dirty="0" smtClean="0"/>
              <a:t> „zfalšoval volby“/ pozastavil asociační dohodu s EU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Minské </a:t>
            </a:r>
            <a:r>
              <a:rPr lang="cs-CZ" sz="2000" dirty="0"/>
              <a:t>dohody I a II </a:t>
            </a:r>
            <a:r>
              <a:rPr lang="cs-CZ" sz="2000" dirty="0" smtClean="0"/>
              <a:t>(únor </a:t>
            </a:r>
            <a:r>
              <a:rPr lang="cs-CZ" sz="2000" dirty="0"/>
              <a:t>2015</a:t>
            </a:r>
            <a:r>
              <a:rPr lang="cs-CZ" sz="2000" dirty="0" smtClean="0"/>
              <a:t>): zastavení bojů/ autonomie </a:t>
            </a:r>
            <a:endParaRPr lang="cs-CZ" sz="20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Rezoluce RB OSN: autonomie Doněcké a </a:t>
            </a:r>
            <a:r>
              <a:rPr lang="cs-CZ" sz="2000" dirty="0" err="1"/>
              <a:t>Luhanské</a:t>
            </a:r>
            <a:r>
              <a:rPr lang="cs-CZ" sz="2000" dirty="0"/>
              <a:t> </a:t>
            </a:r>
            <a:r>
              <a:rPr lang="cs-CZ" sz="2000" dirty="0" smtClean="0"/>
              <a:t>republiky (17.2.2015)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0F1FC-B9CB-4D53-95D6-FF89BE091584}" type="slidenum">
              <a:rPr lang="cs-CZ" altLang="cs-CZ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Obdélník: se zakulacenými rohy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EA771F6E-C6C4-41C0-8025-4ADB560AAE39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6" name="Grafický objekt 9" descr="Svět">
            <a:extLst>
              <a:ext uri="{FF2B5EF4-FFF2-40B4-BE49-F238E27FC236}">
                <a16:creationId xmlns:a16="http://schemas.microsoft.com/office/drawing/2014/main" xmlns="" id="{F3F25067-4E7E-4D81-9BB2-B462400EFC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84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8464532" y="210724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</p:spTree>
    <p:extLst>
      <p:ext uri="{BB962C8B-B14F-4D97-AF65-F5344CB8AC3E}">
        <p14:creationId xmlns:p14="http://schemas.microsoft.com/office/powerpoint/2010/main" val="249295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Ruské varování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5256584"/>
          </a:xfrm>
        </p:spPr>
        <p:txBody>
          <a:bodyPr/>
          <a:lstStyle/>
          <a:p>
            <a:r>
              <a:rPr lang="cs-CZ" dirty="0"/>
              <a:t>bezpečnostní </a:t>
            </a:r>
            <a:r>
              <a:rPr lang="cs-CZ" dirty="0" smtClean="0"/>
              <a:t>konference </a:t>
            </a:r>
            <a:r>
              <a:rPr lang="cs-CZ" dirty="0"/>
              <a:t>v Mnichově </a:t>
            </a:r>
            <a:r>
              <a:rPr lang="cs-CZ" dirty="0" smtClean="0"/>
              <a:t>2007</a:t>
            </a:r>
          </a:p>
          <a:p>
            <a:r>
              <a:rPr lang="cs-CZ" dirty="0"/>
              <a:t>p</a:t>
            </a:r>
            <a:r>
              <a:rPr lang="cs-CZ" dirty="0" smtClean="0"/>
              <a:t>ožaduje </a:t>
            </a:r>
            <a:r>
              <a:rPr lang="cs-CZ" dirty="0"/>
              <a:t>právní záruky, že Ukrajina nevstoupí do </a:t>
            </a:r>
            <a:r>
              <a:rPr lang="cs-CZ" dirty="0" smtClean="0"/>
              <a:t>NATO a že expanze na východ je nepřijatelná: </a:t>
            </a:r>
          </a:p>
          <a:p>
            <a:pPr lvl="1"/>
            <a:r>
              <a:rPr lang="cs-CZ" dirty="0" smtClean="0"/>
              <a:t>28.11.2021, právní záruky</a:t>
            </a:r>
          </a:p>
          <a:p>
            <a:pPr lvl="1"/>
            <a:r>
              <a:rPr lang="cs-CZ" dirty="0" smtClean="0"/>
              <a:t>1.12.2021, nerozšíření na východ </a:t>
            </a:r>
          </a:p>
          <a:p>
            <a:pPr lvl="1"/>
            <a:r>
              <a:rPr lang="cs-CZ" dirty="0" smtClean="0"/>
              <a:t>23.12.2021, expanze je nepřijatelná</a:t>
            </a:r>
          </a:p>
          <a:p>
            <a:pPr lvl="1"/>
            <a:r>
              <a:rPr lang="cs-CZ" dirty="0"/>
              <a:t>31.1.2022 </a:t>
            </a:r>
            <a:r>
              <a:rPr lang="cs-CZ" dirty="0" smtClean="0"/>
              <a:t>- Ruský </a:t>
            </a:r>
            <a:r>
              <a:rPr lang="cs-CZ" dirty="0"/>
              <a:t>velvyslanec v OSN </a:t>
            </a:r>
            <a:endParaRPr lang="cs-CZ" dirty="0" smtClean="0"/>
          </a:p>
          <a:p>
            <a:pPr lvl="1"/>
            <a:r>
              <a:rPr lang="cs-CZ" dirty="0"/>
              <a:t>8.2.2022 </a:t>
            </a:r>
            <a:r>
              <a:rPr lang="cs-CZ" dirty="0" smtClean="0"/>
              <a:t>- Putin na tiskové konferenci vyslal </a:t>
            </a:r>
            <a:r>
              <a:rPr lang="cs-CZ" dirty="0"/>
              <a:t>poslední varování </a:t>
            </a:r>
            <a:r>
              <a:rPr lang="cs-CZ" dirty="0" smtClean="0"/>
              <a:t>určené západním </a:t>
            </a:r>
            <a:r>
              <a:rPr lang="cs-CZ" dirty="0"/>
              <a:t>médiím</a:t>
            </a:r>
            <a:r>
              <a:rPr lang="cs-CZ" dirty="0" smtClean="0"/>
              <a:t>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0F1FC-B9CB-4D53-95D6-FF89BE091584}" type="slidenum">
              <a:rPr lang="cs-CZ" altLang="cs-CZ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Obdélník: se zakulacenými rohy 4">
            <a:hlinkClick r:id="rId2" action="ppaction://hlinksldjump"/>
            <a:extLst>
              <a:ext uri="{FF2B5EF4-FFF2-40B4-BE49-F238E27FC236}">
                <a16:creationId xmlns:a16="http://schemas.microsoft.com/office/drawing/2014/main" xmlns="" id="{EA771F6E-C6C4-41C0-8025-4ADB560AAE39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6" name="Grafický objekt 9" descr="Svět">
            <a:extLst>
              <a:ext uri="{FF2B5EF4-FFF2-40B4-BE49-F238E27FC236}">
                <a16:creationId xmlns:a16="http://schemas.microsoft.com/office/drawing/2014/main" xmlns="" id="{F3F25067-4E7E-4D81-9BB2-B462400EFC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84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8464532" y="210724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</p:spTree>
    <p:extLst>
      <p:ext uri="{BB962C8B-B14F-4D97-AF65-F5344CB8AC3E}">
        <p14:creationId xmlns:p14="http://schemas.microsoft.com/office/powerpoint/2010/main" val="219739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Dohoda z 25.2.2022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cs-CZ" sz="2000" dirty="0"/>
              <a:t>Dohoda 15.duben 2022 </a:t>
            </a:r>
            <a:r>
              <a:rPr lang="cs-CZ" sz="2000" dirty="0" smtClean="0"/>
              <a:t>„</a:t>
            </a:r>
            <a:r>
              <a:rPr lang="cs-CZ" sz="2000" b="1" dirty="0" smtClean="0"/>
              <a:t>Dohoda o trvalé neutralitě a bezpečnostních zárukách Ukrajiny</a:t>
            </a:r>
            <a:r>
              <a:rPr lang="cs-CZ" sz="2000" dirty="0" smtClean="0"/>
              <a:t>“ </a:t>
            </a:r>
          </a:p>
          <a:p>
            <a:pPr marL="742950" lvl="2" indent="-342900"/>
            <a:r>
              <a:rPr lang="cs-CZ" sz="1600" dirty="0"/>
              <a:t>zprostředkované Tureckem a Běloruskem</a:t>
            </a:r>
          </a:p>
          <a:p>
            <a:pPr marL="742950" lvl="2" indent="-342900"/>
            <a:r>
              <a:rPr lang="cs-CZ" sz="1600" dirty="0"/>
              <a:t>s garancí Polska, Německa, Francie, Ruska</a:t>
            </a:r>
          </a:p>
          <a:p>
            <a:pPr marL="342900" lvl="1" indent="-342900">
              <a:buFontTx/>
              <a:buChar char="•"/>
            </a:pPr>
            <a:endParaRPr lang="cs-CZ" sz="2000" dirty="0" smtClean="0"/>
          </a:p>
          <a:p>
            <a:pPr marL="342900" lvl="1" indent="-342900">
              <a:buFontTx/>
              <a:buChar char="•"/>
            </a:pPr>
            <a:r>
              <a:rPr lang="cs-CZ" sz="2000" dirty="0" smtClean="0"/>
              <a:t>Dokument zavazuje Ukrajinu, že nebude žádat o přidružení k NATO</a:t>
            </a:r>
          </a:p>
          <a:p>
            <a:pPr marL="342900" lvl="1" indent="-342900">
              <a:buFontTx/>
              <a:buChar char="•"/>
            </a:pPr>
            <a:r>
              <a:rPr lang="cs-CZ" sz="2000" dirty="0" smtClean="0"/>
              <a:t>Rozhodla o </a:t>
            </a:r>
            <a:r>
              <a:rPr lang="cs-CZ" sz="2000" dirty="0"/>
              <a:t>osudu </a:t>
            </a:r>
            <a:r>
              <a:rPr lang="cs-CZ" sz="2000" dirty="0" err="1" smtClean="0"/>
              <a:t>Janukoviče</a:t>
            </a:r>
            <a:r>
              <a:rPr lang="cs-CZ" sz="2000" dirty="0" smtClean="0"/>
              <a:t> (do konce roku)</a:t>
            </a:r>
          </a:p>
          <a:p>
            <a:pPr marL="342900" lvl="1" indent="-342900">
              <a:buFontTx/>
              <a:buChar char="•"/>
            </a:pPr>
            <a:r>
              <a:rPr lang="cs-CZ" sz="2000" dirty="0" smtClean="0"/>
              <a:t>Nátlak </a:t>
            </a:r>
            <a:r>
              <a:rPr lang="cs-CZ" sz="2000" dirty="0"/>
              <a:t>GB a USA na </a:t>
            </a:r>
            <a:r>
              <a:rPr lang="cs-CZ" sz="2000" dirty="0" err="1" smtClean="0"/>
              <a:t>Zelenského</a:t>
            </a:r>
            <a:r>
              <a:rPr lang="cs-CZ" sz="2000" dirty="0" smtClean="0"/>
              <a:t> (8 hodin trvala smlouva)</a:t>
            </a:r>
          </a:p>
          <a:p>
            <a:pPr marL="742950" lvl="2" indent="-342900"/>
            <a:r>
              <a:rPr lang="cs-CZ" sz="2000" dirty="0"/>
              <a:t>Potvrzeno:</a:t>
            </a:r>
          </a:p>
          <a:p>
            <a:pPr marL="1200150" lvl="3" indent="-342900"/>
            <a:r>
              <a:rPr lang="cs-CZ" sz="1200" dirty="0" err="1"/>
              <a:t>Naftali</a:t>
            </a:r>
            <a:r>
              <a:rPr lang="cs-CZ" sz="1200" dirty="0"/>
              <a:t> </a:t>
            </a:r>
            <a:r>
              <a:rPr lang="cs-CZ" sz="1200" dirty="0" err="1"/>
              <a:t>Bennett</a:t>
            </a:r>
            <a:r>
              <a:rPr lang="cs-CZ" sz="1200" dirty="0"/>
              <a:t>, izraelský premiér </a:t>
            </a:r>
          </a:p>
          <a:p>
            <a:pPr marL="1200150" lvl="3" indent="-342900"/>
            <a:r>
              <a:rPr lang="cs-CZ" sz="1200" dirty="0" err="1"/>
              <a:t>Fion</a:t>
            </a:r>
            <a:r>
              <a:rPr lang="cs-CZ" sz="1200" dirty="0"/>
              <a:t> </a:t>
            </a:r>
            <a:r>
              <a:rPr lang="cs-CZ" sz="1200" dirty="0" err="1"/>
              <a:t>Hill</a:t>
            </a:r>
            <a:r>
              <a:rPr lang="cs-CZ" sz="1200" dirty="0"/>
              <a:t>, bývalá americká bezpečnostní poradkyně</a:t>
            </a:r>
          </a:p>
          <a:p>
            <a:pPr marL="742950" lvl="2" indent="-342900"/>
            <a:r>
              <a:rPr lang="cs-CZ" sz="2000" dirty="0" smtClean="0"/>
              <a:t>Posouzeno: Andor Šándor</a:t>
            </a:r>
          </a:p>
          <a:p>
            <a:pPr marL="342900" lvl="1" indent="-342900"/>
            <a:r>
              <a:rPr lang="cs-CZ" sz="2000" dirty="0" smtClean="0"/>
              <a:t>Výsledek: údajné vítězství obránců Kyjeva</a:t>
            </a:r>
            <a:endParaRPr lang="cs-CZ" sz="2000" dirty="0"/>
          </a:p>
          <a:p>
            <a:pPr marL="742950" lvl="2" indent="-342900"/>
            <a:endParaRPr lang="cs-CZ" sz="2000" dirty="0" smtClean="0"/>
          </a:p>
          <a:p>
            <a:pPr marL="742950" lvl="2" indent="-342900"/>
            <a:endParaRPr lang="cs-CZ" sz="1600" dirty="0" smtClean="0"/>
          </a:p>
          <a:p>
            <a:pPr marL="742950" lvl="2" indent="-342900"/>
            <a:endParaRPr lang="cs-CZ" sz="1600" dirty="0"/>
          </a:p>
          <a:p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0F1FC-B9CB-4D53-95D6-FF89BE091584}" type="slidenum">
              <a:rPr lang="cs-CZ" altLang="cs-CZ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5" name="Obdélník: se zakulacenými rohy 4">
            <a:hlinkClick r:id="rId2" action="ppaction://hlinksldjump"/>
            <a:extLst>
              <a:ext uri="{FF2B5EF4-FFF2-40B4-BE49-F238E27FC236}">
                <a16:creationId xmlns:a16="http://schemas.microsoft.com/office/drawing/2014/main" xmlns="" id="{EA771F6E-C6C4-41C0-8025-4ADB560AAE39}"/>
              </a:ext>
            </a:extLst>
          </p:cNvPr>
          <p:cNvSpPr txBox="1"/>
          <p:nvPr/>
        </p:nvSpPr>
        <p:spPr>
          <a:xfrm>
            <a:off x="7420464" y="497989"/>
            <a:ext cx="932474" cy="77865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200" dirty="0">
                <a:solidFill>
                  <a:prstClr val="white"/>
                </a:solidFill>
              </a:rPr>
              <a:t>GEOPOLITIKA</a:t>
            </a:r>
          </a:p>
        </p:txBody>
      </p:sp>
      <p:pic>
        <p:nvPicPr>
          <p:cNvPr id="6" name="Grafický objekt 9" descr="Svět">
            <a:extLst>
              <a:ext uri="{FF2B5EF4-FFF2-40B4-BE49-F238E27FC236}">
                <a16:creationId xmlns:a16="http://schemas.microsoft.com/office/drawing/2014/main" xmlns="" id="{F3F25067-4E7E-4D81-9BB2-B462400EFC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72250" y="430114"/>
            <a:ext cx="685800" cy="914400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1" y="234084"/>
            <a:ext cx="685532" cy="21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8464532" y="210724"/>
            <a:ext cx="612396" cy="1674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APROCHEM</a:t>
            </a:r>
          </a:p>
        </p:txBody>
      </p:sp>
    </p:spTree>
    <p:extLst>
      <p:ext uri="{BB962C8B-B14F-4D97-AF65-F5344CB8AC3E}">
        <p14:creationId xmlns:p14="http://schemas.microsoft.com/office/powerpoint/2010/main" val="28662334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4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5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9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2219</TotalTime>
  <Words>1567</Words>
  <Application>Microsoft Office PowerPoint</Application>
  <PresentationFormat>Předvádění na obrazovce (4:3)</PresentationFormat>
  <Paragraphs>279</Paragraphs>
  <Slides>18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9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Motiv systému Office</vt:lpstr>
      <vt:lpstr>Výchozí návrh</vt:lpstr>
      <vt:lpstr>Motiv Office</vt:lpstr>
      <vt:lpstr>1_Motiv Office</vt:lpstr>
      <vt:lpstr>2_Motiv Office</vt:lpstr>
      <vt:lpstr>3_Motiv Office</vt:lpstr>
      <vt:lpstr>4_Motiv Office</vt:lpstr>
      <vt:lpstr>5_Motiv Office</vt:lpstr>
      <vt:lpstr>9_Motiv Office</vt:lpstr>
      <vt:lpstr>APROCHEM 2023</vt:lpstr>
      <vt:lpstr>Úvod</vt:lpstr>
      <vt:lpstr>Svět rizik kolem nás</vt:lpstr>
      <vt:lpstr>Svět rizik a hrozeb kolem  nás</vt:lpstr>
      <vt:lpstr>GEOPOLITIKA</vt:lpstr>
      <vt:lpstr>Konec studené války</vt:lpstr>
      <vt:lpstr>Novodobé lokální  konflikty</vt:lpstr>
      <vt:lpstr>Ruské varování</vt:lpstr>
      <vt:lpstr>Dohoda z 25.2.2022</vt:lpstr>
      <vt:lpstr>    Pošťuchování ruského      medvěda</vt:lpstr>
      <vt:lpstr>Nepříjemné otázky</vt:lpstr>
      <vt:lpstr>Doporučená literatura a odkazy</vt:lpstr>
      <vt:lpstr>NEIL POSTMAN, spisovatel:</vt:lpstr>
      <vt:lpstr>Ekonomická síla</vt:lpstr>
      <vt:lpstr>Ekonomika dle PPP</vt:lpstr>
      <vt:lpstr>Ukrajina</vt:lpstr>
      <vt:lpstr>Venezuela</vt:lpstr>
      <vt:lpstr>Závěry (z roku 2022):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APROCHEM 2023</dc:title>
  <dc:creator>reditelsj</dc:creator>
  <cp:lastModifiedBy>reditelsj</cp:lastModifiedBy>
  <cp:revision>106</cp:revision>
  <dcterms:created xsi:type="dcterms:W3CDTF">2023-10-05T14:03:37Z</dcterms:created>
  <dcterms:modified xsi:type="dcterms:W3CDTF">2023-10-24T09:51:19Z</dcterms:modified>
</cp:coreProperties>
</file>