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79" r:id="rId4"/>
    <p:sldId id="280" r:id="rId5"/>
    <p:sldId id="281" r:id="rId6"/>
    <p:sldId id="282" r:id="rId7"/>
    <p:sldId id="284" r:id="rId8"/>
    <p:sldId id="283" r:id="rId9"/>
    <p:sldId id="27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142"/>
    <a:srgbClr val="E0AD12"/>
    <a:srgbClr val="404040"/>
    <a:srgbClr val="0057A6"/>
    <a:srgbClr val="F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/>
    <p:restoredTop sz="94497"/>
  </p:normalViewPr>
  <p:slideViewPr>
    <p:cSldViewPr snapToGrid="0" snapToObjects="1">
      <p:cViewPr varScale="1">
        <p:scale>
          <a:sx n="108" d="100"/>
          <a:sy n="108" d="100"/>
        </p:scale>
        <p:origin x="582" y="108"/>
      </p:cViewPr>
      <p:guideLst>
        <p:guide orient="horz" pos="1865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8CF0-79B1-3347-AD71-E95D72AF73D1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0FE2-E1E2-904A-9DC4-AE7CD282C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Titulní</a:t>
            </a:r>
            <a:r>
              <a:rPr lang="cs-CZ" baseline="0" dirty="0"/>
              <a:t> strana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/>
              <a:t>úvodní fotku </a:t>
            </a:r>
            <a:r>
              <a:rPr lang="cs-CZ" baseline="0" dirty="0"/>
              <a:t>k tématu prezentace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/>
              <a:t>název</a:t>
            </a:r>
            <a:r>
              <a:rPr lang="cs-CZ" baseline="0" dirty="0"/>
              <a:t> (nadpis titulky)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/>
              <a:t>podnadpis</a:t>
            </a:r>
            <a:r>
              <a:rPr lang="cs-CZ" baseline="0" dirty="0"/>
              <a:t> (podtitul nebo jméno prezentujícího).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/>
              <a:t>Dále obsahuje </a:t>
            </a:r>
            <a:r>
              <a:rPr lang="cs-CZ" b="1" baseline="0" dirty="0"/>
              <a:t>velký znak HZS ČR </a:t>
            </a:r>
            <a:r>
              <a:rPr lang="cs-CZ" baseline="0" dirty="0"/>
              <a:t>a </a:t>
            </a:r>
            <a:r>
              <a:rPr lang="cs-CZ" b="1" baseline="0" dirty="0"/>
              <a:t>vizuální prvek </a:t>
            </a:r>
            <a:r>
              <a:rPr lang="cs-CZ" baseline="0" dirty="0"/>
              <a:t>(žebřík). Pokud prezentující uzná za vhodné doplnit velký znak HZS ČR dalším znakem organizační součásti HZS ČR (např. HZS kraje) je nutné respektovat proporce obou znaků na základě konkrétní šířky a výšky velkého znaku HZS ČR. Přitom nesmí dojít k deformaci ani jednoho ze znaků.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28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34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6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51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5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2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0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grafický prvek</a:t>
            </a:r>
            <a:r>
              <a:rPr lang="cs-CZ" b="1" baseline="0" dirty="0"/>
              <a:t> (žebřík).</a:t>
            </a:r>
            <a:r>
              <a:rPr lang="cs-CZ" b="1" dirty="0"/>
              <a:t> </a:t>
            </a:r>
            <a:r>
              <a:rPr lang="cs-CZ" b="0" dirty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3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Závěrečná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 (poděkování, místo pro dotazy)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 (jméno přednášejícího + příp. kontakt)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závěrečné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="0" baseline="0" dirty="0"/>
              <a:t>.</a:t>
            </a:r>
            <a:r>
              <a:rPr lang="cs-CZ" baseline="0" dirty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6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277A9-B856-B340-A530-C17304BC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78F563-369C-5A4D-BE0B-E453AFC0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B487DC-16D5-404C-8B81-2B280851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FECD-1E72-FB41-8822-A3BE64C4A68B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EDC41-B482-AA49-9E6E-DFAD5097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FABB0B-0B4A-5745-B92C-630E3B2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68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BD7EE-2445-A949-8828-586BCF9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56447F-6070-B14D-A12B-36EBE538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07008-C721-A84E-9626-E4030841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96FD7-A432-4746-854C-0B74EBBD8F67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E526A-B29E-604A-8486-869B348B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F6A71B3-D04E-6249-9E9C-8BA23925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7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6038F3-F8CD-474E-B20F-F83DBB70C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71C673-4974-6B47-A2C0-5D72D0060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80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565C9-025B-4949-9695-982F17AF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3627A-21FC-434E-BF44-B9A9C5264816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6DAFA-678B-F441-BC77-761335F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8D9D307-D5C4-7C40-95F9-10C3250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89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094A-4C53-C04C-AB9D-79E70A3D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979426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8358-54B0-AF45-8ED9-AB51D8D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979426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37743-36B8-0949-B1C0-EA9411A6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C6A972D7-40FB-7448-ABC9-75460B0AC77B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FA544-CC97-034E-814C-AD08952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F2DB-CC55-C748-8335-7B96508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8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F1471-C045-224D-9CE9-DFA1BBC2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709738"/>
            <a:ext cx="109857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76514C-6F82-4B44-A8F3-110BEDE0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0" y="4589463"/>
            <a:ext cx="109857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FA0E9-EAF8-F64E-9C03-8D5A46A5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D6C130-4171-BE48-A595-58627B83BEDD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DB7C0-52C0-FA4E-A59C-2F2162D7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A27FA98-4ED8-1E42-B165-3ACEA9C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1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B83F-591C-6544-8C80-989527A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BE7A3-64A0-2141-A40E-BA5EA6ECD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E0F868-95BE-0947-9F25-44C905AD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69BF5-50F6-1943-8EF1-B347D1D7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71B4CC-30CC-C84D-B37C-1D78428F706F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9F227D-6041-8B4C-9771-D402AC4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8E6BE9-49C5-6343-8BEE-4A8282F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1208-0496-AE48-92ED-8FE9DAA3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D7D0D-5470-7F48-B7B2-A634FFC2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17AAF6-02DE-F042-87BF-E61CB6C7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F3AD56-C70B-7C48-8A70-8AEE002C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FCD428-0BB3-F641-88ED-ABC421CB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BFD8E-9D31-794A-BE6E-28ADEDE9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16E-3ED8-D545-8305-7D4911F0F6BA}" type="datetime1">
              <a:rPr lang="cs-CZ" smtClean="0"/>
              <a:t>17.10.2023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D24D3-B108-DF43-A3B2-8A6920D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7817CD-2939-C443-8278-6232A37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1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73AF-5781-6C45-B4AA-D8FED41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8E6DD-BF8B-C04D-9C5B-84AF5CA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F33CD-EA7B-EA43-B9F2-E3A74D3A4D9F}" type="datetime1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ABB76-0B49-9242-ABA7-058A45D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7C415-DA57-DD4C-B655-74996FC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09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0CAC2-FBBA-BC4F-8A91-351E5A0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C6E06C-F1D6-5648-BEA0-76B0B02DE5F1}" type="datetime1">
              <a:rPr lang="cs-CZ" smtClean="0"/>
              <a:t>17.10.2023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21D91-ABB4-EE45-8816-6F48DA5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00ABDB3-A6E7-2241-A147-34B7B9CC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1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3CC6-1246-B749-864B-7653371D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27222-7D78-A645-B057-50E23952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61CF6-61BA-4B45-825E-276289E1A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A2D11B-E227-0544-A9DB-0F59E3DD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B5FD3E-B57D-354C-B782-2DF547263C92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7CB9F-B0C7-0643-BA79-CFF6160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0037CCB-F8FB-8A48-AD92-98704492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20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93D03-C38C-7B4B-A843-8956A31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068AC1-89CD-374D-A090-6A825571F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E93CE-6D1A-0540-A84D-B248B350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CB789-C2AA-E14C-9919-1D26B4C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E13988-DBCB-D744-A4E7-B79542CFFA41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723E0C-A692-AA4D-A4CA-619D6B13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EC20064-E107-294C-A7E1-9046C285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11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DE18C3-C62E-E746-BEFE-C2078C26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862522-D00E-0C4B-AB86-D3F18029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9AB39-B66C-D34D-A457-BC0221FC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356B-2686-4E4B-9D67-E15ED1BF0E7C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C47C4-E520-544B-9452-37F6FF611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6516-3674-DE4E-8561-51C7C0DA48A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7F832A9E-3B6C-874C-84F2-A415A0CAD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HZS ČR</a:t>
            </a:r>
          </a:p>
        </p:txBody>
      </p:sp>
    </p:spTree>
    <p:extLst>
      <p:ext uri="{BB962C8B-B14F-4D97-AF65-F5344CB8AC3E}">
        <p14:creationId xmlns:p14="http://schemas.microsoft.com/office/powerpoint/2010/main" val="28048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ouř, exteriér, letecká doprava, příchod&#10;&#10;Popis byl vytvořen automaticky">
            <a:extLst>
              <a:ext uri="{FF2B5EF4-FFF2-40B4-BE49-F238E27FC236}">
                <a16:creationId xmlns:a16="http://schemas.microsoft.com/office/drawing/2014/main" id="{6117B7C2-192D-694C-B65D-118FDE20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5" r="13453" b="16718"/>
          <a:stretch/>
        </p:blipFill>
        <p:spPr>
          <a:xfrm>
            <a:off x="0" y="0"/>
            <a:ext cx="12192000" cy="68613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F5351F-68A2-5C44-9658-C2BC1725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1" y="4534278"/>
            <a:ext cx="9509254" cy="849744"/>
          </a:xfrm>
        </p:spPr>
        <p:txBody>
          <a:bodyPr anchor="t">
            <a:no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APROCHEM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B25839-BD6F-E74A-BF2A-DE2CB344F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5400000"/>
            <a:ext cx="8329877" cy="763056"/>
          </a:xfrm>
        </p:spPr>
        <p:txBody>
          <a:bodyPr anchor="t">
            <a:no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provozovatele objektu zařazeného do skupiny B s veřejností</a:t>
            </a:r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0CBAC5-6B9A-4666-B80A-9664D3A1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470" y="340843"/>
            <a:ext cx="1819660" cy="2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9178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nprap. Bc. Miloš Mužík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2018 hasič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– 2018 hasič – chemik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– 2018 hasič – zdravotník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2023 krajský koordinátor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preventivně výchovné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činnosti</a:t>
            </a: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47DE83-7FF2-B46A-AFDD-421C57264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4" t="-96" r="18643" b="96"/>
          <a:stretch/>
        </p:blipFill>
        <p:spPr>
          <a:xfrm>
            <a:off x="6921306" y="-6578"/>
            <a:ext cx="5274449" cy="6864578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 descr="Obsah obrázku okenní roleta&#10;&#10;Popis byl vytvořen automaticky">
            <a:extLst>
              <a:ext uri="{FF2B5EF4-FFF2-40B4-BE49-F238E27FC236}">
                <a16:creationId xmlns:a16="http://schemas.microsoft.com/office/drawing/2014/main" id="{8A9EDF2B-F194-0583-BA3A-4F214C5C0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9178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283007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Školky, školy, střední školy (HASIK.CZ, OČMU, BESIP a další).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Veřejnost v produktivním věku (3 metry k životu, exkurze na stanicích)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Senioři (zařízení pro seniory, spolupráce s KÚ)</a:t>
            </a: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postižné osoby (spolupráce s NRZP)</a:t>
            </a:r>
          </a:p>
          <a:p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(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Provozovatel objektu zařazeného do skupiny B)</a:t>
            </a: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9178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224/ 2015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 prevenci závažných havárií způsobených vybranými nebezpečnými chemickými látkami nebo chemickými směsmi a o změně zákona č. 634/2004 Sb., o správních poplatcích, ve znění pozdějších předpisů, (zákon o prevenci závažných havárií).</a:t>
            </a:r>
          </a:p>
          <a:p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26</a:t>
            </a:r>
          </a:p>
          <a:p>
            <a:pPr marL="0" indent="0">
              <a:buNone/>
            </a:pP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Provozovatel objektu zařazeného do skupiny B </a:t>
            </a:r>
            <a:r>
              <a:rPr lang="cs-CZ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spolupracuje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 krajským úřadem a jím pověřenými organizacemi a institucemi a s </a:t>
            </a:r>
            <a:r>
              <a:rPr lang="cs-CZ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hasičským záchranným sborem kraje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 zajištění havarijní připravenosti, </a:t>
            </a:r>
            <a:r>
              <a:rPr lang="cs-CZ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informování veřejnosti a preventivně výchovné činnosti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 oblasti vymezené vnějším havarijním plánem.</a:t>
            </a:r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515600" cy="854706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příklad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3102652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se společností Spolana, skupiny Orlen Unipetrol.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pro žáky 8. ročníků, případně 9. ročníků ve Středočeském kraji.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HZS Středočeské kraje, Gymnázia Václava Beneše Třebízského ve Slaném,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Spolana </a:t>
            </a:r>
            <a:r>
              <a:rPr lang="cs-CZ" sz="2000" dirty="0" err="1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Orlen</a:t>
            </a: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Unipetrol a HZS podniku Spolana a www.laborky.cz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www.vyzvaprochemika.cz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1026" name="Picture 2" descr="About us">
            <a:extLst>
              <a:ext uri="{FF2B5EF4-FFF2-40B4-BE49-F238E27FC236}">
                <a16:creationId xmlns:a16="http://schemas.microsoft.com/office/drawing/2014/main" id="{1994B859-0227-4EB5-BB65-9E12E593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47" y="3943146"/>
            <a:ext cx="2842778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515600" cy="7611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pro chemika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4336648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kole zasílají školní týmy videa s předem daným chemickým pokusem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 err="1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Porota z řad HZS Středočeského kraje, Spolany a gymnázia ve Slaném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vybere 5 týmů, které postoupí do kola druhého.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kolo se koná v prostorách gymnázia ve Slaném.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Soutěží se jak ve vědomostech, tak i prakticky v </a:t>
            </a:r>
            <a:r>
              <a:rPr lang="cs-CZ" sz="2000" dirty="0" err="1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gymnázia.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Speciální úkoly od HZS Středočeského kraje, prostřednictvím příslušníků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chemické laboratoře HZS Kamenice.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druhého kola postupují první tři týmy do kola třetího.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kolo probíhá přímo ve společnosti Spolana.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515600" cy="7611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pro chemika</a:t>
            </a: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7ABE3D5-FAB4-4F14-BC16-7DFD232C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9" y="1468751"/>
            <a:ext cx="3552315" cy="19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CFDC3ECE-3A97-4A6B-9F51-395BC6BC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39" y="1468752"/>
            <a:ext cx="3092961" cy="1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860A9F0A-69C3-46EA-86DC-98E6E20B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36" y="1419451"/>
            <a:ext cx="2553838" cy="20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defined">
            <a:extLst>
              <a:ext uri="{FF2B5EF4-FFF2-40B4-BE49-F238E27FC236}">
                <a16:creationId xmlns:a16="http://schemas.microsoft.com/office/drawing/2014/main" id="{C4BC9A0C-CFF3-41C8-B0F1-1E9028DC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9" y="3771491"/>
            <a:ext cx="3552315" cy="23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defined">
            <a:extLst>
              <a:ext uri="{FF2B5EF4-FFF2-40B4-BE49-F238E27FC236}">
                <a16:creationId xmlns:a16="http://schemas.microsoft.com/office/drawing/2014/main" id="{54DF90AA-F9F2-4869-8F55-3A54BF1A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38" y="3785824"/>
            <a:ext cx="5417061" cy="23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9178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čem je to jiné, než běžná prevence?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75880"/>
            <a:ext cx="10515600" cy="433664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Týmy musejí prokázat nadstandardní znalosti chemie.</a:t>
            </a: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Středočeském kraji je veliká konkurence (v první kole až 30 týmů).</a:t>
            </a: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Ačkoli je vše v duchu vzdělávání a vědy, je to i zábava.</a:t>
            </a: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HZS Středočeského kraje má možnost prokázat svoji připravenost na chemické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 radiační mimořádné události.</a:t>
            </a: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Gymnázium ve Slaném se stává centrem dění v této oblasti.</a:t>
            </a: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Spolana má jako společnost mimořádnou příležitost si „vychovat“ budoucí</a:t>
            </a:r>
            <a:b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zaměstnance.</a:t>
            </a:r>
          </a:p>
          <a:p>
            <a:endParaRPr lang="cs-CZ" sz="20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všechny zúčastněné subjekty je to pozitivní.</a:t>
            </a: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94B71184-C83A-0E4A-94D2-06F3CA9C5610}"/>
              </a:ext>
            </a:extLst>
          </p:cNvPr>
          <p:cNvSpPr txBox="1">
            <a:spLocks/>
          </p:cNvSpPr>
          <p:nvPr/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14374-F7BD-5147-A9F8-795273F9423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C79154-347B-0778-A1C4-44A4F06C4564}"/>
              </a:ext>
            </a:extLst>
          </p:cNvPr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4FD9C-6A59-FA86-BC4C-5BBA2716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509" y="0"/>
            <a:ext cx="12237419" cy="6869617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Středočeského kraje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18. 10. 2023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3810915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7999" y="4743051"/>
            <a:ext cx="4312127" cy="1465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nprap. Bc. Miloš Mužík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+420 608 450 470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milos.muzik@hzscr.cz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262D9A-BBBA-4A7C-AA3C-01980570A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470" y="340843"/>
            <a:ext cx="1819660" cy="2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01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HZ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{63501EC8-D518-C94C-ACEA-19B5E5179C9D}tf10001062</Template>
  <TotalTime>13206</TotalTime>
  <Words>965</Words>
  <Application>Microsoft Office PowerPoint</Application>
  <PresentationFormat>Širokoúhlá obrazovka</PresentationFormat>
  <Paragraphs>140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Tahoma</vt:lpstr>
      <vt:lpstr>Motiv Office</vt:lpstr>
      <vt:lpstr>APROCHEM 2023</vt:lpstr>
      <vt:lpstr>nprap. Bc. Miloš Mužík</vt:lpstr>
      <vt:lpstr>Prevence obecně</vt:lpstr>
      <vt:lpstr>Zákon č. 224/ 2015 Sb.</vt:lpstr>
      <vt:lpstr>Konkrétní příklad spolupráce</vt:lpstr>
      <vt:lpstr>Výzva pro chemika</vt:lpstr>
      <vt:lpstr>Výzva pro chemika</vt:lpstr>
      <vt:lpstr>V čem je to jiné, než běžná prevence?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Klara Cooper</dc:creator>
  <cp:lastModifiedBy>Muzik, Milos</cp:lastModifiedBy>
  <cp:revision>75</cp:revision>
  <dcterms:created xsi:type="dcterms:W3CDTF">2021-05-05T16:36:36Z</dcterms:created>
  <dcterms:modified xsi:type="dcterms:W3CDTF">2023-10-17T14:56:11Z</dcterms:modified>
</cp:coreProperties>
</file>