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1" r:id="rId3"/>
    <p:sldId id="284" r:id="rId4"/>
    <p:sldId id="282" r:id="rId5"/>
    <p:sldId id="283" r:id="rId6"/>
    <p:sldId id="296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7" r:id="rId18"/>
    <p:sldId id="298" r:id="rId19"/>
    <p:sldId id="303" r:id="rId20"/>
    <p:sldId id="300" r:id="rId21"/>
    <p:sldId id="301" r:id="rId22"/>
    <p:sldId id="302" r:id="rId23"/>
    <p:sldId id="299" r:id="rId24"/>
    <p:sldId id="260" r:id="rId25"/>
  </p:sldIdLst>
  <p:sldSz cx="10688638" cy="7562850"/>
  <p:notesSz cx="6858000" cy="9144000"/>
  <p:defaultTextStyle>
    <a:defPPr>
      <a:defRPr lang="en-US"/>
    </a:defPPr>
    <a:lvl1pPr marL="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EFF3EA"/>
    <a:srgbClr val="000000"/>
    <a:srgbClr val="026937"/>
    <a:srgbClr val="CCFF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5046" autoAdjust="0"/>
  </p:normalViewPr>
  <p:slideViewPr>
    <p:cSldViewPr snapToGrid="0" snapToObjects="1">
      <p:cViewPr varScale="1">
        <p:scale>
          <a:sx n="114" d="100"/>
          <a:sy n="114" d="100"/>
        </p:scale>
        <p:origin x="468" y="114"/>
      </p:cViewPr>
      <p:guideLst>
        <p:guide orient="horz" pos="2382"/>
        <p:guide pos="336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52D49-C811-B648-90C7-A61141363BBE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C30E1C-1093-6046-91F9-7B5513539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551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8AB31-4E06-BF40-A061-1F441F157F79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59A1F-EA20-D04B-9F76-552DD2CDA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4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521437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4207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989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533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037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54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9472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055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81160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26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639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2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1573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824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30170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2391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4513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21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329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2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860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1523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7094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E59A1F-EA20-D04B-9F76-552DD2CDA5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1476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534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6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39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89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040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30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69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996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356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821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/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94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432" y="302865"/>
            <a:ext cx="9619774" cy="1260475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764666"/>
            <a:ext cx="9619774" cy="4991131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432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BF869-07F0-5446-B52A-A728EEA6CA3A}" type="datetimeFigureOut">
              <a:rPr lang="en-US" smtClean="0"/>
              <a:t>10/20/2023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952" y="7009642"/>
            <a:ext cx="3384735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60190" y="7009642"/>
            <a:ext cx="2494016" cy="402652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71614-0102-2D4E-B05E-703CDA607E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40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21437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077" indent="-391077" algn="l" defTabSz="521437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47334" indent="-325898" algn="l" defTabSz="521437" rtl="0" eaLnBrk="1" latinLnBrk="0" hangingPunct="1">
        <a:spcBef>
          <a:spcPct val="20000"/>
        </a:spcBef>
        <a:buFont typeface="Arial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592" indent="-260718" algn="l" defTabSz="521437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028" indent="-260718" algn="l" defTabSz="521437" rtl="0" eaLnBrk="1" latinLnBrk="0" hangingPunct="1">
        <a:spcBef>
          <a:spcPct val="20000"/>
        </a:spcBef>
        <a:buFont typeface="Arial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465" indent="-260718" algn="l" defTabSz="521437" rtl="0" eaLnBrk="1" latinLnBrk="0" hangingPunct="1">
        <a:spcBef>
          <a:spcPct val="20000"/>
        </a:spcBef>
        <a:buFont typeface="Arial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mzp.cz/cz/aktualni_informace_havarie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minerva.jrc.ec.europa.eu/EN/content/minerva/a0bf56b7-79a0-454e-a84a-02b6e0a2a990/lupguideseviipdf" TargetMode="External"/><Relationship Id="rId3" Type="http://schemas.openxmlformats.org/officeDocument/2006/relationships/image" Target="../media/image2.emf"/><Relationship Id="rId7" Type="http://schemas.openxmlformats.org/officeDocument/2006/relationships/hyperlink" Target="https://minerva.jrc.ec.europa.eu/EN/content/minerva/3b0cfe29-cf09-4b74-b41e-4a64949e95ae/lupguideart12pd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inerva.jrc.ec.europa.eu/en/shorturl/minerva/handbook_of_scenarios_for_assessing_major_chemical_accident_risksonlinepdf" TargetMode="External"/><Relationship Id="rId5" Type="http://schemas.openxmlformats.org/officeDocument/2006/relationships/hyperlink" Target="https://www.mzp.cz/cz/aktualni_informace_havarie" TargetMode="Externa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oecd.org/officialdocuments/displaydocument/?cote=env/jm/mono(2018)31&amp;doclanguage=en" TargetMode="External"/><Relationship Id="rId3" Type="http://schemas.openxmlformats.org/officeDocument/2006/relationships/image" Target="../media/image2.emf"/><Relationship Id="rId7" Type="http://schemas.openxmlformats.org/officeDocument/2006/relationships/hyperlink" Target="https://efaidnbmnnnibpcajpcglclefindmkaj/https:/one.oecd.org/document/env/jm/mono(2017)9/en/pdf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one.oecd.org/document/ENV/CBC/MONO(2023)12/en/pdf" TargetMode="External"/><Relationship Id="rId5" Type="http://schemas.openxmlformats.org/officeDocument/2006/relationships/hyperlink" Target="https://minerva.jrc.ec.europa.eu/EN/content/minerva/e4a15f3d-3069-4fb2-bae9-68296a0072a4/luproadmapsoverviewpdfOECD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www.oecd.org/chemicalsafety/corporategovernanceforprocesssafety.htm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inerva.jrc.ec.europa.eu/en/shorturl/minerva/natech_risk_managementguidance_for_operators_of_hazardous_industrial_sites_and_national_authoritiespdf" TargetMode="External"/><Relationship Id="rId3" Type="http://schemas.openxmlformats.org/officeDocument/2006/relationships/image" Target="../media/image2.emf"/><Relationship Id="rId7" Type="http://schemas.openxmlformats.org/officeDocument/2006/relationships/hyperlink" Target="https://www.aiche.org/sites/default/files/html/536181/files/downloads/Assessment%20of%20and%20planning%20for%20Natural%20Hazards.pdf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holar.google.cz/scholar?q=oecd+chemical+accidents&amp;hl=cs&amp;as_sdt=0&amp;as_vis=1&amp;oi=scholart" TargetMode="External"/><Relationship Id="rId5" Type="http://schemas.openxmlformats.org/officeDocument/2006/relationships/hyperlink" Target="https://www.oecd.org/chemicalsafety/chemical-accidents/risks-from-natural-hazards-at-hazardous-installations.htm" TargetMode="External"/><Relationship Id="rId10" Type="http://schemas.openxmlformats.org/officeDocument/2006/relationships/hyperlink" Target="https://www.oecd.org/officialdocuments/publicdisplaydocumentpdf/?cote=env/jm/mono(2020)4&amp;doclanguage=en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s://minerva.jrc.ec.europa.eu/EN/content/minerva/f30d9006-41d0-46d1-bf43-e033d2f5a9cd/publications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269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22" y="2449585"/>
            <a:ext cx="9402794" cy="2340529"/>
          </a:xfrm>
        </p:spPr>
        <p:txBody>
          <a:bodyPr lIns="0" tIns="0" rIns="0" bIns="0" anchor="t" anchorCtr="0">
            <a:normAutofit fontScale="90000"/>
          </a:bodyPr>
          <a:lstStyle/>
          <a:p>
            <a:pPr algn="l"/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/>
            </a:r>
            <a:br>
              <a:rPr lang="cs-CZ" sz="2900" b="1" cap="all" dirty="0" smtClean="0">
                <a:solidFill>
                  <a:schemeClr val="bg1"/>
                </a:solidFill>
                <a:latin typeface="Arial"/>
              </a:rPr>
            </a:b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Aktuální </a:t>
            </a: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změny vyhlášky č. 227/2015 Sb., </a:t>
            </a: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o náležitostech </a:t>
            </a: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bezpečnostní dokumentace </a:t>
            </a:r>
            <a:r>
              <a:rPr lang="cs-CZ" sz="2900" b="1" cap="all" dirty="0" smtClean="0">
                <a:solidFill>
                  <a:schemeClr val="bg1"/>
                </a:solidFill>
                <a:latin typeface="Arial"/>
              </a:rPr>
              <a:t>a rozsahu </a:t>
            </a:r>
            <a:r>
              <a:rPr lang="cs-CZ" sz="2900" b="1" cap="all" dirty="0">
                <a:solidFill>
                  <a:schemeClr val="bg1"/>
                </a:solidFill>
                <a:latin typeface="Arial"/>
              </a:rPr>
              <a:t>informací poskytovaných zpracovateli posudku</a:t>
            </a:r>
            <a:r>
              <a:rPr lang="cs-CZ" sz="2000" b="1" cap="all" dirty="0" smtClean="0">
                <a:solidFill>
                  <a:schemeClr val="bg1"/>
                </a:solidFill>
                <a:latin typeface="Arial"/>
              </a:rPr>
              <a:t/>
            </a:r>
            <a:br>
              <a:rPr lang="cs-CZ" sz="2000" b="1" cap="all" dirty="0" smtClean="0">
                <a:solidFill>
                  <a:schemeClr val="bg1"/>
                </a:solidFill>
                <a:latin typeface="Arial"/>
              </a:rPr>
            </a:br>
            <a:endParaRPr lang="en-US" sz="2000" b="1" cap="all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000" y="6457824"/>
            <a:ext cx="8132598" cy="307777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cs-CZ" sz="2000" dirty="0">
                <a:solidFill>
                  <a:schemeClr val="bg1"/>
                </a:solidFill>
                <a:latin typeface="Arial"/>
              </a:rPr>
              <a:t>Ing. </a:t>
            </a:r>
            <a:r>
              <a:rPr lang="cs-CZ" sz="2000" dirty="0" smtClean="0">
                <a:solidFill>
                  <a:schemeClr val="bg1"/>
                </a:solidFill>
                <a:latin typeface="Arial"/>
              </a:rPr>
              <a:t>Martina Pražáková, OPPZH VÚBP, v. v. i., APROCHEM, říjen 2023 </a:t>
            </a:r>
            <a:endParaRPr lang="cs-CZ" sz="2000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6" name="Picture 5" descr="VUBP_logotyp_ochranna_zona (white) 25m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720000"/>
            <a:ext cx="2703576" cy="89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877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09" y="6780988"/>
            <a:ext cx="438788" cy="366432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37787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10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249960"/>
            <a:ext cx="7856309" cy="9227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životnost, stárnutí a koroze (objektů, zařízení, technologií)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8222663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>
                <a:solidFill>
                  <a:srgbClr val="A50021"/>
                </a:solidFill>
              </a:rPr>
              <a:t>Příloha </a:t>
            </a:r>
            <a:r>
              <a:rPr lang="cs-CZ" sz="2000" b="1" u="sng" dirty="0" smtClean="0">
                <a:solidFill>
                  <a:srgbClr val="A50021"/>
                </a:solidFill>
              </a:rPr>
              <a:t>č. 2 </a:t>
            </a:r>
            <a:r>
              <a:rPr lang="cs-CZ" sz="2000" b="1" u="sng" dirty="0">
                <a:solidFill>
                  <a:srgbClr val="00B050"/>
                </a:solidFill>
              </a:rPr>
              <a:t>Náležitosti charakteristiky systému řízení bezpečnosti </a:t>
            </a:r>
            <a:endParaRPr lang="cs-CZ" sz="2000" u="sng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Část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cs-CZ" sz="2000" b="1" dirty="0"/>
              <a:t>II. Struktura popisu tematických oblastí systému řízení </a:t>
            </a:r>
            <a:r>
              <a:rPr lang="cs-CZ" sz="2000" b="1" dirty="0" smtClean="0"/>
              <a:t>bezpečnosti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/>
              <a:t>2. Řízení provozu </a:t>
            </a:r>
            <a:r>
              <a:rPr lang="cs-CZ" sz="2000" dirty="0" smtClean="0"/>
              <a:t>objektu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/>
              <a:t>      </a:t>
            </a:r>
            <a:r>
              <a:rPr lang="cs-CZ" sz="2000" dirty="0"/>
              <a:t>rozšířený </a:t>
            </a:r>
            <a:r>
              <a:rPr lang="cs-CZ" sz="2000" dirty="0" smtClean="0"/>
              <a:t>bod </a:t>
            </a:r>
            <a:r>
              <a:rPr lang="cs-CZ" sz="2000" b="1" dirty="0" smtClean="0">
                <a:solidFill>
                  <a:srgbClr val="A50021"/>
                </a:solidFill>
              </a:rPr>
              <a:t>2.9.</a:t>
            </a:r>
            <a:endParaRPr lang="cs-CZ" sz="2000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/>
              <a:t>Informace </a:t>
            </a:r>
            <a:r>
              <a:rPr lang="cs-CZ" sz="2000" dirty="0"/>
              <a:t>o zavedení harmonogramů údržby, kontrol, </a:t>
            </a:r>
            <a:r>
              <a:rPr lang="cs-CZ" sz="2000" b="1" dirty="0">
                <a:solidFill>
                  <a:srgbClr val="A50021"/>
                </a:solidFill>
              </a:rPr>
              <a:t>sledování životnosti relevantních zařízení</a:t>
            </a:r>
            <a:r>
              <a:rPr lang="cs-CZ" sz="2000" dirty="0"/>
              <a:t> a revizí u objektů, technických zařízení a technologií, včetně uvedení odkazu na příslušný vnitřní </a:t>
            </a:r>
            <a:r>
              <a:rPr lang="cs-CZ" sz="2000" dirty="0" smtClean="0"/>
              <a:t>předpis.</a:t>
            </a: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/>
              <a:t>      </a:t>
            </a:r>
            <a:r>
              <a:rPr lang="cs-CZ" sz="2000" dirty="0"/>
              <a:t>nový </a:t>
            </a:r>
            <a:r>
              <a:rPr lang="cs-CZ" sz="2000" dirty="0" smtClean="0"/>
              <a:t>bod </a:t>
            </a:r>
            <a:r>
              <a:rPr lang="cs-CZ" sz="2000" b="1" dirty="0" smtClean="0">
                <a:solidFill>
                  <a:srgbClr val="A50021"/>
                </a:solidFill>
              </a:rPr>
              <a:t>2.10.</a:t>
            </a:r>
            <a:r>
              <a:rPr lang="cs-CZ" sz="2000" dirty="0" smtClean="0"/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>
                <a:solidFill>
                  <a:srgbClr val="A50021"/>
                </a:solidFill>
              </a:rPr>
              <a:t>Informace </a:t>
            </a:r>
            <a:r>
              <a:rPr lang="cs-CZ" sz="2000" b="1" dirty="0">
                <a:solidFill>
                  <a:srgbClr val="A50021"/>
                </a:solidFill>
              </a:rPr>
              <a:t>o řízení a kontrole rizik spojených se stárnutím a korozí </a:t>
            </a:r>
            <a:r>
              <a:rPr lang="cs-CZ" sz="2000" b="1" dirty="0" smtClean="0">
                <a:solidFill>
                  <a:srgbClr val="A50021"/>
                </a:solidFill>
              </a:rPr>
              <a:t>u objektů</a:t>
            </a:r>
            <a:r>
              <a:rPr lang="cs-CZ" sz="2000" b="1" dirty="0">
                <a:solidFill>
                  <a:srgbClr val="A50021"/>
                </a:solidFill>
              </a:rPr>
              <a:t>, technických zařízení a </a:t>
            </a:r>
            <a:r>
              <a:rPr lang="cs-CZ" sz="2000" b="1" dirty="0" smtClean="0">
                <a:solidFill>
                  <a:srgbClr val="A50021"/>
                </a:solidFill>
              </a:rPr>
              <a:t>technologií.</a:t>
            </a:r>
            <a:endParaRPr lang="cs-CZ" sz="2000" b="1" dirty="0">
              <a:solidFill>
                <a:srgbClr val="A5002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>
                <a:solidFill>
                  <a:srgbClr val="00B050"/>
                </a:solidFill>
              </a:rPr>
              <a:t>Pomocné materiály </a:t>
            </a:r>
            <a:r>
              <a:rPr lang="cs-CZ" sz="2000" b="1" dirty="0" smtClean="0">
                <a:solidFill>
                  <a:srgbClr val="00B050"/>
                </a:solidFill>
              </a:rPr>
              <a:t>k oblasti „stárnutí“ jsou </a:t>
            </a:r>
            <a:r>
              <a:rPr lang="cs-CZ" sz="2000" b="1" dirty="0">
                <a:solidFill>
                  <a:srgbClr val="00B050"/>
                </a:solidFill>
              </a:rPr>
              <a:t>na webu MŽP, </a:t>
            </a:r>
            <a:r>
              <a:rPr lang="cs-CZ" sz="2000" b="1" dirty="0" smtClean="0">
                <a:solidFill>
                  <a:srgbClr val="00B050"/>
                </a:solidFill>
              </a:rPr>
              <a:t>dále budou </a:t>
            </a:r>
            <a:r>
              <a:rPr lang="cs-CZ" sz="2000" b="1" dirty="0">
                <a:solidFill>
                  <a:srgbClr val="00B050"/>
                </a:solidFill>
              </a:rPr>
              <a:t>(asi) výstupem projektu </a:t>
            </a:r>
            <a:r>
              <a:rPr lang="cs-CZ" sz="2000" b="1" dirty="0" smtClean="0">
                <a:solidFill>
                  <a:srgbClr val="00B050"/>
                </a:solidFill>
              </a:rPr>
              <a:t>TAČR a na </a:t>
            </a:r>
            <a:r>
              <a:rPr lang="cs-CZ" sz="2000" b="1" dirty="0">
                <a:solidFill>
                  <a:srgbClr val="00B050"/>
                </a:solidFill>
              </a:rPr>
              <a:t>stránkách EU (viz odkazy v závěru prezentace).</a:t>
            </a:r>
            <a:br>
              <a:rPr lang="cs-CZ" sz="2000" b="1" dirty="0">
                <a:solidFill>
                  <a:srgbClr val="00B050"/>
                </a:solidFill>
              </a:rPr>
            </a:br>
            <a:endParaRPr lang="cs-CZ" sz="2000" b="1" dirty="0">
              <a:solidFill>
                <a:srgbClr val="00B05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780177" y="3414319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780177" y="4777530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7290033" y="182881"/>
            <a:ext cx="2936147" cy="10670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explicitní vyjádření podmnožiny požadavků stávajícího bodu 2.9.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600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14451" y="6780988"/>
            <a:ext cx="520117" cy="370249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46175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11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350629"/>
            <a:ext cx="7856309" cy="88084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personální kontinuita </a:t>
            </a:r>
            <a:endParaRPr lang="cs-CZ" sz="2800" b="1" cap="all" dirty="0" smtClean="0">
              <a:solidFill>
                <a:srgbClr val="026937"/>
              </a:solidFill>
              <a:latin typeface="Arial"/>
            </a:endParaRPr>
          </a:p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tzv</a:t>
            </a:r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. „stárnutí lidských zdrojů“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502605"/>
            <a:ext cx="8222663" cy="4099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>
                <a:solidFill>
                  <a:srgbClr val="A50021"/>
                </a:solidFill>
              </a:rPr>
              <a:t>Příloha č. 2 </a:t>
            </a:r>
            <a:r>
              <a:rPr lang="cs-CZ" sz="2000" b="1" u="sng" dirty="0">
                <a:solidFill>
                  <a:srgbClr val="00B050"/>
                </a:solidFill>
              </a:rPr>
              <a:t>Náležitosti charakteristiky systému řízení bezpečnosti </a:t>
            </a:r>
            <a:endParaRPr lang="cs-CZ" sz="2000" u="sng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Část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cs-CZ" sz="2000" b="1" dirty="0"/>
              <a:t>II. Struktura popisu tematických oblastí systému řízení bezpečnosti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/>
              <a:t>1. Lidské </a:t>
            </a:r>
            <a:r>
              <a:rPr lang="cs-CZ" sz="2000" dirty="0"/>
              <a:t>zdroje v objektu a jejich řízení </a:t>
            </a: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        </a:t>
            </a:r>
            <a:r>
              <a:rPr lang="cs-CZ" sz="2000" dirty="0"/>
              <a:t>nový </a:t>
            </a:r>
            <a:r>
              <a:rPr lang="cs-CZ" sz="2000" dirty="0" smtClean="0"/>
              <a:t>bod </a:t>
            </a:r>
            <a:r>
              <a:rPr lang="cs-CZ" sz="2000" b="1" dirty="0" smtClean="0">
                <a:solidFill>
                  <a:srgbClr val="A50021"/>
                </a:solidFill>
              </a:rPr>
              <a:t>1.3.14.</a:t>
            </a:r>
            <a:r>
              <a:rPr lang="cs-CZ" sz="2000" dirty="0" smtClean="0"/>
              <a:t> </a:t>
            </a:r>
            <a:endParaRPr lang="cs-CZ" sz="2000" dirty="0"/>
          </a:p>
          <a:p>
            <a:pPr marL="0" indent="0">
              <a:buNone/>
            </a:pPr>
            <a:r>
              <a:rPr lang="cs-CZ" sz="2000" b="1" dirty="0">
                <a:solidFill>
                  <a:srgbClr val="A50021"/>
                </a:solidFill>
              </a:rPr>
              <a:t>Informace o způsobu zajištění personální kontinuity v případě tzv. stárnutí lidských zdrojů, včetně uvedení odkazu na příslušný vnitřní předpis.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846125" y="4244829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6467912" y="216131"/>
            <a:ext cx="3320481" cy="8633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mělo by být řešeno v rámci personální politiky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982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09" y="6780988"/>
            <a:ext cx="443359" cy="370249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46176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12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291905"/>
            <a:ext cx="9010939" cy="83171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přírodní jevy, které mohou způsobit havárii (= </a:t>
            </a:r>
            <a:r>
              <a:rPr lang="cs-CZ" sz="2800" b="1" cap="all" dirty="0" err="1">
                <a:solidFill>
                  <a:srgbClr val="026937"/>
                </a:solidFill>
                <a:latin typeface="Arial"/>
              </a:rPr>
              <a:t>NaTech</a:t>
            </a:r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 risk)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550252"/>
            <a:ext cx="8742781" cy="44847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</a:rPr>
              <a:t>Příloha č. 3 </a:t>
            </a:r>
            <a:r>
              <a:rPr lang="cs-CZ" sz="2000" b="1" u="sng" dirty="0" smtClean="0">
                <a:solidFill>
                  <a:srgbClr val="00B050"/>
                </a:solidFill>
              </a:rPr>
              <a:t>Náležitosti </a:t>
            </a:r>
            <a:r>
              <a:rPr lang="cs-CZ" sz="2000" b="1" u="sng" dirty="0">
                <a:solidFill>
                  <a:srgbClr val="00B050"/>
                </a:solidFill>
              </a:rPr>
              <a:t>obsahu </a:t>
            </a:r>
            <a:r>
              <a:rPr lang="cs-CZ" sz="2000" b="1" u="sng" dirty="0" smtClean="0">
                <a:solidFill>
                  <a:srgbClr val="00B050"/>
                </a:solidFill>
              </a:rPr>
              <a:t>bezpečnostního programu</a:t>
            </a:r>
            <a:r>
              <a:rPr lang="cs-CZ" sz="2000" b="1" dirty="0" smtClean="0">
                <a:solidFill>
                  <a:srgbClr val="00B050"/>
                </a:solidFill>
              </a:rPr>
              <a:t> – </a:t>
            </a:r>
            <a:r>
              <a:rPr lang="cs-CZ" sz="2000" b="1" dirty="0" smtClean="0">
                <a:solidFill>
                  <a:srgbClr val="A50021"/>
                </a:solidFill>
              </a:rPr>
              <a:t>část I., rozšířený bod 4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/>
              <a:t>        </a:t>
            </a:r>
            <a:r>
              <a:rPr lang="cs-CZ" sz="2000" dirty="0"/>
              <a:t>nové </a:t>
            </a:r>
            <a:r>
              <a:rPr lang="cs-CZ" sz="2000" dirty="0" smtClean="0"/>
              <a:t>písmeno </a:t>
            </a:r>
            <a:r>
              <a:rPr lang="cs-CZ" sz="2000" b="1" dirty="0" smtClean="0">
                <a:solidFill>
                  <a:srgbClr val="A50021"/>
                </a:solidFill>
              </a:rPr>
              <a:t>f) </a:t>
            </a: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f) výčet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potenciálních přírodních jevů, které mohou způsobit závažnou havárii nebo zhoršit její průběh (</a:t>
            </a:r>
            <a:r>
              <a:rPr lang="cs-CZ" sz="2000" dirty="0" err="1">
                <a:solidFill>
                  <a:schemeClr val="tx1"/>
                </a:solidFill>
                <a:cs typeface="Arial" panose="020B0604020202020204" pitchFamily="34" charset="0"/>
              </a:rPr>
              <a:t>NaTech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risk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>
                <a:solidFill>
                  <a:srgbClr val="A50021"/>
                </a:solidFill>
              </a:rPr>
              <a:t>Příloha č. 5 </a:t>
            </a:r>
            <a:r>
              <a:rPr lang="cs-CZ" sz="2000" b="1" u="sng" dirty="0">
                <a:solidFill>
                  <a:srgbClr val="00B050"/>
                </a:solidFill>
              </a:rPr>
              <a:t>Náležitosti obsahu bezpečnostní </a:t>
            </a:r>
            <a:r>
              <a:rPr lang="cs-CZ" sz="2000" b="1" u="sng" dirty="0" smtClean="0">
                <a:solidFill>
                  <a:srgbClr val="00B050"/>
                </a:solidFill>
              </a:rPr>
              <a:t>zprávy</a:t>
            </a:r>
            <a:r>
              <a:rPr lang="cs-CZ" sz="2000" b="1" dirty="0" smtClean="0">
                <a:solidFill>
                  <a:srgbClr val="00B050"/>
                </a:solidFill>
              </a:rPr>
              <a:t> – </a:t>
            </a:r>
            <a:r>
              <a:rPr lang="cs-CZ" sz="2000" b="1" dirty="0" smtClean="0">
                <a:solidFill>
                  <a:srgbClr val="A50021"/>
                </a:solidFill>
              </a:rPr>
              <a:t>část II., rozšířený bod 2</a:t>
            </a:r>
            <a:endParaRPr lang="cs-CZ" sz="2000" dirty="0">
              <a:solidFill>
                <a:srgbClr val="A5002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/>
              <a:t>         nový bod </a:t>
            </a:r>
            <a:r>
              <a:rPr lang="cs-CZ" sz="2000" b="1" dirty="0" smtClean="0">
                <a:solidFill>
                  <a:srgbClr val="A50021"/>
                </a:solidFill>
              </a:rPr>
              <a:t>2.7</a:t>
            </a:r>
            <a:r>
              <a:rPr lang="cs-CZ" sz="2000" b="1" dirty="0">
                <a:solidFill>
                  <a:srgbClr val="A50021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2000" dirty="0" smtClean="0"/>
              <a:t>2.7. Výčet </a:t>
            </a:r>
            <a:r>
              <a:rPr lang="cs-CZ" sz="2000" dirty="0"/>
              <a:t>potenciálních přírodních jevů, které mohou způsobit závažnou havárii nebo zhoršit její průběh (</a:t>
            </a:r>
            <a:r>
              <a:rPr lang="cs-CZ" sz="2000" dirty="0" err="1"/>
              <a:t>NaTech</a:t>
            </a:r>
            <a:r>
              <a:rPr lang="cs-CZ" sz="2000" dirty="0"/>
              <a:t> risk</a:t>
            </a:r>
            <a:r>
              <a:rPr lang="cs-CZ" sz="2000" dirty="0" smtClean="0"/>
              <a:t>).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dirty="0"/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cs-CZ" sz="2000" b="1" dirty="0" smtClean="0">
                <a:solidFill>
                  <a:srgbClr val="00B050"/>
                </a:solidFill>
              </a:rPr>
              <a:t>Pomocné materiály k </a:t>
            </a:r>
            <a:r>
              <a:rPr lang="cs-CZ" sz="2000" b="1" dirty="0">
                <a:solidFill>
                  <a:srgbClr val="00B050"/>
                </a:solidFill>
              </a:rPr>
              <a:t>problematice </a:t>
            </a:r>
            <a:r>
              <a:rPr lang="cs-CZ" sz="2000" b="1" dirty="0" err="1">
                <a:solidFill>
                  <a:srgbClr val="00B050"/>
                </a:solidFill>
              </a:rPr>
              <a:t>NaTech</a:t>
            </a:r>
            <a:r>
              <a:rPr lang="cs-CZ" sz="2000" b="1" dirty="0">
                <a:solidFill>
                  <a:srgbClr val="00B050"/>
                </a:solidFill>
              </a:rPr>
              <a:t> </a:t>
            </a:r>
            <a:r>
              <a:rPr lang="cs-CZ" sz="2000" b="1" dirty="0" smtClean="0">
                <a:solidFill>
                  <a:srgbClr val="00B050"/>
                </a:solidFill>
              </a:rPr>
              <a:t>risk jsou k nalezení na </a:t>
            </a:r>
            <a:r>
              <a:rPr lang="cs-CZ" sz="2000" b="1" dirty="0">
                <a:solidFill>
                  <a:srgbClr val="00B050"/>
                </a:solidFill>
              </a:rPr>
              <a:t>webech Evropské komise, OECD, EHK OSN (viz </a:t>
            </a:r>
            <a:r>
              <a:rPr lang="cs-CZ" sz="2000" b="1" dirty="0" smtClean="0">
                <a:solidFill>
                  <a:srgbClr val="00B050"/>
                </a:solidFill>
              </a:rPr>
              <a:t>některé odkazy v závěru </a:t>
            </a:r>
            <a:r>
              <a:rPr lang="cs-CZ" sz="2000" b="1" dirty="0">
                <a:solidFill>
                  <a:srgbClr val="00B050"/>
                </a:solidFill>
              </a:rPr>
              <a:t>prezentace).</a:t>
            </a:r>
            <a:r>
              <a:rPr lang="cs-CZ" sz="2000" b="1" dirty="0" smtClean="0">
                <a:solidFill>
                  <a:srgbClr val="00B050"/>
                </a:solidFill>
              </a:rPr>
              <a:t>  </a:t>
            </a:r>
            <a:endParaRPr lang="cs-CZ" sz="2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846125" y="3043259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846125" y="4579416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4721629" y="115221"/>
            <a:ext cx="5512939" cy="10604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Položky odpovídající problematice </a:t>
            </a:r>
            <a:r>
              <a:rPr lang="cs-CZ" sz="1600" dirty="0" err="1" smtClean="0">
                <a:solidFill>
                  <a:schemeClr val="tx1"/>
                </a:solidFill>
              </a:rPr>
              <a:t>NaTech</a:t>
            </a:r>
            <a:r>
              <a:rPr lang="cs-CZ" sz="1600" dirty="0" smtClean="0">
                <a:solidFill>
                  <a:schemeClr val="tx1"/>
                </a:solidFill>
              </a:rPr>
              <a:t> risk v případě výběru zdrojů rizik do podrobné analýzy rizik mají být řešeny </a:t>
            </a:r>
            <a:r>
              <a:rPr lang="cs-CZ" sz="1600" dirty="0" smtClean="0">
                <a:solidFill>
                  <a:schemeClr val="tx1"/>
                </a:solidFill>
              </a:rPr>
              <a:t>v podkapitole </a:t>
            </a:r>
            <a:r>
              <a:rPr lang="cs-CZ" sz="1600" dirty="0" smtClean="0">
                <a:solidFill>
                  <a:schemeClr val="tx1"/>
                </a:solidFill>
              </a:rPr>
              <a:t>2.1. b) </a:t>
            </a:r>
            <a:r>
              <a:rPr lang="cs-CZ" sz="1600" dirty="0">
                <a:solidFill>
                  <a:schemeClr val="tx1"/>
                </a:solidFill>
              </a:rPr>
              <a:t>P</a:t>
            </a:r>
            <a:r>
              <a:rPr lang="cs-CZ" sz="1600" dirty="0" smtClean="0">
                <a:solidFill>
                  <a:schemeClr val="tx1"/>
                </a:solidFill>
              </a:rPr>
              <a:t>osouzení rizik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64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09" y="6780989"/>
            <a:ext cx="460137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6295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13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8616657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 </a:t>
            </a:r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Řízení změn </a:t>
            </a:r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(Epidemie/pandemie/</a:t>
            </a:r>
            <a:r>
              <a:rPr lang="cs-CZ" sz="2800" b="1" cap="all" dirty="0" err="1" smtClean="0">
                <a:solidFill>
                  <a:srgbClr val="026937"/>
                </a:solidFill>
                <a:latin typeface="Arial"/>
              </a:rPr>
              <a:t>Blackout</a:t>
            </a:r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)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846125" y="2172748"/>
            <a:ext cx="8448877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>
                <a:solidFill>
                  <a:srgbClr val="A50021"/>
                </a:solidFill>
              </a:rPr>
              <a:t>Příloha č. 2 </a:t>
            </a:r>
            <a:r>
              <a:rPr lang="cs-CZ" sz="2000" b="1" u="sng" dirty="0">
                <a:solidFill>
                  <a:srgbClr val="00B050"/>
                </a:solidFill>
              </a:rPr>
              <a:t>Náležitosti charakteristiky systému řízení bezpečnosti </a:t>
            </a:r>
            <a:endParaRPr lang="cs-CZ" sz="2000" u="sng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Část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cs-CZ" sz="2000" b="1" dirty="0"/>
              <a:t>II. Struktura popisu tematických oblastí systému řízení bezpečnosti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3. </a:t>
            </a:r>
            <a:r>
              <a:rPr lang="cs-CZ" sz="2000" dirty="0"/>
              <a:t>Řízení změn v objektu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Do stávajícího bodu 3.5.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byly explicitně doplněny některé příklady změn vnějších podmínek (epidemie, pandemie, přerušení dodávek energií)</a:t>
            </a:r>
            <a:endParaRPr lang="cs-CZ" sz="20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 smtClean="0"/>
              <a:t>         upřesněný bod </a:t>
            </a:r>
            <a:r>
              <a:rPr lang="cs-CZ" sz="2000" b="1" dirty="0" smtClean="0">
                <a:solidFill>
                  <a:srgbClr val="A50021"/>
                </a:solidFill>
              </a:rPr>
              <a:t>3.5. </a:t>
            </a:r>
            <a:endParaRPr lang="cs-CZ" sz="2000" b="1" dirty="0">
              <a:solidFill>
                <a:srgbClr val="A50021"/>
              </a:solidFill>
            </a:endParaRPr>
          </a:p>
          <a:p>
            <a:pPr marL="0" indent="0">
              <a:buNone/>
            </a:pPr>
            <a:r>
              <a:rPr lang="cs-CZ" sz="2000" dirty="0" smtClean="0"/>
              <a:t>3.5. Informace </a:t>
            </a:r>
            <a:r>
              <a:rPr lang="cs-CZ" sz="2000" dirty="0"/>
              <a:t>o postupech v procesu řízení změn při změně vnitřních </a:t>
            </a:r>
            <a:r>
              <a:rPr lang="cs-CZ" sz="2000" dirty="0" smtClean="0"/>
              <a:t>a vnějších </a:t>
            </a:r>
            <a:r>
              <a:rPr lang="cs-CZ" sz="2000" dirty="0"/>
              <a:t>podmínek (</a:t>
            </a:r>
            <a:r>
              <a:rPr lang="cs-CZ" sz="2000" b="1" dirty="0">
                <a:solidFill>
                  <a:srgbClr val="A50021"/>
                </a:solidFill>
              </a:rPr>
              <a:t>např. nepříznivý zdravotní stav obyvatelstva </a:t>
            </a:r>
            <a:r>
              <a:rPr lang="cs-CZ" sz="2000" b="1" dirty="0" smtClean="0">
                <a:solidFill>
                  <a:srgbClr val="A50021"/>
                </a:solidFill>
              </a:rPr>
              <a:t>v souvislosti s epidemií </a:t>
            </a:r>
            <a:r>
              <a:rPr lang="cs-CZ" sz="2000" b="1" dirty="0">
                <a:solidFill>
                  <a:srgbClr val="A50021"/>
                </a:solidFill>
              </a:rPr>
              <a:t>či pandemií infekčního onemocnění, výpadky nebo přerušení dodávek energií atd.</a:t>
            </a:r>
            <a:r>
              <a:rPr lang="cs-CZ" sz="2000" dirty="0"/>
              <a:t>).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1022294" y="4202883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5939406" y="252995"/>
            <a:ext cx="4080463" cy="82650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>
                <a:solidFill>
                  <a:schemeClr val="tx1"/>
                </a:solidFill>
              </a:rPr>
              <a:t>explicitní vyjádření podmnožiny požadavků stávajícího </a:t>
            </a:r>
            <a:r>
              <a:rPr lang="cs-CZ" sz="1600" dirty="0" smtClean="0">
                <a:solidFill>
                  <a:schemeClr val="tx1"/>
                </a:solidFill>
              </a:rPr>
              <a:t>bodu 3.5.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938839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22840" y="6805640"/>
            <a:ext cx="494951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14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956345" y="1291906"/>
            <a:ext cx="8237989" cy="8808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informování veřejnosti podle vyhlášky 228/2015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486561" y="2315361"/>
            <a:ext cx="9798341" cy="428677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>
                <a:solidFill>
                  <a:srgbClr val="A50021"/>
                </a:solidFill>
              </a:rPr>
              <a:t>Příloha č. </a:t>
            </a:r>
            <a:r>
              <a:rPr lang="cs-CZ" sz="2000" b="1" u="sng" dirty="0" smtClean="0">
                <a:solidFill>
                  <a:srgbClr val="A50021"/>
                </a:solidFill>
              </a:rPr>
              <a:t>3 </a:t>
            </a:r>
            <a:r>
              <a:rPr lang="cs-CZ" sz="2000" b="1" u="sng" dirty="0">
                <a:solidFill>
                  <a:srgbClr val="00B050"/>
                </a:solidFill>
              </a:rPr>
              <a:t>Struktura bezpečnostního </a:t>
            </a:r>
            <a:r>
              <a:rPr lang="cs-CZ" sz="2000" b="1" u="sng" dirty="0" smtClean="0">
                <a:solidFill>
                  <a:srgbClr val="00B050"/>
                </a:solidFill>
              </a:rPr>
              <a:t>programu – </a:t>
            </a:r>
            <a:r>
              <a:rPr lang="cs-CZ" sz="2000" b="1" u="sng" dirty="0" smtClean="0">
                <a:solidFill>
                  <a:srgbClr val="A50021"/>
                </a:solidFill>
              </a:rPr>
              <a:t>nová část VI.</a:t>
            </a:r>
            <a:r>
              <a:rPr lang="cs-CZ" sz="2000" b="1" dirty="0" smtClean="0">
                <a:solidFill>
                  <a:srgbClr val="A50021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</a:rPr>
              <a:t>Příloha </a:t>
            </a:r>
            <a:r>
              <a:rPr lang="cs-CZ" sz="2000" b="1" u="sng" dirty="0">
                <a:solidFill>
                  <a:srgbClr val="A50021"/>
                </a:solidFill>
              </a:rPr>
              <a:t>č. 5 </a:t>
            </a:r>
            <a:r>
              <a:rPr lang="cs-CZ" sz="2000" b="1" u="sng" dirty="0">
                <a:solidFill>
                  <a:srgbClr val="00B050"/>
                </a:solidFill>
              </a:rPr>
              <a:t>Náležitosti obsahu bezpečnostní </a:t>
            </a:r>
            <a:r>
              <a:rPr lang="cs-CZ" sz="2000" b="1" u="sng" dirty="0" smtClean="0">
                <a:solidFill>
                  <a:srgbClr val="00B050"/>
                </a:solidFill>
              </a:rPr>
              <a:t>zprávy </a:t>
            </a:r>
            <a:r>
              <a:rPr lang="cs-CZ" sz="2000" b="1" u="sng" dirty="0">
                <a:solidFill>
                  <a:srgbClr val="00B050"/>
                </a:solidFill>
              </a:rPr>
              <a:t>–</a:t>
            </a:r>
            <a:r>
              <a:rPr lang="cs-CZ" sz="2000" b="1" u="sng" dirty="0" smtClean="0">
                <a:solidFill>
                  <a:srgbClr val="00B050"/>
                </a:solidFill>
              </a:rPr>
              <a:t> </a:t>
            </a:r>
            <a:r>
              <a:rPr lang="cs-CZ" sz="2000" b="1" u="sng" dirty="0">
                <a:solidFill>
                  <a:srgbClr val="A50021"/>
                </a:solidFill>
              </a:rPr>
              <a:t>nová část </a:t>
            </a:r>
            <a:r>
              <a:rPr lang="cs-CZ" sz="2000" b="1" u="sng" dirty="0" smtClean="0">
                <a:solidFill>
                  <a:srgbClr val="A50021"/>
                </a:solidFill>
              </a:rPr>
              <a:t>VIII.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/>
              <a:t>        Podklady </a:t>
            </a:r>
            <a:r>
              <a:rPr lang="cs-CZ" sz="2000" dirty="0"/>
              <a:t>pro zpracování informace veřejnosti podle vyhlášky č. 228/2015 Sb.</a:t>
            </a:r>
            <a:endParaRPr lang="cs-CZ" sz="2000" b="1" dirty="0" smtClean="0"/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</a:rPr>
              <a:t>Příloha </a:t>
            </a:r>
            <a:r>
              <a:rPr lang="cs-CZ" sz="2000" b="1" u="sng" dirty="0">
                <a:solidFill>
                  <a:srgbClr val="A50021"/>
                </a:solidFill>
              </a:rPr>
              <a:t>č. 4 </a:t>
            </a:r>
            <a:r>
              <a:rPr lang="cs-CZ" sz="2000" b="1" u="sng" dirty="0">
                <a:solidFill>
                  <a:srgbClr val="00B050"/>
                </a:solidFill>
              </a:rPr>
              <a:t>Náležitosti obsahu záznamu o provedeném přezkumu bezpečnostního programu –</a:t>
            </a:r>
            <a:r>
              <a:rPr lang="cs-CZ" sz="2000" b="1" u="sng" dirty="0" smtClean="0"/>
              <a:t> </a:t>
            </a:r>
            <a:r>
              <a:rPr lang="cs-CZ" sz="2000" b="1" u="sng" dirty="0">
                <a:solidFill>
                  <a:srgbClr val="A50021"/>
                </a:solidFill>
              </a:rPr>
              <a:t>rozšířená část III. o bod 3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</a:rPr>
              <a:t>Příloha </a:t>
            </a:r>
            <a:r>
              <a:rPr lang="cs-CZ" sz="2000" b="1" u="sng" dirty="0">
                <a:solidFill>
                  <a:srgbClr val="A50021"/>
                </a:solidFill>
              </a:rPr>
              <a:t>č. 6 </a:t>
            </a:r>
            <a:r>
              <a:rPr lang="cs-CZ" sz="2000" b="1" u="sng" dirty="0">
                <a:solidFill>
                  <a:srgbClr val="00B050"/>
                </a:solidFill>
              </a:rPr>
              <a:t>Náležitosti obsahu zprávy o posouzení bezpečnostní </a:t>
            </a:r>
            <a:r>
              <a:rPr lang="cs-CZ" sz="2000" b="1" u="sng" dirty="0" smtClean="0">
                <a:solidFill>
                  <a:srgbClr val="00B050"/>
                </a:solidFill>
              </a:rPr>
              <a:t>zprávy </a:t>
            </a:r>
            <a:r>
              <a:rPr lang="cs-CZ" sz="2000" b="1" u="sng" dirty="0">
                <a:solidFill>
                  <a:srgbClr val="00B050"/>
                </a:solidFill>
              </a:rPr>
              <a:t>–</a:t>
            </a:r>
            <a:r>
              <a:rPr lang="cs-CZ" sz="2000" b="1" u="sng" dirty="0" smtClean="0">
                <a:solidFill>
                  <a:srgbClr val="00B050"/>
                </a:solidFill>
              </a:rPr>
              <a:t> </a:t>
            </a:r>
            <a:r>
              <a:rPr lang="cs-CZ" sz="2000" b="1" u="sng" dirty="0" smtClean="0">
                <a:solidFill>
                  <a:srgbClr val="A50021"/>
                </a:solidFill>
              </a:rPr>
              <a:t>rozšířená část IV. o bod 3</a:t>
            </a:r>
            <a:endParaRPr lang="cs-CZ" sz="2000" u="sng" dirty="0">
              <a:solidFill>
                <a:srgbClr val="A5002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/>
              <a:t>       Výčet </a:t>
            </a:r>
            <a:r>
              <a:rPr lang="cs-CZ" sz="2000" dirty="0"/>
              <a:t>případných nutných změn v informaci pro veřejnost podle vyhlášky č. 228/2015 Sb.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>
                <a:solidFill>
                  <a:srgbClr val="00B050"/>
                </a:solidFill>
              </a:rPr>
              <a:t>(228/2015 </a:t>
            </a:r>
            <a:r>
              <a:rPr lang="cs-CZ" sz="2000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</a:t>
            </a:r>
            <a:r>
              <a:rPr lang="cs-CZ" sz="2000" b="1" dirty="0" smtClean="0">
                <a:solidFill>
                  <a:srgbClr val="00B050"/>
                </a:solidFill>
              </a:rPr>
              <a:t> vyhláška o </a:t>
            </a:r>
            <a:r>
              <a:rPr lang="cs-CZ" sz="2000" b="1" dirty="0">
                <a:solidFill>
                  <a:srgbClr val="00B050"/>
                </a:solidFill>
              </a:rPr>
              <a:t>rozsahu zpracování informace veřejnosti, hlášení o vzniku závažné havárie a konečné zprávy o vzniku a dopadech závažné </a:t>
            </a:r>
            <a:r>
              <a:rPr lang="cs-CZ" sz="2000" b="1" dirty="0" smtClean="0">
                <a:solidFill>
                  <a:srgbClr val="00B050"/>
                </a:solidFill>
              </a:rPr>
              <a:t>havárie)</a:t>
            </a:r>
            <a:endParaRPr lang="cs-CZ" sz="2000" b="1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/>
              <a:t> </a:t>
            </a: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Šipka doprava 17"/>
          <p:cNvSpPr/>
          <p:nvPr/>
        </p:nvSpPr>
        <p:spPr>
          <a:xfrm>
            <a:off x="604007" y="3165334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19" name="Šipka doprava 18"/>
          <p:cNvSpPr/>
          <p:nvPr/>
        </p:nvSpPr>
        <p:spPr>
          <a:xfrm>
            <a:off x="595618" y="5293452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4422371" y="282633"/>
            <a:ext cx="5731835" cy="86666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jedná </a:t>
            </a:r>
            <a:r>
              <a:rPr lang="cs-CZ" sz="1600" dirty="0" smtClean="0">
                <a:solidFill>
                  <a:schemeClr val="tx1"/>
                </a:solidFill>
              </a:rPr>
              <a:t>se o </a:t>
            </a:r>
            <a:r>
              <a:rPr lang="cs-CZ" sz="1600" dirty="0" smtClean="0">
                <a:solidFill>
                  <a:schemeClr val="tx1"/>
                </a:solidFill>
              </a:rPr>
              <a:t>propojení požadavků </a:t>
            </a:r>
            <a:r>
              <a:rPr lang="cs-CZ" sz="1600" dirty="0" smtClean="0">
                <a:solidFill>
                  <a:schemeClr val="tx1"/>
                </a:solidFill>
              </a:rPr>
              <a:t>podle samostatné vyhlášky 228/2015 </a:t>
            </a:r>
            <a:r>
              <a:rPr lang="cs-CZ" sz="1600" dirty="0" smtClean="0">
                <a:solidFill>
                  <a:schemeClr val="tx1"/>
                </a:solidFill>
              </a:rPr>
              <a:t>s požadavky </a:t>
            </a:r>
            <a:r>
              <a:rPr lang="cs-CZ" sz="1600" dirty="0" smtClean="0">
                <a:solidFill>
                  <a:schemeClr val="tx1"/>
                </a:solidFill>
              </a:rPr>
              <a:t>na obsah bezpečnostní dokumentace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7918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09" y="6780988"/>
            <a:ext cx="443359" cy="370249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46176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15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079496"/>
            <a:ext cx="8792825" cy="74930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Příloha č. 9 </a:t>
            </a:r>
          </a:p>
          <a:p>
            <a:pPr algn="l"/>
            <a:r>
              <a:rPr lang="cs-CZ" sz="2000" b="1" cap="all" dirty="0" smtClean="0">
                <a:solidFill>
                  <a:srgbClr val="026937"/>
                </a:solidFill>
              </a:rPr>
              <a:t>podklady </a:t>
            </a:r>
            <a:r>
              <a:rPr lang="cs-CZ" sz="2000" b="1" cap="all" dirty="0">
                <a:solidFill>
                  <a:srgbClr val="026937"/>
                </a:solidFill>
              </a:rPr>
              <a:t>pro </a:t>
            </a:r>
            <a:r>
              <a:rPr lang="cs-CZ" sz="2000" b="1" cap="all" dirty="0" smtClean="0">
                <a:solidFill>
                  <a:srgbClr val="026937"/>
                </a:solidFill>
              </a:rPr>
              <a:t>zónu </a:t>
            </a:r>
            <a:r>
              <a:rPr lang="cs-CZ" sz="2000" b="1" cap="all" dirty="0">
                <a:solidFill>
                  <a:srgbClr val="026937"/>
                </a:solidFill>
              </a:rPr>
              <a:t>havarijního plánování a </a:t>
            </a:r>
            <a:r>
              <a:rPr lang="cs-CZ" sz="2000" b="1" cap="all" dirty="0" smtClean="0">
                <a:solidFill>
                  <a:srgbClr val="026937"/>
                </a:solidFill>
              </a:rPr>
              <a:t>vnější havarijní plán</a:t>
            </a:r>
            <a:endParaRPr lang="cs-CZ" sz="2000" b="1" cap="all" dirty="0">
              <a:solidFill>
                <a:srgbClr val="026937"/>
              </a:solidFill>
            </a:endParaRPr>
          </a:p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1954635"/>
            <a:ext cx="9338399" cy="5080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příloha </a:t>
            </a:r>
            <a:r>
              <a:rPr lang="cs-CZ" dirty="0">
                <a:solidFill>
                  <a:schemeClr val="dk1"/>
                </a:solidFill>
                <a:cs typeface="Arial" panose="020B0604020202020204" pitchFamily="34" charset="0"/>
              </a:rPr>
              <a:t>9 byla </a:t>
            </a: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doplněna </a:t>
            </a:r>
            <a:r>
              <a:rPr lang="cs-CZ" dirty="0">
                <a:solidFill>
                  <a:schemeClr val="dk1"/>
                </a:solidFill>
                <a:cs typeface="Arial" panose="020B0604020202020204" pitchFamily="34" charset="0"/>
              </a:rPr>
              <a:t>na základě </a:t>
            </a: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připomínek </a:t>
            </a:r>
            <a:r>
              <a:rPr lang="cs-CZ" dirty="0">
                <a:solidFill>
                  <a:schemeClr val="dk1"/>
                </a:solidFill>
                <a:cs typeface="Arial" panose="020B0604020202020204" pitchFamily="34" charset="0"/>
              </a:rPr>
              <a:t>Ministerstva vnitra v rámci mezirezortního připomínkového řízení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v </a:t>
            </a:r>
            <a:r>
              <a:rPr lang="cs-CZ" dirty="0">
                <a:solidFill>
                  <a:schemeClr val="dk1"/>
                </a:solidFill>
                <a:cs typeface="Arial" panose="020B0604020202020204" pitchFamily="34" charset="0"/>
              </a:rPr>
              <a:t>aktualizované vyhlášce </a:t>
            </a: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je celá </a:t>
            </a:r>
            <a:r>
              <a:rPr lang="cs-CZ" dirty="0">
                <a:solidFill>
                  <a:schemeClr val="dk1"/>
                </a:solidFill>
                <a:cs typeface="Arial" panose="020B0604020202020204" pitchFamily="34" charset="0"/>
              </a:rPr>
              <a:t>příloha vyznačena podtržením jako by se jednalo o zcela nové znění – není tomu tak – je nezbytné pečlivě porovnat verze před a po aktualizaci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      </a:t>
            </a:r>
            <a:r>
              <a:rPr lang="cs-CZ" b="1" u="sng" dirty="0" smtClean="0">
                <a:solidFill>
                  <a:srgbClr val="00B050"/>
                </a:solidFill>
                <a:cs typeface="Arial" panose="020B0604020202020204" pitchFamily="34" charset="0"/>
              </a:rPr>
              <a:t>Podstatné změny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seznam NL podle </a:t>
            </a:r>
            <a:r>
              <a:rPr lang="cs-CZ" b="1" dirty="0" smtClean="0">
                <a:solidFill>
                  <a:srgbClr val="C00000"/>
                </a:solidFill>
                <a:cs typeface="Arial" panose="020B0604020202020204" pitchFamily="34" charset="0"/>
              </a:rPr>
              <a:t>nové tabulky č. 1 </a:t>
            </a: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– požadavek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uvedení podrobných informací </a:t>
            </a: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o látkách a zařízeních –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dle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MV –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potřeba jednotného formátu seznamu nebezpečných látek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rizika/popis scénářů </a:t>
            </a:r>
            <a:r>
              <a:rPr lang="cs-CZ" b="1" dirty="0">
                <a:solidFill>
                  <a:schemeClr val="dk1"/>
                </a:solidFill>
                <a:cs typeface="Arial" panose="020B0604020202020204" pitchFamily="34" charset="0"/>
              </a:rPr>
              <a:t>–</a:t>
            </a: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 včetně </a:t>
            </a:r>
            <a:r>
              <a:rPr lang="cs-CZ" b="1" dirty="0" smtClean="0">
                <a:solidFill>
                  <a:srgbClr val="C00000"/>
                </a:solidFill>
                <a:cs typeface="Arial" panose="020B0604020202020204" pitchFamily="34" charset="0"/>
              </a:rPr>
              <a:t>domino efektů</a:t>
            </a: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 s účinky </a:t>
            </a:r>
            <a:r>
              <a:rPr lang="cs-CZ" b="1" dirty="0">
                <a:solidFill>
                  <a:schemeClr val="dk1"/>
                </a:solidFill>
                <a:cs typeface="Arial" panose="020B0604020202020204" pitchFamily="34" charset="0"/>
              </a:rPr>
              <a:t>mimo objekt –</a:t>
            </a: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 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dle MV </a:t>
            </a:r>
            <a:r>
              <a:rPr lang="cs-CZ" b="1" dirty="0">
                <a:solidFill>
                  <a:schemeClr val="dk1"/>
                </a:solidFill>
                <a:cs typeface="Arial" panose="020B0604020202020204" pitchFamily="34" charset="0"/>
              </a:rPr>
              <a:t>–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zdůraznění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zahrnutí </a:t>
            </a:r>
            <a:endParaRPr lang="cs-CZ" b="1" dirty="0" smtClean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b="1" dirty="0" smtClean="0">
                <a:solidFill>
                  <a:srgbClr val="C00000"/>
                </a:solidFill>
                <a:cs typeface="Arial" panose="020B0604020202020204" pitchFamily="34" charset="0"/>
              </a:rPr>
              <a:t>účinky sálavého tepla při požáru, tlakové vlny po výbuchu, včetně účinku letících trosek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podrobně specifikovaný </a:t>
            </a:r>
            <a:r>
              <a:rPr lang="cs-CZ" b="1" dirty="0" smtClean="0">
                <a:solidFill>
                  <a:srgbClr val="C00000"/>
                </a:solidFill>
                <a:cs typeface="Arial" panose="020B0604020202020204" pitchFamily="34" charset="0"/>
              </a:rPr>
              <a:t>bod 7. </a:t>
            </a: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(členěn </a:t>
            </a:r>
            <a:r>
              <a:rPr lang="cs-CZ" dirty="0">
                <a:solidFill>
                  <a:schemeClr val="dk1"/>
                </a:solidFill>
                <a:cs typeface="Arial" panose="020B0604020202020204" pitchFamily="34" charset="0"/>
              </a:rPr>
              <a:t>na </a:t>
            </a:r>
            <a:r>
              <a:rPr lang="cs-CZ" b="1" dirty="0">
                <a:solidFill>
                  <a:srgbClr val="C00000"/>
                </a:solidFill>
                <a:cs typeface="Arial" panose="020B0604020202020204" pitchFamily="34" charset="0"/>
              </a:rPr>
              <a:t>a/</a:t>
            </a:r>
            <a:r>
              <a:rPr lang="cs-CZ" dirty="0">
                <a:solidFill>
                  <a:srgbClr val="C00000"/>
                </a:solidFill>
                <a:cs typeface="Arial" panose="020B0604020202020204" pitchFamily="34" charset="0"/>
              </a:rPr>
              <a:t> až </a:t>
            </a:r>
            <a:r>
              <a:rPr lang="cs-CZ" b="1" dirty="0">
                <a:solidFill>
                  <a:srgbClr val="C00000"/>
                </a:solidFill>
                <a:cs typeface="Arial" panose="020B0604020202020204" pitchFamily="34" charset="0"/>
              </a:rPr>
              <a:t>i</a:t>
            </a:r>
            <a:r>
              <a:rPr lang="cs-CZ" b="1" dirty="0" smtClean="0">
                <a:solidFill>
                  <a:srgbClr val="C00000"/>
                </a:solidFill>
                <a:cs typeface="Arial" panose="020B0604020202020204" pitchFamily="34" charset="0"/>
              </a:rPr>
              <a:t>/</a:t>
            </a: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) </a:t>
            </a:r>
            <a:r>
              <a:rPr lang="cs-CZ" b="1" dirty="0">
                <a:solidFill>
                  <a:schemeClr val="dk1"/>
                </a:solidFill>
                <a:cs typeface="Arial" panose="020B0604020202020204" pitchFamily="34" charset="0"/>
              </a:rPr>
              <a:t>–</a:t>
            </a: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 </a:t>
            </a:r>
            <a:r>
              <a:rPr lang="cs-CZ" b="1" i="1" dirty="0" smtClean="0">
                <a:solidFill>
                  <a:schemeClr val="dk1"/>
                </a:solidFill>
                <a:cs typeface="Arial" panose="020B0604020202020204" pitchFamily="34" charset="0"/>
              </a:rPr>
              <a:t>Informace provozovatele využitelné pro zpracování a aktualizaci plánů konkrétních činností vnějšího havarijního plánu, pro informování veřejnosti a orgánů veřejné správy o možném riziku a účincích ohrožení za hranicemi objektu a informace o účinném způsobu ochrany osob po vzniku závažné havárie </a:t>
            </a:r>
            <a:r>
              <a:rPr lang="cs-CZ" b="1" dirty="0" smtClean="0">
                <a:solidFill>
                  <a:schemeClr val="dk1"/>
                </a:solidFill>
                <a:cs typeface="Arial" panose="020B0604020202020204" pitchFamily="34" charset="0"/>
              </a:rPr>
              <a:t>–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dle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MV </a:t>
            </a:r>
            <a:r>
              <a:rPr lang="cs-CZ" b="1" dirty="0">
                <a:solidFill>
                  <a:schemeClr val="dk1"/>
                </a:solidFill>
                <a:cs typeface="Arial" panose="020B0604020202020204" pitchFamily="34" charset="0"/>
              </a:rPr>
              <a:t>–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zpřehlednění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náležitostí obsahu podkladů,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minimalizace potřeby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vyžadování doplňujících informací od provozovatele 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 smtClean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 smtClean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 smtClean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 smtClean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743716" y="3275728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" name="Zaoblený obdélník 1"/>
          <p:cNvSpPr/>
          <p:nvPr/>
        </p:nvSpPr>
        <p:spPr>
          <a:xfrm>
            <a:off x="4056611" y="166255"/>
            <a:ext cx="6384174" cy="913241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z hlediska metodického přístupu bude - podle názoru OPPZH - třeba upřesnit, o jaký typ domino efektu se jedná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7337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70280" y="6805640"/>
            <a:ext cx="437787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16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241571"/>
            <a:ext cx="7856309" cy="45300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dílčí upřesnění/doplnění/opravy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1753300"/>
            <a:ext cx="8222663" cy="51927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  <a:cs typeface="Arial" panose="020B0604020202020204" pitchFamily="34" charset="0"/>
              </a:rPr>
              <a:t>Příloha č. 2 </a:t>
            </a:r>
            <a:r>
              <a:rPr lang="cs-CZ" sz="2000" b="1" u="sng" dirty="0">
                <a:solidFill>
                  <a:srgbClr val="00B050"/>
                </a:solidFill>
              </a:rPr>
              <a:t>–</a:t>
            </a:r>
            <a:r>
              <a:rPr lang="cs-CZ" sz="2000" b="1" u="sng" dirty="0" smtClean="0">
                <a:solidFill>
                  <a:srgbClr val="00B050"/>
                </a:solidFill>
                <a:cs typeface="Arial" panose="020B0604020202020204" pitchFamily="34" charset="0"/>
              </a:rPr>
              <a:t> Lidské </a:t>
            </a:r>
            <a:r>
              <a:rPr lang="cs-CZ" sz="2000" b="1" u="sng" dirty="0">
                <a:solidFill>
                  <a:srgbClr val="00B050"/>
                </a:solidFill>
                <a:cs typeface="Arial" panose="020B0604020202020204" pitchFamily="34" charset="0"/>
              </a:rPr>
              <a:t>zdroje </a:t>
            </a:r>
            <a:r>
              <a:rPr lang="cs-CZ" sz="2000" b="1" u="sng" dirty="0">
                <a:solidFill>
                  <a:srgbClr val="00B050"/>
                </a:solidFill>
              </a:rPr>
              <a:t>v objektu a jejich </a:t>
            </a:r>
            <a:r>
              <a:rPr lang="cs-CZ" sz="2000" b="1" u="sng" dirty="0" smtClean="0">
                <a:solidFill>
                  <a:srgbClr val="00B050"/>
                </a:solidFill>
              </a:rPr>
              <a:t>řízení</a:t>
            </a:r>
            <a:r>
              <a:rPr lang="cs-CZ" sz="2000" b="1" dirty="0" smtClean="0">
                <a:solidFill>
                  <a:srgbClr val="00B050"/>
                </a:solidFill>
              </a:rPr>
              <a:t> –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upřesnění a přeřazení bodů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 (z 1.1. do 1.3.) týkajících se dodavatelů a externích subjektů, 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nově body 1.3.5</a:t>
            </a:r>
            <a:r>
              <a:rPr lang="cs-CZ" sz="2000" b="1" dirty="0">
                <a:solidFill>
                  <a:srgbClr val="A50021"/>
                </a:solidFill>
                <a:cs typeface="Arial" panose="020B0604020202020204" pitchFamily="34" charset="0"/>
              </a:rPr>
              <a:t>., 1.3.6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  <a:cs typeface="Arial" panose="020B0604020202020204" pitchFamily="34" charset="0"/>
              </a:rPr>
              <a:t>Příloha č. 2 </a:t>
            </a:r>
            <a:r>
              <a:rPr lang="cs-CZ" sz="2000" b="1" u="sng" dirty="0">
                <a:solidFill>
                  <a:srgbClr val="00B050"/>
                </a:solidFill>
              </a:rPr>
              <a:t>–</a:t>
            </a:r>
            <a:r>
              <a:rPr lang="cs-CZ" sz="2000" b="1" u="sng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cs-CZ" sz="2000" b="1" u="sng" dirty="0">
                <a:solidFill>
                  <a:srgbClr val="00B050"/>
                </a:solidFill>
                <a:cs typeface="Arial" panose="020B0604020202020204" pitchFamily="34" charset="0"/>
              </a:rPr>
              <a:t>Řízení změn</a:t>
            </a:r>
            <a:r>
              <a:rPr lang="cs-CZ" sz="2000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cs-CZ" sz="2000" b="1" dirty="0">
                <a:solidFill>
                  <a:srgbClr val="00B050"/>
                </a:solidFill>
              </a:rPr>
              <a:t>–</a:t>
            </a: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drobná oprava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 v bodě 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3.8.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  <a:cs typeface="Arial" panose="020B0604020202020204" pitchFamily="34" charset="0"/>
              </a:rPr>
              <a:t>Přílohy č. 3, 4, 5, 6, 8, 9 </a:t>
            </a:r>
            <a:r>
              <a:rPr lang="cs-CZ" sz="2000" b="1" u="sng" dirty="0">
                <a:solidFill>
                  <a:srgbClr val="00B050"/>
                </a:solidFill>
              </a:rPr>
              <a:t>–</a:t>
            </a:r>
            <a:r>
              <a:rPr lang="cs-CZ" sz="2000" b="1" u="sng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cs-CZ" sz="2000" b="1" u="sng" dirty="0">
                <a:solidFill>
                  <a:srgbClr val="00B050"/>
                </a:solidFill>
              </a:rPr>
              <a:t>Identifikační údaje o provozovateli a </a:t>
            </a:r>
            <a:r>
              <a:rPr lang="cs-CZ" sz="2000" b="1" u="sng" dirty="0" smtClean="0">
                <a:solidFill>
                  <a:srgbClr val="00B050"/>
                </a:solidFill>
              </a:rPr>
              <a:t>objektu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dirty="0">
                <a:solidFill>
                  <a:srgbClr val="00B050"/>
                </a:solidFill>
              </a:rPr>
              <a:t>–</a:t>
            </a:r>
            <a:br>
              <a:rPr lang="cs-CZ" sz="2000" dirty="0">
                <a:solidFill>
                  <a:srgbClr val="00B050"/>
                </a:solidFill>
              </a:rPr>
            </a:b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upřesnění údajů </a:t>
            </a:r>
            <a:r>
              <a:rPr lang="cs-CZ" sz="2000" dirty="0"/>
              <a:t>– </a:t>
            </a:r>
            <a:r>
              <a:rPr lang="cs-CZ" sz="2000" dirty="0" smtClean="0"/>
              <a:t>IČO</a:t>
            </a:r>
            <a:r>
              <a:rPr lang="cs-CZ" sz="2000" dirty="0"/>
              <a:t> nebo </a:t>
            </a:r>
            <a:r>
              <a:rPr lang="cs-CZ" sz="2000" b="1" dirty="0">
                <a:solidFill>
                  <a:srgbClr val="A50021"/>
                </a:solidFill>
              </a:rPr>
              <a:t>jiný jednoznačný identifikátor, byl-li </a:t>
            </a:r>
            <a:r>
              <a:rPr lang="cs-CZ" sz="2000" b="1" dirty="0" smtClean="0">
                <a:solidFill>
                  <a:srgbClr val="A50021"/>
                </a:solidFill>
              </a:rPr>
              <a:t>přidělen</a:t>
            </a:r>
            <a:r>
              <a:rPr lang="cs-CZ" sz="2000" dirty="0" smtClean="0"/>
              <a:t>, </a:t>
            </a:r>
            <a:r>
              <a:rPr lang="cs-CZ" sz="2000" b="1" dirty="0" smtClean="0">
                <a:solidFill>
                  <a:srgbClr val="A50021"/>
                </a:solidFill>
              </a:rPr>
              <a:t>zeměpisné </a:t>
            </a:r>
            <a:r>
              <a:rPr lang="cs-CZ" sz="2000" b="1" dirty="0">
                <a:solidFill>
                  <a:srgbClr val="A50021"/>
                </a:solidFill>
              </a:rPr>
              <a:t>souřadnice středu objektu</a:t>
            </a:r>
            <a:endParaRPr lang="cs-CZ" sz="2000" b="1" dirty="0">
              <a:solidFill>
                <a:srgbClr val="A5002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  <a:cs typeface="Arial" panose="020B0604020202020204" pitchFamily="34" charset="0"/>
              </a:rPr>
              <a:t>Příloha č. 5 </a:t>
            </a:r>
            <a:r>
              <a:rPr lang="cs-CZ" sz="2000" b="1" u="sng" dirty="0">
                <a:solidFill>
                  <a:srgbClr val="00B050"/>
                </a:solidFill>
              </a:rPr>
              <a:t>–</a:t>
            </a:r>
            <a:r>
              <a:rPr lang="cs-CZ" sz="2000" b="1" u="sng" dirty="0" smtClean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r>
              <a:rPr lang="cs-CZ" sz="2000" b="1" u="sng" dirty="0" smtClean="0">
                <a:solidFill>
                  <a:srgbClr val="00B050"/>
                </a:solidFill>
              </a:rPr>
              <a:t>Technický popis objektu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b="1" dirty="0">
                <a:solidFill>
                  <a:srgbClr val="00B050"/>
                </a:solidFill>
              </a:rPr>
              <a:t>–</a:t>
            </a:r>
            <a:r>
              <a:rPr lang="cs-CZ" sz="2000" b="1" i="1" dirty="0" smtClean="0">
                <a:solidFill>
                  <a:srgbClr val="00B050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upřesnění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vlastností nebezpečných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látek </a:t>
            </a:r>
            <a:r>
              <a:rPr lang="cs-CZ" sz="2000" dirty="0" smtClean="0"/>
              <a:t>–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cs-CZ" sz="2000" dirty="0"/>
              <a:t>…toxikologické vlastnosti a </a:t>
            </a:r>
            <a:r>
              <a:rPr lang="cs-CZ" sz="2000" b="1" dirty="0">
                <a:solidFill>
                  <a:srgbClr val="A50021"/>
                </a:solidFill>
              </a:rPr>
              <a:t>indikovaná nebezpečnost pro lidské zdraví a životní prostředí, a to akutní i </a:t>
            </a:r>
            <a:r>
              <a:rPr lang="cs-CZ" sz="2000" b="1" dirty="0" smtClean="0">
                <a:solidFill>
                  <a:srgbClr val="A50021"/>
                </a:solidFill>
              </a:rPr>
              <a:t>chronická</a:t>
            </a:r>
            <a:endParaRPr lang="cs-CZ" sz="2000" b="1" dirty="0">
              <a:solidFill>
                <a:srgbClr val="A50021"/>
              </a:solidFill>
            </a:endParaRP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  <a:cs typeface="Arial" panose="020B0604020202020204" pitchFamily="34" charset="0"/>
              </a:rPr>
              <a:t>Přílohy č. 4 a 6 </a:t>
            </a:r>
            <a:r>
              <a:rPr lang="cs-CZ" sz="2000" b="1" u="sng" dirty="0" smtClean="0">
                <a:solidFill>
                  <a:srgbClr val="00B050"/>
                </a:solidFill>
                <a:cs typeface="Arial" panose="020B0604020202020204" pitchFamily="34" charset="0"/>
              </a:rPr>
              <a:t>– </a:t>
            </a:r>
            <a:r>
              <a:rPr lang="cs-CZ" sz="2000" b="1" u="sng" dirty="0">
                <a:solidFill>
                  <a:srgbClr val="00B050"/>
                </a:solidFill>
              </a:rPr>
              <a:t>Popis změn v objektu</a:t>
            </a:r>
            <a:r>
              <a:rPr lang="cs-CZ" sz="2000" b="1" dirty="0">
                <a:solidFill>
                  <a:srgbClr val="00B050"/>
                </a:solidFill>
              </a:rPr>
              <a:t> –</a:t>
            </a:r>
            <a:r>
              <a:rPr lang="cs-CZ" sz="2000" b="1" dirty="0" smtClean="0">
                <a:solidFill>
                  <a:srgbClr val="00B050"/>
                </a:solidFill>
              </a:rPr>
              <a:t>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upřesnění bodu 2.2. </a:t>
            </a:r>
            <a:r>
              <a:rPr lang="cs-CZ" sz="2000" dirty="0" smtClean="0"/>
              <a:t>–</a:t>
            </a:r>
            <a:r>
              <a:rPr lang="cs-CZ" sz="2000" b="1" dirty="0" smtClean="0"/>
              <a:t> </a:t>
            </a:r>
            <a:r>
              <a:rPr lang="cs-CZ" sz="2000" b="1" dirty="0" smtClean="0">
                <a:solidFill>
                  <a:srgbClr val="A50021"/>
                </a:solidFill>
              </a:rPr>
              <a:t>změny v druhu</a:t>
            </a:r>
            <a:r>
              <a:rPr lang="cs-CZ" sz="2000" b="1" dirty="0">
                <a:solidFill>
                  <a:srgbClr val="A50021"/>
                </a:solidFill>
              </a:rPr>
              <a:t>, množství, klasifikaci, vlastnostech nebo umístění nebezpečných látek v objektu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 </a:t>
            </a:r>
          </a:p>
          <a:p>
            <a:pPr marL="0" lv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u="sng" dirty="0" smtClean="0">
                <a:solidFill>
                  <a:srgbClr val="A50021"/>
                </a:solidFill>
                <a:cs typeface="Arial" panose="020B0604020202020204" pitchFamily="34" charset="0"/>
              </a:rPr>
              <a:t>Přílohy č. 5 a 9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 </a:t>
            </a:r>
            <a:r>
              <a:rPr lang="cs-CZ" sz="2000" b="1" dirty="0">
                <a:solidFill>
                  <a:srgbClr val="00B050"/>
                </a:solidFill>
              </a:rPr>
              <a:t>– </a:t>
            </a:r>
            <a:r>
              <a:rPr lang="cs-CZ" sz="20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popis </a:t>
            </a:r>
            <a:r>
              <a:rPr lang="cs-CZ" sz="2000" b="1" dirty="0">
                <a:solidFill>
                  <a:srgbClr val="A50021"/>
                </a:solidFill>
                <a:cs typeface="Arial" panose="020B0604020202020204" pitchFamily="34" charset="0"/>
              </a:rPr>
              <a:t>postupu informování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jiných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států </a:t>
            </a:r>
            <a:r>
              <a:rPr lang="cs-CZ" sz="2000" dirty="0"/>
              <a:t>v případě závažné havárie s možnými přeshraničními účinky</a:t>
            </a: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878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54565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17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Bezpečnostní program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684477"/>
            <a:ext cx="9330010" cy="391765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dirty="0" smtClean="0">
                <a:solidFill>
                  <a:schemeClr val="dk1"/>
                </a:solidFill>
                <a:cs typeface="Arial" panose="020B0604020202020204" pitchFamily="34" charset="0"/>
              </a:rPr>
              <a:t> </a:t>
            </a: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592646"/>
              </p:ext>
            </p:extLst>
          </p:nvPr>
        </p:nvGraphicFramePr>
        <p:xfrm>
          <a:off x="720002" y="2768366"/>
          <a:ext cx="8734392" cy="3840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108550"/>
                <a:gridCol w="2625842"/>
              </a:tblGrid>
              <a:tr h="640080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I. ZÁKLADNÍ INFORMACE O OBJEKTU NEBO ZAŘÍZENÍ </a:t>
                      </a:r>
                      <a:endParaRPr lang="cs-CZ" sz="1800" b="0" dirty="0"/>
                    </a:p>
                  </a:txBody>
                  <a:tcP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doplněny nové požadavky</a:t>
                      </a:r>
                    </a:p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</a:rPr>
                        <a:t>(snímky 9, 12, 16)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II. POSOUZENÍ RIZIK ZÁVAŽNÉ HAVÁRIE </a:t>
                      </a:r>
                      <a:endParaRPr lang="cs-CZ" sz="1800" dirty="0"/>
                    </a:p>
                  </a:txBody>
                  <a:tcP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upřesnění požadavku</a:t>
                      </a:r>
                    </a:p>
                    <a:p>
                      <a:r>
                        <a:rPr lang="cs-CZ" sz="1400" b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(snímek 8)</a:t>
                      </a:r>
                      <a:endParaRPr lang="cs-CZ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III. ZÁSADY, CÍLE A POLITIKA PREVENCE ZÁVAŽNÝCH AVÁRIÍ</a:t>
                      </a:r>
                      <a:endParaRPr lang="cs-CZ" sz="1800" dirty="0"/>
                    </a:p>
                  </a:txBody>
                  <a:tcP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1800" b="0" dirty="0"/>
                    </a:p>
                  </a:txBody>
                  <a:tcPr>
                    <a:solidFill>
                      <a:srgbClr val="EFF3EA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IV. POPIS SYSTÉMU ŘÍZENÍ BEZPEČNOSTI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doplněny nové požadavky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(snímky 10, 11, 13, 16)</a:t>
                      </a:r>
                      <a:endParaRPr lang="cs-CZ" sz="1400" b="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V. ZÁVĚREČNÉ SHRNUTÍ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800" b="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VI. </a:t>
                      </a:r>
                      <a:r>
                        <a:rPr lang="cs-CZ" sz="1800" cap="all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Podklady pro zpracování informace veřejnosti podle vyhlášky č. 228/2015 Sb.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nová část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(snímek 14)</a:t>
                      </a:r>
                      <a:endParaRPr lang="cs-CZ" sz="14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694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29398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18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275128"/>
            <a:ext cx="7856309" cy="4446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Bezpečnostní zpráva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9434205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0062104"/>
              </p:ext>
            </p:extLst>
          </p:nvPr>
        </p:nvGraphicFramePr>
        <p:xfrm>
          <a:off x="570450" y="1828801"/>
          <a:ext cx="8892332" cy="54444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69359"/>
                <a:gridCol w="2622973"/>
              </a:tblGrid>
              <a:tr h="680557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I. ZÁKLADNÍ INFORMACE O OBJEKTU NEBO ZAŘÍZENÍ </a:t>
                      </a:r>
                      <a:endParaRPr lang="cs-CZ" sz="1800" b="0" dirty="0"/>
                    </a:p>
                  </a:txBody>
                  <a:tcP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doplněny nové požadavky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(snímek 16)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68055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II. POPISNÉ, INFORMAČNÍ A DATOVÉ ČÁSTI BEZPEČNOSTNÍ ZPRÁVY </a:t>
                      </a:r>
                      <a:endParaRPr lang="cs-CZ" sz="1800" dirty="0"/>
                    </a:p>
                  </a:txBody>
                  <a:tcP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doplněny nové požadavky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(snímky 9, 12, 16)</a:t>
                      </a:r>
                      <a:endParaRPr lang="cs-CZ" sz="1400" b="0" dirty="0"/>
                    </a:p>
                  </a:txBody>
                  <a:tcP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80557"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III. POSOUZENÍ RIZIK ZÁVAŽNÉ HAVÁRIE </a:t>
                      </a:r>
                      <a:endParaRPr lang="cs-CZ" sz="1800" b="0" dirty="0"/>
                    </a:p>
                  </a:txBody>
                  <a:tcP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upřesnění požadavku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dirty="0" smtClean="0">
                          <a:solidFill>
                            <a:schemeClr val="tx1"/>
                          </a:solidFill>
                          <a:cs typeface="Arial" panose="020B0604020202020204" pitchFamily="34" charset="0"/>
                        </a:rPr>
                        <a:t>(snímek 8)</a:t>
                      </a:r>
                      <a:endParaRPr lang="cs-CZ" sz="1400" b="0" dirty="0"/>
                    </a:p>
                  </a:txBody>
                  <a:tcPr>
                    <a:solidFill>
                      <a:srgbClr val="EFF3EA"/>
                    </a:solidFill>
                  </a:tcPr>
                </a:tc>
              </a:tr>
              <a:tr h="680557"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IV. ZÁSADY, CÍLE, POLITIKA PREVENCE ZÁVAŽNÝCH HAVÁRIÍ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8055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V. POPIS SYSTÉMU ŘÍZENÍ BEZPEČNOSTI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doplněny nové požadavky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(snímky 10, 11, 13, 16)</a:t>
                      </a:r>
                      <a:endParaRPr lang="cs-CZ" sz="1400" b="0" dirty="0"/>
                    </a:p>
                  </a:txBody>
                  <a:tcPr/>
                </a:tc>
              </a:tr>
              <a:tr h="68055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VI. POPIS PREVENTIVNÍCH BEZPEČNOSTNÍCH OPATŘENÍ K OMEZENÍ MOŽNOSTI VZNIKU A NÁSLEDKŮ ZÁVAŽNÉ HAVÁRIE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doplněn nový požadavek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(snímek 16)</a:t>
                      </a:r>
                      <a:endParaRPr lang="cs-CZ" sz="1400" b="0" dirty="0"/>
                    </a:p>
                  </a:txBody>
                  <a:tcPr/>
                </a:tc>
              </a:tr>
              <a:tr h="680557"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VII. ZÁVĚREČNÉ SHRNUTÍ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80557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ČÁST VIII. </a:t>
                      </a:r>
                      <a:r>
                        <a:rPr lang="cs-CZ" sz="1800" cap="all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Podklady pro zpracování informace veřejnosti podle vyhlášky č. 228/2015 Sb</a:t>
                      </a:r>
                      <a:r>
                        <a:rPr lang="cs-CZ" sz="1800" dirty="0" smtClean="0">
                          <a:solidFill>
                            <a:schemeClr val="dk1"/>
                          </a:solidFill>
                          <a:cs typeface="Arial" panose="020B0604020202020204" pitchFamily="34" charset="0"/>
                        </a:rPr>
                        <a:t>. 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dirty="0" smtClean="0">
                          <a:solidFill>
                            <a:srgbClr val="A50021"/>
                          </a:solidFill>
                          <a:cs typeface="Arial" panose="020B0604020202020204" pitchFamily="34" charset="0"/>
                        </a:rPr>
                        <a:t>nová část</a:t>
                      </a:r>
                    </a:p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(snímek 14)</a:t>
                      </a:r>
                      <a:endParaRPr lang="cs-CZ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1432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29398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19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8583101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Pomocné/metodické/instrukční materiály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8222663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endParaRPr lang="cs-CZ" dirty="0" smtClean="0">
              <a:solidFill>
                <a:schemeClr val="dk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dk1"/>
                </a:solidFill>
                <a:cs typeface="Arial" panose="020B0604020202020204" pitchFamily="34" charset="0"/>
              </a:rPr>
              <a:t>Připravuje se pomocný materiál „Instrukce ke změnám vyhlášky č. 227/2015 Sb. …“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dk1"/>
                </a:solidFill>
                <a:cs typeface="Arial" panose="020B0604020202020204" pitchFamily="34" charset="0"/>
              </a:rPr>
              <a:t>Metodické materiály jsou zatím k dispozici spíše zahraniční v angličtině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cs-CZ" sz="2000" dirty="0" smtClean="0">
                <a:solidFill>
                  <a:schemeClr val="dk1"/>
                </a:solidFill>
                <a:cs typeface="Arial" panose="020B0604020202020204" pitchFamily="34" charset="0"/>
              </a:rPr>
              <a:t>Na </a:t>
            </a:r>
            <a:r>
              <a:rPr lang="cs-CZ" sz="2000" dirty="0">
                <a:solidFill>
                  <a:schemeClr val="dk1"/>
                </a:solidFill>
                <a:cs typeface="Arial" panose="020B0604020202020204" pitchFamily="34" charset="0"/>
              </a:rPr>
              <a:t>webu MŽP v aktualitách jsou některé pomocné materiály již </a:t>
            </a:r>
            <a:r>
              <a:rPr lang="cs-CZ" sz="2000" dirty="0" smtClean="0">
                <a:solidFill>
                  <a:schemeClr val="dk1"/>
                </a:solidFill>
                <a:cs typeface="Arial" panose="020B0604020202020204" pitchFamily="34" charset="0"/>
              </a:rPr>
              <a:t>dostupné i v češtině </a:t>
            </a:r>
            <a:r>
              <a:rPr lang="cs-CZ" sz="2000" u="sng" dirty="0" smtClean="0">
                <a:hlinkClick r:id="rId5"/>
              </a:rPr>
              <a:t>https</a:t>
            </a:r>
            <a:r>
              <a:rPr lang="cs-CZ" sz="2000" u="sng" dirty="0">
                <a:hlinkClick r:id="rId5"/>
              </a:rPr>
              <a:t>://www.mzp.cz/cz/aktualni_informace_havarie</a:t>
            </a:r>
            <a:endParaRPr lang="cs-CZ" sz="2000" u="sng" dirty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dk1"/>
                </a:solidFill>
                <a:cs typeface="Arial" panose="020B0604020202020204" pitchFamily="34" charset="0"/>
              </a:rPr>
              <a:t>Postupně budou doplňovány další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3983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309326"/>
            <a:ext cx="7856309" cy="47753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Změny zákona 224/2015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2" y="1895912"/>
            <a:ext cx="9434205" cy="51390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Zákon č. 224/2015 Sb.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, o prevenci závažných havárií (zákon o PZH)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Změny: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vyplývající z novely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stavebního zákona 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    </a:t>
            </a: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zákon č</a:t>
            </a:r>
            <a:r>
              <a:rPr lang="cs-CZ" sz="2000" b="1" dirty="0">
                <a:solidFill>
                  <a:srgbClr val="00B050"/>
                </a:solidFill>
                <a:cs typeface="Arial" panose="020B0604020202020204" pitchFamily="34" charset="0"/>
              </a:rPr>
              <a:t>. </a:t>
            </a: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284/2021 Sb.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kterým se mění některé zákony v souvislosti s přijetím stavebního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zákona </a:t>
            </a:r>
            <a:r>
              <a:rPr lang="cs-CZ" sz="2000" dirty="0" smtClean="0">
                <a:solidFill>
                  <a:srgbClr val="026937"/>
                </a:solidFill>
                <a:cs typeface="Arial" panose="020B0604020202020204" pitchFamily="34" charset="0"/>
              </a:rPr>
              <a:t>(</a:t>
            </a:r>
            <a:r>
              <a:rPr lang="cs-CZ" sz="1600" dirty="0" smtClean="0">
                <a:solidFill>
                  <a:srgbClr val="026937"/>
                </a:solidFill>
              </a:rPr>
              <a:t>ČÁST </a:t>
            </a:r>
            <a:r>
              <a:rPr lang="cs-CZ" sz="1600" dirty="0">
                <a:solidFill>
                  <a:srgbClr val="026937"/>
                </a:solidFill>
              </a:rPr>
              <a:t>PADESÁTÁ </a:t>
            </a:r>
            <a:r>
              <a:rPr lang="cs-CZ" sz="1600" dirty="0" smtClean="0">
                <a:solidFill>
                  <a:srgbClr val="026937"/>
                </a:solidFill>
              </a:rPr>
              <a:t>ČTVRTÁ)</a:t>
            </a:r>
            <a:endParaRPr lang="cs-CZ" sz="1600" dirty="0">
              <a:solidFill>
                <a:srgbClr val="026937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v souvislosti s přijetím </a:t>
            </a: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zákona </a:t>
            </a:r>
            <a:r>
              <a:rPr lang="cs-CZ" sz="2000" b="1" dirty="0">
                <a:solidFill>
                  <a:srgbClr val="00B050"/>
                </a:solidFill>
              </a:rPr>
              <a:t>č. 148/2023 Sb.</a:t>
            </a:r>
            <a:r>
              <a:rPr lang="cs-CZ" sz="2000" dirty="0"/>
              <a:t>, o jednotném environmentálním </a:t>
            </a:r>
            <a:r>
              <a:rPr lang="cs-CZ" sz="2000" dirty="0" smtClean="0"/>
              <a:t>stanovisku (JES)       </a:t>
            </a:r>
            <a:r>
              <a:rPr lang="cs-CZ" sz="2000" b="1" dirty="0" smtClean="0">
                <a:solidFill>
                  <a:srgbClr val="00B050"/>
                </a:solidFill>
                <a:sym typeface="Symbol" panose="05050102010706020507" pitchFamily="18" charset="2"/>
              </a:rPr>
              <a:t>zákon</a:t>
            </a:r>
            <a:r>
              <a:rPr lang="cs-CZ" sz="2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</a:t>
            </a:r>
            <a:r>
              <a:rPr lang="cs-CZ" sz="2000" b="1" dirty="0" smtClean="0">
                <a:solidFill>
                  <a:srgbClr val="00B050"/>
                </a:solidFill>
              </a:rPr>
              <a:t>č</a:t>
            </a:r>
            <a:r>
              <a:rPr lang="cs-CZ" sz="2000" b="1" dirty="0">
                <a:solidFill>
                  <a:srgbClr val="00B050"/>
                </a:solidFill>
              </a:rPr>
              <a:t>. 149/2023 Sb.</a:t>
            </a:r>
            <a:r>
              <a:rPr lang="cs-CZ" sz="2000" dirty="0"/>
              <a:t>, kterým se mění některé zákony </a:t>
            </a:r>
            <a:r>
              <a:rPr lang="cs-CZ" sz="2000" dirty="0" smtClean="0"/>
              <a:t>v souvislosti </a:t>
            </a:r>
            <a:r>
              <a:rPr lang="cs-CZ" sz="2000" dirty="0"/>
              <a:t>s přijetím zákona o jednotném environmentálním </a:t>
            </a:r>
            <a:r>
              <a:rPr lang="cs-CZ" sz="2000" dirty="0" smtClean="0"/>
              <a:t>stanovisku </a:t>
            </a:r>
            <a:r>
              <a:rPr lang="cs-CZ" sz="1600" dirty="0" smtClean="0">
                <a:solidFill>
                  <a:srgbClr val="026937"/>
                </a:solidFill>
              </a:rPr>
              <a:t>(ČÁST DESÁTÁ)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cs-CZ" sz="1600" dirty="0" smtClean="0">
              <a:solidFill>
                <a:srgbClr val="026937"/>
              </a:solidFill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cs-CZ" sz="1600" dirty="0" smtClean="0">
                <a:solidFill>
                  <a:srgbClr val="026937"/>
                </a:solidFill>
              </a:rPr>
              <a:t>Účinnost 284/2021 a 149/2023: od 1. 1. 2024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cs-CZ" sz="1600" dirty="0" smtClean="0">
              <a:solidFill>
                <a:srgbClr val="026937"/>
              </a:solidFill>
            </a:endParaRPr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cs-CZ" sz="1600" dirty="0" smtClean="0">
                <a:solidFill>
                  <a:srgbClr val="026937"/>
                </a:solidFill>
              </a:rPr>
              <a:t>Ve věcech týkajících se stavebních záměrů je přechodné období  od 1. 1. 2024 do 30. 6. 2024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od 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1. 1. 2024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 se zákony použijí pro záměr, který je vyhrazenou stavbou podle </a:t>
            </a:r>
            <a:r>
              <a:rPr lang="cs-CZ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příl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. 3 zákona 283/2021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od 1. 7. 2024 pro všechny jiné záměry </a:t>
            </a:r>
            <a:endParaRPr lang="cs-CZ" dirty="0" smtClean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1600" dirty="0" smtClean="0">
                <a:solidFill>
                  <a:srgbClr val="026937"/>
                </a:solidFill>
              </a:rPr>
              <a:t>Stavebních </a:t>
            </a:r>
            <a:r>
              <a:rPr lang="cs-CZ" sz="1600" dirty="0">
                <a:solidFill>
                  <a:srgbClr val="026937"/>
                </a:solidFill>
              </a:rPr>
              <a:t>záměrů se v zákoně 224/2015 týká § </a:t>
            </a:r>
            <a:r>
              <a:rPr lang="cs-CZ" sz="1600" dirty="0" smtClean="0">
                <a:solidFill>
                  <a:srgbClr val="026937"/>
                </a:solidFill>
              </a:rPr>
              <a:t>49 – povolování záměrů, závazná stanoviska.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1600" dirty="0">
              <a:solidFill>
                <a:srgbClr val="026937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MŽP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připravuje další novelu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224/2015 (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v reakci na nedostatky vytýkané Evropskou </a:t>
            </a: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komisí). </a:t>
            </a:r>
            <a:endParaRPr lang="cs-CZ" b="1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5260934" y="2748035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3070681" y="3709128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aoblený obdélník 1"/>
          <p:cNvSpPr/>
          <p:nvPr/>
        </p:nvSpPr>
        <p:spPr>
          <a:xfrm>
            <a:off x="5931017" y="310170"/>
            <a:ext cx="4223190" cy="99915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smtClean="0">
              <a:solidFill>
                <a:schemeClr val="tx1"/>
              </a:solidFill>
            </a:endParaRPr>
          </a:p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Stavební zákon 283/2021</a:t>
            </a:r>
          </a:p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stavby drobné (</a:t>
            </a:r>
            <a:r>
              <a:rPr lang="cs-CZ" sz="1600" dirty="0" err="1" smtClean="0">
                <a:solidFill>
                  <a:schemeClr val="tx1"/>
                </a:solidFill>
              </a:rPr>
              <a:t>příl</a:t>
            </a:r>
            <a:r>
              <a:rPr lang="cs-CZ" sz="1600" dirty="0" smtClean="0">
                <a:solidFill>
                  <a:schemeClr val="tx1"/>
                </a:solidFill>
              </a:rPr>
              <a:t>. 1), jednoduché (</a:t>
            </a:r>
            <a:r>
              <a:rPr lang="cs-CZ" sz="1600" dirty="0" err="1" smtClean="0">
                <a:solidFill>
                  <a:schemeClr val="tx1"/>
                </a:solidFill>
              </a:rPr>
              <a:t>příl</a:t>
            </a:r>
            <a:r>
              <a:rPr lang="cs-CZ" sz="1600" dirty="0" smtClean="0">
                <a:solidFill>
                  <a:schemeClr val="tx1"/>
                </a:solidFill>
              </a:rPr>
              <a:t>. 2), vyhrazené (</a:t>
            </a:r>
            <a:r>
              <a:rPr lang="cs-CZ" sz="1600" dirty="0" err="1" smtClean="0">
                <a:solidFill>
                  <a:schemeClr val="tx1"/>
                </a:solidFill>
              </a:rPr>
              <a:t>příl</a:t>
            </a:r>
            <a:r>
              <a:rPr lang="cs-CZ" sz="1600" dirty="0" smtClean="0">
                <a:solidFill>
                  <a:schemeClr val="tx1"/>
                </a:solidFill>
              </a:rPr>
              <a:t>. 3), ostatní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157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29398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20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8465655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Odkazy na některé pomocné materiály </a:t>
            </a:r>
            <a:r>
              <a:rPr lang="cs-CZ" sz="1600" b="1" cap="all" dirty="0" smtClean="0">
                <a:solidFill>
                  <a:srgbClr val="A50021"/>
                </a:solidFill>
                <a:latin typeface="Arial"/>
              </a:rPr>
              <a:t>1/3</a:t>
            </a:r>
            <a:endParaRPr lang="en-US" sz="1600" b="1" cap="all" dirty="0">
              <a:solidFill>
                <a:srgbClr val="A50021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8440777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u="sng" dirty="0">
                <a:hlinkClick r:id="rId5"/>
              </a:rPr>
              <a:t>https://</a:t>
            </a:r>
            <a:r>
              <a:rPr lang="cs-CZ" u="sng" dirty="0" smtClean="0">
                <a:hlinkClick r:id="rId5"/>
              </a:rPr>
              <a:t>www.mzp.cz/cz/aktualni_informace_havarie</a:t>
            </a:r>
            <a:endParaRPr lang="cs-CZ" u="sng" dirty="0" smtClean="0"/>
          </a:p>
          <a:p>
            <a:pPr lvl="0"/>
            <a:endParaRPr lang="cs-CZ" u="sng" dirty="0" smtClean="0"/>
          </a:p>
          <a:p>
            <a:pPr lvl="0"/>
            <a:r>
              <a:rPr lang="cs-CZ" u="sng" dirty="0" smtClean="0"/>
              <a:t>Handbook </a:t>
            </a:r>
            <a:r>
              <a:rPr lang="cs-CZ" u="sng" dirty="0" err="1"/>
              <a:t>of</a:t>
            </a:r>
            <a:r>
              <a:rPr lang="cs-CZ" u="sng" dirty="0"/>
              <a:t> </a:t>
            </a:r>
            <a:r>
              <a:rPr lang="cs-CZ" u="sng" dirty="0" err="1"/>
              <a:t>Scenarios</a:t>
            </a:r>
            <a:r>
              <a:rPr lang="cs-CZ" u="sng" dirty="0"/>
              <a:t> </a:t>
            </a:r>
            <a:r>
              <a:rPr lang="cs-CZ" u="sng" dirty="0" err="1"/>
              <a:t>for</a:t>
            </a:r>
            <a:r>
              <a:rPr lang="cs-CZ" u="sng" dirty="0"/>
              <a:t> </a:t>
            </a:r>
            <a:r>
              <a:rPr lang="cs-CZ" u="sng" dirty="0" err="1"/>
              <a:t>Assessing</a:t>
            </a:r>
            <a:r>
              <a:rPr lang="cs-CZ" u="sng" dirty="0"/>
              <a:t> Major </a:t>
            </a:r>
            <a:r>
              <a:rPr lang="cs-CZ" u="sng" dirty="0" err="1"/>
              <a:t>Chemical</a:t>
            </a:r>
            <a:r>
              <a:rPr lang="cs-CZ" u="sng" dirty="0"/>
              <a:t> </a:t>
            </a:r>
            <a:r>
              <a:rPr lang="cs-CZ" u="sng" dirty="0" err="1"/>
              <a:t>Accident</a:t>
            </a:r>
            <a:r>
              <a:rPr lang="cs-CZ" u="sng" dirty="0"/>
              <a:t> </a:t>
            </a:r>
            <a:r>
              <a:rPr lang="cs-CZ" u="sng" dirty="0" err="1"/>
              <a:t>Risks</a:t>
            </a:r>
            <a:r>
              <a:rPr lang="cs-CZ" u="sng" dirty="0"/>
              <a:t/>
            </a:r>
            <a:br>
              <a:rPr lang="cs-CZ" u="sng" dirty="0"/>
            </a:br>
            <a:r>
              <a:rPr lang="cs-CZ" u="sng" dirty="0">
                <a:solidFill>
                  <a:schemeClr val="tx1"/>
                </a:solidFill>
                <a:hlinkClick r:id="rId6"/>
              </a:rPr>
              <a:t>https://minerva.jrc.ec.europa.eu/en/shorturl/minerva/handbook_of_scenarios_for_assessing_major_chemical_accident_risksonlinepdf</a:t>
            </a:r>
            <a:endParaRPr lang="cs-CZ" dirty="0">
              <a:solidFill>
                <a:schemeClr val="tx1"/>
              </a:solidFill>
            </a:endParaRPr>
          </a:p>
          <a:p>
            <a:pPr lvl="0"/>
            <a:r>
              <a:rPr lang="cs-CZ" u="sng" dirty="0"/>
              <a:t>Land Use </a:t>
            </a:r>
            <a:r>
              <a:rPr lang="cs-CZ" u="sng" dirty="0" err="1"/>
              <a:t>Planning</a:t>
            </a:r>
            <a:r>
              <a:rPr lang="cs-CZ" u="sng" dirty="0"/>
              <a:t> </a:t>
            </a:r>
            <a:r>
              <a:rPr lang="cs-CZ" u="sng" dirty="0" err="1"/>
              <a:t>guidelines</a:t>
            </a:r>
            <a:r>
              <a:rPr lang="cs-CZ" u="sng" dirty="0"/>
              <a:t> in </a:t>
            </a:r>
            <a:r>
              <a:rPr lang="cs-CZ" u="sng" dirty="0" err="1"/>
              <a:t>the</a:t>
            </a:r>
            <a:r>
              <a:rPr lang="cs-CZ" u="sng" dirty="0"/>
              <a:t> </a:t>
            </a:r>
            <a:r>
              <a:rPr lang="cs-CZ" u="sng" dirty="0" err="1"/>
              <a:t>context</a:t>
            </a:r>
            <a:r>
              <a:rPr lang="cs-CZ" u="sng" dirty="0"/>
              <a:t> </a:t>
            </a:r>
            <a:r>
              <a:rPr lang="cs-CZ" u="sng" dirty="0" err="1"/>
              <a:t>of</a:t>
            </a:r>
            <a:r>
              <a:rPr lang="cs-CZ" u="sng" dirty="0"/>
              <a:t> </a:t>
            </a:r>
            <a:r>
              <a:rPr lang="cs-CZ" u="sng" dirty="0" err="1"/>
              <a:t>article</a:t>
            </a:r>
            <a:r>
              <a:rPr lang="cs-CZ" u="sng" dirty="0"/>
              <a:t> 12 </a:t>
            </a:r>
            <a:r>
              <a:rPr lang="cs-CZ" u="sng" dirty="0" err="1"/>
              <a:t>of</a:t>
            </a:r>
            <a:r>
              <a:rPr lang="cs-CZ" u="sng" dirty="0"/>
              <a:t> </a:t>
            </a:r>
            <a:r>
              <a:rPr lang="cs-CZ" u="sng" dirty="0" err="1"/>
              <a:t>the</a:t>
            </a:r>
            <a:r>
              <a:rPr lang="cs-CZ" u="sng" dirty="0"/>
              <a:t> </a:t>
            </a:r>
            <a:r>
              <a:rPr lang="cs-CZ" u="sng" dirty="0" err="1"/>
              <a:t>Seveso</a:t>
            </a:r>
            <a:r>
              <a:rPr lang="cs-CZ" u="sng" dirty="0"/>
              <a:t> II </a:t>
            </a:r>
            <a:r>
              <a:rPr lang="cs-CZ" u="sng" dirty="0" err="1"/>
              <a:t>Directive</a:t>
            </a:r>
            <a:r>
              <a:rPr lang="cs-CZ" u="sng" dirty="0"/>
              <a:t> 96/82/EC as </a:t>
            </a:r>
            <a:r>
              <a:rPr lang="cs-CZ" u="sng" dirty="0" err="1"/>
              <a:t>amended</a:t>
            </a:r>
            <a:r>
              <a:rPr lang="cs-CZ" u="sng" dirty="0"/>
              <a:t> by </a:t>
            </a:r>
            <a:r>
              <a:rPr lang="cs-CZ" u="sng" dirty="0" err="1"/>
              <a:t>Directive</a:t>
            </a:r>
            <a:r>
              <a:rPr lang="cs-CZ" u="sng" dirty="0"/>
              <a:t> 105/2003/EC</a:t>
            </a:r>
            <a:br>
              <a:rPr lang="cs-CZ" u="sng" dirty="0"/>
            </a:br>
            <a:r>
              <a:rPr lang="cs-CZ" u="sng" dirty="0">
                <a:hlinkClick r:id="rId7"/>
              </a:rPr>
              <a:t>https://minerva.jrc.ec.europa.eu/EN/content/minerva/3b0cfe29-cf09-4b74-b41e-4a64949e95ae/lupguideart12pdf</a:t>
            </a:r>
            <a:endParaRPr lang="cs-CZ" dirty="0"/>
          </a:p>
          <a:p>
            <a:pPr lvl="0"/>
            <a:r>
              <a:rPr lang="cs-CZ" u="sng" dirty="0" err="1"/>
              <a:t>Guidance</a:t>
            </a:r>
            <a:r>
              <a:rPr lang="cs-CZ" u="sng" dirty="0"/>
              <a:t> on Land Use </a:t>
            </a:r>
            <a:r>
              <a:rPr lang="cs-CZ" u="sng" dirty="0" err="1"/>
              <a:t>Planning</a:t>
            </a:r>
            <a:r>
              <a:rPr lang="cs-CZ" u="sng" dirty="0"/>
              <a:t> as </a:t>
            </a:r>
            <a:r>
              <a:rPr lang="cs-CZ" u="sng" dirty="0" err="1"/>
              <a:t>required</a:t>
            </a:r>
            <a:r>
              <a:rPr lang="cs-CZ" u="sng" dirty="0"/>
              <a:t> by </a:t>
            </a:r>
            <a:r>
              <a:rPr lang="cs-CZ" u="sng" dirty="0" err="1"/>
              <a:t>Council</a:t>
            </a:r>
            <a:r>
              <a:rPr lang="cs-CZ" u="sng" dirty="0"/>
              <a:t> </a:t>
            </a:r>
            <a:r>
              <a:rPr lang="cs-CZ" u="sng" dirty="0" err="1"/>
              <a:t>Directive</a:t>
            </a:r>
            <a:r>
              <a:rPr lang="cs-CZ" u="sng" dirty="0"/>
              <a:t> 96/82/EC (</a:t>
            </a:r>
            <a:r>
              <a:rPr lang="cs-CZ" u="sng" dirty="0" err="1"/>
              <a:t>Seveso</a:t>
            </a:r>
            <a:r>
              <a:rPr lang="cs-CZ" u="sng" dirty="0"/>
              <a:t> II)</a:t>
            </a:r>
            <a:br>
              <a:rPr lang="cs-CZ" u="sng" dirty="0"/>
            </a:br>
            <a:r>
              <a:rPr lang="cs-CZ" u="sng" dirty="0">
                <a:hlinkClick r:id="rId8"/>
              </a:rPr>
              <a:t>https://minerva.jrc.ec.europa.eu/EN/content/minerva/a0bf56b7-79a0-454e-a84a-02b6e0a2a990/lupguideseviipdf</a:t>
            </a:r>
            <a:endParaRPr lang="cs-CZ" dirty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0440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09" y="6780989"/>
            <a:ext cx="418193" cy="334644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81699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21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8499211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Odkazy na některé pomocné materiály </a:t>
            </a:r>
            <a:r>
              <a:rPr lang="cs-CZ" sz="1600" b="1" cap="all" dirty="0" smtClean="0">
                <a:solidFill>
                  <a:srgbClr val="A50021"/>
                </a:solidFill>
                <a:latin typeface="Arial"/>
              </a:rPr>
              <a:t>2/3</a:t>
            </a:r>
            <a:endParaRPr lang="en-US" sz="1600" b="1" cap="all" dirty="0">
              <a:solidFill>
                <a:srgbClr val="A50021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8952505" cy="4790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u="sng" dirty="0" err="1"/>
              <a:t>Overview</a:t>
            </a:r>
            <a:r>
              <a:rPr lang="cs-CZ" u="sng" dirty="0"/>
              <a:t> </a:t>
            </a:r>
            <a:r>
              <a:rPr lang="cs-CZ" u="sng" dirty="0" err="1"/>
              <a:t>of</a:t>
            </a:r>
            <a:r>
              <a:rPr lang="cs-CZ" u="sng" dirty="0"/>
              <a:t> </a:t>
            </a:r>
            <a:r>
              <a:rPr lang="cs-CZ" u="sng" dirty="0" err="1"/>
              <a:t>roadmaps</a:t>
            </a:r>
            <a:r>
              <a:rPr lang="cs-CZ" u="sng" dirty="0"/>
              <a:t> </a:t>
            </a:r>
            <a:r>
              <a:rPr lang="cs-CZ" u="sng" dirty="0" err="1"/>
              <a:t>for</a:t>
            </a:r>
            <a:r>
              <a:rPr lang="cs-CZ" u="sng" dirty="0"/>
              <a:t> Land-Use </a:t>
            </a:r>
            <a:r>
              <a:rPr lang="cs-CZ" u="sng" dirty="0" err="1"/>
              <a:t>Planning</a:t>
            </a:r>
            <a:r>
              <a:rPr lang="cs-CZ" u="sng" dirty="0"/>
              <a:t> in </a:t>
            </a:r>
            <a:r>
              <a:rPr lang="cs-CZ" u="sng" dirty="0" err="1"/>
              <a:t>Selected</a:t>
            </a:r>
            <a:r>
              <a:rPr lang="cs-CZ" u="sng" dirty="0"/>
              <a:t> </a:t>
            </a:r>
            <a:r>
              <a:rPr lang="cs-CZ" u="sng" dirty="0" err="1"/>
              <a:t>Member</a:t>
            </a:r>
            <a:r>
              <a:rPr lang="cs-CZ" u="sng" dirty="0"/>
              <a:t> </a:t>
            </a:r>
            <a:r>
              <a:rPr lang="cs-CZ" u="sng" dirty="0" err="1"/>
              <a:t>States</a:t>
            </a:r>
            <a:r>
              <a:rPr lang="cs-CZ" u="sng" dirty="0"/>
              <a:t/>
            </a:r>
            <a:br>
              <a:rPr lang="cs-CZ" u="sng" dirty="0"/>
            </a:br>
            <a:r>
              <a:rPr lang="cs-CZ" u="sng" dirty="0">
                <a:hlinkClick r:id="rId5"/>
              </a:rPr>
              <a:t>https://minerva.jrc.ec.europa.eu/EN/content/minerva/e4a15f3d-3069-4fb2-bae9-68296a0072a4/luproadmapsoverviewpdfOECD</a:t>
            </a:r>
            <a:r>
              <a:rPr lang="cs-CZ" dirty="0"/>
              <a:t> </a:t>
            </a:r>
          </a:p>
          <a:p>
            <a:pPr lvl="0"/>
            <a:r>
              <a:rPr lang="cs-CZ" dirty="0" err="1" smtClean="0"/>
              <a:t>Guiding</a:t>
            </a:r>
            <a:r>
              <a:rPr lang="cs-CZ" dirty="0" smtClean="0"/>
              <a:t> </a:t>
            </a:r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Chemical</a:t>
            </a:r>
            <a:r>
              <a:rPr lang="cs-CZ" dirty="0"/>
              <a:t> </a:t>
            </a:r>
            <a:r>
              <a:rPr lang="cs-CZ" dirty="0" err="1"/>
              <a:t>Accident</a:t>
            </a:r>
            <a:r>
              <a:rPr lang="cs-CZ" dirty="0"/>
              <a:t> </a:t>
            </a:r>
            <a:r>
              <a:rPr lang="cs-CZ" dirty="0" err="1"/>
              <a:t>Prevention</a:t>
            </a:r>
            <a:r>
              <a:rPr lang="cs-CZ" dirty="0"/>
              <a:t>, </a:t>
            </a:r>
            <a:r>
              <a:rPr lang="cs-CZ" dirty="0" err="1"/>
              <a:t>Preparedness</a:t>
            </a:r>
            <a:r>
              <a:rPr lang="cs-CZ" dirty="0"/>
              <a:t> and Response –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Edition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>
                <a:hlinkClick r:id="rId6" tooltip="OECD Guiding Principles for Chemical Accident Prevention, Preparedness and  Response - Third Edition"/>
              </a:rPr>
              <a:t>https://one.oecd.org/document/ENV/CBC/MONO(2023)12/en/pdf</a:t>
            </a:r>
            <a:r>
              <a:rPr lang="cs-CZ" dirty="0"/>
              <a:t> </a:t>
            </a:r>
          </a:p>
          <a:p>
            <a:pPr lvl="0"/>
            <a:r>
              <a:rPr lang="cs-CZ" dirty="0" err="1"/>
              <a:t>Guidance</a:t>
            </a:r>
            <a:r>
              <a:rPr lang="cs-CZ" dirty="0"/>
              <a:t> on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 in </a:t>
            </a:r>
            <a:r>
              <a:rPr lang="cs-CZ" dirty="0" err="1"/>
              <a:t>Hazardous</a:t>
            </a:r>
            <a:r>
              <a:rPr lang="cs-CZ" dirty="0"/>
              <a:t> </a:t>
            </a:r>
            <a:r>
              <a:rPr lang="cs-CZ" dirty="0" err="1"/>
              <a:t>Facilities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 smtClean="0">
                <a:hlinkClick r:id="rId7"/>
              </a:rPr>
              <a:t>https</a:t>
            </a:r>
            <a:r>
              <a:rPr lang="cs-CZ" u="sng" dirty="0" smtClean="0">
                <a:hlinkClick r:id="rId8"/>
              </a:rPr>
              <a:t>://</a:t>
            </a:r>
            <a:r>
              <a:rPr lang="cs-CZ" u="sng" dirty="0">
                <a:hlinkClick r:id="rId8"/>
              </a:rPr>
              <a:t>efaidnbmnnnibpcajpcglclefindmkaj/https://one.oecd.org/document/env/jm/mono(2018)31/en/pdf</a:t>
            </a:r>
            <a:endParaRPr lang="cs-CZ" dirty="0"/>
          </a:p>
          <a:p>
            <a:pPr lvl="0"/>
            <a:r>
              <a:rPr lang="cs-CZ" dirty="0" err="1"/>
              <a:t>Ageing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Hazardous</a:t>
            </a:r>
            <a:r>
              <a:rPr lang="cs-CZ" dirty="0"/>
              <a:t> </a:t>
            </a:r>
            <a:r>
              <a:rPr lang="cs-CZ" dirty="0" err="1"/>
              <a:t>Installations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>
                <a:hlinkClick r:id="rId7"/>
              </a:rPr>
              <a:t>https://efaidnbmnnnibpcajpcglclefindmkaj/https://one.oecd.org/document/env/jm/mono(2017)9/en/pdf</a:t>
            </a:r>
            <a:endParaRPr lang="cs-CZ" dirty="0"/>
          </a:p>
          <a:p>
            <a:pPr lvl="0"/>
            <a:r>
              <a:rPr lang="cs-CZ" dirty="0" err="1"/>
              <a:t>Corporate</a:t>
            </a:r>
            <a:r>
              <a:rPr lang="cs-CZ" dirty="0"/>
              <a:t> </a:t>
            </a:r>
            <a:r>
              <a:rPr lang="cs-CZ" dirty="0" err="1"/>
              <a:t>Governance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Process</a:t>
            </a:r>
            <a:r>
              <a:rPr lang="cs-CZ" dirty="0"/>
              <a:t> </a:t>
            </a:r>
            <a:r>
              <a:rPr lang="cs-CZ" dirty="0" err="1"/>
              <a:t>Safety</a:t>
            </a:r>
            <a:r>
              <a:rPr lang="cs-CZ" dirty="0"/>
              <a:t>: </a:t>
            </a:r>
            <a:r>
              <a:rPr lang="cs-CZ" dirty="0" err="1"/>
              <a:t>Guidance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Senior </a:t>
            </a:r>
            <a:r>
              <a:rPr lang="cs-CZ" dirty="0" err="1"/>
              <a:t>Leaders</a:t>
            </a:r>
            <a:r>
              <a:rPr lang="cs-CZ" dirty="0"/>
              <a:t> in </a:t>
            </a:r>
            <a:r>
              <a:rPr lang="cs-CZ" dirty="0" err="1"/>
              <a:t>High</a:t>
            </a:r>
            <a:r>
              <a:rPr lang="cs-CZ" dirty="0"/>
              <a:t> Hazard </a:t>
            </a:r>
            <a:r>
              <a:rPr lang="cs-CZ" dirty="0" err="1"/>
              <a:t>Industries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>
                <a:hlinkClick r:id="rId9"/>
              </a:rPr>
              <a:t>https://www.oecd.org/chemicalsafety/corporategovernanceforprocesssafety.htm</a:t>
            </a:r>
            <a:endParaRPr lang="cs-CZ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9467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80004" y="6759640"/>
            <a:ext cx="443359" cy="370249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46176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22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8583101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Odkazy na některé pomocné materiály </a:t>
            </a:r>
            <a:r>
              <a:rPr lang="cs-CZ" sz="1600" b="1" cap="all" dirty="0" smtClean="0">
                <a:solidFill>
                  <a:srgbClr val="A50021"/>
                </a:solidFill>
                <a:latin typeface="Arial"/>
              </a:rPr>
              <a:t>3/3</a:t>
            </a:r>
            <a:endParaRPr lang="en-US" sz="1600" b="1" cap="all" dirty="0">
              <a:solidFill>
                <a:srgbClr val="A50021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9179008" cy="49113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Risks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Natural </a:t>
            </a:r>
            <a:r>
              <a:rPr lang="cs-CZ" dirty="0" err="1"/>
              <a:t>Hazards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Hazardous</a:t>
            </a:r>
            <a:r>
              <a:rPr lang="cs-CZ" dirty="0"/>
              <a:t> </a:t>
            </a:r>
            <a:r>
              <a:rPr lang="cs-CZ" dirty="0" err="1"/>
              <a:t>Installations</a:t>
            </a:r>
            <a:r>
              <a:rPr lang="cs-CZ" dirty="0"/>
              <a:t> (</a:t>
            </a:r>
            <a:r>
              <a:rPr lang="cs-CZ" dirty="0" err="1"/>
              <a:t>Natech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>
                <a:hlinkClick r:id="rId5"/>
              </a:rPr>
              <a:t>https://www.oecd.org/chemicalsafety/chemical-accidents/risks-from-natural-hazards-at-hazardous-installations.htm</a:t>
            </a:r>
            <a:endParaRPr lang="cs-CZ" dirty="0"/>
          </a:p>
          <a:p>
            <a:pPr lvl="0"/>
            <a:r>
              <a:rPr lang="cs-CZ" dirty="0" smtClean="0"/>
              <a:t>OECD </a:t>
            </a:r>
            <a:r>
              <a:rPr lang="cs-CZ" dirty="0"/>
              <a:t>- </a:t>
            </a:r>
            <a:r>
              <a:rPr lang="cs-CZ" dirty="0" err="1"/>
              <a:t>Publications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 on </a:t>
            </a:r>
            <a:r>
              <a:rPr lang="cs-CZ" dirty="0" err="1"/>
              <a:t>chemical</a:t>
            </a:r>
            <a:r>
              <a:rPr lang="cs-CZ" dirty="0"/>
              <a:t> </a:t>
            </a:r>
            <a:r>
              <a:rPr lang="cs-CZ" dirty="0" err="1"/>
              <a:t>accidents</a:t>
            </a:r>
            <a:r>
              <a:rPr lang="cs-CZ" dirty="0"/>
              <a:t/>
            </a:r>
            <a:br>
              <a:rPr lang="cs-CZ" dirty="0"/>
            </a:br>
            <a:r>
              <a:rPr lang="cs-CZ" u="sng" dirty="0">
                <a:hlinkClick r:id="rId6"/>
              </a:rPr>
              <a:t>https://scholar.google.cz/scholar?q=oecd+chemical+accidents&amp;hl=cs&amp;as_sdt=0&amp;as_vis=1&amp;oi=scholart</a:t>
            </a:r>
            <a:endParaRPr lang="cs-CZ" dirty="0"/>
          </a:p>
          <a:p>
            <a:r>
              <a:rPr lang="cs-CZ" dirty="0" smtClean="0"/>
              <a:t>Centre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Chemical</a:t>
            </a:r>
            <a:r>
              <a:rPr lang="cs-CZ" dirty="0"/>
              <a:t> proces </a:t>
            </a:r>
            <a:r>
              <a:rPr lang="cs-CZ" dirty="0" err="1"/>
              <a:t>Safety</a:t>
            </a:r>
            <a:r>
              <a:rPr lang="cs-CZ" dirty="0"/>
              <a:t> -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and </a:t>
            </a:r>
            <a:r>
              <a:rPr lang="cs-CZ" dirty="0" err="1"/>
              <a:t>planning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natural </a:t>
            </a:r>
            <a:r>
              <a:rPr lang="cs-CZ" dirty="0" err="1" smtClean="0"/>
              <a:t>hazards</a:t>
            </a:r>
            <a:r>
              <a:rPr lang="cs-CZ" dirty="0" smtClean="0"/>
              <a:t> </a:t>
            </a:r>
            <a:r>
              <a:rPr lang="cs-CZ" dirty="0" smtClean="0">
                <a:hlinkClick r:id="rId7"/>
              </a:rPr>
              <a:t>https</a:t>
            </a:r>
            <a:r>
              <a:rPr lang="cs-CZ" dirty="0">
                <a:hlinkClick r:id="rId7"/>
              </a:rPr>
              <a:t>://</a:t>
            </a:r>
            <a:r>
              <a:rPr lang="cs-CZ" dirty="0" smtClean="0">
                <a:hlinkClick r:id="rId7"/>
              </a:rPr>
              <a:t>www.aiche.org/sites/default/files/html/536181/files/downloads/Assessment%20of%20and%20planning%20for%20Natural%20Hazards.pdf</a:t>
            </a:r>
            <a:endParaRPr lang="cs-CZ" dirty="0" smtClean="0"/>
          </a:p>
          <a:p>
            <a:r>
              <a:rPr lang="cs-CZ" dirty="0" smtClean="0"/>
              <a:t>Evropská </a:t>
            </a:r>
            <a:r>
              <a:rPr lang="cs-CZ" dirty="0"/>
              <a:t>komise - </a:t>
            </a:r>
            <a:r>
              <a:rPr lang="cs-CZ" u="sng" dirty="0" err="1">
                <a:hlinkClick r:id="rId8"/>
              </a:rPr>
              <a:t>Natech</a:t>
            </a:r>
            <a:r>
              <a:rPr lang="cs-CZ" u="sng" dirty="0">
                <a:hlinkClick r:id="rId8"/>
              </a:rPr>
              <a:t> risk management - </a:t>
            </a:r>
            <a:r>
              <a:rPr lang="cs-CZ" u="sng" dirty="0" err="1">
                <a:hlinkClick r:id="rId8"/>
              </a:rPr>
              <a:t>Guidance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>
                <a:hlinkClick r:id="rId8"/>
              </a:rPr>
              <a:t>for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>
                <a:hlinkClick r:id="rId8"/>
              </a:rPr>
              <a:t>operators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>
                <a:hlinkClick r:id="rId8"/>
              </a:rPr>
              <a:t>of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>
                <a:hlinkClick r:id="rId8"/>
              </a:rPr>
              <a:t>hazardous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>
                <a:hlinkClick r:id="rId8"/>
              </a:rPr>
              <a:t>industrial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>
                <a:hlinkClick r:id="rId8"/>
              </a:rPr>
              <a:t>sites</a:t>
            </a:r>
            <a:r>
              <a:rPr lang="cs-CZ" u="sng" dirty="0">
                <a:hlinkClick r:id="rId8"/>
              </a:rPr>
              <a:t> and </a:t>
            </a:r>
            <a:r>
              <a:rPr lang="cs-CZ" u="sng" dirty="0" err="1">
                <a:hlinkClick r:id="rId8"/>
              </a:rPr>
              <a:t>national</a:t>
            </a:r>
            <a:r>
              <a:rPr lang="cs-CZ" u="sng" dirty="0">
                <a:hlinkClick r:id="rId8"/>
              </a:rPr>
              <a:t> </a:t>
            </a:r>
            <a:r>
              <a:rPr lang="cs-CZ" u="sng" dirty="0" err="1" smtClean="0">
                <a:hlinkClick r:id="rId8"/>
              </a:rPr>
              <a:t>authorities</a:t>
            </a:r>
            <a:endParaRPr lang="cs-CZ" u="sng" dirty="0" smtClean="0"/>
          </a:p>
          <a:p>
            <a:r>
              <a:rPr lang="cs-CZ" u="sng" dirty="0">
                <a:hlinkClick r:id="rId9"/>
              </a:rPr>
              <a:t>https://</a:t>
            </a:r>
            <a:r>
              <a:rPr lang="cs-CZ" u="sng" dirty="0" smtClean="0">
                <a:hlinkClick r:id="rId9"/>
              </a:rPr>
              <a:t>minerva.jrc.ec.europa.eu/EN/content/minerva/f30d9006-41d0-46d1-bf43-e033d2f5a9cd/publications</a:t>
            </a:r>
            <a:endParaRPr lang="cs-CZ" dirty="0"/>
          </a:p>
          <a:p>
            <a:r>
              <a:rPr lang="cs-CZ" u="sng" dirty="0" smtClean="0">
                <a:hlinkClick r:id="rId10"/>
              </a:rPr>
              <a:t>https</a:t>
            </a:r>
            <a:r>
              <a:rPr lang="cs-CZ" u="sng" dirty="0">
                <a:hlinkClick r:id="rId10"/>
              </a:rPr>
              <a:t>://www.oecd.org/officialdocuments/publicdisplaydocumentpdf/?</a:t>
            </a:r>
            <a:r>
              <a:rPr lang="cs-CZ" u="sng" dirty="0" smtClean="0">
                <a:hlinkClick r:id="rId10"/>
              </a:rPr>
              <a:t>cote=env/jm/mono(2020)4&amp;doclanguage=en</a:t>
            </a:r>
            <a:endParaRPr lang="cs-CZ" u="sng" dirty="0" smtClean="0"/>
          </a:p>
          <a:p>
            <a:endParaRPr lang="cs-CZ" dirty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8026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429398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23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249960"/>
            <a:ext cx="7856309" cy="4781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Přehled souvisejících předpisů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1728132"/>
            <a:ext cx="8222663" cy="530686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Zákon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č. 224/2015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o prevenci závažných havárií způsobených vybranými nebezpečnými chemickými látkami nebo chemickými směsmi a o změně zákona č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. 634/2004 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Sb., o správních poplatcích, ve znění pozdějších předpisů, (zákon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o prevenci 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závažných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havárií)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Vyhláška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č. 227/2015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o náležitostech bezpečnostní dokumentace a rozsahu informací poskytovaných zpracovateli posudku.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Vyhláška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č. 244/2023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kterou se mění vyhláška č. 227/2015 Sb., o náležitostech bezpečnostní dokumentace a rozsahu informací poskytovaných zpracovateli posudku.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Zákon č. 148/2023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o jednotném environmentálním stanovisku.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Zákon č. 149/2023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kterým se mění některé zákony v souvislosti s přijetím zákona o jednotném environmentálním stanovisku.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Vyhláška č. 228/2015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o rozsahu zpracování informace veřejnosti, hlášení o vzniku závažné havárie a konečné zprávy o vzniku a dopadech závažné havárie</a:t>
            </a:r>
            <a:r>
              <a:rPr lang="cs-CZ" dirty="0" smtClean="0"/>
              <a:t>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Zákon č.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283/2021 Sb.</a:t>
            </a:r>
            <a:r>
              <a:rPr lang="cs-CZ" dirty="0" smtClean="0">
                <a:solidFill>
                  <a:schemeClr val="tx1"/>
                </a:solidFill>
              </a:rPr>
              <a:t>, stavební zákon.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 </a:t>
            </a:r>
            <a:endParaRPr lang="cs-CZ" b="1" dirty="0" smtClean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Zákon </a:t>
            </a:r>
            <a:r>
              <a:rPr lang="cs-CZ" b="1" dirty="0">
                <a:solidFill>
                  <a:srgbClr val="00B050"/>
                </a:solidFill>
                <a:cs typeface="Arial" panose="020B0604020202020204" pitchFamily="34" charset="0"/>
              </a:rPr>
              <a:t>č. 284/2021 Sb.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, kterým se mění některé zákony v souvislosti s přijetím stavebního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zákona. </a:t>
            </a:r>
            <a:endParaRPr lang="cs-CZ" dirty="0" smtClean="0">
              <a:solidFill>
                <a:schemeClr val="tx1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56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53" y="501971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06083" y="6805640"/>
            <a:ext cx="489944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24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4" name="Zástupný symbol pro text 9"/>
          <p:cNvSpPr txBox="1">
            <a:spLocks/>
          </p:cNvSpPr>
          <p:nvPr/>
        </p:nvSpPr>
        <p:spPr>
          <a:xfrm>
            <a:off x="430754" y="5821449"/>
            <a:ext cx="4116080" cy="860400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>
            <a:lvl1pPr marL="391077" indent="-391077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3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47334" indent="-32589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303592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5028" indent="-260718" algn="l" defTabSz="521437" rtl="0" eaLnBrk="1" latinLnBrk="0" hangingPunct="1">
              <a:spcBef>
                <a:spcPct val="20000"/>
              </a:spcBef>
              <a:buFont typeface="Arial"/>
              <a:buChar char="–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46465" indent="-260718" algn="l" defTabSz="521437" rtl="0" eaLnBrk="1" latinLnBrk="0" hangingPunct="1">
              <a:spcBef>
                <a:spcPct val="20000"/>
              </a:spcBef>
              <a:buFont typeface="Arial"/>
              <a:buChar char="»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86790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389338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910775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432211" indent="-260718" algn="l" defTabSz="521437" rtl="0" eaLnBrk="1" latinLnBrk="0" hangingPunct="1">
              <a:spcBef>
                <a:spcPct val="20000"/>
              </a:spcBef>
              <a:buFont typeface="Arial"/>
              <a:buChar char="•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email: </a:t>
            </a:r>
            <a:r>
              <a:rPr lang="cs-CZ" sz="2000" dirty="0" smtClean="0">
                <a:solidFill>
                  <a:srgbClr val="00B050"/>
                </a:solidFill>
                <a:cs typeface="Arial" panose="020B0604020202020204" pitchFamily="34" charset="0"/>
              </a:rPr>
              <a:t>prazakova@vubp-praha.cz   </a:t>
            </a:r>
            <a:endParaRPr 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tel.:     </a:t>
            </a:r>
            <a:r>
              <a:rPr lang="cs-CZ" sz="2000" dirty="0" smtClean="0">
                <a:solidFill>
                  <a:srgbClr val="00B050"/>
                </a:solidFill>
                <a:cs typeface="Arial" panose="020B0604020202020204" pitchFamily="34" charset="0"/>
              </a:rPr>
              <a:t>221 015 886, 728 333 691</a:t>
            </a:r>
            <a:endParaRPr 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9C73F7B9-E0C1-4802-B966-212E41A549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125" y="3017280"/>
            <a:ext cx="6838440" cy="2082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b="1" dirty="0">
                <a:solidFill>
                  <a:srgbClr val="026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Ing. </a:t>
            </a:r>
            <a:r>
              <a:rPr lang="cs-CZ" b="1" dirty="0" smtClean="0">
                <a:solidFill>
                  <a:srgbClr val="02693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Martina Pražáková</a:t>
            </a:r>
            <a:endParaRPr lang="cs-CZ" b="1" dirty="0">
              <a:solidFill>
                <a:srgbClr val="02693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anose="020B0604020202020204" pitchFamily="34" charset="0"/>
            </a:endParaRP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cs-CZ" sz="2000" dirty="0">
              <a:solidFill>
                <a:schemeClr val="tx1">
                  <a:lumMod val="50000"/>
                  <a:lumOff val="50000"/>
                </a:schemeClr>
              </a:solidFill>
              <a:cs typeface="Arial" panose="020B0604020202020204" pitchFamily="34" charset="0"/>
            </a:endParaRP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vedoucí </a:t>
            </a:r>
            <a:r>
              <a:rPr lang="cs-CZ" sz="2000" dirty="0" smtClean="0">
                <a:solidFill>
                  <a:srgbClr val="00B050"/>
                </a:solidFill>
                <a:cs typeface="Arial" panose="020B0604020202020204" pitchFamily="34" charset="0"/>
              </a:rPr>
              <a:t>odborného pracoviště pro prevenci závažných havárií</a:t>
            </a: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r>
              <a:rPr lang="cs-CZ" sz="2000" dirty="0">
                <a:solidFill>
                  <a:srgbClr val="00B050"/>
                </a:solidFill>
                <a:cs typeface="Arial" panose="020B0604020202020204" pitchFamily="34" charset="0"/>
              </a:rPr>
              <a:t>(OPPZH)</a:t>
            </a:r>
          </a:p>
          <a:p>
            <a:pPr algn="l" defTabSz="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defRPr/>
            </a:pPr>
            <a:endParaRPr lang="cs-CZ" sz="2000" dirty="0">
              <a:solidFill>
                <a:srgbClr val="00B050"/>
              </a:solidFill>
              <a:cs typeface="Arial" panose="020B0604020202020204" pitchFamily="34" charset="0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="" xmlns:a16="http://schemas.microsoft.com/office/drawing/2014/main" id="{9CCF5631-3BE6-4034-9F1A-97F2326A0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019" y="5821451"/>
            <a:ext cx="4644008" cy="679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cs-CZ" sz="1800" dirty="0">
                <a:solidFill>
                  <a:srgbClr val="00B050"/>
                </a:solidFill>
                <a:cs typeface="Arial" panose="020B0604020202020204" pitchFamily="34" charset="0"/>
              </a:rPr>
              <a:t>Výzkumný ústav bezpečnosti práce, v. v. i., </a:t>
            </a:r>
          </a:p>
          <a:p>
            <a:pPr algn="r">
              <a:spcBef>
                <a:spcPts val="0"/>
              </a:spcBef>
            </a:pPr>
            <a:r>
              <a:rPr lang="cs-CZ" sz="1800" dirty="0">
                <a:solidFill>
                  <a:srgbClr val="00B050"/>
                </a:solidFill>
                <a:cs typeface="Arial" panose="020B0604020202020204" pitchFamily="34" charset="0"/>
              </a:rPr>
              <a:t>Jeruzalémská 1283/9, 110 00 Praha 1 </a:t>
            </a:r>
          </a:p>
          <a:p>
            <a:pPr algn="r">
              <a:spcBef>
                <a:spcPts val="0"/>
              </a:spcBef>
            </a:pPr>
            <a:endParaRPr lang="cs-CZ" sz="1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800" b="1" cap="all" dirty="0">
                <a:solidFill>
                  <a:srgbClr val="00B050"/>
                </a:solidFill>
                <a:latin typeface="Arial"/>
              </a:rPr>
              <a:t>děkuji za pozornost</a:t>
            </a:r>
            <a:endParaRPr lang="en-US" sz="2800" b="1" cap="all" dirty="0">
              <a:solidFill>
                <a:srgbClr val="00B05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55409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3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079496"/>
            <a:ext cx="7856309" cy="4473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Popis Změn zákona 224/2015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503340" y="1526796"/>
            <a:ext cx="9650866" cy="57129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>
                <a:solidFill>
                  <a:srgbClr val="00B050"/>
                </a:solidFill>
                <a:cs typeface="Arial" panose="020B0604020202020204" pitchFamily="34" charset="0"/>
              </a:rPr>
              <a:t>284/2021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některé navrhované </a:t>
            </a:r>
            <a:r>
              <a:rPr lang="cs-CZ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změny nestihly </a:t>
            </a:r>
            <a:r>
              <a:rPr lang="cs-CZ" u="sng" dirty="0">
                <a:solidFill>
                  <a:schemeClr val="tx1"/>
                </a:solidFill>
                <a:cs typeface="Arial" panose="020B0604020202020204" pitchFamily="34" charset="0"/>
              </a:rPr>
              <a:t>vstoupit v </a:t>
            </a:r>
            <a:r>
              <a:rPr lang="cs-CZ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platnost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 a změnami 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v zákoně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149/2023 jsou opět zrušeny [např. změny lhůt vztahujících se k posuzování 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bezpečnostní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dokumentace v § 18 a § 31, doplněné orgány </a:t>
            </a:r>
            <a:r>
              <a:rPr lang="cs-CZ" dirty="0">
                <a:solidFill>
                  <a:schemeClr val="tx1"/>
                </a:solidFill>
                <a:cs typeface="Arial" panose="020B0604020202020204" pitchFamily="34" charset="0"/>
              </a:rPr>
              <a:t>veřejné správy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v § 43 v souvislosti s původně navrhovanými změnami struktury stavebních úřadů (např. </a:t>
            </a:r>
            <a:r>
              <a:rPr lang="cs-CZ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Special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. a odvol. staveb. úřad), znění § 49 o krajských úřadech…]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v platnosti zůstávají např. </a:t>
            </a:r>
            <a:r>
              <a:rPr lang="cs-CZ" sz="1600" b="1" dirty="0" smtClean="0">
                <a:solidFill>
                  <a:srgbClr val="A50021"/>
                </a:solidFill>
                <a:cs typeface="Arial" panose="020B0604020202020204" pitchFamily="34" charset="0"/>
              </a:rPr>
              <a:t>drobné opravy v příloze 1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(bod 7, bod 8 </a:t>
            </a:r>
            <a:r>
              <a:rPr lang="cs-CZ" sz="1600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sčít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. vzorec, pozn. 8 v tab.  I…)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>
                <a:solidFill>
                  <a:srgbClr val="00B050"/>
                </a:solidFill>
              </a:rPr>
              <a:t>149/2023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A50021"/>
                </a:solidFill>
              </a:rPr>
              <a:t>§ 9, odst. 2 </a:t>
            </a:r>
            <a:r>
              <a:rPr lang="cs-CZ" dirty="0"/>
              <a:t>- Posouzení rizik závažné havárie obsahuje…</a:t>
            </a:r>
            <a:r>
              <a:rPr lang="cs-CZ" b="1" dirty="0">
                <a:solidFill>
                  <a:srgbClr val="A50021"/>
                </a:solidFill>
              </a:rPr>
              <a:t>d) vyhodnocení dosahu havarijních projevů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A50021"/>
                </a:solidFill>
                <a:cs typeface="Arial" panose="020B0604020202020204" pitchFamily="34" charset="0"/>
              </a:rPr>
              <a:t>úpravy § 49 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– KÚ </a:t>
            </a:r>
            <a:r>
              <a:rPr lang="cs-CZ" dirty="0"/>
              <a:t>je dotčeným orgánem na úseku </a:t>
            </a:r>
            <a:r>
              <a:rPr lang="cs-CZ" dirty="0" smtClean="0"/>
              <a:t>PZH…</a:t>
            </a:r>
            <a:r>
              <a:rPr lang="cs-CZ" dirty="0"/>
              <a:t>v řízení o povolení </a:t>
            </a:r>
            <a:r>
              <a:rPr lang="cs-CZ" dirty="0" smtClean="0"/>
              <a:t>záměru, </a:t>
            </a:r>
            <a:r>
              <a:rPr lang="cs-CZ" dirty="0"/>
              <a:t>pokud je jeho předmětem </a:t>
            </a:r>
            <a:r>
              <a:rPr lang="cs-CZ" i="1" dirty="0"/>
              <a:t>objekt </a:t>
            </a:r>
            <a:r>
              <a:rPr lang="cs-CZ" i="1" dirty="0" smtClean="0"/>
              <a:t>ve skupině A/B</a:t>
            </a:r>
            <a:r>
              <a:rPr lang="cs-CZ" dirty="0" smtClean="0"/>
              <a:t>, </a:t>
            </a:r>
            <a:r>
              <a:rPr lang="cs-CZ" dirty="0"/>
              <a:t>je rovněž dotčeným </a:t>
            </a:r>
            <a:r>
              <a:rPr lang="cs-CZ" dirty="0" smtClean="0"/>
              <a:t>orgánem </a:t>
            </a:r>
            <a:r>
              <a:rPr lang="cs-CZ" b="1" dirty="0">
                <a:solidFill>
                  <a:srgbClr val="A50021"/>
                </a:solidFill>
              </a:rPr>
              <a:t>v řízení o povolení záměru </a:t>
            </a:r>
            <a:r>
              <a:rPr lang="cs-CZ" b="1" dirty="0" smtClean="0">
                <a:solidFill>
                  <a:srgbClr val="A50021"/>
                </a:solidFill>
              </a:rPr>
              <a:t>při realizaci </a:t>
            </a:r>
            <a:r>
              <a:rPr lang="cs-CZ" b="1" i="1" dirty="0">
                <a:solidFill>
                  <a:srgbClr val="A50021"/>
                </a:solidFill>
              </a:rPr>
              <a:t>nové stavby</a:t>
            </a:r>
            <a:r>
              <a:rPr lang="cs-CZ" b="1" dirty="0">
                <a:solidFill>
                  <a:srgbClr val="A50021"/>
                </a:solidFill>
              </a:rPr>
              <a:t> umístěné v dosahu havarijních projevů</a:t>
            </a:r>
            <a:r>
              <a:rPr lang="cs-CZ" dirty="0"/>
              <a:t>, které jsou specifikované </a:t>
            </a:r>
            <a:r>
              <a:rPr lang="cs-CZ" dirty="0" smtClean="0"/>
              <a:t>v příslušném </a:t>
            </a:r>
            <a:r>
              <a:rPr lang="cs-CZ" dirty="0"/>
              <a:t>posouzení rizik závažné </a:t>
            </a:r>
            <a:r>
              <a:rPr lang="cs-CZ" dirty="0" smtClean="0"/>
              <a:t>havárie (</a:t>
            </a:r>
            <a:r>
              <a:rPr lang="cs-CZ" u="sng" dirty="0"/>
              <a:t>nejde přitom o jednoduché </a:t>
            </a:r>
            <a:r>
              <a:rPr lang="cs-CZ" u="sng" dirty="0" smtClean="0"/>
              <a:t>stavby</a:t>
            </a:r>
            <a:r>
              <a:rPr lang="cs-CZ" dirty="0" smtClean="0"/>
              <a:t>); vydá </a:t>
            </a:r>
            <a:r>
              <a:rPr lang="cs-CZ" b="1" dirty="0">
                <a:solidFill>
                  <a:srgbClr val="A50021"/>
                </a:solidFill>
              </a:rPr>
              <a:t>závazné </a:t>
            </a:r>
            <a:r>
              <a:rPr lang="cs-CZ" b="1" dirty="0" smtClean="0">
                <a:solidFill>
                  <a:srgbClr val="A50021"/>
                </a:solidFill>
              </a:rPr>
              <a:t>stanovisko </a:t>
            </a:r>
            <a:r>
              <a:rPr lang="cs-CZ" dirty="0" smtClean="0"/>
              <a:t>a </a:t>
            </a:r>
            <a:r>
              <a:rPr lang="cs-CZ" b="1" dirty="0">
                <a:solidFill>
                  <a:srgbClr val="A50021"/>
                </a:solidFill>
              </a:rPr>
              <a:t>stanoví podmínky</a:t>
            </a:r>
            <a:r>
              <a:rPr lang="cs-CZ" dirty="0"/>
              <a:t> pro umístění a provedení </a:t>
            </a:r>
            <a:r>
              <a:rPr lang="cs-CZ" i="1" dirty="0"/>
              <a:t>nového </a:t>
            </a:r>
            <a:r>
              <a:rPr lang="cs-CZ" i="1" dirty="0" smtClean="0"/>
              <a:t>objektu </a:t>
            </a:r>
            <a:r>
              <a:rPr lang="cs-CZ" dirty="0" smtClean="0"/>
              <a:t>i </a:t>
            </a:r>
            <a:r>
              <a:rPr lang="cs-CZ" i="1" dirty="0" smtClean="0"/>
              <a:t>nové stavby </a:t>
            </a:r>
            <a:r>
              <a:rPr lang="cs-CZ" i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změny lhůt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[§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18, § 31 –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lhůta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pro zpracování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posudku 60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dnů;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(původních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20 dnů na zpracování posudku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k posouzení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rizik 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dle § 31 se ale zpět </a:t>
            </a:r>
            <a:r>
              <a:rPr lang="cs-CZ" sz="1600" dirty="0">
                <a:solidFill>
                  <a:schemeClr val="tx1"/>
                </a:solidFill>
                <a:cs typeface="Arial" panose="020B0604020202020204" pitchFamily="34" charset="0"/>
              </a:rPr>
              <a:t>nevrátilo</a:t>
            </a: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)]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změny v § 31 v souvislosti s vydáním JES</a:t>
            </a:r>
            <a:endParaRPr lang="cs-CZ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882393" y="6123963"/>
            <a:ext cx="5620623" cy="13506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 problematikou povolování stavebních záměrů úzce souvisí povinnost provozovatele v </a:t>
            </a:r>
            <a:r>
              <a:rPr lang="cs-CZ" sz="1400" b="1" dirty="0" smtClean="0">
                <a:solidFill>
                  <a:srgbClr val="00B050"/>
                </a:solidFill>
              </a:rPr>
              <a:t>§ 12 odst. 3 písm. c) zákona 224/2015 </a:t>
            </a:r>
            <a:r>
              <a:rPr lang="cs-CZ" sz="1400" dirty="0" smtClean="0">
                <a:solidFill>
                  <a:schemeClr val="tx1"/>
                </a:solidFill>
              </a:rPr>
              <a:t>o informování orgánů státní správy a dotčených obcí – ve vlastním zájmu provozovatelů je tyto </a:t>
            </a:r>
            <a:r>
              <a:rPr lang="cs-CZ" sz="1400" b="1" dirty="0" smtClean="0">
                <a:solidFill>
                  <a:srgbClr val="00B050"/>
                </a:solidFill>
              </a:rPr>
              <a:t>informace</a:t>
            </a:r>
            <a:r>
              <a:rPr lang="cs-CZ" sz="1400" dirty="0" smtClean="0">
                <a:solidFill>
                  <a:schemeClr val="tx1"/>
                </a:solidFill>
              </a:rPr>
              <a:t> v dokumentech více </a:t>
            </a:r>
            <a:r>
              <a:rPr lang="cs-CZ" sz="1400" b="1" dirty="0" smtClean="0">
                <a:solidFill>
                  <a:srgbClr val="00B050"/>
                </a:solidFill>
              </a:rPr>
              <a:t>zviditelnit</a:t>
            </a:r>
            <a:r>
              <a:rPr lang="cs-CZ" sz="1400" dirty="0" smtClean="0">
                <a:solidFill>
                  <a:schemeClr val="tx1"/>
                </a:solidFill>
              </a:rPr>
              <a:t> a </a:t>
            </a:r>
            <a:r>
              <a:rPr lang="cs-CZ" sz="1400" b="1" dirty="0" smtClean="0">
                <a:solidFill>
                  <a:srgbClr val="00B050"/>
                </a:solidFill>
              </a:rPr>
              <a:t>zdůraznit</a:t>
            </a:r>
            <a:r>
              <a:rPr lang="cs-CZ" sz="1400" dirty="0">
                <a:solidFill>
                  <a:schemeClr val="tx1"/>
                </a:solidFill>
              </a:rPr>
              <a:t>, např.  </a:t>
            </a:r>
            <a:r>
              <a:rPr lang="cs-CZ" sz="1400" dirty="0" smtClean="0">
                <a:solidFill>
                  <a:schemeClr val="tx1"/>
                </a:solidFill>
              </a:rPr>
              <a:t>v závěrech </a:t>
            </a:r>
            <a:r>
              <a:rPr lang="cs-CZ" sz="1400" i="1" dirty="0" smtClean="0">
                <a:solidFill>
                  <a:schemeClr val="tx1"/>
                </a:solidFill>
              </a:rPr>
              <a:t>Posouzení rizik</a:t>
            </a:r>
            <a:r>
              <a:rPr lang="cs-CZ" sz="1400" dirty="0" smtClean="0">
                <a:solidFill>
                  <a:schemeClr val="tx1"/>
                </a:solidFill>
              </a:rPr>
              <a:t>,</a:t>
            </a:r>
            <a:r>
              <a:rPr lang="cs-CZ" sz="1400" i="1" dirty="0" smtClean="0">
                <a:solidFill>
                  <a:schemeClr val="tx1"/>
                </a:solidFill>
              </a:rPr>
              <a:t> </a:t>
            </a:r>
            <a:r>
              <a:rPr lang="cs-CZ" sz="1400" dirty="0" smtClean="0">
                <a:solidFill>
                  <a:schemeClr val="tx1"/>
                </a:solidFill>
              </a:rPr>
              <a:t>či </a:t>
            </a:r>
            <a:r>
              <a:rPr lang="cs-CZ" sz="1400" b="1" dirty="0" smtClean="0">
                <a:solidFill>
                  <a:srgbClr val="00B050"/>
                </a:solidFill>
              </a:rPr>
              <a:t>sumarizovat</a:t>
            </a:r>
            <a:r>
              <a:rPr lang="cs-CZ" sz="1400" dirty="0" smtClean="0">
                <a:solidFill>
                  <a:schemeClr val="tx1"/>
                </a:solidFill>
              </a:rPr>
              <a:t> v části </a:t>
            </a:r>
            <a:r>
              <a:rPr lang="cs-CZ" sz="1400" i="1" dirty="0" smtClean="0">
                <a:solidFill>
                  <a:schemeClr val="tx1"/>
                </a:solidFill>
              </a:rPr>
              <a:t>Závěrečné shrnutí </a:t>
            </a:r>
            <a:endParaRPr lang="cs-CZ" sz="1400" i="1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4328719" y="109057"/>
            <a:ext cx="6174297" cy="97043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MŽP ve spolupráci s SCHP a OPPZH připravuje metodický </a:t>
            </a:r>
            <a:r>
              <a:rPr lang="cs-CZ" sz="1400" dirty="0" smtClean="0">
                <a:solidFill>
                  <a:schemeClr val="tx1"/>
                </a:solidFill>
              </a:rPr>
              <a:t>pokyn</a:t>
            </a:r>
          </a:p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 </a:t>
            </a:r>
            <a:r>
              <a:rPr lang="cs-CZ" sz="1400" dirty="0">
                <a:solidFill>
                  <a:schemeClr val="tx1"/>
                </a:solidFill>
              </a:rPr>
              <a:t>„Postup posouzení stavebních záměrů situovaných v dosahu havarijních projevů“</a:t>
            </a:r>
          </a:p>
          <a:p>
            <a:pPr algn="ctr"/>
            <a:r>
              <a:rPr lang="cs-CZ" sz="1400" dirty="0">
                <a:solidFill>
                  <a:schemeClr val="tx1"/>
                </a:solidFill>
              </a:rPr>
              <a:t>(k § 49)</a:t>
            </a:r>
          </a:p>
        </p:txBody>
      </p:sp>
    </p:spTree>
    <p:extLst>
      <p:ext uri="{BB962C8B-B14F-4D97-AF65-F5344CB8AC3E}">
        <p14:creationId xmlns:p14="http://schemas.microsoft.com/office/powerpoint/2010/main" val="267648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4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Změny vyhlášky 227/2015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8658891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>
                <a:solidFill>
                  <a:srgbClr val="00B050"/>
                </a:solidFill>
              </a:rPr>
              <a:t>Vyhláška č. 227/2015 Sb.</a:t>
            </a:r>
            <a:r>
              <a:rPr lang="cs-CZ" sz="2000" dirty="0"/>
              <a:t>, o náležitostech bezpečnostní dokumentace a rozsahu informací poskytovaných zpracovateli </a:t>
            </a:r>
            <a:r>
              <a:rPr lang="cs-CZ" sz="2000" dirty="0" smtClean="0"/>
              <a:t>posudku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b="1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/>
              <a:t>Přehled změn: </a:t>
            </a:r>
            <a:r>
              <a:rPr lang="cs-CZ" sz="2000" b="1" dirty="0">
                <a:solidFill>
                  <a:srgbClr val="00B050"/>
                </a:solidFill>
              </a:rPr>
              <a:t>Vyhláška č. 244/2023 Sb.</a:t>
            </a:r>
            <a:r>
              <a:rPr lang="cs-CZ" sz="2000" dirty="0"/>
              <a:t>, kterou se mění vyhláška č. 227/2015 Sb.</a:t>
            </a: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/>
              <a:t>Účinnost:</a:t>
            </a:r>
            <a:r>
              <a:rPr lang="cs-CZ" sz="2000" dirty="0" smtClean="0"/>
              <a:t> </a:t>
            </a:r>
            <a:r>
              <a:rPr lang="cs-CZ" sz="2000" b="1" dirty="0" smtClean="0">
                <a:solidFill>
                  <a:srgbClr val="00B050"/>
                </a:solidFill>
              </a:rPr>
              <a:t>od 23. 8. 2023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Změny: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v reakci na nedostatky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vytýkané Evropskou komisí (v roce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2021) 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 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posuzování provedení směrnice 2012/18/EU (</a:t>
            </a:r>
            <a:r>
              <a:rPr lang="cs-CZ" sz="2000" b="1" dirty="0">
                <a:solidFill>
                  <a:srgbClr val="00B05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=</a:t>
            </a: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 SEVESO III) do právních předpisů ČR</a:t>
            </a:r>
            <a:r>
              <a:rPr lang="cs-CZ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vzhledem ke změnám, které byly doplněny do zákona o PZH </a:t>
            </a: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v souvislosti s novým </a:t>
            </a:r>
            <a:r>
              <a:rPr lang="cs-CZ" sz="2000" b="1" dirty="0">
                <a:solidFill>
                  <a:srgbClr val="00B050"/>
                </a:solidFill>
                <a:cs typeface="Arial" panose="020B0604020202020204" pitchFamily="34" charset="0"/>
              </a:rPr>
              <a:t>zákonem č. 148/2023</a:t>
            </a:r>
            <a:r>
              <a:rPr lang="cs-CZ" sz="2000" b="1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</a:rPr>
              <a:t>Sb., </a:t>
            </a:r>
            <a:r>
              <a:rPr lang="cs-CZ" sz="2000" dirty="0" smtClean="0"/>
              <a:t>o jednotném environmentálním stanovisku </a:t>
            </a:r>
            <a:endParaRPr lang="cs-CZ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úpravy </a:t>
            </a:r>
            <a:r>
              <a:rPr lang="cs-CZ" sz="2000" dirty="0">
                <a:solidFill>
                  <a:schemeClr val="tx1"/>
                </a:solidFill>
                <a:cs typeface="Arial" panose="020B0604020202020204" pitchFamily="34" charset="0"/>
                <a:sym typeface="Symbol" panose="05050102010706020507" pitchFamily="18" charset="2"/>
              </a:rPr>
              <a:t>na základě poznatků z praxe</a:t>
            </a: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461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5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325460"/>
            <a:ext cx="8423710" cy="436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Účinnost/podstata/rozsah Změn 227/2015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1895911"/>
            <a:ext cx="8658891" cy="51882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2000" b="1" dirty="0" smtClean="0"/>
              <a:t>Změny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/>
              <a:t>jsou účinné </a:t>
            </a:r>
            <a:r>
              <a:rPr lang="cs-CZ" sz="2000" b="1" dirty="0" smtClean="0">
                <a:solidFill>
                  <a:srgbClr val="00B050"/>
                </a:solidFill>
              </a:rPr>
              <a:t>od 23. 8. 2023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spočívají v nových </a:t>
            </a:r>
            <a:r>
              <a:rPr lang="cs-CZ" sz="2000" dirty="0" smtClean="0"/>
              <a:t>požadavcích </a:t>
            </a:r>
            <a:r>
              <a:rPr lang="cs-CZ" sz="2000" dirty="0"/>
              <a:t>na doplnění, rozšíření či upřesnění řady informací poskytovaných provozovatelem v bezpečnostních </a:t>
            </a:r>
            <a:r>
              <a:rPr lang="cs-CZ" sz="2000" dirty="0" smtClean="0"/>
              <a:t>dokumentech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sz="2000" dirty="0" smtClean="0"/>
              <a:t>dotkly se převážné většiny (</a:t>
            </a:r>
            <a:r>
              <a:rPr lang="cs-CZ" sz="2000" dirty="0" smtClean="0">
                <a:solidFill>
                  <a:srgbClr val="026937"/>
                </a:solidFill>
              </a:rPr>
              <a:t>8 z 9</a:t>
            </a:r>
            <a:r>
              <a:rPr lang="cs-CZ" sz="2000" dirty="0" smtClean="0"/>
              <a:t>) příloh </a:t>
            </a:r>
            <a:r>
              <a:rPr lang="cs-CZ" sz="2000" dirty="0"/>
              <a:t>k vyhlášce, které podrobně stanovují náležitosti obsahu jednotlivých typů </a:t>
            </a:r>
            <a:r>
              <a:rPr lang="cs-CZ" sz="2000" dirty="0" smtClean="0"/>
              <a:t>dokumentů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sz="1600" dirty="0" smtClean="0"/>
              <a:t>Bezpečnostní </a:t>
            </a:r>
            <a:r>
              <a:rPr lang="cs-CZ" sz="1600" dirty="0"/>
              <a:t>dokumenty bude nezbytné postupně uvést do souladu s novými požadavky, což je blíže specifikováno </a:t>
            </a:r>
            <a:r>
              <a:rPr lang="cs-CZ" sz="2000" b="1" dirty="0">
                <a:solidFill>
                  <a:srgbClr val="A50021"/>
                </a:solidFill>
              </a:rPr>
              <a:t>přechodnými ustanoveními</a:t>
            </a:r>
            <a:r>
              <a:rPr lang="cs-CZ" sz="2000" dirty="0">
                <a:solidFill>
                  <a:srgbClr val="A50021"/>
                </a:solidFill>
              </a:rPr>
              <a:t> </a:t>
            </a:r>
            <a:r>
              <a:rPr lang="cs-CZ" sz="1600" dirty="0" smtClean="0"/>
              <a:t>vyhlášky </a:t>
            </a:r>
            <a:r>
              <a:rPr lang="cs-CZ" sz="2000" b="1" dirty="0" smtClean="0">
                <a:solidFill>
                  <a:srgbClr val="00B050"/>
                </a:solidFill>
              </a:rPr>
              <a:t>244/2023</a:t>
            </a:r>
            <a:r>
              <a:rPr lang="cs-CZ" sz="1600" dirty="0" smtClean="0"/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"/>
            </a:pP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bezpečnostní program/zprávu </a:t>
            </a:r>
            <a:r>
              <a:rPr lang="cs-CZ" sz="2000" b="1" dirty="0">
                <a:solidFill>
                  <a:srgbClr val="00B050"/>
                </a:solidFill>
              </a:rPr>
              <a:t>nejpozději při první </a:t>
            </a:r>
            <a:r>
              <a:rPr lang="cs-CZ" sz="2000" b="1" dirty="0" smtClean="0">
                <a:solidFill>
                  <a:srgbClr val="00B050"/>
                </a:solidFill>
              </a:rPr>
              <a:t>aktualizaci</a:t>
            </a:r>
            <a:r>
              <a:rPr lang="cs-CZ" sz="2000" dirty="0" smtClean="0"/>
              <a:t>, </a:t>
            </a:r>
            <a:r>
              <a:rPr lang="cs-CZ" sz="2000" dirty="0"/>
              <a:t>kterou bude provozovatel objektu povinen zajistit a předložit </a:t>
            </a:r>
            <a:r>
              <a:rPr lang="cs-CZ" sz="2000" dirty="0" smtClean="0"/>
              <a:t>KÚ ke </a:t>
            </a:r>
            <a:r>
              <a:rPr lang="cs-CZ" sz="2000" dirty="0"/>
              <a:t>schválení po dni nabytí </a:t>
            </a:r>
            <a:r>
              <a:rPr lang="cs-CZ" sz="2000" dirty="0" smtClean="0"/>
              <a:t>účinnosti 244/2023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vnitřní hav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</a:t>
            </a:r>
            <a:r>
              <a:rPr 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jní pl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án</a:t>
            </a:r>
            <a:r>
              <a:rPr lang="cs-CZ" sz="2000" dirty="0" smtClean="0"/>
              <a:t> (VHP) - </a:t>
            </a:r>
            <a:r>
              <a:rPr lang="cs-CZ" sz="2000" b="1" dirty="0">
                <a:solidFill>
                  <a:srgbClr val="00B050"/>
                </a:solidFill>
              </a:rPr>
              <a:t>nejpozději při první aktualizaci </a:t>
            </a:r>
            <a:r>
              <a:rPr lang="cs-CZ" sz="2000" dirty="0" smtClean="0"/>
              <a:t>VHP, </a:t>
            </a:r>
            <a:r>
              <a:rPr lang="cs-CZ" sz="2000" dirty="0"/>
              <a:t>kterou bude provozovatel objektu povinen zajistit a předložit KÚ </a:t>
            </a:r>
            <a:r>
              <a:rPr lang="cs-CZ" sz="2000" dirty="0" smtClean="0"/>
              <a:t>k </a:t>
            </a:r>
            <a:r>
              <a:rPr lang="cs-CZ" sz="2000" dirty="0"/>
              <a:t>evidenci a uložení </a:t>
            </a:r>
            <a:r>
              <a:rPr lang="cs-CZ" sz="2000" dirty="0" smtClean="0"/>
              <a:t>a HZS kraje </a:t>
            </a:r>
            <a:r>
              <a:rPr lang="cs-CZ" sz="2000" dirty="0"/>
              <a:t>po dni nabytí účinnosti </a:t>
            </a:r>
            <a:r>
              <a:rPr lang="cs-CZ" sz="2000" dirty="0" smtClean="0"/>
              <a:t>244/2023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dirty="0" smtClean="0"/>
              <a:t>další dokumenty – podklady podle přílohy č. 9 – opomenuto</a:t>
            </a:r>
            <a:r>
              <a:rPr lang="cs-CZ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Þ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6736360" y="4379053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372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6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308684"/>
            <a:ext cx="7856309" cy="4446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 smtClean="0">
                <a:solidFill>
                  <a:srgbClr val="026937"/>
                </a:solidFill>
                <a:latin typeface="Arial"/>
              </a:rPr>
              <a:t>Přílohy 227/2015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2172748"/>
            <a:ext cx="8222663" cy="4429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0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72972"/>
              </p:ext>
            </p:extLst>
          </p:nvPr>
        </p:nvGraphicFramePr>
        <p:xfrm>
          <a:off x="511728" y="1753301"/>
          <a:ext cx="8959443" cy="5281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08015"/>
                <a:gridCol w="7751428"/>
              </a:tblGrid>
              <a:tr h="566570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Příloha č. 1 </a:t>
                      </a:r>
                      <a:endParaRPr lang="cs-CZ" sz="160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Způsob provedení posouzení rizik závažné havárie a jeho rozsah</a:t>
                      </a:r>
                      <a:endParaRPr lang="cs-CZ" sz="16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F3EA"/>
                    </a:solidFill>
                  </a:tcPr>
                </a:tc>
              </a:tr>
              <a:tr h="615403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00B050"/>
                          </a:solidFill>
                        </a:rPr>
                        <a:t>Příloha č. 2 </a:t>
                      </a:r>
                      <a:endParaRPr lang="cs-CZ" sz="16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Náležitosti charakteristiky systému řízení bezpečnosti a struktura popisu tematických oblastí systému řízení bezpečnosti</a:t>
                      </a:r>
                      <a:endParaRPr lang="cs-CZ" sz="1600" dirty="0"/>
                    </a:p>
                  </a:txBody>
                  <a:tcP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566570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3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EFF3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Struktura bezpečnostního programu a obsah jeho jednotlivých částí</a:t>
                      </a:r>
                      <a:endParaRPr lang="cs-CZ" sz="1600" dirty="0"/>
                    </a:p>
                  </a:txBody>
                  <a:tcPr/>
                </a:tc>
              </a:tr>
              <a:tr h="615403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4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52143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Náležitosti obsahu záznamu o provedeném přezkumu bezpečnostního programu, jeho struktura a obsah jeho jednotlivých částí</a:t>
                      </a:r>
                      <a:endParaRPr lang="cs-CZ" sz="1600" dirty="0"/>
                    </a:p>
                  </a:txBody>
                  <a:tcPr/>
                </a:tc>
              </a:tr>
              <a:tr h="615403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5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Náležitosti obsahu bezpečnostní zprávy, její struktura a obsah jejích jednotlivých částí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4604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6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Náležitosti obsahu zprávy o posouzení bezpečnostní zprávy, její struktura a obsah jejích jednotlivých částí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66570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7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Náležitosti obsahu posudku včetně kritérií hodnocení návrhu bezpečnostní dokumentace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66570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8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Struktura vnitřního havarijního plánu a obsah jeho jednotlivých částí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84604"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Příloha č. 9 </a:t>
                      </a:r>
                      <a:endParaRPr lang="cs-CZ" sz="16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521437" rtl="0" eaLnBrk="1" latinLnBrk="0" hangingPunct="1"/>
                      <a:r>
                        <a:rPr lang="cs-CZ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Náležitosti obsahu podkladů pro stanovení zóny havarijního plánování a zpracování vnějšího havarijního plánu, jejich struktura a obsah jejich jednotlivých kapitol</a:t>
                      </a:r>
                      <a:endParaRPr lang="cs-CZ" sz="16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6092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7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525374"/>
            <a:ext cx="7856309" cy="38914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Hlavní témata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469783" y="2290194"/>
            <a:ext cx="9588617" cy="43119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B050"/>
              </a:buClr>
              <a:buFont typeface="Symbol" panose="05050102010706020507" pitchFamily="18" charset="2"/>
              <a:buChar char="®"/>
            </a:pPr>
            <a:r>
              <a:rPr lang="cs-CZ" sz="2000" dirty="0"/>
              <a:t>pojem</a:t>
            </a:r>
            <a:r>
              <a:rPr lang="cs-CZ" sz="2000" b="1" dirty="0" smtClean="0">
                <a:solidFill>
                  <a:srgbClr val="00B050"/>
                </a:solidFill>
                <a:cs typeface="Arial" panose="020B0604020202020204" pitchFamily="34" charset="0"/>
              </a:rPr>
              <a:t> „</a:t>
            </a:r>
            <a:r>
              <a:rPr lang="cs-CZ" sz="2000" b="1" dirty="0" smtClean="0">
                <a:solidFill>
                  <a:srgbClr val="00B050"/>
                </a:solidFill>
              </a:rPr>
              <a:t>dosah </a:t>
            </a:r>
            <a:r>
              <a:rPr lang="cs-CZ" sz="2000" b="1" dirty="0">
                <a:solidFill>
                  <a:srgbClr val="00B050"/>
                </a:solidFill>
              </a:rPr>
              <a:t>havarijních </a:t>
            </a:r>
            <a:r>
              <a:rPr lang="cs-CZ" sz="2000" b="1" dirty="0" smtClean="0">
                <a:solidFill>
                  <a:srgbClr val="00B050"/>
                </a:solidFill>
              </a:rPr>
              <a:t>projevů“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8)</a:t>
            </a:r>
            <a:endParaRPr lang="cs-CZ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b="1" dirty="0" smtClean="0">
                <a:solidFill>
                  <a:srgbClr val="00B050"/>
                </a:solidFill>
              </a:rPr>
              <a:t>„poučení z havárií“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9)</a:t>
            </a:r>
            <a:endParaRPr lang="cs-CZ" sz="1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b="1" dirty="0" smtClean="0">
                <a:solidFill>
                  <a:srgbClr val="00B050"/>
                </a:solidFill>
              </a:rPr>
              <a:t>životnost, stárnutí a koroze </a:t>
            </a:r>
            <a:r>
              <a:rPr lang="cs-CZ" sz="2000" dirty="0" smtClean="0"/>
              <a:t>(objektů, zařízení, technologií) 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10)</a:t>
            </a:r>
            <a:endParaRPr lang="cs-CZ" sz="140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dirty="0" smtClean="0"/>
              <a:t>personální kontinuita – tzv. </a:t>
            </a:r>
            <a:r>
              <a:rPr lang="cs-CZ" sz="2000" b="1" dirty="0">
                <a:solidFill>
                  <a:srgbClr val="00B050"/>
                </a:solidFill>
              </a:rPr>
              <a:t>„</a:t>
            </a:r>
            <a:r>
              <a:rPr lang="cs-CZ" sz="2000" b="1" dirty="0" smtClean="0">
                <a:solidFill>
                  <a:srgbClr val="00B050"/>
                </a:solidFill>
              </a:rPr>
              <a:t>stárnutí </a:t>
            </a:r>
            <a:r>
              <a:rPr lang="cs-CZ" sz="2000" b="1" dirty="0">
                <a:solidFill>
                  <a:srgbClr val="00B050"/>
                </a:solidFill>
              </a:rPr>
              <a:t>lidských </a:t>
            </a:r>
            <a:r>
              <a:rPr lang="cs-CZ" sz="2000" b="1" dirty="0" smtClean="0">
                <a:solidFill>
                  <a:srgbClr val="00B050"/>
                </a:solidFill>
              </a:rPr>
              <a:t>zdrojů“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11)</a:t>
            </a:r>
            <a:endParaRPr lang="cs-CZ" sz="1400" b="1" dirty="0">
              <a:solidFill>
                <a:srgbClr val="00B050"/>
              </a:solidFill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b="1" dirty="0" smtClean="0">
                <a:solidFill>
                  <a:srgbClr val="00B050"/>
                </a:solidFill>
              </a:rPr>
              <a:t>přírodní </a:t>
            </a:r>
            <a:r>
              <a:rPr lang="cs-CZ" sz="2000" b="1" dirty="0">
                <a:solidFill>
                  <a:srgbClr val="00B050"/>
                </a:solidFill>
              </a:rPr>
              <a:t>jevy</a:t>
            </a:r>
            <a:r>
              <a:rPr lang="cs-CZ" sz="2000" dirty="0"/>
              <a:t>, které mohou způsobit </a:t>
            </a:r>
            <a:r>
              <a:rPr lang="cs-CZ" sz="2000" dirty="0" smtClean="0"/>
              <a:t>havárii (</a:t>
            </a:r>
            <a:r>
              <a:rPr lang="cs-CZ" sz="2000" b="1" dirty="0" smtClean="0">
                <a:solidFill>
                  <a:srgbClr val="00B050"/>
                </a:solidFill>
              </a:rPr>
              <a:t>=</a:t>
            </a:r>
            <a:r>
              <a:rPr lang="cs-CZ" sz="2000" dirty="0" smtClean="0"/>
              <a:t> </a:t>
            </a:r>
            <a:r>
              <a:rPr lang="cs-CZ" sz="2000" dirty="0" err="1" smtClean="0"/>
              <a:t>NaTech</a:t>
            </a:r>
            <a:r>
              <a:rPr lang="cs-CZ" sz="2000" dirty="0" smtClean="0"/>
              <a:t> risk) 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12)</a:t>
            </a:r>
            <a:endParaRPr lang="cs-CZ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dirty="0" smtClean="0"/>
              <a:t>řízení změn - postupy v případě nepříznivého zdravotního stavu obyvatelstva a výpadků energií (</a:t>
            </a:r>
            <a:r>
              <a:rPr lang="cs-CZ" sz="2000" b="1" dirty="0" smtClean="0">
                <a:solidFill>
                  <a:srgbClr val="00B050"/>
                </a:solidFill>
              </a:rPr>
              <a:t>epidemie/pandemie</a:t>
            </a:r>
            <a:r>
              <a:rPr lang="cs-CZ" sz="2000" b="1" dirty="0">
                <a:solidFill>
                  <a:srgbClr val="00B050"/>
                </a:solidFill>
              </a:rPr>
              <a:t>, </a:t>
            </a:r>
            <a:r>
              <a:rPr lang="cs-CZ" sz="2000" b="1" dirty="0" err="1" smtClean="0">
                <a:solidFill>
                  <a:srgbClr val="00B050"/>
                </a:solidFill>
              </a:rPr>
              <a:t>blackout</a:t>
            </a:r>
            <a:r>
              <a:rPr lang="cs-CZ" sz="2000" dirty="0" smtClean="0"/>
              <a:t>) 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13)</a:t>
            </a:r>
            <a:endParaRPr lang="cs-CZ" sz="1400" dirty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b="1" dirty="0">
                <a:solidFill>
                  <a:srgbClr val="00B050"/>
                </a:solidFill>
              </a:rPr>
              <a:t>informování veřejnosti </a:t>
            </a:r>
            <a:r>
              <a:rPr lang="cs-CZ" sz="2000" dirty="0" smtClean="0"/>
              <a:t>podle vyhlášky 228/2015 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14)</a:t>
            </a:r>
            <a:endParaRPr lang="cs-CZ" sz="140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Symbol" panose="05050102010706020507" pitchFamily="18" charset="2"/>
              <a:buChar char="®"/>
            </a:pPr>
            <a:r>
              <a:rPr lang="cs-CZ" sz="2000" dirty="0" smtClean="0"/>
              <a:t>podklady podle </a:t>
            </a:r>
            <a:r>
              <a:rPr lang="cs-CZ" sz="2000" b="1" dirty="0" smtClean="0">
                <a:solidFill>
                  <a:srgbClr val="00B050"/>
                </a:solidFill>
              </a:rPr>
              <a:t>přílohy </a:t>
            </a:r>
            <a:r>
              <a:rPr lang="cs-CZ" sz="2000" b="1" dirty="0">
                <a:solidFill>
                  <a:srgbClr val="00B050"/>
                </a:solidFill>
              </a:rPr>
              <a:t>č. </a:t>
            </a:r>
            <a:r>
              <a:rPr lang="cs-CZ" sz="2000" b="1" dirty="0" smtClean="0">
                <a:solidFill>
                  <a:srgbClr val="00B050"/>
                </a:solidFill>
              </a:rPr>
              <a:t>9 </a:t>
            </a:r>
            <a:r>
              <a:rPr lang="cs-CZ" sz="2000" dirty="0" smtClean="0"/>
              <a:t>- zóna </a:t>
            </a:r>
            <a:r>
              <a:rPr lang="cs-CZ" sz="2000" dirty="0"/>
              <a:t>havarijního plánování a vnější havarijní </a:t>
            </a:r>
            <a:r>
              <a:rPr lang="cs-CZ" sz="2000" dirty="0" smtClean="0"/>
              <a:t>plán 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15)</a:t>
            </a:r>
            <a:r>
              <a:rPr lang="cs-CZ" sz="1400" dirty="0" smtClean="0"/>
              <a:t>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Calibri" panose="020F0502020204030204" pitchFamily="34" charset="0"/>
              <a:buChar char="+"/>
            </a:pPr>
            <a:r>
              <a:rPr lang="cs-CZ" sz="2000" b="1" dirty="0" smtClean="0">
                <a:solidFill>
                  <a:srgbClr val="00B050"/>
                </a:solidFill>
              </a:rPr>
              <a:t>dílčí upřesnění/drobná doplnění/drobné opravy </a:t>
            </a:r>
            <a:r>
              <a:rPr lang="cs-CZ" sz="2000" dirty="0"/>
              <a:t>některých položek </a:t>
            </a:r>
            <a:r>
              <a:rPr lang="cs-CZ" sz="2000" dirty="0" smtClean="0"/>
              <a:t>vyhlášky </a:t>
            </a:r>
            <a:r>
              <a:rPr lang="cs-CZ" sz="1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(snímek </a:t>
            </a:r>
            <a:r>
              <a:rPr lang="cs-CZ" sz="1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16)</a:t>
            </a:r>
            <a:r>
              <a:rPr lang="cs-CZ" sz="1400" dirty="0" smtClean="0"/>
              <a:t> 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583823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8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174459"/>
            <a:ext cx="7856309" cy="46978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pojem „dosah havarijních projevů“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720001" y="1644242"/>
            <a:ext cx="9071209" cy="53907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cs typeface="Arial" panose="020B0604020202020204" pitchFamily="34" charset="0"/>
              </a:rPr>
              <a:t>nejedná se věcně o nový požadavek, je v různé míře součástí </a:t>
            </a:r>
            <a:r>
              <a:rPr lang="cs-CZ" b="1" i="1" dirty="0" smtClean="0">
                <a:solidFill>
                  <a:schemeClr val="tx1"/>
                </a:solidFill>
                <a:cs typeface="Arial" panose="020B0604020202020204" pitchFamily="34" charset="0"/>
              </a:rPr>
              <a:t>Posouzení rizik závažné havárie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cs-CZ" b="1" dirty="0" smtClean="0">
                <a:solidFill>
                  <a:schemeClr val="tx1"/>
                </a:solidFill>
                <a:cs typeface="Arial" panose="020B0604020202020204" pitchFamily="34" charset="0"/>
              </a:rPr>
              <a:t>jde o terminologické upřesnění v návaznosti na zákon č. </a:t>
            </a:r>
            <a:r>
              <a:rPr lang="pt-BR" b="1" dirty="0" smtClean="0">
                <a:solidFill>
                  <a:schemeClr val="tx1"/>
                </a:solidFill>
                <a:cs typeface="Arial" panose="020B0604020202020204" pitchFamily="34" charset="0"/>
              </a:rPr>
              <a:t>148/2023 </a:t>
            </a:r>
            <a:r>
              <a:rPr lang="pt-BR" b="1" dirty="0">
                <a:solidFill>
                  <a:schemeClr val="tx1"/>
                </a:solidFill>
                <a:cs typeface="Arial" panose="020B0604020202020204" pitchFamily="34" charset="0"/>
              </a:rPr>
              <a:t>Sb., </a:t>
            </a:r>
            <a:r>
              <a:rPr lang="pt-BR" b="1" dirty="0" smtClean="0">
                <a:solidFill>
                  <a:schemeClr val="tx1"/>
                </a:solidFill>
                <a:cs typeface="Arial" panose="020B0604020202020204" pitchFamily="34" charset="0"/>
              </a:rPr>
              <a:t>o</a:t>
            </a:r>
            <a:r>
              <a:rPr lang="cs-CZ" b="1" dirty="0" smtClean="0">
                <a:solidFill>
                  <a:schemeClr val="tx1"/>
                </a:solidFill>
                <a:cs typeface="Arial" panose="020B0604020202020204" pitchFamily="34" charset="0"/>
              </a:rPr>
              <a:t> </a:t>
            </a:r>
            <a:r>
              <a:rPr lang="pt-BR" b="1" dirty="0" smtClean="0">
                <a:solidFill>
                  <a:schemeClr val="tx1"/>
                </a:solidFill>
                <a:cs typeface="Arial" panose="020B0604020202020204" pitchFamily="34" charset="0"/>
              </a:rPr>
              <a:t>jednotném </a:t>
            </a:r>
            <a:r>
              <a:rPr lang="pt-BR" b="1" dirty="0">
                <a:solidFill>
                  <a:schemeClr val="tx1"/>
                </a:solidFill>
                <a:cs typeface="Arial" panose="020B0604020202020204" pitchFamily="34" charset="0"/>
              </a:rPr>
              <a:t>environmentálním </a:t>
            </a:r>
            <a:r>
              <a:rPr lang="pt-BR" b="1" dirty="0" smtClean="0">
                <a:solidFill>
                  <a:schemeClr val="tx1"/>
                </a:solidFill>
                <a:cs typeface="Arial" panose="020B0604020202020204" pitchFamily="34" charset="0"/>
              </a:rPr>
              <a:t>stanovisku</a:t>
            </a:r>
            <a:endParaRPr lang="cs-CZ" b="1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cap="all" dirty="0" smtClean="0">
                <a:solidFill>
                  <a:srgbClr val="00B050"/>
                </a:solidFill>
              </a:rPr>
              <a:t>Zákon 148/2023 - </a:t>
            </a:r>
            <a:r>
              <a:rPr lang="cs-CZ" b="1" u="sng" cap="all" dirty="0" smtClean="0">
                <a:solidFill>
                  <a:srgbClr val="A50021"/>
                </a:solidFill>
              </a:rPr>
              <a:t>§ </a:t>
            </a:r>
            <a:r>
              <a:rPr lang="cs-CZ" b="1" u="sng" cap="all" dirty="0">
                <a:solidFill>
                  <a:srgbClr val="A50021"/>
                </a:solidFill>
              </a:rPr>
              <a:t>14 </a:t>
            </a:r>
            <a:r>
              <a:rPr lang="cs-CZ" b="1" u="sng" cap="all" dirty="0">
                <a:solidFill>
                  <a:srgbClr val="00B050"/>
                </a:solidFill>
              </a:rPr>
              <a:t>Krajské úřady</a:t>
            </a:r>
          </a:p>
          <a:p>
            <a:pPr marL="0" indent="0">
              <a:buNone/>
            </a:pPr>
            <a:r>
              <a:rPr lang="cs-CZ" b="1" dirty="0" smtClean="0"/>
              <a:t>odst. 1 </a:t>
            </a:r>
            <a:r>
              <a:rPr lang="cs-CZ" b="1" dirty="0"/>
              <a:t>Krajský </a:t>
            </a:r>
            <a:r>
              <a:rPr lang="cs-CZ" b="1" dirty="0" smtClean="0"/>
              <a:t>úřad </a:t>
            </a:r>
            <a:r>
              <a:rPr lang="cs-CZ" dirty="0" smtClean="0"/>
              <a:t>- a</a:t>
            </a:r>
            <a:r>
              <a:rPr lang="cs-CZ" dirty="0"/>
              <a:t>) vydává jednotné environmentální </a:t>
            </a:r>
            <a:r>
              <a:rPr lang="cs-CZ" dirty="0" smtClean="0"/>
              <a:t>stanovisko…,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>
                <a:solidFill>
                  <a:srgbClr val="A50021"/>
                </a:solidFill>
              </a:rPr>
              <a:t>       7</a:t>
            </a:r>
            <a:r>
              <a:rPr lang="cs-CZ" b="1" dirty="0">
                <a:solidFill>
                  <a:srgbClr val="A50021"/>
                </a:solidFill>
              </a:rPr>
              <a:t>.</a:t>
            </a:r>
            <a:r>
              <a:rPr lang="cs-CZ" dirty="0"/>
              <a:t> je-li součástí záměru nový objekt nebo nová stavba umístěné v </a:t>
            </a:r>
            <a:r>
              <a:rPr lang="cs-CZ" b="1" dirty="0">
                <a:solidFill>
                  <a:srgbClr val="00B050"/>
                </a:solidFill>
              </a:rPr>
              <a:t>dosahu havarijních projevů</a:t>
            </a:r>
            <a:r>
              <a:rPr lang="cs-CZ" dirty="0"/>
              <a:t> podle zákona o prevenci závažných </a:t>
            </a:r>
            <a:r>
              <a:rPr lang="cs-CZ" dirty="0" smtClean="0"/>
              <a:t>havárií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cap="all" dirty="0" smtClean="0">
                <a:solidFill>
                  <a:srgbClr val="00B050"/>
                </a:solidFill>
                <a:cs typeface="Arial" panose="020B0604020202020204" pitchFamily="34" charset="0"/>
              </a:rPr>
              <a:t>Vyhláška 227/2015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dirty="0" smtClean="0">
                <a:solidFill>
                  <a:srgbClr val="A50021"/>
                </a:solidFill>
              </a:rPr>
              <a:t>§ </a:t>
            </a:r>
            <a:r>
              <a:rPr lang="cs-CZ" b="1" u="sng" dirty="0">
                <a:solidFill>
                  <a:srgbClr val="A50021"/>
                </a:solidFill>
              </a:rPr>
              <a:t>2</a:t>
            </a:r>
            <a:r>
              <a:rPr lang="cs-CZ" b="1" u="sng" dirty="0">
                <a:solidFill>
                  <a:srgbClr val="00B050"/>
                </a:solidFill>
              </a:rPr>
              <a:t> Náležitosti obsahu posouzení rizik závažné </a:t>
            </a:r>
            <a:r>
              <a:rPr lang="cs-CZ" b="1" u="sng" dirty="0" smtClean="0">
                <a:solidFill>
                  <a:srgbClr val="00B050"/>
                </a:solidFill>
              </a:rPr>
              <a:t>havárie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dirty="0" smtClean="0"/>
              <a:t>      </a:t>
            </a:r>
            <a:r>
              <a:rPr lang="cs-CZ" b="1" dirty="0" smtClean="0"/>
              <a:t>odst</a:t>
            </a:r>
            <a:r>
              <a:rPr lang="cs-CZ" b="1" dirty="0"/>
              <a:t>. </a:t>
            </a:r>
            <a:r>
              <a:rPr lang="cs-CZ" b="1" dirty="0" smtClean="0"/>
              <a:t>2 </a:t>
            </a:r>
            <a:r>
              <a:rPr lang="cs-CZ" b="1" dirty="0"/>
              <a:t>V rámci posouzení rizik závažné havárie se </a:t>
            </a:r>
            <a:r>
              <a:rPr lang="cs-CZ" b="1" dirty="0" smtClean="0"/>
              <a:t>provádí</a:t>
            </a:r>
            <a:r>
              <a:rPr lang="cs-CZ" dirty="0" smtClean="0"/>
              <a:t>…b</a:t>
            </a:r>
            <a:r>
              <a:rPr lang="cs-CZ" dirty="0"/>
              <a:t>) analýza rizik, která </a:t>
            </a:r>
            <a:r>
              <a:rPr lang="cs-CZ" dirty="0" smtClean="0"/>
              <a:t>zahrnuje…5</a:t>
            </a:r>
            <a:r>
              <a:rPr lang="cs-CZ" dirty="0"/>
              <a:t>. </a:t>
            </a:r>
            <a:r>
              <a:rPr lang="cs-CZ" b="1" dirty="0">
                <a:solidFill>
                  <a:srgbClr val="00B050"/>
                </a:solidFill>
              </a:rPr>
              <a:t>vyhodnocení dosahu havarijních </a:t>
            </a:r>
            <a:r>
              <a:rPr lang="cs-CZ" b="1" dirty="0" smtClean="0">
                <a:solidFill>
                  <a:srgbClr val="00B050"/>
                </a:solidFill>
              </a:rPr>
              <a:t>projevů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dirty="0">
                <a:solidFill>
                  <a:srgbClr val="A50021"/>
                </a:solidFill>
              </a:rPr>
              <a:t>Příloha č. 1 </a:t>
            </a:r>
            <a:r>
              <a:rPr lang="cs-CZ" b="1" u="sng" dirty="0">
                <a:solidFill>
                  <a:srgbClr val="00B050"/>
                </a:solidFill>
              </a:rPr>
              <a:t>Způsob provedení posouzení rizik závažné havárie a jeho rozsah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/>
              <a:t>2. Analýza </a:t>
            </a:r>
            <a:r>
              <a:rPr lang="cs-CZ" b="1" dirty="0" smtClean="0"/>
              <a:t>rizik</a:t>
            </a:r>
            <a:r>
              <a:rPr lang="cs-CZ" dirty="0" smtClean="0"/>
              <a:t>, </a:t>
            </a:r>
            <a:r>
              <a:rPr lang="cs-CZ" b="1" dirty="0">
                <a:solidFill>
                  <a:srgbClr val="A50021"/>
                </a:solidFill>
              </a:rPr>
              <a:t>2.2</a:t>
            </a:r>
            <a:r>
              <a:rPr lang="cs-CZ" b="1" dirty="0" smtClean="0">
                <a:solidFill>
                  <a:srgbClr val="A50021"/>
                </a:solidFill>
              </a:rPr>
              <a:t>.</a:t>
            </a:r>
            <a:r>
              <a:rPr lang="cs-CZ" dirty="0" smtClean="0"/>
              <a:t> </a:t>
            </a:r>
            <a:r>
              <a:rPr lang="cs-CZ" dirty="0"/>
              <a:t>Odhad následků identifikovaných scénářů závažných </a:t>
            </a:r>
            <a:r>
              <a:rPr lang="cs-CZ" dirty="0" smtClean="0"/>
              <a:t>havárií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dirty="0" smtClean="0"/>
              <a:t>       </a:t>
            </a:r>
            <a:r>
              <a:rPr lang="cs-CZ" b="1" dirty="0" smtClean="0">
                <a:solidFill>
                  <a:srgbClr val="A50021"/>
                </a:solidFill>
              </a:rPr>
              <a:t>d)</a:t>
            </a:r>
            <a:r>
              <a:rPr lang="cs-CZ" dirty="0" smtClean="0"/>
              <a:t> </a:t>
            </a:r>
            <a:r>
              <a:rPr lang="cs-CZ" b="1" dirty="0" smtClean="0">
                <a:solidFill>
                  <a:srgbClr val="00B050"/>
                </a:solidFill>
              </a:rPr>
              <a:t>Vyhodnocení </a:t>
            </a:r>
            <a:r>
              <a:rPr lang="cs-CZ" b="1" dirty="0">
                <a:solidFill>
                  <a:srgbClr val="00B050"/>
                </a:solidFill>
              </a:rPr>
              <a:t>dosahu havarijních projevů</a:t>
            </a:r>
            <a:r>
              <a:rPr lang="cs-CZ" dirty="0"/>
              <a:t>, včetně grafického znázornění dosahu zvolených limitních hodnot účinků identifikovaných scénářů závažných havárií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cs-CZ" dirty="0"/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cs-CZ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Arial" panose="020B0604020202020204" pitchFamily="34" charset="0"/>
              <a:buChar char="•"/>
            </a:pPr>
            <a:endParaRPr lang="cs-CZ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endParaRPr lang="cs-CZ" sz="2000" dirty="0" smtClean="0"/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sz="24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726369" y="3691156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767761" y="6407667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726369" y="5052450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1820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/>
          <a:srcRect t="10218" b="10218"/>
          <a:stretch>
            <a:fillRect/>
          </a:stretch>
        </p:blipFill>
        <p:spPr>
          <a:xfrm>
            <a:off x="9791210" y="6780989"/>
            <a:ext cx="362996" cy="303138"/>
          </a:xfrm>
        </p:spPr>
      </p:pic>
      <p:pic>
        <p:nvPicPr>
          <p:cNvPr id="7" name="Picture 6" descr="VUBP_logotyp_ochranna_zona (RGB) 15m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1621536" cy="53949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788393" y="6805640"/>
            <a:ext cx="365813" cy="229358"/>
          </a:xfrm>
        </p:spPr>
        <p:txBody>
          <a:bodyPr/>
          <a:lstStyle/>
          <a:p>
            <a:pPr algn="ctr"/>
            <a:fld id="{C3D71614-0102-2D4E-B05E-703CDA607E85}" type="slidenum">
              <a:rPr lang="en-US" b="1" smtClean="0">
                <a:solidFill>
                  <a:srgbClr val="000000"/>
                </a:solidFill>
                <a:latin typeface="Arial"/>
                <a:cs typeface="Arial"/>
              </a:rPr>
              <a:pPr algn="ctr"/>
              <a:t>9</a:t>
            </a:fld>
            <a:endParaRPr lang="en-US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46125" y="1079497"/>
            <a:ext cx="7856309" cy="39696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521437" rtl="0" eaLnBrk="1" latinLnBrk="0" hangingPunct="1">
              <a:spcBef>
                <a:spcPct val="0"/>
              </a:spcBef>
              <a:buNone/>
              <a:defRPr sz="5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800" b="1" cap="all" dirty="0">
                <a:solidFill>
                  <a:srgbClr val="026937"/>
                </a:solidFill>
                <a:latin typeface="Arial"/>
              </a:rPr>
              <a:t>„poučení z havárií“ </a:t>
            </a:r>
            <a:endParaRPr lang="en-US" sz="2800" b="1" cap="all" dirty="0">
              <a:solidFill>
                <a:srgbClr val="026937"/>
              </a:solidFill>
              <a:latin typeface="Arial"/>
            </a:endParaRP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587229" y="1476463"/>
            <a:ext cx="9201164" cy="58471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dirty="0" smtClean="0">
                <a:solidFill>
                  <a:srgbClr val="00B050"/>
                </a:solidFill>
              </a:rPr>
              <a:t>Náležitosti </a:t>
            </a:r>
            <a:r>
              <a:rPr lang="cs-CZ" b="1" u="sng" dirty="0">
                <a:solidFill>
                  <a:srgbClr val="00B050"/>
                </a:solidFill>
              </a:rPr>
              <a:t>obsahu bezpečnostního programu a jeho </a:t>
            </a:r>
            <a:r>
              <a:rPr lang="cs-CZ" b="1" u="sng" dirty="0" smtClean="0">
                <a:solidFill>
                  <a:srgbClr val="00B050"/>
                </a:solidFill>
              </a:rPr>
              <a:t>struktura </a:t>
            </a:r>
            <a:r>
              <a:rPr lang="cs-CZ" b="1" u="sng" dirty="0" smtClean="0">
                <a:solidFill>
                  <a:srgbClr val="A50021"/>
                </a:solidFill>
              </a:rPr>
              <a:t>§ 3 </a:t>
            </a:r>
            <a:r>
              <a:rPr lang="cs-CZ" u="sng" dirty="0"/>
              <a:t>(</a:t>
            </a:r>
            <a:r>
              <a:rPr lang="cs-CZ" u="sng" dirty="0" smtClean="0"/>
              <a:t>k </a:t>
            </a:r>
            <a:r>
              <a:rPr lang="cs-CZ" u="sng" dirty="0"/>
              <a:t>§ 10 odst. 6 </a:t>
            </a:r>
            <a:r>
              <a:rPr lang="cs-CZ" u="sng" dirty="0" smtClean="0"/>
              <a:t>zákona o PZH)</a:t>
            </a:r>
            <a:endParaRPr lang="cs-CZ" b="1" u="sng" dirty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/>
              <a:t>odst</a:t>
            </a:r>
            <a:r>
              <a:rPr lang="cs-CZ" b="1" dirty="0"/>
              <a:t>. 1 Základní informace o </a:t>
            </a:r>
            <a:r>
              <a:rPr lang="cs-CZ" b="1" dirty="0" smtClean="0"/>
              <a:t>objektu </a:t>
            </a:r>
            <a:r>
              <a:rPr lang="cs-CZ" dirty="0" smtClean="0"/>
              <a:t>zahrnují</a:t>
            </a:r>
            <a:endParaRPr lang="cs-CZ" dirty="0"/>
          </a:p>
          <a:p>
            <a:pPr marL="0" indent="0" algn="just">
              <a:spcBef>
                <a:spcPts val="0"/>
              </a:spcBef>
              <a:buClrTx/>
              <a:buNone/>
            </a:pPr>
            <a:r>
              <a:rPr lang="cs-CZ" dirty="0" smtClean="0"/>
              <a:t>       …</a:t>
            </a:r>
            <a:r>
              <a:rPr lang="cs-CZ" b="1" dirty="0" smtClean="0">
                <a:solidFill>
                  <a:srgbClr val="A50021"/>
                </a:solidFill>
              </a:rPr>
              <a:t>přezkum </a:t>
            </a:r>
            <a:r>
              <a:rPr lang="cs-CZ" b="1" dirty="0">
                <a:solidFill>
                  <a:srgbClr val="A50021"/>
                </a:solidFill>
              </a:rPr>
              <a:t>veřejně dostupných ověřených informací o dřívějších haváriích</a:t>
            </a:r>
            <a:r>
              <a:rPr lang="cs-CZ" dirty="0"/>
              <a:t> a nehodách se stejnými látkami a postupy, jaké jsou používány v objektu, zohlednění získaných relevantních zkušeností a přímý odkaz na popis konkrétních opatření, která jsou přijata k zabránění takovému typu havárií</a:t>
            </a:r>
          </a:p>
          <a:p>
            <a:pPr marL="0" indent="0" algn="just">
              <a:spcBef>
                <a:spcPts val="0"/>
              </a:spcBef>
              <a:buClrTx/>
              <a:buNone/>
            </a:pPr>
            <a:endParaRPr lang="cs-CZ" b="1" dirty="0" smtClean="0">
              <a:solidFill>
                <a:srgbClr val="A50021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dirty="0" smtClean="0">
                <a:solidFill>
                  <a:srgbClr val="A50021"/>
                </a:solidFill>
              </a:rPr>
              <a:t>Příloha </a:t>
            </a:r>
            <a:r>
              <a:rPr lang="cs-CZ" b="1" u="sng" dirty="0">
                <a:solidFill>
                  <a:srgbClr val="A50021"/>
                </a:solidFill>
              </a:rPr>
              <a:t>č. 3 </a:t>
            </a:r>
            <a:r>
              <a:rPr lang="cs-CZ" b="1" u="sng" dirty="0">
                <a:solidFill>
                  <a:srgbClr val="00B050"/>
                </a:solidFill>
              </a:rPr>
              <a:t>Náležitosti obsahu bezpečnostního </a:t>
            </a:r>
            <a:r>
              <a:rPr lang="cs-CZ" b="1" u="sng" dirty="0" smtClean="0">
                <a:solidFill>
                  <a:srgbClr val="00B050"/>
                </a:solidFill>
              </a:rPr>
              <a:t>programu </a:t>
            </a:r>
            <a:r>
              <a:rPr lang="cs-CZ" b="1" u="sng" dirty="0">
                <a:solidFill>
                  <a:srgbClr val="00B050"/>
                </a:solidFill>
              </a:rPr>
              <a:t>–</a:t>
            </a:r>
            <a:r>
              <a:rPr lang="cs-CZ" b="1" u="sng" dirty="0" smtClean="0">
                <a:solidFill>
                  <a:srgbClr val="00B050"/>
                </a:solidFill>
              </a:rPr>
              <a:t> </a:t>
            </a:r>
            <a:r>
              <a:rPr lang="cs-CZ" b="1" u="sng" dirty="0" smtClean="0">
                <a:solidFill>
                  <a:srgbClr val="C00000"/>
                </a:solidFill>
              </a:rPr>
              <a:t>část I., nový bod 5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u="sng" dirty="0">
                <a:solidFill>
                  <a:srgbClr val="A50021"/>
                </a:solidFill>
              </a:rPr>
              <a:t>Příloha č. 5 </a:t>
            </a:r>
            <a:r>
              <a:rPr lang="cs-CZ" b="1" u="sng" dirty="0">
                <a:solidFill>
                  <a:srgbClr val="00B050"/>
                </a:solidFill>
              </a:rPr>
              <a:t>Náležitosti obsahu bezpečnostní </a:t>
            </a:r>
            <a:r>
              <a:rPr lang="cs-CZ" b="1" u="sng" dirty="0" smtClean="0">
                <a:solidFill>
                  <a:srgbClr val="00B050"/>
                </a:solidFill>
              </a:rPr>
              <a:t>zprávy – </a:t>
            </a:r>
            <a:r>
              <a:rPr lang="cs-CZ" b="1" u="sng" dirty="0" smtClean="0">
                <a:solidFill>
                  <a:srgbClr val="C00000"/>
                </a:solidFill>
              </a:rPr>
              <a:t>část II., nový bod 3 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 smtClean="0"/>
          </a:p>
          <a:p>
            <a:pPr marL="0" indent="0">
              <a:spcBef>
                <a:spcPts val="0"/>
              </a:spcBef>
              <a:buNone/>
            </a:pPr>
            <a:r>
              <a:rPr lang="cs-CZ" b="1" dirty="0" smtClean="0">
                <a:solidFill>
                  <a:srgbClr val="C00000"/>
                </a:solidFill>
              </a:rPr>
              <a:t>Poučení </a:t>
            </a:r>
            <a:r>
              <a:rPr lang="cs-CZ" b="1" dirty="0">
                <a:solidFill>
                  <a:srgbClr val="C00000"/>
                </a:solidFill>
              </a:rPr>
              <a:t>z přezkumu dřívějších havárií </a:t>
            </a:r>
            <a:r>
              <a:rPr lang="cs-CZ" dirty="0"/>
              <a:t>a nehod se stejnými látkami a postupy, jaké jsou </a:t>
            </a:r>
            <a:r>
              <a:rPr lang="cs-CZ" dirty="0" smtClean="0"/>
              <a:t>používány </a:t>
            </a:r>
            <a:r>
              <a:rPr lang="cs-CZ" dirty="0"/>
              <a:t>v objektu, které se staly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a) v objektech provozovatele,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b) na území České republiky v posledních 15 letech 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c) na území ostatních členských států Evropské unie v posledních 15 letech,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1600" dirty="0"/>
              <a:t>a zohlednění získaných relevantních zkušeností a přímý odkaz na konkrétní opatření, která jsou přijata </a:t>
            </a:r>
            <a:r>
              <a:rPr lang="cs-CZ" sz="1600" dirty="0" smtClean="0"/>
              <a:t>k zabránění </a:t>
            </a:r>
            <a:r>
              <a:rPr lang="cs-CZ" sz="1600" dirty="0"/>
              <a:t>takovému typu havárií.</a:t>
            </a: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endParaRPr lang="cs-CZ" b="1" dirty="0" smtClean="0">
              <a:solidFill>
                <a:srgbClr val="00B050"/>
              </a:solidFill>
            </a:endParaRPr>
          </a:p>
          <a:p>
            <a:pPr marL="0" indent="0" algn="just">
              <a:spcBef>
                <a:spcPts val="0"/>
              </a:spcBef>
              <a:spcAft>
                <a:spcPts val="600"/>
              </a:spcAft>
              <a:buClrTx/>
              <a:buNone/>
            </a:pPr>
            <a:r>
              <a:rPr lang="cs-CZ" b="1" dirty="0" smtClean="0">
                <a:solidFill>
                  <a:srgbClr val="00B050"/>
                </a:solidFill>
              </a:rPr>
              <a:t>MŽP připravuje metodiku k vyhledávání v databázi havárií e-MARS </a:t>
            </a:r>
            <a:r>
              <a:rPr lang="cs-CZ" sz="1400" b="1" dirty="0" smtClean="0">
                <a:solidFill>
                  <a:srgbClr val="A50021"/>
                </a:solidFill>
                <a:sym typeface="Symbol" panose="05050102010706020507" pitchFamily="18" charset="2"/>
              </a:rPr>
              <a:t> </a:t>
            </a:r>
            <a:r>
              <a:rPr lang="cs-CZ" sz="1400" b="1" dirty="0" smtClean="0">
                <a:solidFill>
                  <a:srgbClr val="A50021"/>
                </a:solidFill>
              </a:rPr>
              <a:t>Major </a:t>
            </a:r>
            <a:r>
              <a:rPr lang="cs-CZ" sz="1400" b="1" dirty="0" err="1" smtClean="0">
                <a:solidFill>
                  <a:srgbClr val="A50021"/>
                </a:solidFill>
              </a:rPr>
              <a:t>Accident</a:t>
            </a:r>
            <a:r>
              <a:rPr lang="cs-CZ" sz="1400" b="1" dirty="0" smtClean="0">
                <a:solidFill>
                  <a:srgbClr val="A50021"/>
                </a:solidFill>
              </a:rPr>
              <a:t> Reporting </a:t>
            </a:r>
            <a:r>
              <a:rPr lang="cs-CZ" sz="1400" b="1" dirty="0" err="1" smtClean="0">
                <a:solidFill>
                  <a:srgbClr val="A50021"/>
                </a:solidFill>
              </a:rPr>
              <a:t>System</a:t>
            </a:r>
            <a:endParaRPr lang="cs-CZ" sz="1400" b="1" dirty="0" smtClean="0">
              <a:solidFill>
                <a:srgbClr val="A500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Šipka doprava 8"/>
          <p:cNvSpPr/>
          <p:nvPr/>
        </p:nvSpPr>
        <p:spPr>
          <a:xfrm>
            <a:off x="683245" y="2271905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 doprava 9"/>
          <p:cNvSpPr/>
          <p:nvPr/>
        </p:nvSpPr>
        <p:spPr>
          <a:xfrm>
            <a:off x="683245" y="4379051"/>
            <a:ext cx="352338" cy="243281"/>
          </a:xfrm>
          <a:prstGeom prst="rightArrow">
            <a:avLst/>
          </a:prstGeom>
          <a:solidFill>
            <a:srgbClr val="A500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aoblený obdélník 2"/>
          <p:cNvSpPr/>
          <p:nvPr/>
        </p:nvSpPr>
        <p:spPr>
          <a:xfrm>
            <a:off x="4966283" y="199505"/>
            <a:ext cx="5042242" cy="1147157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</a:rPr>
              <a:t>Uvedeno </a:t>
            </a:r>
            <a:r>
              <a:rPr lang="cs-CZ" sz="1600" dirty="0" smtClean="0">
                <a:solidFill>
                  <a:schemeClr val="tx1"/>
                </a:solidFill>
              </a:rPr>
              <a:t>již dříve </a:t>
            </a:r>
            <a:r>
              <a:rPr lang="cs-CZ" sz="1600" dirty="0" smtClean="0">
                <a:solidFill>
                  <a:schemeClr val="tx1"/>
                </a:solidFill>
              </a:rPr>
              <a:t>v příloze č. 6 k vyhlášce č. 227/2015 Sb. a v Doplňcích k Certifikované metodice pro posouzení rizik </a:t>
            </a:r>
            <a:r>
              <a:rPr lang="cs-CZ" sz="1600" dirty="0">
                <a:solidFill>
                  <a:schemeClr val="tx1"/>
                </a:solidFill>
              </a:rPr>
              <a:t>(jako zdroje informací z vyšetřování příčin proběhlých </a:t>
            </a:r>
            <a:r>
              <a:rPr lang="cs-CZ" sz="1600" dirty="0" smtClean="0">
                <a:solidFill>
                  <a:schemeClr val="tx1"/>
                </a:solidFill>
              </a:rPr>
              <a:t>havárií).</a:t>
            </a:r>
            <a:endParaRPr lang="cs-CZ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9201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3387</TotalTime>
  <Words>1519</Words>
  <Application>Microsoft Office PowerPoint</Application>
  <PresentationFormat>Vlastní</PresentationFormat>
  <Paragraphs>320</Paragraphs>
  <Slides>24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Symbol</vt:lpstr>
      <vt:lpstr>Wingdings</vt:lpstr>
      <vt:lpstr>Wingdings 3</vt:lpstr>
      <vt:lpstr>Office Theme</vt:lpstr>
      <vt:lpstr> Aktuální změny vyhlášky č. 227/2015 Sb., o náležitostech bezpečnostní dokumentace a rozsahu informací poskytovaných zpracovateli posudku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Manager/>
  <Company/>
  <LinksUpToDate>false</LinksUpToDate>
  <SharedDoc>false</SharedDoc>
  <HyperlinkBase>www.vubp.cz</HyperlinkBase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VUBP Presentation</dc:title>
  <dc:subject/>
  <dc:creator>Martin Chrenko</dc:creator>
  <cp:keywords>VUBP</cp:keywords>
  <dc:description/>
  <cp:lastModifiedBy>Pražáková Martina</cp:lastModifiedBy>
  <cp:revision>283</cp:revision>
  <dcterms:created xsi:type="dcterms:W3CDTF">2019-12-02T19:27:04Z</dcterms:created>
  <dcterms:modified xsi:type="dcterms:W3CDTF">2023-10-20T15:43:04Z</dcterms:modified>
  <cp:category/>
</cp:coreProperties>
</file>