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32"/>
  </p:notesMasterIdLst>
  <p:handoutMasterIdLst>
    <p:handoutMasterId r:id="rId33"/>
  </p:handoutMasterIdLst>
  <p:sldIdLst>
    <p:sldId id="256" r:id="rId4"/>
    <p:sldId id="267" r:id="rId5"/>
    <p:sldId id="312" r:id="rId6"/>
    <p:sldId id="313" r:id="rId7"/>
    <p:sldId id="315" r:id="rId8"/>
    <p:sldId id="314" r:id="rId9"/>
    <p:sldId id="279" r:id="rId10"/>
    <p:sldId id="286" r:id="rId11"/>
    <p:sldId id="302" r:id="rId12"/>
    <p:sldId id="304" r:id="rId13"/>
    <p:sldId id="305" r:id="rId14"/>
    <p:sldId id="306" r:id="rId15"/>
    <p:sldId id="303" r:id="rId16"/>
    <p:sldId id="308" r:id="rId17"/>
    <p:sldId id="297" r:id="rId18"/>
    <p:sldId id="323" r:id="rId19"/>
    <p:sldId id="298" r:id="rId20"/>
    <p:sldId id="318" r:id="rId21"/>
    <p:sldId id="319" r:id="rId22"/>
    <p:sldId id="320" r:id="rId23"/>
    <p:sldId id="296" r:id="rId24"/>
    <p:sldId id="272" r:id="rId25"/>
    <p:sldId id="321" r:id="rId26"/>
    <p:sldId id="289" r:id="rId27"/>
    <p:sldId id="288" r:id="rId28"/>
    <p:sldId id="324" r:id="rId29"/>
    <p:sldId id="325" r:id="rId30"/>
    <p:sldId id="326" r:id="rId31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937"/>
    <a:srgbClr val="EBF1DE"/>
    <a:srgbClr val="CCFFCC"/>
    <a:srgbClr val="A500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545" autoAdjust="0"/>
  </p:normalViewPr>
  <p:slideViewPr>
    <p:cSldViewPr snapToGrid="0" snapToObjects="1">
      <p:cViewPr>
        <p:scale>
          <a:sx n="120" d="100"/>
          <a:sy n="120" d="100"/>
        </p:scale>
        <p:origin x="-762" y="-19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52D49-C811-B648-90C7-A61141363BB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30E1C-1093-6046-91F9-7B551353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5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AB31-4E06-BF40-A061-1F441F157F7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59A1F-EA20-D04B-9F76-552DD2CD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24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22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8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37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9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0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93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9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56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3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82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70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24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00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5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0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82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4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59A1F-EA20-D04B-9F76-552DD2CDA5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3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9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9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3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6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5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2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9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BF869-07F0-5446-B52A-A728EEA6CA3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1614-0102-2D4E-B05E-703CDA60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22" y="1848897"/>
            <a:ext cx="9402794" cy="2190540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sz="36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 zaměřeném na nástroje spolehlivosti </a:t>
            </a:r>
            <a:br>
              <a:rPr lang="cs-CZ" sz="36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optimalizace činnosti </a:t>
            </a:r>
            <a:br>
              <a:rPr lang="cs-CZ" sz="36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lidského činitele</a:t>
            </a:r>
            <a:br>
              <a:rPr lang="cs-CZ" sz="36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cap="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22" y="4772966"/>
            <a:ext cx="9402794" cy="1004835"/>
          </a:xfrm>
        </p:spPr>
        <p:txBody>
          <a:bodyPr lIns="0" tIns="0" rIns="0" bIns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Vilém Sluka, Tomáš Dosoudil, Stanislav Malý, Veronika Mikošková, Martina Pražáková, </a:t>
            </a:r>
            <a:r>
              <a:rPr lang="cs-CZ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Vachudová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7106" y="6118643"/>
            <a:ext cx="7154426" cy="3323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alt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Konference APROCHEM </a:t>
            </a:r>
            <a:r>
              <a:rPr lang="cs-CZ" altLang="cs-CZ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2023, 18</a:t>
            </a:r>
            <a:r>
              <a:rPr lang="cs-CZ" alt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19. 10. 2023</a:t>
            </a:r>
          </a:p>
        </p:txBody>
      </p:sp>
      <p:pic>
        <p:nvPicPr>
          <p:cNvPr id="6" name="Picture 5" descr="VUBP_logotyp_ochranna_zona (white) 25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59941"/>
            <a:ext cx="2703576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10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0235" y="540000"/>
            <a:ext cx="8850385" cy="53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VLASTNOSTI ČLOVĚKA () / </a:t>
            </a:r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1" y="1537398"/>
            <a:ext cx="9071209" cy="509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Fyziologie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(motorické dovednosti – reakční doba, rychlost pohybu, regulace 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pohybu; síla (statická </a:t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dynamická); šikovnost; výdrž; kapacita fyzické zátěže; fyzická kondice)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Psychologie (nadání; postoje; přesvědčení; zaujatosti; emoce; pocity; zvyky; nálady; motivace; vnímání; osobnost; stres)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Zdraví (vedlejší účinky předepsaných léků; zneužívání léku nebo alkoholu; špatné zdraví nebo stres; handicapy; faktory stárnutí)</a:t>
            </a: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cs-CZ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11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0235" y="540000"/>
            <a:ext cx="8850385" cy="53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VLASTNOSTI ČLOVĚKA () / </a:t>
            </a:r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1" y="1848896"/>
            <a:ext cx="9071209" cy="478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Kvalifikace </a:t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(vzdělání; zkušenosti; znalosti; dovednosti; trénink)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Kultura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Pohlaví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cs-CZ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12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0235" y="540000"/>
            <a:ext cx="8850385" cy="53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SLOŽKY PROCESU/ZAŘÍZENÍ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1" y="1848896"/>
            <a:ext cx="9071209" cy="478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prostředí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místo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a úkoly</a:t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(interakce mezi člověkem, zařízením, počítačem, postupy a pravidly)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cs-CZ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13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1064" y="540000"/>
            <a:ext cx="10068448" cy="53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TERMINOLOGIE …</a:t>
            </a:r>
            <a:r>
              <a:rPr lang="cs-CZ" sz="28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1" y="1155560"/>
            <a:ext cx="9071209" cy="5916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Terminologický výkladový slovník k problematice </a:t>
            </a:r>
            <a:r>
              <a:rPr lang="cs-CZ" alt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lidského </a:t>
            </a: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činitele (VÚBP 2011)</a:t>
            </a:r>
            <a:r>
              <a:rPr lang="cs-CZ" alt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cs-CZ" alt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vubp.cz/soubory/prevence-zavaznych-havarii/metodiky/teminologicky-vykladovy-slovnik-lc.pdf/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Terminologie </a:t>
            </a:r>
            <a:r>
              <a:rPr 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ČSN EN 62508 – Návod pro lidská hlediska </a:t>
            </a:r>
            <a:r>
              <a:rPr 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spolehlivosti (2011)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--------------------------------------------------------------------------</a:t>
            </a:r>
            <a:b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VÚBP: 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spolehlivost lidského činitele [</a:t>
            </a:r>
            <a:r>
              <a:rPr lang="cs-CZ" alt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human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reliability]</a:t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ČSN EN 62508: 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bezporuchovost lidské činnosti,  bezchybná činnost člověka [</a:t>
            </a:r>
            <a:r>
              <a:rPr lang="cs-CZ" alt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human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reliability]</a:t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--------------------------------------------------------------------------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Spolehlivost [</a:t>
            </a:r>
            <a:r>
              <a:rPr lang="cs-CZ" alt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dependability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]</a:t>
            </a: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cs-CZ" altLang="cs-CZ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Clr>
                <a:srgbClr val="00B050"/>
              </a:buClr>
              <a:buNone/>
            </a:pPr>
            <a:endParaRPr lang="cs-CZ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14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1064" y="1266092"/>
            <a:ext cx="10068448" cy="6263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alt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TYPICKÉ MOŽNÉ CHYBY A SELHÁNÍ  LIDSKÉHO ČINITELE</a:t>
            </a:r>
            <a:r>
              <a:rPr lang="cs-CZ" sz="28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1" y="1929284"/>
            <a:ext cx="9071209" cy="514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Chyby ve stanovení cílů a organizaci podniku (neslučitelné cíle, nepřiměřené 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struktury)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Chyby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projekci a konstrukci 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projekce, zábrany, 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materiály)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Chyby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řízení (nedostatky v komunikaci, plánování, kontrole a 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sledování)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Chyby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provozu (postupy, práce obsluhy – např. záměny ovladačů, chybná manipulace s ventily, odpojení bezpečnostních systémů, nevhodné smísení chemických látek, aj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Chyby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servisu a údržbě (rozvrh, postupy)</a:t>
            </a:r>
          </a:p>
          <a:p>
            <a:pPr marL="342900" lvl="1" indent="-342900">
              <a:buClr>
                <a:srgbClr val="00B050"/>
              </a:buClr>
            </a:pPr>
            <a:endParaRPr lang="cs-CZ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15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0235" y="1079496"/>
            <a:ext cx="8850385" cy="5817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TYPICKÉ PŘÍČINY (PODMÍNKY) CHYBOVÁNÍ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1" y="1698170"/>
            <a:ext cx="9071209" cy="5373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Špatná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reflexe rizik, podcenění rizika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Neseznámení se s úkolem, nedostatek času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Neporozumění mezi konstruktérem a uživatelem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Zahlcení informacemi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Nedostatečná kvalifikace, trénovanost, osobnostní </a:t>
            </a:r>
            <a:b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zdravotní předpoklady personálu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Nedostatečné instrukce pro výkon pracovní činnosti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Špatné systémy a výkon kontroly a řízení personálu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Nevhodné pracovní podmínky a pracovní prostředí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Nedostatečné technologické, bezpečnostní a havarijní postupy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rgbClr val="00B050"/>
              </a:buClr>
            </a:pPr>
            <a:endParaRPr lang="cs-CZ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16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1015" y="442127"/>
            <a:ext cx="10249319" cy="9746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TYPICKÉ </a:t>
            </a:r>
            <a:r>
              <a:rPr lang="cs-CZ" alt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PŘÍČINY (PODMÍNKY), </a:t>
            </a:r>
            <a:r>
              <a:rPr lang="cs-CZ" alt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br>
              <a:rPr lang="cs-CZ" alt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PŮSOBÍ </a:t>
            </a:r>
            <a:r>
              <a:rPr lang="cs-CZ" alt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PORUŠENÍ PŘEDPISŮ A PRAVIDEL</a:t>
            </a:r>
            <a:r>
              <a:rPr lang="cs-CZ" sz="28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cs-CZ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1" y="1416818"/>
            <a:ext cx="9071209" cy="5655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Nedostatek kultury bezpečnosti v organizaci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Rozpory mezi řídícími pracovníky a zaměstnanci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Špatná morálka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Špatný dohled a kontrola, nedostatek péče a zájmu vedoucích pracovníků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Malá hrdost na vlastní práci, nízká sebeúcta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altLang="cs-CZ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Machrovský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přístup k práci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Víra, že se nic špatného nemůže stát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Poznaná bezmocnost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Nesmyslná pravidla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 a 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pohlaví</a:t>
            </a:r>
            <a:endParaRPr lang="cs-CZ" alt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rgbClr val="00B050"/>
              </a:buClr>
            </a:pPr>
            <a:endParaRPr lang="cs-CZ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4" y="49583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17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62717" y="495830"/>
            <a:ext cx="8850385" cy="920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LIDSKÝ ČINITEL V SYSTÉMU PREVENCE  ZÁVAŽNÝCH HAVÁRIÍ / 1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1" y="1818752"/>
            <a:ext cx="9071209" cy="5375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Vyhláška č. 227/2015 Sb., o náležitostech bezpečnostní dokumentace a rozsahu informací poskytovaných zpracovateli posudku - § 2, odst. (1):</a:t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Posouzení rizik závažné havárie se provádí pro</a:t>
            </a:r>
            <a:b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všechny fáze životního cyklu objektu od zpracování projektové dokumentace až po likvidaci,</a:t>
            </a:r>
            <a:b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běžné i mimořádné provozní podmínky včetně možného selhání lidského faktoru nebo možného vnějšího ohrožení.</a:t>
            </a:r>
            <a:endParaRPr lang="cs-CZ" sz="2000" b="1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4" y="49583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18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62717" y="495830"/>
            <a:ext cx="8850385" cy="920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LIDSKÝ ČINITEL V SYSTÉMU PREVENCE  ZÁVAŽNÝCH HAVÁRIÍ / 2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1" y="1416818"/>
            <a:ext cx="9071209" cy="5777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Příloha č. 1 (</a:t>
            </a: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 provedení posouzení rizik závažné havárie a jeho rozsah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vyhlášky č. 227/2015 Sb. </a:t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položce </a:t>
            </a: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 Výsledky a postup posouzení vlivu (spolehlivosti a chybování) lidského činitele 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uvádí tyto podkapitoly:</a:t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Identifikace kritických pracovních pozic.</a:t>
            </a:r>
            <a:b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Analýza úkolů a činností vykonávaných zaměstnanci na kritických pracovních pozicích.</a:t>
            </a:r>
            <a:b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Příčiny selhání lidského činitele na kritických pracovních pozicích a možné důsledky tohoto selhání.</a:t>
            </a:r>
            <a:b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Realizovaná a plánovaná preventivní opatření pro eliminaci chybování lidského činitele.</a:t>
            </a:r>
            <a:endParaRPr lang="cs-CZ" sz="2000" b="1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4" y="49583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19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62717" y="495830"/>
            <a:ext cx="8850385" cy="920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LIDSKÝ ČINITEL V SYSTÉMU PREVENCE  ZÁVAŽNÝCH HAVÁRIÍ / 3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78123" y="1778558"/>
            <a:ext cx="9071209" cy="541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Dílčí témata týkající se problematiky lidského činitele </a:t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v řadě položek tematických oblastí systému řízení bezpečnosti uvedených v příloze č. 2 (</a:t>
            </a:r>
            <a:r>
              <a:rPr lang="cs-CZ" alt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áležitosti charakteristiky systému řízení bezpečnosti a struktura popisu tematických oblastí systému řízení bezpečnosti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vyhlášky č. 227/2015 Sb. </a:t>
            </a:r>
            <a:br>
              <a:rPr lang="cs-CZ" alt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b="1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22" y="1597689"/>
            <a:ext cx="9402794" cy="1165608"/>
          </a:xfrm>
        </p:spPr>
        <p:txBody>
          <a:bodyPr lIns="0" tIns="0" rIns="0" bIns="0" anchor="t" anchorCtr="0">
            <a:normAutofit/>
          </a:bodyPr>
          <a:lstStyle/>
          <a:p>
            <a:r>
              <a:rPr lang="cs-CZ" sz="2400" b="1" i="1" u="sng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Výzkum nástrojů spolehlivosti a optimalizace </a:t>
            </a:r>
            <a:br>
              <a:rPr lang="cs-CZ" sz="2400" b="1" i="1" u="sng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1" u="sng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činnosti lidského činitele v citlivých pracovních systémech</a:t>
            </a:r>
            <a:endParaRPr lang="en-US" sz="2400" b="1" i="1" u="sng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22" y="2945504"/>
            <a:ext cx="9402794" cy="2566064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údaje</a:t>
            </a:r>
          </a:p>
          <a:p>
            <a:pPr algn="l"/>
            <a:endParaRPr lang="cs-CZ" sz="2600" b="1" cap="all" dirty="0">
              <a:solidFill>
                <a:srgbClr val="A50021"/>
              </a:solidFill>
              <a:latin typeface="Arial"/>
            </a:endParaRPr>
          </a:p>
          <a:p>
            <a:pPr algn="l"/>
            <a:endParaRPr lang="cs-CZ" sz="2400" cap="all" dirty="0">
              <a:solidFill>
                <a:srgbClr val="A50021"/>
              </a:solidFill>
              <a:latin typeface="Arial"/>
            </a:endParaRPr>
          </a:p>
        </p:txBody>
      </p:sp>
      <p:pic>
        <p:nvPicPr>
          <p:cNvPr id="8" name="Picture 6" descr="VUBP_logotyp_ochranna_zona (RGB) 15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7" y="566670"/>
            <a:ext cx="2551234" cy="848813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21488"/>
              </p:ext>
            </p:extLst>
          </p:nvPr>
        </p:nvGraphicFramePr>
        <p:xfrm>
          <a:off x="578840" y="3486778"/>
          <a:ext cx="7021586" cy="3275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8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07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2505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Řešitel: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VÚBP, v. v. 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4508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Doba řešení: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leden 2022 – prosinec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505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Číslo výzkumného úkolu: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9230-04-S4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6512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Autonomní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 </a:t>
                      </a:r>
                      <a:br>
                        <a:rPr lang="cs-CZ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rámci institucionální podpory MPSV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588"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5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4" y="49583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20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62717" y="495830"/>
            <a:ext cx="8850385" cy="920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LIDSKÝ ČINITEL V SYSTÉMU PREVENCE  ZÁVAŽNÝCH HAVÁRIÍ / 4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78123" y="1416818"/>
            <a:ext cx="9071209" cy="5777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Metodická </a:t>
            </a: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</a:t>
            </a: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nedostatečná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Doporučená </a:t>
            </a:r>
            <a:r>
              <a:rPr 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 </a:t>
            </a:r>
            <a:r>
              <a:rPr 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přístupu k identifikaci zdrojů rizik, analýze rizik a hodnocení rizik průmyslových havárií pro posouzení rizik v rámci prevence závažných </a:t>
            </a:r>
            <a:r>
              <a:rPr 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havárií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tomuto tématu věnuje jen stručně.</a:t>
            </a:r>
            <a:r>
              <a:rPr 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Doplněk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 Metodice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uvádí samostatný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metodický pokyn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MŽP, který ale nebyl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připraven a vydán.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Důsledkem </a:t>
            </a: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je, </a:t>
            </a: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používá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buď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metodický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pokyn pro tuto oblast v rámci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již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neplatného zákona o prevenci závažných havárií  č. 59/2006 Sb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postupováno individuálně dle uvážení analytika. </a:t>
            </a: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Předkládané </a:t>
            </a: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</a:t>
            </a: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různorodé </a:t>
            </a: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mnohdy jen v</a:t>
            </a: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obecné rovině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21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02523" y="540001"/>
            <a:ext cx="7288097" cy="576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OPTIMÁLNÍ ANALYTICKÉ METODY ? / 1 </a:t>
            </a:r>
            <a:endParaRPr lang="cs-CZ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1" y="1153276"/>
            <a:ext cx="9071209" cy="5478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Kritické pracovní pozice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k.p.p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popis; kategorizace náročnosti systému člověk – technologie; kritická místa  a úkoly v systému; osobnostní determinanty zaměstnanců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úkolů a </a:t>
            </a: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činností na </a:t>
            </a:r>
            <a:r>
              <a:rPr lang="cs-CZ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k.p.p</a:t>
            </a: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cíl a popis úkolu/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podúkolů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analýza úkolu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Příčiny selhání lidského činitele na </a:t>
            </a:r>
            <a:r>
              <a:rPr lang="cs-CZ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k.p.p</a:t>
            </a: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důsledky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identifikace 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možných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chyb/důsledků; zjištění příčin; vliv faktorů utvářející výkonnost lidí; vliv psychosociálních rizik; odhad pravděpodobnosti (?)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Preventivní opatření</a:t>
            </a:r>
            <a:endParaRPr lang="cs-CZ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80989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51209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31229" y="6719582"/>
            <a:ext cx="475008" cy="376972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22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1886" y="251209"/>
            <a:ext cx="8953081" cy="9144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OPTIMÁLNÍ </a:t>
            </a:r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ANALYTICKÉ METODY ? / 2</a:t>
            </a: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651578" y="894303"/>
            <a:ext cx="8443143" cy="5655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Analytické metody 1., 2. a 3.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generace 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HTA </a:t>
            </a: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PHEA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Hierarchická analýza úkolů - Analýza odhadu chybování lidského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činitele)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What-If</a:t>
            </a: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ecklist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stane když / Kontrolní seznam pro lidského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činitele)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HAZOP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Hazard and Operability Analysis/Study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nebezpečí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provozuschopnosti se zahrnutím lidského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činitele)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LOPA - HF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Analýza vrstev ochrany se zahrnutím lidského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činitele)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000" b="1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0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80989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51209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31229" y="6719582"/>
            <a:ext cx="475008" cy="376972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23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0580" y="251210"/>
            <a:ext cx="10440238" cy="53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FAKTORY  </a:t>
            </a:r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UTVÁŘEJÍCÍ VÝKONNOST LIDÍ ()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651578" y="994787"/>
            <a:ext cx="8443143" cy="5554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000" b="1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000" b="1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4787"/>
            <a:ext cx="10688638" cy="628836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149969" y="6780989"/>
            <a:ext cx="641084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 ČSN EN 62508 – Návod pro lidská hlediska spolehlivosti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80989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06063" y="6805640"/>
            <a:ext cx="51172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24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0366" y="540000"/>
            <a:ext cx="8662161" cy="53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KULTURA </a:t>
            </a:r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BEZPEČNOSTI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0" y="1256044"/>
            <a:ext cx="9363567" cy="5475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Příčinou většiny nežádoucích událostí je v různé míře lidská chyba. Jenou z kořenových příčin jen klima v systému </a:t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 tím související úroveň kultury bezpečnosti (KB). Posouzením lze zjistit, co je třeba v organizaci primárně řešit nebo změnit, a kde jsou nedostatky.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projektu se řeší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podkladů pro průzkum úrovně KB v rámci terénního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šetření,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možné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pro posílení KB a zlepšení výkonnosti systému řízení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bezpečnosti, a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začlenění KB do nového metodického pokynu jako nového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aspektu.</a:t>
            </a: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70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1" y="6793313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22841" y="6805639"/>
            <a:ext cx="431366" cy="278487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25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0366" y="540001"/>
            <a:ext cx="8662161" cy="539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ZÁVĚR / 1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0" y="1079496"/>
            <a:ext cx="8868617" cy="5429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Citace z knihy: TALEB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N.: </a:t>
            </a: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Černá labuť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Následky </a:t>
            </a: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vysoce nepravděpodobných </a:t>
            </a:r>
            <a:r>
              <a:rPr lang="cs-C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událostí.</a:t>
            </a:r>
            <a:endParaRPr lang="cs-CZ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Nakladatelství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Paseka, 2012. ISBN: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978-80-7432-128-3) </a:t>
            </a:r>
            <a:endParaRPr lang="cs-CZ" b="1" dirty="0" smtClean="0">
              <a:solidFill>
                <a:srgbClr val="0269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Události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typu „</a:t>
            </a:r>
            <a:r>
              <a:rPr 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černá labuť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se vyznačují těmito vlastnostmi: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leží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hranicemi obvyklých očekávání,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mají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mimořádný dopad,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jde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událost extrémní a nepředvídatelnou, a přesto hledáme pro ni dodatečné vysvětlení a vytváříme tak dojem, že ji bylo možné předvídat a lze ji i objasnit.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cs-CZ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cs-CZ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19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1" y="6793313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22841" y="6805639"/>
            <a:ext cx="431366" cy="278487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26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0366" y="540001"/>
            <a:ext cx="8662161" cy="539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ZÁVĚR / 2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472274" y="1567542"/>
            <a:ext cx="9777046" cy="4941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Chováme se,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by neexistovaly.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Logika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černé labutě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činí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 co nevíme, daleko důležitějším než to, co víme.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Černou labuť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můžeme způsobit nebo prohloubit právě tím, že ji neočekáváme. „</a:t>
            </a:r>
            <a:r>
              <a:rPr lang="cs-C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Černé labutě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nelze předpovědět, ale spíše je třeba se jejich existenci přizpůsobit. Je třeba studovat mimořádné a extrémní jevy, abychom porozuměli těm obyčejným a běžným, a pak mohli řešit prevenci a zmírnění nežádoucích událostí. Jak autor uvádí, téměř vše, co se ve společenské sféře děje, je následek vzácných, ale citelných skoků a šoků (podobně tomu tak bylo i evropskou legislativou SEVESO, zaměřenou na závažné havárie). </a:t>
            </a:r>
          </a:p>
          <a:p>
            <a:endParaRPr lang="cs-CZ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5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1" y="6793313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22841" y="6805639"/>
            <a:ext cx="431366" cy="278487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27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0366" y="540001"/>
            <a:ext cx="8662161" cy="539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ZÁVĚR / 3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432079" y="1406768"/>
            <a:ext cx="9722127" cy="5102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Nevíme, co budeme vědět. Máme vrozený sklon naslouchat expertům, dokonce i v oblastech, kde nemusejí žádní existovat. Neexistuje absolutní předpověditelnost budoucnosti.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Hodnoťte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toho, kolik je možné napáchat škody, nikoliv na základě jejich věrohodnosti. Buďte připraveni. Zmírňujme dopady nežádoucích událostí.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rychle zapomínáme, že už jen to, že jsme naživu, je mimořádná porce štěstí, výjimečná událost a náhodný jev obřích rozměrů. Přestaňte se zabírat maličkostmi.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Neexistuje žádný spolehlivý způsob, jak vypočítat nízkou pravděpodobnost.</a:t>
            </a:r>
          </a:p>
          <a:p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04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1" y="6793313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22841" y="6805639"/>
            <a:ext cx="431366" cy="278487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28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0366" y="540001"/>
            <a:ext cx="8662161" cy="539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432079" y="1406768"/>
            <a:ext cx="9722127" cy="5102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pozornost, a buďte zdrávi.</a:t>
            </a:r>
            <a:endParaRPr lang="cs-CZ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4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80989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8393" y="6805640"/>
            <a:ext cx="365813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3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20001" y="540000"/>
            <a:ext cx="7982434" cy="53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Vývoj </a:t>
            </a:r>
            <a:r>
              <a:rPr lang="cs-CZ" sz="28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– </a:t>
            </a:r>
            <a:r>
              <a:rPr lang="cs-CZ" sz="28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systému</a:t>
            </a:r>
            <a:endParaRPr lang="en-US" sz="2800" b="1" i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0" y="1657978"/>
            <a:ext cx="9263972" cy="5377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se zaměřuje na aspekty spolehlivosti lidského činitele ve vybraných pracovních systémech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nebezpečnými chemickými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látkami v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průmyslových odvětvích řízených zákonem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224/2015 Sb.,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prevenci závažných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havárií, a při železniční přepravě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nebezpečných chemických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látek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posílení znalostní základny a informovanosti směřující ke zvýšení bezpečnosti v pracovních systémech, kde selhání lidského činitele může způsobit závažné následky na zdraví a životech lidí, majetku a životním prostředí, a to pro potřeby zaměstnavatelů, orgánů státní správy a dalších zájemců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74" y="1363726"/>
            <a:ext cx="9115425" cy="57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80989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8393" y="6805640"/>
            <a:ext cx="365813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4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41536" y="540000"/>
            <a:ext cx="6752222" cy="53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VCHZ Synthesia </a:t>
            </a:r>
            <a:r>
              <a:rPr lang="cs-CZ" sz="28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Pardubice (1984</a:t>
            </a:r>
            <a:r>
              <a:rPr lang="cs-CZ" sz="28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0" y="1079497"/>
            <a:ext cx="9263972" cy="5955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Výbuch skladu černého prachu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Následky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1. údaj: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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4 ,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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10; konečný údaj: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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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 200. Místo skladu jáma 7 m hluboká o průměru 10 m; několik blízkých staveb se zřítilo, některé pryč střecha, vysklení oken v okolí.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Děj a příčina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zaměstnanci vezli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sudy se střelným prachem na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vozících, zapřažených za multikárou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Vozíky byly ve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špatném technickém stavu.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teorie - při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jízdě jeden z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vozíků vyjel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stopy a třel železnou hranou o nákladovou hranu skladiště, ve kterém se střelný prach uchovával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2. teorie: Opomenutí zavření zadních dvířka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vozíku, která pak brousila hranou o zem. V každém případě ale od soupravy odlétaly jiskry, které zapálily střelný prach na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vozících právě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 budovou, kde se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prach skladoval. Zaměstnanci si všimli hořícího nákladu a utekli. Došlo k výbuchu celého skladu. </a:t>
            </a:r>
            <a:b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/Zdroj: https://</a:t>
            </a:r>
            <a:r>
              <a:rPr lang="cs-CZ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www.idnes.cz/pardubice/zpravy/vybuch-semtin-vyroci.A140529_2068977_pardubice-zpravy_mt/</a:t>
            </a:r>
            <a:endParaRPr lang="cs-CZ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cs-C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endParaRPr lang="cs-C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80989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8393" y="6805640"/>
            <a:ext cx="365813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5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6125" y="540000"/>
            <a:ext cx="7856309" cy="53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farmak </a:t>
            </a:r>
            <a:r>
              <a:rPr lang="cs-CZ" sz="2800" b="1" i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olomouc</a:t>
            </a:r>
            <a:r>
              <a:rPr lang="cs-CZ" sz="28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(1996)</a:t>
            </a:r>
            <a:endParaRPr lang="en-US" sz="2800" b="1" i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0" y="1215851"/>
            <a:ext cx="9263972" cy="5819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Únik kyseliny sírové do kanalizace a tvorba sulfanu v kanalizaci</a:t>
            </a:r>
            <a:endParaRPr lang="cs-CZ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Následky: </a:t>
            </a:r>
            <a:r>
              <a:rPr 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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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Děj a příčina: 8,8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koncentrované kyseliny sírové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uniklo</a:t>
            </a:r>
            <a:b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připojovacího ocelového potrubí železniční cisterny při samovolném rozpojení pryžové stáčecí hadice z ocelové stáčecí trubky u cisterny. Obsluha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stáčiště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nebyla stáčení přítomna. Kyselina unikla na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stáčiště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tvořené betonovými panely, dále na travnatý terén, na asfaltovou plochu a odtud dešťovou kanalizací do kanalizace závodu. Zařízení pro měření pH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koncové šachtě vnitřní kanalizace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Farmaku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nefunkční. Reakcí kyseliny se sirníky, které byly usazeny v kanalizaci, došlo k vývinu 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sulfanu (sirovodíku),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který unikal z podnikové i veřejné kanalizace. Při havárii došlo k úmrtí dvou osob vlivem působení sirovodíku</a:t>
            </a:r>
            <a:r>
              <a:rPr lang="cs-C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 https://www.tretiruka.cz/news/priklady-vyznamnych-vodohospodarskych-havarii-od-r-1964/?utm_source=copy&amp;utm_medium=paste&amp;utm_campaign=copypaste&amp;utm_content=https%3A%2F%2Fwww.tretiruka.cz%2Fnews%2Fpriklady-vyznamnych-vodohospodarskych-havarii-od-r-1964%2F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80989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8393" y="6805640"/>
            <a:ext cx="365813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6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6125" y="540000"/>
            <a:ext cx="7856309" cy="53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Zaměření a cíle projektu</a:t>
            </a:r>
            <a:endParaRPr lang="en-US" sz="2800" b="1" i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0" y="1376624"/>
            <a:ext cx="9263972" cy="5658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se zaměřuje na aspekty spolehlivosti lidského činitele ve vybraných pracovních systémech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nebezpečnými chemickými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látkami v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průmyslových odvětvích řízených zákonem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224/2015 Sb.,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prevenci závažných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havárií, a při železniční přepravě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nebezpečných chemických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látek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posílení znalostní základny a informovanosti směřující ke zvýšení bezpečnosti v pracovních systémech, kde selhání lidského činitele může způsobit závažné následky na zdraví a životech lidí, majetku a životním prostředí, a to pro potřeby zaměstnavatelů, orgánů státní správy a dalších zájemců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80989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8393" y="6805640"/>
            <a:ext cx="365813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7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0366" y="1185706"/>
            <a:ext cx="8662161" cy="61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vybrané pracovní </a:t>
            </a:r>
            <a:r>
              <a:rPr lang="cs-CZ" sz="2800" b="1" i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systémy / činnosti</a:t>
            </a:r>
            <a:endParaRPr lang="en-US" sz="2800" b="1" i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0" y="1671415"/>
            <a:ext cx="8604753" cy="4937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050"/>
              </a:buClr>
              <a:buNone/>
            </a:pPr>
            <a:endParaRPr lang="cs-CZ" sz="2000" b="1" dirty="0"/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čerpání kapalných nebezpečných chemických látek nebo přepouštění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plynů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skladové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operace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</a:t>
            </a:r>
            <a:r>
              <a:rPr lang="cs-CZ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nakládání </a:t>
            </a:r>
            <a:r>
              <a:rPr lang="cs-CZ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výbušninami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železniční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přeprava nebezpečných chemických látek na podnikových vlečkách (průmyslových dráhách)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8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0967" y="1216334"/>
            <a:ext cx="10289512" cy="5627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8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Základní požadavek k analýze lidského činitele</a:t>
            </a:r>
            <a:r>
              <a:rPr lang="cs-CZ" sz="2800" b="1" i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0" y="2197286"/>
            <a:ext cx="9071209" cy="3908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KOMPLETNÍ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ROZHRANÍ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ČLOVĚK 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(proces/zařízení)</a:t>
            </a: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</a:t>
            </a: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zjištění položek důležitých pro studii lidského činitele: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vlastnosti člověka</a:t>
            </a:r>
            <a:b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složky procesu/zařízení</a:t>
            </a: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0218" b="10218"/>
          <a:stretch>
            <a:fillRect/>
          </a:stretch>
        </p:blipFill>
        <p:spPr>
          <a:xfrm>
            <a:off x="9791210" y="6768750"/>
            <a:ext cx="362996" cy="303138"/>
          </a:xfrm>
        </p:spPr>
      </p:pic>
      <p:pic>
        <p:nvPicPr>
          <p:cNvPr id="7" name="Picture 6" descr="VUBP_logotyp_ochranna_zona (RGB) 15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1621536" cy="53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6299" y="6805640"/>
            <a:ext cx="407908" cy="229358"/>
          </a:xfrm>
        </p:spPr>
        <p:txBody>
          <a:bodyPr/>
          <a:lstStyle/>
          <a:p>
            <a:pPr algn="ctr"/>
            <a:fld id="{C3D71614-0102-2D4E-B05E-703CDA607E85}" type="slidenum">
              <a:rPr lang="en-US" sz="1200" b="1" smtClean="0">
                <a:solidFill>
                  <a:srgbClr val="000000"/>
                </a:solidFill>
                <a:latin typeface="Arial"/>
                <a:cs typeface="Arial"/>
              </a:rPr>
              <a:pPr algn="ctr"/>
              <a:t>9</a:t>
            </a:fld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0235" y="540000"/>
            <a:ext cx="8850385" cy="539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VLASTNOSTI ČLOVĚKA () / 1</a:t>
            </a:r>
            <a:endParaRPr lang="cs-CZ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720001" y="1116386"/>
            <a:ext cx="9071209" cy="5515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Antropometrie </a:t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(výška; váha; vzdálenost dosahu; velikost ruky)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Smysly (zrak; barvoslepost; sluch; </a:t>
            </a:r>
            <a:r>
              <a:rPr lang="cs-CZ" altLang="cs-CZ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kinestetika</a:t>
            </a: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Verbální dovednost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Kognitivní funkce (pozornost; rozhodování; diagnóza; zpracování informací – kvalita, rychlost; úsudek; jazykové znalosti; paměť; kapacita duševní zátěže; vnímání; řešení problému; schopnost čtení; uvažování; uznání; přemýšlení)</a:t>
            </a:r>
            <a:b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cs-CZ" alt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 Paul </a:t>
            </a:r>
            <a:r>
              <a:rPr lang="cs-CZ" alt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Baybutt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v: </a:t>
            </a:r>
            <a:r>
              <a:rPr lang="cs-CZ" alt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https://www.primatech.com/images/docs/paper_human_factors_in_process_safety_and_risk_management_needs_for_models_tools_and_techniques.pdf</a:t>
            </a:r>
            <a:endParaRPr lang="cs-CZ" altLang="cs-C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cs-CZ" altLang="cs-CZ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F272B97A54FE4AB160C2FE90F15734" ma:contentTypeVersion="14" ma:contentTypeDescription="Vytvoří nový dokument" ma:contentTypeScope="" ma:versionID="7d191be031365293d77d3934f1485929">
  <xsd:schema xmlns:xsd="http://www.w3.org/2001/XMLSchema" xmlns:xs="http://www.w3.org/2001/XMLSchema" xmlns:p="http://schemas.microsoft.com/office/2006/metadata/properties" xmlns:ns2="64b660fb-1933-48d9-8623-2d8cff15aa45" xmlns:ns3="bb530b19-209f-4bd7-a3c5-fa3b24f4b9d5" targetNamespace="http://schemas.microsoft.com/office/2006/metadata/properties" ma:root="true" ma:fieldsID="a56d8f15eab6b574e98d902467e22182" ns2:_="" ns3:_="">
    <xsd:import namespace="64b660fb-1933-48d9-8623-2d8cff15aa45"/>
    <xsd:import namespace="bb530b19-209f-4bd7-a3c5-fa3b24f4b9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660fb-1933-48d9-8623-2d8cff15a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416d5b17-362a-4806-a8d2-31fa892a0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30b19-209f-4bd7-a3c5-fa3b24f4b9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7a739ef-20b8-4778-b661-20538e38b2e2}" ma:internalName="TaxCatchAll" ma:showField="CatchAllData" ma:web="bb530b19-209f-4bd7-a3c5-fa3b24f4b9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06F77-1A1C-42C1-A558-D494CB5D3A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7427B2-C391-42C1-B7BA-86B6B24B3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b660fb-1933-48d9-8623-2d8cff15aa45"/>
    <ds:schemaRef ds:uri="bb530b19-209f-4bd7-a3c5-fa3b24f4b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6288</TotalTime>
  <Words>819</Words>
  <Application>Microsoft Office PowerPoint</Application>
  <PresentationFormat>Vlastní</PresentationFormat>
  <Paragraphs>195</Paragraphs>
  <Slides>28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Office Theme</vt:lpstr>
      <vt:lpstr>informace o projektu zaměřeném na nástroje spolehlivosti  a optimalizace činnosti  lidského činitele </vt:lpstr>
      <vt:lpstr>Výzkum nástrojů spolehlivosti a optimalizace  činnosti lidského činitele v citlivých pracovních systémech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Base>www.vubp.cz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VUBP Presentation</dc:title>
  <dc:creator>Martin Chrenko</dc:creator>
  <cp:keywords>VUBP</cp:keywords>
  <cp:lastModifiedBy>reditelsj</cp:lastModifiedBy>
  <cp:revision>418</cp:revision>
  <dcterms:created xsi:type="dcterms:W3CDTF">2019-12-02T19:27:04Z</dcterms:created>
  <dcterms:modified xsi:type="dcterms:W3CDTF">2023-10-16T07:29:03Z</dcterms:modified>
</cp:coreProperties>
</file>