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12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01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94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91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79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33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65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8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49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2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9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BB515-0220-4B2D-B507-599D5F01389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BA46C-B7E6-4960-A1B2-F9B0E84E4A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65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musclesdawn.tech/?_lp=1&amp;_token=uuid_3p6susk23g29r_3p6susk23g29r64ff1a7352c4f5.98837876" TargetMode="External"/><Relationship Id="rId7" Type="http://schemas.openxmlformats.org/officeDocument/2006/relationships/hyperlink" Target="https://ibydleni.cz/wp-content/uploads/2023/09/drone-1080844_1280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novinky.cz/clanek/internet-a-pc-software-svet-se-riti-kvuli-ai-do-obri-energeticke-krize-varuji-experti-40445621#dop_ab_variant=0&amp;dop_source_zone_name=novinky.sznhp.box&amp;source=hp&amp;seq_no=8&amp;utm_campaign=&amp;utm_medium=z-boxiku&amp;utm_source=[http://www.seznam.cz%3C/a%3E]www.seznam.cz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s.wikipedia.org/wiki/Chatbo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3498" y="2348880"/>
            <a:ext cx="7772400" cy="1470025"/>
          </a:xfrm>
        </p:spPr>
        <p:txBody>
          <a:bodyPr/>
          <a:lstStyle/>
          <a:p>
            <a:r>
              <a:rPr lang="cs-CZ" b="1" dirty="0" smtClean="0"/>
              <a:t>Umělá inteligence (AI)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APROCHEM 2023,</a:t>
            </a:r>
          </a:p>
          <a:p>
            <a:r>
              <a:rPr lang="cs-CZ" dirty="0" smtClean="0"/>
              <a:t>Hustopeče u Brna, </a:t>
            </a:r>
          </a:p>
          <a:p>
            <a:r>
              <a:rPr lang="cs-CZ" dirty="0" smtClean="0"/>
              <a:t>18.10. – 19.10.2023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  <p:pic>
        <p:nvPicPr>
          <p:cNvPr id="6" name="Obrázek 5" descr="Ukázkový obrázek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9" y="1052736"/>
            <a:ext cx="1980559" cy="141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o si o AI revoluci myslí čeští miliardáři?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73" y="4688582"/>
            <a:ext cx="1800201" cy="136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ibydleni.cz/wp-content/uploads/2023/09/artificial-intelligence-2167835_12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73" y="1052736"/>
            <a:ext cx="1800201" cy="141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https://ibydleni.cz/wp-content/uploads/2023/09/drone-1080844_1280-1024x705.jpg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8" y="4688582"/>
            <a:ext cx="1980559" cy="136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https://www.autozive.cz/wp-content/uploads/2023/07/design-bez-prace-730x41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1584176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3959932" y="1761318"/>
            <a:ext cx="1548172" cy="8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Využití AI v rizikovém managementu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Zpracování velkého množství dat v krátkém čase: </a:t>
            </a:r>
          </a:p>
          <a:p>
            <a:pPr lvl="1"/>
            <a:r>
              <a:rPr lang="cs-CZ" b="1" dirty="0" smtClean="0"/>
              <a:t>Statická fáze</a:t>
            </a:r>
            <a:r>
              <a:rPr lang="cs-CZ" dirty="0" smtClean="0"/>
              <a:t>: havarijní dokumentace, inspirace týmů pro zpracování dokumentace, </a:t>
            </a:r>
            <a:r>
              <a:rPr lang="cs-CZ" dirty="0"/>
              <a:t>predikce </a:t>
            </a:r>
            <a:r>
              <a:rPr lang="cs-CZ" dirty="0" smtClean="0"/>
              <a:t>rizik a hrozeb, nové strategie zdolávání, vyhledávání slabin </a:t>
            </a:r>
            <a:r>
              <a:rPr lang="cs-CZ" smtClean="0"/>
              <a:t>v ochraně, </a:t>
            </a:r>
            <a:r>
              <a:rPr lang="cs-CZ" dirty="0" smtClean="0"/>
              <a:t>prediktivní údržba …</a:t>
            </a:r>
          </a:p>
          <a:p>
            <a:pPr lvl="1"/>
            <a:r>
              <a:rPr lang="cs-CZ" b="1" dirty="0" smtClean="0"/>
              <a:t>Dynamická fáze</a:t>
            </a:r>
            <a:r>
              <a:rPr lang="cs-CZ" dirty="0" smtClean="0"/>
              <a:t>: modelace příčin a vývoje havárie, </a:t>
            </a:r>
            <a:r>
              <a:rPr lang="cs-CZ" dirty="0"/>
              <a:t>řešení havarijní situace, </a:t>
            </a:r>
            <a:r>
              <a:rPr lang="cs-CZ" dirty="0" smtClean="0"/>
              <a:t>strategie havarijního zásahu, včasné operativní zabezpečení potřebných zdrojů, stav a identifikace osob v dané lokalitě a jejich informování …</a:t>
            </a:r>
          </a:p>
          <a:p>
            <a:pPr lvl="1"/>
            <a:r>
              <a:rPr lang="cs-CZ" b="1" dirty="0" smtClean="0"/>
              <a:t>Snížení administrativní náročnosti</a:t>
            </a:r>
            <a:r>
              <a:rPr lang="cs-CZ" dirty="0" smtClean="0"/>
              <a:t>: odhalení duplikace požadovaných informací, redukce zbytečných nařízení, postupů a procesů, stanovení adekvátního počtu pracovníků ...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118311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Co si představit pod AI?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18457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AI využívá tzv. jazykové modely</a:t>
            </a:r>
          </a:p>
          <a:p>
            <a:pPr lvl="1"/>
            <a:r>
              <a:rPr lang="cs-CZ" dirty="0" smtClean="0"/>
              <a:t>založené na strojovém učení a neuronových sítích</a:t>
            </a:r>
          </a:p>
          <a:p>
            <a:pPr lvl="1"/>
            <a:r>
              <a:rPr lang="cs-CZ" dirty="0" smtClean="0"/>
              <a:t>využívá elektronické podoby dat uložených v dokumentech, sítích a také na internetu</a:t>
            </a:r>
          </a:p>
          <a:p>
            <a:pPr lvl="1"/>
            <a:r>
              <a:rPr lang="cs-CZ" dirty="0" smtClean="0"/>
              <a:t>modely před nasazením musí být trénovány</a:t>
            </a:r>
          </a:p>
          <a:p>
            <a:r>
              <a:rPr lang="cs-CZ" dirty="0" smtClean="0"/>
              <a:t>generativní </a:t>
            </a:r>
            <a:r>
              <a:rPr lang="cs-CZ" dirty="0"/>
              <a:t>AI – </a:t>
            </a:r>
            <a:r>
              <a:rPr lang="cs-CZ" dirty="0" smtClean="0"/>
              <a:t>dokáže </a:t>
            </a:r>
            <a:r>
              <a:rPr lang="cs-CZ" dirty="0"/>
              <a:t>podle vzorců </a:t>
            </a:r>
            <a:r>
              <a:rPr lang="cs-CZ" dirty="0" smtClean="0"/>
              <a:t>procesů v </a:t>
            </a:r>
            <a:r>
              <a:rPr lang="cs-CZ" dirty="0"/>
              <a:t>modelech </a:t>
            </a:r>
            <a:r>
              <a:rPr lang="cs-CZ" dirty="0" smtClean="0"/>
              <a:t>generovat další data</a:t>
            </a:r>
          </a:p>
          <a:p>
            <a:pPr lvl="1"/>
            <a:r>
              <a:rPr lang="cs-CZ" dirty="0" smtClean="0"/>
              <a:t>nárůst dat a jejich zpracování </a:t>
            </a:r>
          </a:p>
          <a:p>
            <a:pPr lvl="2"/>
            <a:r>
              <a:rPr lang="cs-CZ" dirty="0" smtClean="0"/>
              <a:t>přinese </a:t>
            </a:r>
            <a:r>
              <a:rPr lang="cs-CZ" dirty="0"/>
              <a:t>příležitost přeměnit </a:t>
            </a:r>
            <a:r>
              <a:rPr lang="cs-CZ" dirty="0" smtClean="0"/>
              <a:t>aktivní </a:t>
            </a:r>
            <a:r>
              <a:rPr lang="cs-CZ" dirty="0"/>
              <a:t>data na prakticky využitelné </a:t>
            </a:r>
            <a:r>
              <a:rPr lang="cs-CZ" dirty="0" smtClean="0"/>
              <a:t>informace</a:t>
            </a:r>
          </a:p>
          <a:p>
            <a:pPr lvl="2"/>
            <a:r>
              <a:rPr lang="cs-CZ" dirty="0" smtClean="0"/>
              <a:t>způsobuje však nárůst energetické náročnosti datových center 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6221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Co se dá od AI očekávat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umí pracovat </a:t>
            </a:r>
            <a:r>
              <a:rPr lang="cs-CZ" dirty="0"/>
              <a:t>ve stovkách různých jazyků, </a:t>
            </a:r>
            <a:endParaRPr lang="cs-CZ" dirty="0" smtClean="0"/>
          </a:p>
          <a:p>
            <a:pPr lvl="1"/>
            <a:r>
              <a:rPr lang="cs-CZ" dirty="0" smtClean="0"/>
              <a:t>plynule </a:t>
            </a:r>
            <a:r>
              <a:rPr lang="cs-CZ" dirty="0"/>
              <a:t>analyzovat text, obrázky a video, </a:t>
            </a:r>
            <a:r>
              <a:rPr lang="cs-CZ" dirty="0" smtClean="0"/>
              <a:t>komunikovat, vyvíjet </a:t>
            </a:r>
            <a:r>
              <a:rPr lang="cs-CZ" dirty="0"/>
              <a:t>nové nástroje pro rozšířenou </a:t>
            </a:r>
            <a:r>
              <a:rPr lang="cs-CZ" dirty="0" smtClean="0"/>
              <a:t>realitu</a:t>
            </a:r>
          </a:p>
          <a:p>
            <a:pPr lvl="1"/>
            <a:r>
              <a:rPr lang="cs-CZ" dirty="0" smtClean="0"/>
              <a:t>zvyšuje efektivitu lidských činností a rozhodování</a:t>
            </a:r>
          </a:p>
          <a:p>
            <a:r>
              <a:rPr lang="cs-CZ" dirty="0" smtClean="0"/>
              <a:t>např.: </a:t>
            </a:r>
          </a:p>
          <a:p>
            <a:pPr lvl="1"/>
            <a:r>
              <a:rPr lang="cs-CZ" dirty="0" err="1" smtClean="0"/>
              <a:t>ChatGPT</a:t>
            </a:r>
            <a:r>
              <a:rPr lang="cs-CZ" dirty="0" smtClean="0"/>
              <a:t> (4.0) dokáže generovat nové </a:t>
            </a:r>
            <a:r>
              <a:rPr lang="cs-CZ" dirty="0" smtClean="0"/>
              <a:t>textové výstupy</a:t>
            </a:r>
            <a:endParaRPr lang="cs-CZ" dirty="0" smtClean="0"/>
          </a:p>
          <a:p>
            <a:pPr lvl="1"/>
            <a:r>
              <a:rPr lang="cs-CZ" dirty="0" err="1"/>
              <a:t>Trader</a:t>
            </a:r>
            <a:r>
              <a:rPr lang="cs-CZ" dirty="0"/>
              <a:t> AI má pomoci investorům sázet na nejlepší akcie, dluhopisy a </a:t>
            </a:r>
            <a:r>
              <a:rPr lang="cs-CZ" dirty="0" smtClean="0"/>
              <a:t>měny (technická a hospodářská analýza)</a:t>
            </a:r>
          </a:p>
          <a:p>
            <a:pPr lvl="1"/>
            <a:r>
              <a:rPr lang="cs-CZ" dirty="0" smtClean="0"/>
              <a:t>Bohužel i vytvářet přesvědčivá </a:t>
            </a:r>
            <a:r>
              <a:rPr lang="cs-CZ" dirty="0" err="1" smtClean="0"/>
              <a:t>hoax</a:t>
            </a:r>
            <a:r>
              <a:rPr lang="cs-CZ" dirty="0" smtClean="0"/>
              <a:t> (</a:t>
            </a:r>
            <a:r>
              <a:rPr lang="cs-CZ" dirty="0" err="1" smtClean="0"/>
              <a:t>deepfake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2835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Kde se již využívá GAI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400600"/>
          </a:xfrm>
        </p:spPr>
        <p:txBody>
          <a:bodyPr>
            <a:noAutofit/>
          </a:bodyPr>
          <a:lstStyle/>
          <a:p>
            <a:pPr lvl="0"/>
            <a:r>
              <a:rPr lang="cs-CZ" sz="1510" b="1" dirty="0"/>
              <a:t>Umění a kreativita</a:t>
            </a:r>
            <a:r>
              <a:rPr lang="cs-CZ" sz="1510" dirty="0"/>
              <a:t> – Během pár sekund si poradí s vytvářením nových obrázků, ilustrací a designu. Mnoho umělců a designérů ji využívá k inspiraci a rozšíření svých tvůrčích možností.</a:t>
            </a:r>
          </a:p>
          <a:p>
            <a:pPr lvl="0"/>
            <a:r>
              <a:rPr lang="cs-CZ" sz="1510" b="1" dirty="0"/>
              <a:t>Hudba </a:t>
            </a:r>
            <a:r>
              <a:rPr lang="cs-CZ" sz="1510" dirty="0"/>
              <a:t>– Hravě zvládne generovat nové hudební skladby, melodie a tóny. To může být využito ve filmovém průmyslu, v herní hudbě a také pro experimentování s novými hudebními styly.</a:t>
            </a:r>
          </a:p>
          <a:p>
            <a:pPr lvl="0"/>
            <a:r>
              <a:rPr lang="cs-CZ" sz="1510" b="1" dirty="0"/>
              <a:t>Texty </a:t>
            </a:r>
            <a:r>
              <a:rPr lang="cs-CZ" sz="1510" dirty="0"/>
              <a:t>– Napíše nové texty, povídky, články i poezii. To má potenciál pro různé oblasti, jako je třeba žurnalistika, marketing atd.</a:t>
            </a:r>
          </a:p>
          <a:p>
            <a:pPr lvl="0"/>
            <a:r>
              <a:rPr lang="cs-CZ" sz="1510" b="1" dirty="0"/>
              <a:t>Design a móda </a:t>
            </a:r>
            <a:r>
              <a:rPr lang="cs-CZ" sz="1510" dirty="0"/>
              <a:t>– Vytváření návrhů nových vzorů, stylů, designů oděvů a doplňků pro ni není žádný oříšek.</a:t>
            </a:r>
          </a:p>
          <a:p>
            <a:pPr lvl="0"/>
            <a:r>
              <a:rPr lang="cs-CZ" sz="1510" b="1" dirty="0"/>
              <a:t>Vědecký výzkum</a:t>
            </a:r>
            <a:r>
              <a:rPr lang="cs-CZ" sz="1510" dirty="0"/>
              <a:t> – Vědecká komunita ji využije pro analýzu dat a odhalení vzorců, které by lidem mohly uniknout. Tím může přispět k objevování nových poznatků a zjištění skrytých souvislostí.</a:t>
            </a:r>
          </a:p>
          <a:p>
            <a:pPr lvl="0"/>
            <a:r>
              <a:rPr lang="cs-CZ" sz="1510" b="1" dirty="0"/>
              <a:t>Medicína</a:t>
            </a:r>
            <a:r>
              <a:rPr lang="cs-CZ" sz="1510" dirty="0"/>
              <a:t> – V medicíně může pomoci například při vývoji nových léků, modelování proteinů a genetických struktur.</a:t>
            </a:r>
          </a:p>
          <a:p>
            <a:pPr lvl="0"/>
            <a:r>
              <a:rPr lang="cs-CZ" sz="1510" b="1" dirty="0"/>
              <a:t>Reklama a marketing</a:t>
            </a:r>
            <a:r>
              <a:rPr lang="cs-CZ" sz="1510" dirty="0"/>
              <a:t> – Najde své uplatnění v personalizovaných reklamách, designech nebo třeba při vytváření obsahu pro sociální média.</a:t>
            </a:r>
          </a:p>
          <a:p>
            <a:pPr lvl="0"/>
            <a:r>
              <a:rPr lang="cs-CZ" sz="1510" b="1" dirty="0"/>
              <a:t>Film a animace</a:t>
            </a:r>
            <a:r>
              <a:rPr lang="cs-CZ" sz="1510" dirty="0"/>
              <a:t> – Může vytvářet vizuální efekty, modelovat postavy a vytvářet scény.</a:t>
            </a:r>
          </a:p>
          <a:p>
            <a:pPr lvl="0"/>
            <a:r>
              <a:rPr lang="cs-CZ" sz="1510" b="1" dirty="0"/>
              <a:t>Videohry</a:t>
            </a:r>
            <a:r>
              <a:rPr lang="cs-CZ" sz="1510" dirty="0"/>
              <a:t> – V herním průmyslu najde uplatnění při generování herního obsahu, </a:t>
            </a:r>
            <a:r>
              <a:rPr lang="cs-CZ" sz="1510" dirty="0" err="1"/>
              <a:t>levelů</a:t>
            </a:r>
            <a:r>
              <a:rPr lang="cs-CZ" sz="1510" dirty="0"/>
              <a:t> a postav.</a:t>
            </a:r>
          </a:p>
          <a:p>
            <a:pPr lvl="0"/>
            <a:r>
              <a:rPr lang="cs-CZ" sz="1510" b="1" dirty="0"/>
              <a:t>Vědecká fikce </a:t>
            </a:r>
            <a:r>
              <a:rPr lang="cs-CZ" sz="1510" dirty="0"/>
              <a:t>– Poslouží také jako nástroj pro tvorbu fiktivních světů, postav a příběhů pro spisovatele sci-fi </a:t>
            </a:r>
            <a:r>
              <a:rPr lang="cs-CZ" sz="1510" dirty="0" smtClean="0"/>
              <a:t>literatury</a:t>
            </a:r>
          </a:p>
          <a:p>
            <a:pPr lvl="0"/>
            <a:r>
              <a:rPr lang="cs-CZ" sz="1510" b="1" dirty="0" smtClean="0"/>
              <a:t>Programování</a:t>
            </a:r>
            <a:r>
              <a:rPr lang="cs-CZ" sz="1510" dirty="0" smtClean="0"/>
              <a:t> – kontrola a oprava sekvencí programů, tvorba příkazových řádek</a:t>
            </a:r>
          </a:p>
          <a:p>
            <a:pPr lvl="0"/>
            <a:endParaRPr lang="cs-CZ" sz="1510" dirty="0" smtClean="0"/>
          </a:p>
          <a:p>
            <a:pPr lvl="0"/>
            <a:r>
              <a:rPr lang="cs-CZ" sz="1510" b="1" dirty="0" smtClean="0"/>
              <a:t>Další, viz. komentář k prezentaci 012</a:t>
            </a:r>
            <a:endParaRPr lang="cs-CZ" sz="151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125892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Papyrus z </a:t>
            </a:r>
            <a:r>
              <a:rPr lang="cs-CZ" b="1" dirty="0" err="1" smtClean="0"/>
              <a:t>Pompeí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268760"/>
            <a:ext cx="748883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Rozluštěný text AI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9" y="1340768"/>
            <a:ext cx="770485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9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Souhrn výhod </a:t>
            </a:r>
            <a:r>
              <a:rPr lang="cs-CZ" b="1" dirty="0"/>
              <a:t>a </a:t>
            </a:r>
            <a:r>
              <a:rPr lang="cs-CZ" b="1" dirty="0" smtClean="0"/>
              <a:t>rizik </a:t>
            </a:r>
            <a:r>
              <a:rPr lang="cs-CZ" b="1" dirty="0"/>
              <a:t>GAI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představuje</a:t>
            </a:r>
            <a:r>
              <a:rPr lang="cs-CZ" dirty="0"/>
              <a:t> </a:t>
            </a:r>
            <a:r>
              <a:rPr lang="cs-CZ" b="1" dirty="0"/>
              <a:t>schopnost tvořit originální obsah</a:t>
            </a:r>
            <a:r>
              <a:rPr lang="cs-CZ" dirty="0"/>
              <a:t>, který přesahuje do různých </a:t>
            </a:r>
            <a:r>
              <a:rPr lang="cs-CZ" dirty="0" smtClean="0"/>
              <a:t>oblastí</a:t>
            </a:r>
            <a:endParaRPr lang="cs-CZ" dirty="0"/>
          </a:p>
          <a:p>
            <a:pPr lvl="0"/>
            <a:r>
              <a:rPr lang="cs-CZ" dirty="0" smtClean="0"/>
              <a:t>je </a:t>
            </a:r>
            <a:r>
              <a:rPr lang="cs-CZ" dirty="0"/>
              <a:t>schopná </a:t>
            </a:r>
            <a:r>
              <a:rPr lang="cs-CZ" dirty="0" smtClean="0"/>
              <a:t>pracovat velmi </a:t>
            </a:r>
            <a:r>
              <a:rPr lang="cs-CZ" b="1" dirty="0" smtClean="0"/>
              <a:t>rychle</a:t>
            </a:r>
            <a:r>
              <a:rPr lang="cs-CZ" dirty="0" smtClean="0"/>
              <a:t>, </a:t>
            </a:r>
            <a:r>
              <a:rPr lang="cs-CZ" dirty="0"/>
              <a:t>kromě tvorby samotné </a:t>
            </a:r>
            <a:r>
              <a:rPr lang="cs-CZ" dirty="0" smtClean="0"/>
              <a:t>nás může </a:t>
            </a:r>
            <a:r>
              <a:rPr lang="cs-CZ" b="1" dirty="0" smtClean="0"/>
              <a:t>inspirovat</a:t>
            </a:r>
            <a:r>
              <a:rPr lang="cs-CZ" dirty="0"/>
              <a:t>. Generativní AI je schopna analyzovat a hledat vzory v obrovském množství dat, čímž může nás, lidi popostrčit k </a:t>
            </a:r>
            <a:r>
              <a:rPr lang="cs-CZ" b="1" dirty="0"/>
              <a:t>inovacím</a:t>
            </a:r>
            <a:r>
              <a:rPr lang="cs-CZ" dirty="0"/>
              <a:t> a jinému úhlu pohledu bez zdlouhavého procesu</a:t>
            </a:r>
          </a:p>
          <a:p>
            <a:r>
              <a:rPr lang="cs-CZ" b="1" dirty="0"/>
              <a:t>Rizika: </a:t>
            </a:r>
            <a:endParaRPr lang="cs-CZ" b="1" dirty="0" smtClean="0"/>
          </a:p>
          <a:p>
            <a:pPr lvl="1"/>
            <a:r>
              <a:rPr lang="cs-CZ" dirty="0" smtClean="0"/>
              <a:t>Svět </a:t>
            </a:r>
            <a:r>
              <a:rPr lang="cs-CZ" dirty="0"/>
              <a:t>se řítí do energetické </a:t>
            </a:r>
            <a:r>
              <a:rPr lang="cs-CZ" dirty="0" smtClean="0"/>
              <a:t>krize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smtClean="0">
                <a:hlinkClick r:id="rId2"/>
              </a:rPr>
              <a:t>Svět </a:t>
            </a:r>
            <a:r>
              <a:rPr lang="cs-CZ" dirty="0">
                <a:hlinkClick r:id="rId2"/>
              </a:rPr>
              <a:t>se řítí kvůli AI do obří energetické krize, varují experti </a:t>
            </a:r>
            <a:r>
              <a:rPr lang="cs-CZ" dirty="0" smtClean="0">
                <a:hlinkClick r:id="rId2"/>
              </a:rPr>
              <a:t>– Novinky</a:t>
            </a:r>
            <a:r>
              <a:rPr lang="cs-CZ" u="sng" dirty="0" smtClean="0"/>
              <a:t>)</a:t>
            </a:r>
          </a:p>
          <a:p>
            <a:pPr lvl="1"/>
            <a:r>
              <a:rPr lang="cs-CZ" dirty="0" smtClean="0"/>
              <a:t>Dodržování autorských práv, transparentnost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219066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Chatboty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 err="1"/>
              <a:t>Perzonifikace</a:t>
            </a:r>
            <a:r>
              <a:rPr lang="cs-CZ" b="1" dirty="0"/>
              <a:t> GIA</a:t>
            </a:r>
            <a:r>
              <a:rPr lang="cs-CZ" dirty="0"/>
              <a:t>: </a:t>
            </a:r>
            <a:endParaRPr lang="cs-CZ" sz="2800" dirty="0"/>
          </a:p>
          <a:p>
            <a:pPr lvl="1"/>
            <a:r>
              <a:rPr lang="cs-CZ" u="sng" dirty="0" err="1">
                <a:hlinkClick r:id="rId2"/>
              </a:rPr>
              <a:t>Chatbot</a:t>
            </a:r>
            <a:r>
              <a:rPr lang="cs-CZ" u="sng" dirty="0">
                <a:hlinkClick r:id="rId2"/>
              </a:rPr>
              <a:t> je označení pro počítačové programy určené k automatizované komunikaci s lidmi </a:t>
            </a:r>
            <a:r>
              <a:rPr lang="cs-CZ" u="sng" baseline="30000" dirty="0">
                <a:hlinkClick r:id="rId2"/>
              </a:rPr>
              <a:t>1</a:t>
            </a:r>
            <a:r>
              <a:rPr lang="cs-CZ" dirty="0"/>
              <a:t>. </a:t>
            </a:r>
            <a:r>
              <a:rPr lang="cs-CZ" u="sng" dirty="0">
                <a:hlinkClick r:id="rId2"/>
              </a:rPr>
              <a:t>Tyto programy jsou schopné simulovat konverzaci s uživateli a odpovídat na jejich otázky </a:t>
            </a:r>
            <a:r>
              <a:rPr lang="cs-CZ" u="sng" baseline="30000" dirty="0">
                <a:hlinkClick r:id="rId2"/>
              </a:rPr>
              <a:t>1</a:t>
            </a:r>
            <a:r>
              <a:rPr lang="cs-CZ" dirty="0"/>
              <a:t>. </a:t>
            </a:r>
            <a:endParaRPr lang="cs-CZ" sz="3200" dirty="0"/>
          </a:p>
          <a:p>
            <a:pPr lvl="1"/>
            <a:r>
              <a:rPr lang="cs-CZ" u="sng" dirty="0">
                <a:hlinkClick r:id="rId2"/>
              </a:rPr>
              <a:t>Mezi nejčastěji používané platformy patří </a:t>
            </a:r>
            <a:r>
              <a:rPr lang="cs-CZ" u="sng" dirty="0" err="1">
                <a:hlinkClick r:id="rId2"/>
              </a:rPr>
              <a:t>Facebook</a:t>
            </a:r>
            <a:r>
              <a:rPr lang="cs-CZ" u="sng" dirty="0">
                <a:hlinkClick r:id="rId2"/>
              </a:rPr>
              <a:t> Messenger, </a:t>
            </a:r>
            <a:r>
              <a:rPr lang="cs-CZ" u="sng" dirty="0" err="1">
                <a:hlinkClick r:id="rId2"/>
              </a:rPr>
              <a:t>Skype</a:t>
            </a:r>
            <a:r>
              <a:rPr lang="cs-CZ" u="sng" dirty="0">
                <a:hlinkClick r:id="rId2"/>
              </a:rPr>
              <a:t>, </a:t>
            </a:r>
            <a:r>
              <a:rPr lang="cs-CZ" u="sng" dirty="0" err="1">
                <a:hlinkClick r:id="rId2"/>
              </a:rPr>
              <a:t>Viber</a:t>
            </a:r>
            <a:r>
              <a:rPr lang="cs-CZ" u="sng" dirty="0">
                <a:hlinkClick r:id="rId2"/>
              </a:rPr>
              <a:t>, </a:t>
            </a:r>
            <a:r>
              <a:rPr lang="cs-CZ" u="sng" dirty="0" err="1">
                <a:hlinkClick r:id="rId2"/>
              </a:rPr>
              <a:t>WhatsApp</a:t>
            </a:r>
            <a:r>
              <a:rPr lang="cs-CZ" u="sng" dirty="0">
                <a:hlinkClick r:id="rId2"/>
              </a:rPr>
              <a:t>, Telegram, </a:t>
            </a:r>
            <a:r>
              <a:rPr lang="cs-CZ" u="sng" dirty="0" err="1">
                <a:hlinkClick r:id="rId2"/>
              </a:rPr>
              <a:t>WeChat</a:t>
            </a:r>
            <a:r>
              <a:rPr lang="cs-CZ" u="sng" dirty="0">
                <a:hlinkClick r:id="rId2"/>
              </a:rPr>
              <a:t>, </a:t>
            </a:r>
            <a:r>
              <a:rPr lang="cs-CZ" u="sng" dirty="0" err="1">
                <a:hlinkClick r:id="rId2"/>
              </a:rPr>
              <a:t>Kik</a:t>
            </a:r>
            <a:r>
              <a:rPr lang="cs-CZ" u="sng" dirty="0">
                <a:hlinkClick r:id="rId2"/>
              </a:rPr>
              <a:t> a </a:t>
            </a:r>
            <a:r>
              <a:rPr lang="cs-CZ" u="sng" dirty="0" err="1">
                <a:hlinkClick r:id="rId2"/>
              </a:rPr>
              <a:t>Slack</a:t>
            </a:r>
            <a:r>
              <a:rPr lang="cs-CZ" u="sng" dirty="0">
                <a:hlinkClick r:id="rId2"/>
              </a:rPr>
              <a:t> </a:t>
            </a:r>
            <a:r>
              <a:rPr lang="cs-CZ" u="sng" baseline="30000" dirty="0">
                <a:hlinkClick r:id="rId2"/>
              </a:rPr>
              <a:t>1</a:t>
            </a:r>
            <a:r>
              <a:rPr lang="cs-CZ" dirty="0"/>
              <a:t>.</a:t>
            </a:r>
            <a:endParaRPr lang="cs-CZ" sz="3200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187894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Modely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3000" b="1" dirty="0" err="1"/>
              <a:t>Mediaboard</a:t>
            </a:r>
            <a:r>
              <a:rPr lang="cs-CZ" sz="3000" dirty="0"/>
              <a:t> (Monitor) – souhrny obsahů článků </a:t>
            </a:r>
            <a:r>
              <a:rPr lang="cs-CZ" sz="3000" b="1" dirty="0" smtClean="0"/>
              <a:t>Meta </a:t>
            </a:r>
            <a:r>
              <a:rPr lang="cs-CZ" sz="3000" b="1" dirty="0"/>
              <a:t>AI</a:t>
            </a:r>
            <a:r>
              <a:rPr lang="cs-CZ" sz="3000" dirty="0"/>
              <a:t> (</a:t>
            </a:r>
            <a:r>
              <a:rPr lang="cs-CZ" sz="3000" dirty="0" err="1"/>
              <a:t>Facebook</a:t>
            </a:r>
            <a:r>
              <a:rPr lang="cs-CZ" sz="3000" dirty="0"/>
              <a:t>, </a:t>
            </a:r>
            <a:r>
              <a:rPr lang="cs-CZ" sz="3000" dirty="0" err="1"/>
              <a:t>Instagram</a:t>
            </a:r>
            <a:r>
              <a:rPr lang="cs-CZ" sz="3000" dirty="0"/>
              <a:t>, </a:t>
            </a:r>
            <a:r>
              <a:rPr lang="cs-CZ" sz="3000" dirty="0" err="1"/>
              <a:t>WhatsApp</a:t>
            </a:r>
            <a:r>
              <a:rPr lang="cs-CZ" sz="3000" dirty="0"/>
              <a:t>) – jazykový model </a:t>
            </a:r>
            <a:r>
              <a:rPr lang="cs-CZ" sz="3000" dirty="0" err="1"/>
              <a:t>Llama</a:t>
            </a:r>
            <a:r>
              <a:rPr lang="cs-CZ" sz="3000" dirty="0"/>
              <a:t> </a:t>
            </a:r>
            <a:r>
              <a:rPr lang="cs-CZ" sz="3000" dirty="0" smtClean="0"/>
              <a:t>2 – open source</a:t>
            </a:r>
          </a:p>
          <a:p>
            <a:r>
              <a:rPr lang="cs-CZ" b="1" dirty="0" err="1"/>
              <a:t>Siri</a:t>
            </a:r>
            <a:r>
              <a:rPr lang="cs-CZ" b="1" dirty="0"/>
              <a:t> </a:t>
            </a:r>
            <a:r>
              <a:rPr lang="cs-CZ" dirty="0"/>
              <a:t>(Apple)</a:t>
            </a:r>
          </a:p>
          <a:p>
            <a:r>
              <a:rPr lang="cs-CZ" b="1" dirty="0"/>
              <a:t>Alexa</a:t>
            </a:r>
            <a:r>
              <a:rPr lang="cs-CZ" dirty="0"/>
              <a:t> (Amazon)</a:t>
            </a:r>
          </a:p>
          <a:p>
            <a:r>
              <a:rPr lang="cs-CZ" b="1" dirty="0" err="1"/>
              <a:t>Edge</a:t>
            </a:r>
            <a:r>
              <a:rPr lang="cs-CZ" b="1" dirty="0"/>
              <a:t> </a:t>
            </a:r>
            <a:r>
              <a:rPr lang="cs-CZ" b="1" dirty="0" err="1"/>
              <a:t>Copilot</a:t>
            </a:r>
            <a:r>
              <a:rPr lang="cs-CZ" dirty="0"/>
              <a:t> (Microsoft</a:t>
            </a:r>
            <a:r>
              <a:rPr lang="cs-CZ" dirty="0" smtClean="0"/>
              <a:t>)</a:t>
            </a:r>
            <a:r>
              <a:rPr lang="cs-CZ" b="1" dirty="0"/>
              <a:t> </a:t>
            </a:r>
            <a:endParaRPr lang="cs-CZ" b="1" dirty="0" smtClean="0"/>
          </a:p>
          <a:p>
            <a:r>
              <a:rPr lang="cs-CZ" b="1" dirty="0" smtClean="0"/>
              <a:t>Google </a:t>
            </a:r>
            <a:r>
              <a:rPr lang="cs-CZ" b="1" dirty="0"/>
              <a:t>Bard</a:t>
            </a:r>
            <a:r>
              <a:rPr lang="cs-CZ" dirty="0"/>
              <a:t> (Google)</a:t>
            </a:r>
          </a:p>
          <a:p>
            <a:r>
              <a:rPr lang="cs-CZ" b="1" dirty="0" err="1"/>
              <a:t>ChatGPT</a:t>
            </a:r>
            <a:r>
              <a:rPr lang="cs-CZ" dirty="0"/>
              <a:t> (</a:t>
            </a:r>
            <a:r>
              <a:rPr lang="cs-CZ" dirty="0" err="1"/>
              <a:t>OpenAI</a:t>
            </a:r>
            <a:r>
              <a:rPr lang="cs-CZ" dirty="0"/>
              <a:t>) – </a:t>
            </a:r>
            <a:r>
              <a:rPr lang="cs-CZ" dirty="0" smtClean="0"/>
              <a:t>open source, financuje </a:t>
            </a:r>
            <a:r>
              <a:rPr lang="cs-CZ" dirty="0"/>
              <a:t>ho Microsoft</a:t>
            </a:r>
            <a:endParaRPr lang="cs-CZ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1" y="233982"/>
            <a:ext cx="685532" cy="2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464532" y="210622"/>
            <a:ext cx="612396" cy="167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APROCHEM</a:t>
            </a:r>
          </a:p>
        </p:txBody>
      </p:sp>
    </p:spTree>
    <p:extLst>
      <p:ext uri="{BB962C8B-B14F-4D97-AF65-F5344CB8AC3E}">
        <p14:creationId xmlns:p14="http://schemas.microsoft.com/office/powerpoint/2010/main" val="8908982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357</Words>
  <Application>Microsoft Office PowerPoint</Application>
  <PresentationFormat>Předvádění na obrazovce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Umělá inteligence (AI)</vt:lpstr>
      <vt:lpstr>Co si představit pod AI?</vt:lpstr>
      <vt:lpstr>Co se dá od AI očekávat</vt:lpstr>
      <vt:lpstr>Kde se již využívá GAI</vt:lpstr>
      <vt:lpstr>Papyrus z Pompeí</vt:lpstr>
      <vt:lpstr>Rozluštěný text AI</vt:lpstr>
      <vt:lpstr>Souhrn výhod a rizik GAI</vt:lpstr>
      <vt:lpstr>Chatboty</vt:lpstr>
      <vt:lpstr>Modely</vt:lpstr>
      <vt:lpstr>Využití AI v rizikovém managementu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Umělá inteligence (AI)</dc:title>
  <dc:creator>reditelsj</dc:creator>
  <cp:lastModifiedBy>reditelsj</cp:lastModifiedBy>
  <cp:revision>41</cp:revision>
  <dcterms:created xsi:type="dcterms:W3CDTF">2023-10-10T09:37:40Z</dcterms:created>
  <dcterms:modified xsi:type="dcterms:W3CDTF">2023-10-18T15:49:56Z</dcterms:modified>
</cp:coreProperties>
</file>