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sldIdLst>
    <p:sldId id="279" r:id="rId5"/>
    <p:sldId id="276" r:id="rId6"/>
    <p:sldId id="260" r:id="rId7"/>
    <p:sldId id="270" r:id="rId8"/>
    <p:sldId id="277" r:id="rId9"/>
    <p:sldId id="271" r:id="rId10"/>
    <p:sldId id="268" r:id="rId11"/>
    <p:sldId id="269" r:id="rId12"/>
    <p:sldId id="262" r:id="rId13"/>
    <p:sldId id="273" r:id="rId14"/>
    <p:sldId id="272" r:id="rId15"/>
    <p:sldId id="274" r:id="rId16"/>
    <p:sldId id="264" r:id="rId17"/>
    <p:sldId id="265" r:id="rId18"/>
    <p:sldId id="278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>
      <p:cViewPr varScale="1">
        <p:scale>
          <a:sx n="73" d="100"/>
          <a:sy n="73" d="100"/>
        </p:scale>
        <p:origin x="2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8417-2005-4B19-969B-26632085F96D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22E8-5BEC-45D8-8E5C-CD99CC3EC57F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121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8417-2005-4B19-969B-26632085F96D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22E8-5BEC-45D8-8E5C-CD99CC3EC5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406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8417-2005-4B19-969B-26632085F96D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22E8-5BEC-45D8-8E5C-CD99CC3EC5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847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8417-2005-4B19-969B-26632085F96D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22E8-5BEC-45D8-8E5C-CD99CC3EC5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10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8417-2005-4B19-969B-26632085F96D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22E8-5BEC-45D8-8E5C-CD99CC3EC57F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391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8417-2005-4B19-969B-26632085F96D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22E8-5BEC-45D8-8E5C-CD99CC3EC5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6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8417-2005-4B19-969B-26632085F96D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22E8-5BEC-45D8-8E5C-CD99CC3EC5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4746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8417-2005-4B19-969B-26632085F96D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22E8-5BEC-45D8-8E5C-CD99CC3EC5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606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8417-2005-4B19-969B-26632085F96D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22E8-5BEC-45D8-8E5C-CD99CC3EC5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0565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7518417-2005-4B19-969B-26632085F96D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F522E8-5BEC-45D8-8E5C-CD99CC3EC5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9143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8417-2005-4B19-969B-26632085F96D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22E8-5BEC-45D8-8E5C-CD99CC3EC5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9863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7518417-2005-4B19-969B-26632085F96D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DF522E8-5BEC-45D8-8E5C-CD99CC3EC57F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29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rieto@utb.cz" TargetMode="External"/><Relationship Id="rId2" Type="http://schemas.openxmlformats.org/officeDocument/2006/relationships/hyperlink" Target="mailto:kolomaznik@utb.cz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2625AC-065C-48B4-B8E8-AC2C758E7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Symposium ODPADOVÉ FÓRUM 2023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CD8D49-1F87-43E5-93FB-58407FD10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Karel Kolomazník and Carlos </a:t>
            </a:r>
            <a:r>
              <a:rPr lang="cs-CZ" dirty="0" err="1"/>
              <a:t>Beltran</a:t>
            </a:r>
            <a:r>
              <a:rPr lang="cs-CZ" dirty="0"/>
              <a:t> Prieto</a:t>
            </a:r>
          </a:p>
          <a:p>
            <a:r>
              <a:rPr lang="cs-CZ" dirty="0" err="1"/>
              <a:t>Faculty</a:t>
            </a:r>
            <a:r>
              <a:rPr lang="cs-CZ" dirty="0"/>
              <a:t> of </a:t>
            </a:r>
            <a:r>
              <a:rPr lang="cs-CZ" dirty="0" err="1"/>
              <a:t>Applied</a:t>
            </a:r>
            <a:r>
              <a:rPr lang="cs-CZ" dirty="0"/>
              <a:t> </a:t>
            </a:r>
            <a:r>
              <a:rPr lang="cs-CZ" dirty="0" err="1"/>
              <a:t>Informatics</a:t>
            </a:r>
            <a:endParaRPr lang="cs-CZ" dirty="0"/>
          </a:p>
          <a:p>
            <a:r>
              <a:rPr lang="cs-CZ" dirty="0"/>
              <a:t>Tomas </a:t>
            </a:r>
            <a:r>
              <a:rPr lang="cs-CZ" dirty="0" err="1"/>
              <a:t>Bata</a:t>
            </a:r>
            <a:r>
              <a:rPr lang="cs-CZ" dirty="0"/>
              <a:t> University in Zlín</a:t>
            </a:r>
          </a:p>
          <a:p>
            <a:r>
              <a:rPr lang="cs-CZ" dirty="0"/>
              <a:t>Czech Republic</a:t>
            </a:r>
          </a:p>
          <a:p>
            <a:endParaRPr lang="cs-CZ" dirty="0"/>
          </a:p>
          <a:p>
            <a:r>
              <a:rPr lang="cs-CZ" dirty="0" err="1">
                <a:hlinkClick r:id="rId2"/>
              </a:rPr>
              <a:t>kolomaznik</a:t>
            </a:r>
            <a:r>
              <a:rPr lang="en-US" dirty="0">
                <a:hlinkClick r:id="rId2"/>
              </a:rPr>
              <a:t>@utb.cz</a:t>
            </a:r>
            <a:endParaRPr lang="en-US" dirty="0"/>
          </a:p>
          <a:p>
            <a:r>
              <a:rPr lang="en-US" dirty="0">
                <a:hlinkClick r:id="rId3"/>
              </a:rPr>
              <a:t>prieto@utb.cz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936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2BEF1-BECD-2368-65AC-EACD7AA26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Dokumenty\Zdroje PowerPointu\Kolomazník\M2.jpg">
            <a:extLst>
              <a:ext uri="{FF2B5EF4-FFF2-40B4-BE49-F238E27FC236}">
                <a16:creationId xmlns:a16="http://schemas.microsoft.com/office/drawing/2014/main" id="{077E51C3-ACB6-F6E1-0057-48989EFED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62" y="93503"/>
            <a:ext cx="6522226" cy="425836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Dokumenty\Zdroje PowerPointu\Kolomazník\M1.jpg">
            <a:extLst>
              <a:ext uri="{FF2B5EF4-FFF2-40B4-BE49-F238E27FC236}">
                <a16:creationId xmlns:a16="http://schemas.microsoft.com/office/drawing/2014/main" id="{2A53B65C-FCD9-9BB2-36BD-4FAB73112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931" y="66806"/>
            <a:ext cx="6615524" cy="431175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59CE0E-C6A9-4382-1030-4B0472EBB4D7}"/>
              </a:ext>
            </a:extLst>
          </p:cNvPr>
          <p:cNvSpPr txBox="1">
            <a:spLocks/>
          </p:cNvSpPr>
          <p:nvPr/>
        </p:nvSpPr>
        <p:spPr>
          <a:xfrm>
            <a:off x="3822700" y="4837837"/>
            <a:ext cx="5829300" cy="113963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2100" dirty="0" err="1"/>
              <a:t>Industrial</a:t>
            </a:r>
            <a:r>
              <a:rPr lang="cs-CZ" sz="2100" dirty="0"/>
              <a:t> experimets in Beam h</a:t>
            </a:r>
            <a:r>
              <a:rPr lang="en-US" sz="2100" dirty="0"/>
              <a:t>o</a:t>
            </a:r>
            <a:r>
              <a:rPr lang="cs-CZ" sz="2100" dirty="0"/>
              <a:t>use Fernandez,</a:t>
            </a:r>
            <a:r>
              <a:rPr lang="en-US" sz="2100" dirty="0"/>
              <a:t> </a:t>
            </a:r>
            <a:r>
              <a:rPr lang="cs-CZ" sz="2100" dirty="0"/>
              <a:t>Leon, Mexico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8825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Dokumenty\Zdroje PowerPointu\Kolomazník\i2.jpg">
            <a:extLst>
              <a:ext uri="{FF2B5EF4-FFF2-40B4-BE49-F238E27FC236}">
                <a16:creationId xmlns:a16="http://schemas.microsoft.com/office/drawing/2014/main" id="{ECC21763-5C35-DE77-0110-24AEC679C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04767"/>
            <a:ext cx="5496454" cy="363478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Dokumenty\Zdroje PowerPointu\Kolomazník\i1.jpg">
            <a:extLst>
              <a:ext uri="{FF2B5EF4-FFF2-40B4-BE49-F238E27FC236}">
                <a16:creationId xmlns:a16="http://schemas.microsoft.com/office/drawing/2014/main" id="{50855071-A5E3-5B17-5863-7006E1D80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953592"/>
            <a:ext cx="5263620" cy="3603064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071491-9F51-FD08-1746-DA3453A6391A}"/>
              </a:ext>
            </a:extLst>
          </p:cNvPr>
          <p:cNvSpPr txBox="1"/>
          <p:nvPr/>
        </p:nvSpPr>
        <p:spPr>
          <a:xfrm>
            <a:off x="2777066" y="495700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Pilot plant experiments</a:t>
            </a:r>
            <a:r>
              <a:rPr lang="en-US" alt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Central Leather </a:t>
            </a:r>
            <a:r>
              <a:rPr lang="cs-CZ" altLang="cs-CZ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Research</a:t>
            </a:r>
            <a: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Institute and Indian Technology Institute </a:t>
            </a:r>
            <a:r>
              <a:rPr lang="cs-CZ" altLang="cs-CZ" sz="1800" dirty="0">
                <a:solidFill>
                  <a:srgbClr val="FFFFFF"/>
                </a:solidFill>
                <a:latin typeface="Calibri" panose="020F0502020204030204" pitchFamily="34" charset="0"/>
              </a:rPr>
              <a:t>Chennai, (Madras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840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0E98CC5-6DFD-038D-C544-339C41E37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184539" y="205411"/>
            <a:ext cx="4498613" cy="377136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76200" sx="103000" sy="103000" algn="ctr" rotWithShape="0">
              <a:schemeClr val="bg1">
                <a:lumMod val="75000"/>
              </a:scheme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B8FB5A-1905-73E0-2909-6E5ACBD9DBD5}"/>
              </a:ext>
            </a:extLst>
          </p:cNvPr>
          <p:cNvSpPr txBox="1"/>
          <p:nvPr/>
        </p:nvSpPr>
        <p:spPr>
          <a:xfrm>
            <a:off x="8174680" y="890764"/>
            <a:ext cx="383278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Manipulation waste. Separation of chromium-titanium tanning sludge as raw material for enamel of technical ceramic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4984C3-3434-D338-F4BE-4C141B709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741" y="2399714"/>
            <a:ext cx="3834790" cy="4061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B26EAD-CC6C-BC25-8184-612C1FB76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544" y="3261674"/>
            <a:ext cx="4339472" cy="32546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5D433C-58F9-8ABE-65B9-3E1EC9D12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151" y="488577"/>
            <a:ext cx="3491529" cy="223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24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BAF4C1-E0EA-4B96-98B4-4F99945AA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6" y="68598"/>
            <a:ext cx="10791825" cy="58483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010DC-4EDB-46B1-BF62-3A3A1EA9A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548" y="5861238"/>
            <a:ext cx="5257802" cy="625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 complex waste-free technology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9529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1079F66-DFCA-4FA5-968F-F66EE160B5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2739788"/>
              </p:ext>
            </p:extLst>
          </p:nvPr>
        </p:nvGraphicFramePr>
        <p:xfrm>
          <a:off x="1152525" y="706683"/>
          <a:ext cx="10115551" cy="48911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5327">
                  <a:extLst>
                    <a:ext uri="{9D8B030D-6E8A-4147-A177-3AD203B41FA5}">
                      <a16:colId xmlns:a16="http://schemas.microsoft.com/office/drawing/2014/main" val="3827006927"/>
                    </a:ext>
                  </a:extLst>
                </a:gridCol>
                <a:gridCol w="3630112">
                  <a:extLst>
                    <a:ext uri="{9D8B030D-6E8A-4147-A177-3AD203B41FA5}">
                      <a16:colId xmlns:a16="http://schemas.microsoft.com/office/drawing/2014/main" val="247620534"/>
                    </a:ext>
                  </a:extLst>
                </a:gridCol>
                <a:gridCol w="3630112">
                  <a:extLst>
                    <a:ext uri="{9D8B030D-6E8A-4147-A177-3AD203B41FA5}">
                      <a16:colId xmlns:a16="http://schemas.microsoft.com/office/drawing/2014/main" val="248542990"/>
                    </a:ext>
                  </a:extLst>
                </a:gridCol>
              </a:tblGrid>
              <a:tr h="1026867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Table 1. Tests performed on plants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491340"/>
                  </a:ext>
                </a:extLst>
              </a:tr>
              <a:tr h="15457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Fertilizer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Yield, g/Test Vessel   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Nitrate Content, ppm NO</a:t>
                      </a:r>
                      <a:r>
                        <a:rPr lang="en-US" sz="3200" baseline="-25000" dirty="0">
                          <a:effectLst/>
                        </a:rPr>
                        <a:t>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5186259"/>
                  </a:ext>
                </a:extLst>
              </a:tr>
              <a:tr h="7728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Commercial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187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519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5386939"/>
                  </a:ext>
                </a:extLst>
              </a:tr>
              <a:tr h="7728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N-Hydrolysate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164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23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2221110"/>
                  </a:ext>
                </a:extLst>
              </a:tr>
              <a:tr h="7728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Unfertilized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105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52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4962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2646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119C65-33F1-454F-8A8E-BBA5C1DC0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01368"/>
            <a:ext cx="10058400" cy="4067726"/>
          </a:xfrm>
        </p:spPr>
        <p:txBody>
          <a:bodyPr>
            <a:normAutofit/>
          </a:bodyPr>
          <a:lstStyle/>
          <a:p>
            <a:r>
              <a:rPr lang="cs-CZ" sz="3200" dirty="0"/>
              <a:t>Spojení odpadní drti polystyrenu pomocí kolagenního hydrolyzátu s betonovou směsí.</a:t>
            </a:r>
          </a:p>
          <a:p>
            <a:r>
              <a:rPr lang="cs-CZ" sz="3200" dirty="0"/>
              <a:t>Regulační účinek na hydrataci sádry a cementu.</a:t>
            </a:r>
          </a:p>
          <a:p>
            <a:r>
              <a:rPr lang="cs-CZ" sz="3200" dirty="0"/>
              <a:t>Usnadnění mletí cementových slínků.</a:t>
            </a:r>
          </a:p>
          <a:p>
            <a:r>
              <a:rPr lang="cs-CZ" sz="3200" dirty="0"/>
              <a:t>Výroba lehčených betonových a sádrových panelů použitím stabilně vytvořené kolagenové pěny. </a:t>
            </a:r>
          </a:p>
          <a:p>
            <a:r>
              <a:rPr lang="cs-CZ" sz="3200" dirty="0"/>
              <a:t>Usnadnění čištění  oken po stavebních úpravách.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41388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FAB669-ACD9-4407-839A-2A7CB14AD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6019"/>
            <a:ext cx="10058400" cy="1450757"/>
          </a:xfrm>
        </p:spPr>
        <p:txBody>
          <a:bodyPr/>
          <a:lstStyle/>
          <a:p>
            <a:r>
              <a:rPr lang="cs-CZ" sz="2000" b="1" i="1" dirty="0" err="1"/>
              <a:t>Acknowledgment</a:t>
            </a:r>
            <a:r>
              <a:rPr lang="cs-CZ" sz="2000" b="1" i="1" dirty="0"/>
              <a:t>: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0BAAFCC-76DE-47E0-AD28-5C5D688EF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spc="-50" dirty="0">
                <a:latin typeface="+mj-lt"/>
                <a:ea typeface="+mj-ea"/>
                <a:cs typeface="+mj-cs"/>
              </a:rPr>
              <a:t>US department of </a:t>
            </a:r>
            <a:r>
              <a:rPr lang="cs-CZ" b="1" spc="-50" dirty="0" err="1">
                <a:latin typeface="+mj-lt"/>
                <a:ea typeface="+mj-ea"/>
                <a:cs typeface="+mj-cs"/>
              </a:rPr>
              <a:t>agriculture</a:t>
            </a:r>
            <a:r>
              <a:rPr lang="cs-CZ" b="1" spc="-50" dirty="0">
                <a:latin typeface="+mj-lt"/>
                <a:ea typeface="+mj-ea"/>
                <a:cs typeface="+mj-cs"/>
              </a:rPr>
              <a:t> </a:t>
            </a:r>
            <a:r>
              <a:rPr lang="cs-CZ" b="1" spc="-50" dirty="0" err="1">
                <a:latin typeface="+mj-lt"/>
                <a:ea typeface="+mj-ea"/>
                <a:cs typeface="+mj-cs"/>
              </a:rPr>
              <a:t>Eastern</a:t>
            </a:r>
            <a:r>
              <a:rPr lang="cs-CZ" b="1" spc="-50" dirty="0">
                <a:latin typeface="+mj-lt"/>
                <a:ea typeface="+mj-ea"/>
                <a:cs typeface="+mj-cs"/>
              </a:rPr>
              <a:t> </a:t>
            </a:r>
            <a:r>
              <a:rPr lang="cs-CZ" b="1" spc="-50" dirty="0" err="1">
                <a:latin typeface="+mj-lt"/>
                <a:ea typeface="+mj-ea"/>
                <a:cs typeface="+mj-cs"/>
              </a:rPr>
              <a:t>regional</a:t>
            </a:r>
            <a:r>
              <a:rPr lang="cs-CZ" b="1" spc="-50" dirty="0">
                <a:latin typeface="+mj-lt"/>
                <a:ea typeface="+mj-ea"/>
                <a:cs typeface="+mj-cs"/>
              </a:rPr>
              <a:t> </a:t>
            </a:r>
            <a:r>
              <a:rPr lang="cs-CZ" b="1" spc="-50" dirty="0" err="1">
                <a:latin typeface="+mj-lt"/>
                <a:ea typeface="+mj-ea"/>
                <a:cs typeface="+mj-cs"/>
              </a:rPr>
              <a:t>Research</a:t>
            </a:r>
            <a:r>
              <a:rPr lang="cs-CZ" b="1" spc="-50" dirty="0">
                <a:latin typeface="+mj-lt"/>
                <a:ea typeface="+mj-ea"/>
                <a:cs typeface="+mj-cs"/>
              </a:rPr>
              <a:t> Center </a:t>
            </a:r>
            <a:r>
              <a:rPr lang="cs-CZ" b="1" spc="-50" dirty="0" err="1">
                <a:latin typeface="+mj-lt"/>
                <a:ea typeface="+mj-ea"/>
                <a:cs typeface="+mj-cs"/>
              </a:rPr>
              <a:t>Wyndmoor</a:t>
            </a:r>
            <a:r>
              <a:rPr lang="cs-CZ" b="1" spc="-50" dirty="0">
                <a:latin typeface="+mj-lt"/>
                <a:ea typeface="+mj-ea"/>
                <a:cs typeface="+mj-cs"/>
              </a:rPr>
              <a:t>, </a:t>
            </a:r>
            <a:r>
              <a:rPr lang="cs-CZ" b="1" spc="-50" dirty="0" err="1">
                <a:latin typeface="+mj-lt"/>
                <a:ea typeface="+mj-ea"/>
                <a:cs typeface="+mj-cs"/>
              </a:rPr>
              <a:t>Pennsylvania</a:t>
            </a:r>
            <a:r>
              <a:rPr lang="cs-CZ" b="1" spc="-50" dirty="0">
                <a:latin typeface="+mj-lt"/>
                <a:ea typeface="+mj-ea"/>
                <a:cs typeface="+mj-cs"/>
              </a:rPr>
              <a:t> for long-term </a:t>
            </a:r>
            <a:r>
              <a:rPr lang="cs-CZ" b="1" spc="-50" dirty="0" err="1">
                <a:latin typeface="+mj-lt"/>
                <a:ea typeface="+mj-ea"/>
                <a:cs typeface="+mj-cs"/>
              </a:rPr>
              <a:t>cooperation</a:t>
            </a:r>
            <a:r>
              <a:rPr lang="cs-CZ" b="1" spc="-50" dirty="0">
                <a:latin typeface="+mj-lt"/>
                <a:ea typeface="+mj-ea"/>
                <a:cs typeface="+mj-cs"/>
              </a:rPr>
              <a:t> in </a:t>
            </a:r>
            <a:r>
              <a:rPr lang="cs-CZ" b="1" spc="-50" dirty="0" err="1">
                <a:latin typeface="+mj-lt"/>
                <a:ea typeface="+mj-ea"/>
                <a:cs typeface="+mj-cs"/>
              </a:rPr>
              <a:t>the</a:t>
            </a:r>
            <a:r>
              <a:rPr lang="cs-CZ" b="1" spc="-50" dirty="0">
                <a:latin typeface="+mj-lt"/>
                <a:ea typeface="+mj-ea"/>
                <a:cs typeface="+mj-cs"/>
              </a:rPr>
              <a:t> </a:t>
            </a:r>
            <a:r>
              <a:rPr lang="cs-CZ" b="1" spc="-50" dirty="0" err="1">
                <a:latin typeface="+mj-lt"/>
                <a:ea typeface="+mj-ea"/>
                <a:cs typeface="+mj-cs"/>
              </a:rPr>
              <a:t>field</a:t>
            </a:r>
            <a:r>
              <a:rPr lang="cs-CZ" b="1" spc="-50" dirty="0">
                <a:latin typeface="+mj-lt"/>
                <a:ea typeface="+mj-ea"/>
                <a:cs typeface="+mj-cs"/>
              </a:rPr>
              <a:t> of </a:t>
            </a:r>
            <a:r>
              <a:rPr lang="cs-CZ" b="1" spc="-50" dirty="0" err="1">
                <a:latin typeface="+mj-lt"/>
                <a:ea typeface="+mj-ea"/>
                <a:cs typeface="+mj-cs"/>
              </a:rPr>
              <a:t>tanning</a:t>
            </a:r>
            <a:r>
              <a:rPr lang="cs-CZ" b="1" spc="-50" dirty="0">
                <a:latin typeface="+mj-lt"/>
                <a:ea typeface="+mj-ea"/>
                <a:cs typeface="+mj-cs"/>
              </a:rPr>
              <a:t> technology. </a:t>
            </a:r>
          </a:p>
          <a:p>
            <a:r>
              <a:rPr lang="cs-CZ" b="1" spc="-50" dirty="0">
                <a:latin typeface="+mj-lt"/>
                <a:ea typeface="+mj-ea"/>
                <a:cs typeface="+mj-cs"/>
              </a:rPr>
              <a:t>ROLEX </a:t>
            </a:r>
            <a:r>
              <a:rPr lang="cs-CZ" b="1" spc="-50" dirty="0" err="1">
                <a:latin typeface="+mj-lt"/>
                <a:ea typeface="+mj-ea"/>
                <a:cs typeface="+mj-cs"/>
              </a:rPr>
              <a:t>Switzerland</a:t>
            </a:r>
            <a:r>
              <a:rPr lang="cs-CZ" b="1" spc="-50" dirty="0">
                <a:latin typeface="+mj-lt"/>
                <a:ea typeface="+mj-ea"/>
                <a:cs typeface="+mj-cs"/>
              </a:rPr>
              <a:t>, </a:t>
            </a:r>
            <a:r>
              <a:rPr lang="cs-CZ" b="1" spc="-50" dirty="0" err="1">
                <a:latin typeface="+mj-lt"/>
                <a:ea typeface="+mj-ea"/>
                <a:cs typeface="+mj-cs"/>
              </a:rPr>
              <a:t>Geneva</a:t>
            </a:r>
            <a:r>
              <a:rPr lang="cs-CZ" b="1" spc="-50" dirty="0">
                <a:latin typeface="+mj-lt"/>
                <a:ea typeface="+mj-ea"/>
                <a:cs typeface="+mj-cs"/>
              </a:rPr>
              <a:t> for </a:t>
            </a:r>
            <a:r>
              <a:rPr lang="cs-CZ" b="1" spc="-50" dirty="0" err="1">
                <a:latin typeface="+mj-lt"/>
                <a:ea typeface="+mj-ea"/>
                <a:cs typeface="+mj-cs"/>
              </a:rPr>
              <a:t>financial</a:t>
            </a:r>
            <a:r>
              <a:rPr lang="cs-CZ" b="1" spc="-50" dirty="0">
                <a:latin typeface="+mj-lt"/>
                <a:ea typeface="+mj-ea"/>
                <a:cs typeface="+mj-cs"/>
              </a:rPr>
              <a:t> support and long-term </a:t>
            </a:r>
            <a:r>
              <a:rPr lang="cs-CZ" b="1" spc="-50" dirty="0" err="1">
                <a:latin typeface="+mj-lt"/>
                <a:ea typeface="+mj-ea"/>
                <a:cs typeface="+mj-cs"/>
              </a:rPr>
              <a:t>interest</a:t>
            </a:r>
            <a:r>
              <a:rPr lang="cs-CZ" b="1" spc="-50" dirty="0">
                <a:latin typeface="+mj-lt"/>
                <a:ea typeface="+mj-ea"/>
                <a:cs typeface="+mj-cs"/>
              </a:rPr>
              <a:t> in </a:t>
            </a:r>
            <a:r>
              <a:rPr lang="cs-CZ" b="1" spc="-50" dirty="0" err="1">
                <a:latin typeface="+mj-lt"/>
                <a:ea typeface="+mj-ea"/>
                <a:cs typeface="+mj-cs"/>
              </a:rPr>
              <a:t>our</a:t>
            </a:r>
            <a:r>
              <a:rPr lang="cs-CZ" b="1" spc="-50" dirty="0">
                <a:latin typeface="+mj-lt"/>
                <a:ea typeface="+mj-ea"/>
                <a:cs typeface="+mj-cs"/>
              </a:rPr>
              <a:t> </a:t>
            </a:r>
            <a:r>
              <a:rPr lang="cs-CZ" b="1" spc="-50" dirty="0" err="1">
                <a:latin typeface="+mj-lt"/>
                <a:ea typeface="+mj-ea"/>
                <a:cs typeface="+mj-cs"/>
              </a:rPr>
              <a:t>research</a:t>
            </a:r>
            <a:r>
              <a:rPr lang="cs-CZ" b="1" spc="-50" dirty="0">
                <a:latin typeface="+mj-lt"/>
                <a:ea typeface="+mj-ea"/>
                <a:cs typeface="+mj-cs"/>
              </a:rPr>
              <a:t>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8444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C7065E8-CAE7-4DE9-8C0F-94D67F58231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433" y="137160"/>
            <a:ext cx="9674352" cy="6300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9655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86800-8EC7-4E65-A31D-B0F566253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6199" y="6011732"/>
            <a:ext cx="7435442" cy="5736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Figure 5. Mass balance of tanning processes</a:t>
            </a:r>
            <a:endParaRPr lang="cs-CZ" dirty="0"/>
          </a:p>
          <a:p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1DAFBE-6E74-355A-5C04-E6B5462E9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09" y="50803"/>
            <a:ext cx="1109663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72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E1BCC5-FA40-8232-878B-3F5720001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23" y="772249"/>
            <a:ext cx="5799221" cy="38741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EA8DF8-43FF-D09A-7496-05FB5ED26F61}"/>
              </a:ext>
            </a:extLst>
          </p:cNvPr>
          <p:cNvSpPr txBox="1"/>
          <p:nvPr/>
        </p:nvSpPr>
        <p:spPr>
          <a:xfrm>
            <a:off x="2275211" y="5122973"/>
            <a:ext cx="6096000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300"/>
              </a:spcAft>
              <a:tabLst>
                <a:tab pos="34290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Figure 6. Tannery waste</a:t>
            </a:r>
          </a:p>
          <a:p>
            <a:pPr marR="0" lvl="0" algn="just">
              <a:spcBef>
                <a:spcPts val="0"/>
              </a:spcBef>
              <a:spcAft>
                <a:spcPts val="300"/>
              </a:spcAft>
              <a:tabLst>
                <a:tab pos="34290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containing chromium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E4DA0F-FC76-DBE1-FCAA-863266E4B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78" y="157882"/>
            <a:ext cx="4894471" cy="36690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83DC04-C433-819E-5120-CAC244E48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827" y="3076372"/>
            <a:ext cx="4827506" cy="360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90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4DC91C-AB57-40BA-AB8A-1C63F9DA7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9504F0-01BD-4612-97AD-FFFB090AD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D597DA-5DC0-4528-BBFC-4ED8A9319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12" y="137736"/>
            <a:ext cx="11036807" cy="659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13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44C9C-BC4B-A86E-B467-0F03DF75F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18DB1-04D8-3489-BB5F-F14ED9CFF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8AEECA-72BA-40A0-338D-1B4EF4BC3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97" y="88126"/>
            <a:ext cx="5934903" cy="3515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46FD73-3AB1-CBA2-71A7-479EA350F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808" y="856944"/>
            <a:ext cx="6011114" cy="43821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87D966-814A-EDDF-69B3-EF0FFF0E0959}"/>
              </a:ext>
            </a:extLst>
          </p:cNvPr>
          <p:cNvSpPr txBox="1"/>
          <p:nvPr/>
        </p:nvSpPr>
        <p:spPr>
          <a:xfrm>
            <a:off x="2057400" y="523905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</a:rPr>
              <a:t>Figure 7. Skin damage caused by compounds of hexavalent chromium contained in shoes leather. Skin damage by caused by migrating compounds</a:t>
            </a:r>
          </a:p>
        </p:txBody>
      </p:sp>
    </p:spTree>
    <p:extLst>
      <p:ext uri="{BB962C8B-B14F-4D97-AF65-F5344CB8AC3E}">
        <p14:creationId xmlns:p14="http://schemas.microsoft.com/office/powerpoint/2010/main" val="1991518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B2D567-6BF1-3142-0E71-8E1FD3A93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0"/>
            <a:ext cx="10786533" cy="588433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B92343A-6A80-DEBB-BEB7-C50A33FA9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999" y="5986332"/>
            <a:ext cx="7435442" cy="573625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Figure 8. Premises built for chromium processing</a:t>
            </a:r>
            <a:endParaRPr lang="cs-CZ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485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5E8162-7A35-41DB-F9A6-7EA3A2054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33" y="37626"/>
            <a:ext cx="10752667" cy="571970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F1F723B-1B91-A59E-E8C5-E09536859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999" y="5986332"/>
            <a:ext cx="7435442" cy="573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Figure 9. Premises built for chromium processing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239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>
            <a:extLst>
              <a:ext uri="{FF2B5EF4-FFF2-40B4-BE49-F238E27FC236}">
                <a16:creationId xmlns:a16="http://schemas.microsoft.com/office/drawing/2014/main" id="{93272A68-C19A-4725-812D-58BC5AFF645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646" y="340147"/>
            <a:ext cx="8490358" cy="60225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4631-6DA4-4B95-8C2B-85BB38523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0" y="5703115"/>
            <a:ext cx="4772025" cy="545285"/>
          </a:xfrm>
        </p:spPr>
        <p:txBody>
          <a:bodyPr>
            <a:normAutofit/>
          </a:bodyPr>
          <a:lstStyle/>
          <a:p>
            <a:r>
              <a:rPr lang="en-US" dirty="0"/>
              <a:t>Figure 10. Total recycle of chromium wastes</a:t>
            </a:r>
            <a:endParaRPr lang="cs-CZ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EC4C3F-61F7-4973-9627-E016385B3D9A}"/>
              </a:ext>
            </a:extLst>
          </p:cNvPr>
          <p:cNvSpPr/>
          <p:nvPr/>
        </p:nvSpPr>
        <p:spPr>
          <a:xfrm>
            <a:off x="9328558" y="1533525"/>
            <a:ext cx="2406242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680066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829B025F91FA2478D356E93FDBE17EE" ma:contentTypeVersion="14" ma:contentTypeDescription="Vytvoří nový dokument" ma:contentTypeScope="" ma:versionID="6710fa675cf2284680eb25b656c5e94a">
  <xsd:schema xmlns:xsd="http://www.w3.org/2001/XMLSchema" xmlns:xs="http://www.w3.org/2001/XMLSchema" xmlns:p="http://schemas.microsoft.com/office/2006/metadata/properties" xmlns:ns3="fdfe91df-5634-4f59-801f-1da3baee4c41" xmlns:ns4="8c56abf4-cd3f-4d61-a76b-0b687c7f9cbe" targetNamespace="http://schemas.microsoft.com/office/2006/metadata/properties" ma:root="true" ma:fieldsID="c0dcca1b02e134689460e974d83c946c" ns3:_="" ns4:_="">
    <xsd:import namespace="fdfe91df-5634-4f59-801f-1da3baee4c41"/>
    <xsd:import namespace="8c56abf4-cd3f-4d61-a76b-0b687c7f9cb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fe91df-5634-4f59-801f-1da3baee4c4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56abf4-cd3f-4d61-a76b-0b687c7f9c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21AB049-0CF9-4E7F-B14A-CBA2E4C638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fe91df-5634-4f59-801f-1da3baee4c41"/>
    <ds:schemaRef ds:uri="8c56abf4-cd3f-4d61-a76b-0b687c7f9c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AD7E192-2F11-4013-B2F9-962D79E415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5EA226-2171-4F4D-BE5C-4D56384CF069}">
  <ds:schemaRefs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www.w3.org/XML/1998/namespace"/>
    <ds:schemaRef ds:uri="http://schemas.microsoft.com/office/2006/documentManagement/types"/>
    <ds:schemaRef ds:uri="fdfe91df-5634-4f59-801f-1da3baee4c41"/>
    <ds:schemaRef ds:uri="8c56abf4-cd3f-4d61-a76b-0b687c7f9cb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108</TotalTime>
  <Words>215</Words>
  <Application>Microsoft Office PowerPoint</Application>
  <PresentationFormat>Širokoúhlá obrazovka</PresentationFormat>
  <Paragraphs>43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Retrospect</vt:lpstr>
      <vt:lpstr>Symposium ODPADOVÉ FÓRUM 2023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Acknowledgment: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EXPERIENCE FROM THE DESIGN OF RECYCLING TECHNOLOGY PROJECTS</dc:title>
  <dc:creator>Juan Carlos Beltrán Prieto</dc:creator>
  <cp:lastModifiedBy>Karel Kolomazník</cp:lastModifiedBy>
  <cp:revision>17</cp:revision>
  <dcterms:created xsi:type="dcterms:W3CDTF">2022-09-16T14:09:13Z</dcterms:created>
  <dcterms:modified xsi:type="dcterms:W3CDTF">2023-10-16T09:01:26Z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0x010100E829B025F91FA2478D356E93FDBE17EE</vt:lpwstr>
  </property>
</Properties>
</file>