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4" r:id="rId4"/>
    <p:sldId id="265" r:id="rId5"/>
    <p:sldId id="266" r:id="rId6"/>
    <p:sldId id="267" r:id="rId7"/>
    <p:sldId id="268" r:id="rId8"/>
    <p:sldId id="269" r:id="rId9"/>
    <p:sldId id="270" r:id="rId10"/>
    <p:sldId id="271" r:id="rId11"/>
    <p:sldId id="274" r:id="rId12"/>
    <p:sldId id="272" r:id="rId13"/>
    <p:sldId id="273" r:id="rId14"/>
    <p:sldId id="262"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05" autoAdjust="0"/>
  </p:normalViewPr>
  <p:slideViewPr>
    <p:cSldViewPr snapToGrid="0" showGuides="1">
      <p:cViewPr>
        <p:scale>
          <a:sx n="103" d="100"/>
          <a:sy n="103" d="100"/>
        </p:scale>
        <p:origin x="72" y="3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DF828-E23C-4E84-8EE4-F83FAAE9060B}" type="datetimeFigureOut">
              <a:rPr lang="cs-CZ" smtClean="0"/>
              <a:t>17.10.2023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CF7F8-05D5-4A87-B043-AC7DD2F8C9BA}" type="slidenum">
              <a:rPr lang="cs-CZ" smtClean="0"/>
              <a:t>‹#›</a:t>
            </a:fld>
            <a:endParaRPr lang="cs-CZ"/>
          </a:p>
        </p:txBody>
      </p:sp>
    </p:spTree>
    <p:extLst>
      <p:ext uri="{BB962C8B-B14F-4D97-AF65-F5344CB8AC3E}">
        <p14:creationId xmlns:p14="http://schemas.microsoft.com/office/powerpoint/2010/main" val="121155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Obdélník 6"/>
          <p:cNvSpPr/>
          <p:nvPr userDrawn="1"/>
        </p:nvSpPr>
        <p:spPr>
          <a:xfrm>
            <a:off x="314325" y="5772150"/>
            <a:ext cx="5734050" cy="101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530733" y="1562099"/>
            <a:ext cx="11130534" cy="1863725"/>
          </a:xfrm>
        </p:spPr>
        <p:txBody>
          <a:bodyPr anchor="b">
            <a:normAutofit/>
          </a:bodyPr>
          <a:lstStyle>
            <a:lvl1pPr algn="ctr">
              <a:defRPr sz="4800"/>
            </a:lvl1pPr>
          </a:lstStyle>
          <a:p>
            <a:r>
              <a:rPr lang="cs-CZ"/>
              <a:t>Kliknutím lze upravit styl.</a:t>
            </a:r>
            <a:endParaRPr lang="cs-CZ" dirty="0"/>
          </a:p>
        </p:txBody>
      </p:sp>
      <p:sp>
        <p:nvSpPr>
          <p:cNvPr id="3" name="Podnadpis 2"/>
          <p:cNvSpPr>
            <a:spLocks noGrp="1"/>
          </p:cNvSpPr>
          <p:nvPr>
            <p:ph type="subTitle" idx="1"/>
          </p:nvPr>
        </p:nvSpPr>
        <p:spPr>
          <a:xfrm>
            <a:off x="530733" y="3485021"/>
            <a:ext cx="11130534" cy="23925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733" y="400267"/>
            <a:ext cx="4327018" cy="1062857"/>
          </a:xfrm>
          <a:prstGeom prst="rect">
            <a:avLst/>
          </a:prstGeom>
        </p:spPr>
      </p:pic>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9307" y="724695"/>
            <a:ext cx="4628160" cy="414000"/>
          </a:xfrm>
          <a:prstGeom prst="rect">
            <a:avLst/>
          </a:prstGeom>
        </p:spPr>
      </p:pic>
      <p:pic>
        <p:nvPicPr>
          <p:cNvPr id="10" name="Obrázek 9">
            <a:extLst>
              <a:ext uri="{FF2B5EF4-FFF2-40B4-BE49-F238E27FC236}">
                <a16:creationId xmlns:a16="http://schemas.microsoft.com/office/drawing/2014/main" id="{577B98CA-231F-4AF6-B0CC-56713FE81C4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42154" y="6212681"/>
            <a:ext cx="2507690" cy="260830"/>
          </a:xfrm>
          <a:prstGeom prst="rect">
            <a:avLst/>
          </a:prstGeom>
        </p:spPr>
      </p:pic>
    </p:spTree>
    <p:extLst>
      <p:ext uri="{BB962C8B-B14F-4D97-AF65-F5344CB8AC3E}">
        <p14:creationId xmlns:p14="http://schemas.microsoft.com/office/powerpoint/2010/main" val="248452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58350" y="365125"/>
            <a:ext cx="2066924" cy="53975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199" y="365125"/>
            <a:ext cx="9134475" cy="53975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38608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ředěl - nadpis bloku">
    <p:spTree>
      <p:nvGrpSpPr>
        <p:cNvPr id="1" name=""/>
        <p:cNvGrpSpPr/>
        <p:nvPr/>
      </p:nvGrpSpPr>
      <p:grpSpPr>
        <a:xfrm>
          <a:off x="0" y="0"/>
          <a:ext cx="0" cy="0"/>
          <a:chOff x="0" y="0"/>
          <a:chExt cx="0" cy="0"/>
        </a:xfrm>
      </p:grpSpPr>
      <p:sp>
        <p:nvSpPr>
          <p:cNvPr id="2" name="Nadpis 1"/>
          <p:cNvSpPr>
            <a:spLocks noGrp="1"/>
          </p:cNvSpPr>
          <p:nvPr>
            <p:ph type="ctrTitle"/>
          </p:nvPr>
        </p:nvSpPr>
        <p:spPr>
          <a:xfrm>
            <a:off x="530733" y="504825"/>
            <a:ext cx="11130534" cy="2920999"/>
          </a:xfrm>
        </p:spPr>
        <p:txBody>
          <a:bodyPr anchor="b">
            <a:normAutofit/>
          </a:bodyPr>
          <a:lstStyle>
            <a:lvl1pPr algn="ctr">
              <a:defRPr sz="4800"/>
            </a:lvl1pPr>
          </a:lstStyle>
          <a:p>
            <a:r>
              <a:rPr lang="cs-CZ"/>
              <a:t>Kliknutím lze upravit styl.</a:t>
            </a:r>
            <a:endParaRPr lang="cs-CZ" dirty="0"/>
          </a:p>
        </p:txBody>
      </p:sp>
      <p:sp>
        <p:nvSpPr>
          <p:cNvPr id="3" name="Podnadpis 2"/>
          <p:cNvSpPr>
            <a:spLocks noGrp="1"/>
          </p:cNvSpPr>
          <p:nvPr>
            <p:ph type="subTitle" idx="1"/>
          </p:nvPr>
        </p:nvSpPr>
        <p:spPr>
          <a:xfrm>
            <a:off x="530733" y="3485021"/>
            <a:ext cx="11130534" cy="23925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10" name="Zástupný symbol pro zápatí 4"/>
          <p:cNvSpPr>
            <a:spLocks noGrp="1"/>
          </p:cNvSpPr>
          <p:nvPr>
            <p:ph type="ftr" sz="quarter" idx="11"/>
          </p:nvPr>
        </p:nvSpPr>
        <p:spPr>
          <a:xfrm>
            <a:off x="6191250" y="5962630"/>
            <a:ext cx="5534025" cy="628670"/>
          </a:xfrm>
        </p:spPr>
        <p:txBody>
          <a:bodyPr/>
          <a:lstStyle/>
          <a:p>
            <a:endParaRPr lang="cs-CZ" dirty="0"/>
          </a:p>
        </p:txBody>
      </p:sp>
      <p:sp>
        <p:nvSpPr>
          <p:cNvPr id="11" name="Zástupný symbol pro číslo snímku 5"/>
          <p:cNvSpPr>
            <a:spLocks noGrp="1"/>
          </p:cNvSpPr>
          <p:nvPr>
            <p:ph type="sldNum" sz="quarter" idx="12"/>
          </p:nvPr>
        </p:nvSpPr>
        <p:spPr>
          <a:xfrm>
            <a:off x="10604906" y="174626"/>
            <a:ext cx="1120369" cy="365125"/>
          </a:xfrm>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169685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Závěrečný snímek">
    <p:spTree>
      <p:nvGrpSpPr>
        <p:cNvPr id="1" name=""/>
        <p:cNvGrpSpPr/>
        <p:nvPr/>
      </p:nvGrpSpPr>
      <p:grpSpPr>
        <a:xfrm>
          <a:off x="0" y="0"/>
          <a:ext cx="0" cy="0"/>
          <a:chOff x="0" y="0"/>
          <a:chExt cx="0" cy="0"/>
        </a:xfrm>
      </p:grpSpPr>
      <p:sp>
        <p:nvSpPr>
          <p:cNvPr id="7" name="Obdélník 6"/>
          <p:cNvSpPr/>
          <p:nvPr userDrawn="1"/>
        </p:nvSpPr>
        <p:spPr>
          <a:xfrm>
            <a:off x="314325" y="5772150"/>
            <a:ext cx="5734050" cy="101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530733" y="1562099"/>
            <a:ext cx="11130534" cy="1863725"/>
          </a:xfrm>
        </p:spPr>
        <p:txBody>
          <a:bodyPr anchor="b">
            <a:normAutofit/>
          </a:bodyPr>
          <a:lstStyle>
            <a:lvl1pPr algn="ctr">
              <a:defRPr sz="4800"/>
            </a:lvl1pPr>
          </a:lstStyle>
          <a:p>
            <a:r>
              <a:rPr lang="cs-CZ"/>
              <a:t>Kliknutím lze upravit styl.</a:t>
            </a:r>
            <a:endParaRPr lang="cs-CZ" dirty="0"/>
          </a:p>
        </p:txBody>
      </p:sp>
      <p:sp>
        <p:nvSpPr>
          <p:cNvPr id="3" name="Podnadpis 2"/>
          <p:cNvSpPr>
            <a:spLocks noGrp="1"/>
          </p:cNvSpPr>
          <p:nvPr>
            <p:ph type="subTitle" idx="1"/>
          </p:nvPr>
        </p:nvSpPr>
        <p:spPr>
          <a:xfrm>
            <a:off x="530733" y="3485021"/>
            <a:ext cx="11130534" cy="23925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733" y="400267"/>
            <a:ext cx="4327018" cy="1062857"/>
          </a:xfrm>
          <a:prstGeom prst="rect">
            <a:avLst/>
          </a:prstGeom>
        </p:spPr>
      </p:pic>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9307" y="724695"/>
            <a:ext cx="4628160" cy="414000"/>
          </a:xfrm>
          <a:prstGeom prst="rect">
            <a:avLst/>
          </a:prstGeom>
        </p:spPr>
      </p:pic>
      <p:pic>
        <p:nvPicPr>
          <p:cNvPr id="10" name="Obrázek 9">
            <a:extLst>
              <a:ext uri="{FF2B5EF4-FFF2-40B4-BE49-F238E27FC236}">
                <a16:creationId xmlns:a16="http://schemas.microsoft.com/office/drawing/2014/main" id="{69E36E83-314F-4B29-A569-44F3A0F1E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42154" y="6212681"/>
            <a:ext cx="2507690" cy="260830"/>
          </a:xfrm>
          <a:prstGeom prst="rect">
            <a:avLst/>
          </a:prstGeom>
        </p:spPr>
      </p:pic>
    </p:spTree>
    <p:extLst>
      <p:ext uri="{BB962C8B-B14F-4D97-AF65-F5344CB8AC3E}">
        <p14:creationId xmlns:p14="http://schemas.microsoft.com/office/powerpoint/2010/main" val="1664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245102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66725" y="1458109"/>
            <a:ext cx="5553075"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199" y="1458109"/>
            <a:ext cx="5553075"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11"/>
          </p:nvPr>
        </p:nvSpPr>
        <p:spPr>
          <a:xfrm>
            <a:off x="6172200" y="5962630"/>
            <a:ext cx="5553076" cy="628670"/>
          </a:xfrm>
        </p:spPr>
        <p:txBody>
          <a:bodyPr/>
          <a:lstStyle/>
          <a:p>
            <a:endParaRPr lang="cs-CZ" dirty="0"/>
          </a:p>
        </p:txBody>
      </p:sp>
      <p:sp>
        <p:nvSpPr>
          <p:cNvPr id="7" name="Zástupný symbol pro číslo snímku 6"/>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202905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69901" y="165088"/>
            <a:ext cx="11255374" cy="1235087"/>
          </a:xfrm>
        </p:spPr>
        <p:txBody>
          <a:bodyPr/>
          <a:lstStyle/>
          <a:p>
            <a:r>
              <a:rPr lang="cs-CZ"/>
              <a:t>Kliknutím lze upravit styl.</a:t>
            </a:r>
          </a:p>
        </p:txBody>
      </p:sp>
      <p:sp>
        <p:nvSpPr>
          <p:cNvPr id="3" name="Zástupný symbol pro text 2"/>
          <p:cNvSpPr>
            <a:spLocks noGrp="1"/>
          </p:cNvSpPr>
          <p:nvPr>
            <p:ph type="body" idx="1"/>
          </p:nvPr>
        </p:nvSpPr>
        <p:spPr>
          <a:xfrm>
            <a:off x="469901" y="1458108"/>
            <a:ext cx="5527674" cy="875517"/>
          </a:xfrm>
        </p:spPr>
        <p:txBody>
          <a:bodyPr anchor="ctr"/>
          <a:lstStyle>
            <a:lvl1pPr marL="0" indent="0">
              <a:buNone/>
              <a:defRPr sz="2400" b="1">
                <a:solidFill>
                  <a:srgbClr val="004F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469902" y="2395538"/>
            <a:ext cx="5527674" cy="3405187"/>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458108"/>
            <a:ext cx="5553075" cy="875517"/>
          </a:xfrm>
        </p:spPr>
        <p:txBody>
          <a:bodyPr anchor="ctr"/>
          <a:lstStyle>
            <a:lvl1pPr marL="0" indent="0">
              <a:buNone/>
              <a:defRPr sz="2400" b="1">
                <a:solidFill>
                  <a:srgbClr val="004F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6172199" y="2395538"/>
            <a:ext cx="5553075" cy="3405187"/>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p:cNvSpPr>
            <a:spLocks noGrp="1"/>
          </p:cNvSpPr>
          <p:nvPr>
            <p:ph type="ftr" sz="quarter" idx="11"/>
          </p:nvPr>
        </p:nvSpPr>
        <p:spPr>
          <a:xfrm>
            <a:off x="6172200" y="5962630"/>
            <a:ext cx="5553076" cy="628670"/>
          </a:xfrm>
        </p:spPr>
        <p:txBody>
          <a:bodyPr/>
          <a:lstStyle/>
          <a:p>
            <a:endParaRPr lang="cs-CZ"/>
          </a:p>
        </p:txBody>
      </p:sp>
      <p:sp>
        <p:nvSpPr>
          <p:cNvPr id="9" name="Zástupný symbol pro číslo snímku 8"/>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147963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828119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37998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66726" y="457200"/>
            <a:ext cx="4305300" cy="1600200"/>
          </a:xfrm>
        </p:spPr>
        <p:txBody>
          <a:bodyPr anchor="t"/>
          <a:lstStyle>
            <a:lvl1pPr>
              <a:defRPr sz="3200"/>
            </a:lvl1pPr>
          </a:lstStyle>
          <a:p>
            <a:r>
              <a:rPr lang="cs-CZ"/>
              <a:t>Kliknutím lze upravit styl.</a:t>
            </a:r>
          </a:p>
        </p:txBody>
      </p:sp>
      <p:sp>
        <p:nvSpPr>
          <p:cNvPr id="3" name="Zástupný symbol pro obsah 2"/>
          <p:cNvSpPr>
            <a:spLocks noGrp="1"/>
          </p:cNvSpPr>
          <p:nvPr>
            <p:ph idx="1"/>
          </p:nvPr>
        </p:nvSpPr>
        <p:spPr>
          <a:xfrm>
            <a:off x="4943475" y="457201"/>
            <a:ext cx="6781799" cy="531495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66726" y="2057400"/>
            <a:ext cx="4305300" cy="3714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206239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66726" y="457200"/>
            <a:ext cx="4305300" cy="1600200"/>
          </a:xfrm>
        </p:spPr>
        <p:txBody>
          <a:bodyPr anchor="t" anchorCtr="0"/>
          <a:lstStyle>
            <a:lvl1pPr>
              <a:defRPr sz="3200"/>
            </a:lvl1pPr>
          </a:lstStyle>
          <a:p>
            <a:r>
              <a:rPr lang="cs-CZ"/>
              <a:t>Kliknutím lze upravit styl.</a:t>
            </a:r>
          </a:p>
        </p:txBody>
      </p:sp>
      <p:sp>
        <p:nvSpPr>
          <p:cNvPr id="3" name="Zástupný symbol pro obrázek 2"/>
          <p:cNvSpPr>
            <a:spLocks noGrp="1"/>
          </p:cNvSpPr>
          <p:nvPr>
            <p:ph type="pic" idx="1"/>
          </p:nvPr>
        </p:nvSpPr>
        <p:spPr>
          <a:xfrm>
            <a:off x="4972051" y="472281"/>
            <a:ext cx="6753224" cy="5318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466726" y="2057401"/>
            <a:ext cx="4305300" cy="3733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144438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DAC191-ACC1-4D04-8D9C-FA87E729B3BC}" type="slidenum">
              <a:rPr lang="cs-CZ" smtClean="0"/>
              <a:t>‹#›</a:t>
            </a:fld>
            <a:endParaRPr lang="cs-CZ"/>
          </a:p>
        </p:txBody>
      </p:sp>
    </p:spTree>
    <p:extLst>
      <p:ext uri="{BB962C8B-B14F-4D97-AF65-F5344CB8AC3E}">
        <p14:creationId xmlns:p14="http://schemas.microsoft.com/office/powerpoint/2010/main" val="122087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66725" y="174626"/>
            <a:ext cx="11258550" cy="1206500"/>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466725" y="1448598"/>
            <a:ext cx="11258550" cy="4361652"/>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3"/>
          </p:nvPr>
        </p:nvSpPr>
        <p:spPr>
          <a:xfrm>
            <a:off x="6191250" y="5962630"/>
            <a:ext cx="5534025" cy="628670"/>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10604906" y="174626"/>
            <a:ext cx="1120369" cy="365125"/>
          </a:xfrm>
          <a:prstGeom prst="rect">
            <a:avLst/>
          </a:prstGeom>
        </p:spPr>
        <p:txBody>
          <a:bodyPr vert="horz" lIns="91440" tIns="45720" rIns="91440" bIns="45720" rtlCol="0" anchor="ctr"/>
          <a:lstStyle>
            <a:lvl1pPr algn="r">
              <a:defRPr sz="1600">
                <a:solidFill>
                  <a:srgbClr val="004F71"/>
                </a:solidFill>
              </a:defRPr>
            </a:lvl1pPr>
          </a:lstStyle>
          <a:p>
            <a:fld id="{4E750E62-2F50-410A-9DC6-A3C9D0AA17A4}" type="slidenum">
              <a:rPr lang="cs-CZ" smtClean="0"/>
              <a:pPr/>
              <a:t>‹#›</a:t>
            </a:fld>
            <a:endParaRPr lang="cs-CZ" dirty="0"/>
          </a:p>
        </p:txBody>
      </p:sp>
      <p:pic>
        <p:nvPicPr>
          <p:cNvPr id="7" name="Obrázek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62956" y="6153410"/>
            <a:ext cx="3632994" cy="324980"/>
          </a:xfrm>
          <a:prstGeom prst="rect">
            <a:avLst/>
          </a:prstGeom>
        </p:spPr>
      </p:pic>
      <p:pic>
        <p:nvPicPr>
          <p:cNvPr id="9" name="Obrázek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6725" y="6040500"/>
            <a:ext cx="1393649" cy="550800"/>
          </a:xfrm>
          <a:prstGeom prst="rect">
            <a:avLst/>
          </a:prstGeom>
        </p:spPr>
      </p:pic>
    </p:spTree>
    <p:extLst>
      <p:ext uri="{BB962C8B-B14F-4D97-AF65-F5344CB8AC3E}">
        <p14:creationId xmlns:p14="http://schemas.microsoft.com/office/powerpoint/2010/main" val="2281675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0" r:id="rId12"/>
  </p:sldLayoutIdLst>
  <p:txStyles>
    <p:titleStyle>
      <a:lvl1pPr algn="l" defTabSz="914400" rtl="0" eaLnBrk="1" latinLnBrk="0" hangingPunct="1">
        <a:lnSpc>
          <a:spcPct val="90000"/>
        </a:lnSpc>
        <a:spcBef>
          <a:spcPct val="0"/>
        </a:spcBef>
        <a:buNone/>
        <a:defRPr sz="3400" b="1" kern="1200">
          <a:solidFill>
            <a:srgbClr val="004F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0733" y="1788398"/>
            <a:ext cx="11130534" cy="1381923"/>
          </a:xfrm>
        </p:spPr>
        <p:txBody>
          <a:bodyPr>
            <a:normAutofit fontScale="90000"/>
          </a:bodyPr>
          <a:lstStyle/>
          <a:p>
            <a:r>
              <a:rPr lang="cs-CZ" dirty="0"/>
              <a:t>Potenciál separace komunálního odpadu v obcích</a:t>
            </a:r>
            <a:endParaRPr lang="cs-CZ" sz="4000" dirty="0"/>
          </a:p>
        </p:txBody>
      </p:sp>
      <p:sp>
        <p:nvSpPr>
          <p:cNvPr id="3" name="Podnadpis 2"/>
          <p:cNvSpPr>
            <a:spLocks noGrp="1"/>
          </p:cNvSpPr>
          <p:nvPr>
            <p:ph type="subTitle" idx="1"/>
          </p:nvPr>
        </p:nvSpPr>
        <p:spPr>
          <a:xfrm>
            <a:off x="530733" y="3429000"/>
            <a:ext cx="11130534" cy="2392511"/>
          </a:xfrm>
        </p:spPr>
        <p:txBody>
          <a:bodyPr>
            <a:normAutofit lnSpcReduction="10000"/>
          </a:bodyPr>
          <a:lstStyle/>
          <a:p>
            <a:endParaRPr lang="cs-CZ" sz="700" b="1" dirty="0"/>
          </a:p>
          <a:p>
            <a:pPr>
              <a:lnSpc>
                <a:spcPct val="160000"/>
              </a:lnSpc>
            </a:pPr>
            <a:r>
              <a:rPr lang="cs-CZ" sz="2800" b="1" dirty="0"/>
              <a:t>Radovan Šomplák</a:t>
            </a:r>
            <a:r>
              <a:rPr lang="cs-CZ" sz="2800" dirty="0"/>
              <a:t>, Jaroslav </a:t>
            </a:r>
            <a:r>
              <a:rPr lang="cs-CZ" sz="2800" dirty="0" err="1"/>
              <a:t>Pluskal</a:t>
            </a:r>
            <a:endParaRPr lang="cs-CZ" sz="2800" dirty="0"/>
          </a:p>
          <a:p>
            <a:endParaRPr lang="cs-CZ" sz="2800" dirty="0"/>
          </a:p>
          <a:p>
            <a:r>
              <a:rPr lang="cs-CZ" sz="2800" b="1" dirty="0"/>
              <a:t>Odpadové fórum</a:t>
            </a:r>
          </a:p>
          <a:p>
            <a:r>
              <a:rPr lang="cs-CZ" sz="2800" dirty="0"/>
              <a:t>19.10.2023</a:t>
            </a:r>
          </a:p>
          <a:p>
            <a:endParaRPr lang="cs-CZ" sz="700" dirty="0"/>
          </a:p>
        </p:txBody>
      </p:sp>
      <p:sp>
        <p:nvSpPr>
          <p:cNvPr id="7" name="Obdélník 6">
            <a:extLst>
              <a:ext uri="{FF2B5EF4-FFF2-40B4-BE49-F238E27FC236}">
                <a16:creationId xmlns:a16="http://schemas.microsoft.com/office/drawing/2014/main" id="{89D23A25-4F91-4E0B-9E76-C4350BF03B80}"/>
              </a:ext>
            </a:extLst>
          </p:cNvPr>
          <p:cNvSpPr/>
          <p:nvPr/>
        </p:nvSpPr>
        <p:spPr>
          <a:xfrm>
            <a:off x="8247647" y="5249312"/>
            <a:ext cx="3561347" cy="954107"/>
          </a:xfrm>
          <a:prstGeom prst="rect">
            <a:avLst/>
          </a:prstGeom>
        </p:spPr>
        <p:txBody>
          <a:bodyPr wrap="square">
            <a:spAutoFit/>
          </a:bodyPr>
          <a:lstStyle/>
          <a:p>
            <a:pPr algn="ctr"/>
            <a:r>
              <a:rPr lang="cs-CZ" sz="1400" b="1" dirty="0"/>
              <a:t>Pokročilé metody operačního výzkumu pro optimální rozhodování v odpadovém hospodářství</a:t>
            </a:r>
          </a:p>
          <a:p>
            <a:pPr algn="ctr"/>
            <a:r>
              <a:rPr lang="cs-CZ" sz="1400" dirty="0">
                <a:solidFill>
                  <a:srgbClr val="374151"/>
                </a:solidFill>
                <a:latin typeface="Söhne"/>
              </a:rPr>
              <a:t>Projekt č. 22-11867S</a:t>
            </a:r>
            <a:endParaRPr lang="cs-CZ" sz="1400" dirty="0"/>
          </a:p>
        </p:txBody>
      </p:sp>
      <p:pic>
        <p:nvPicPr>
          <p:cNvPr id="1028" name="Picture 4" descr="Grantová agentura České republiky - YouTube">
            <a:extLst>
              <a:ext uri="{FF2B5EF4-FFF2-40B4-BE49-F238E27FC236}">
                <a16:creationId xmlns:a16="http://schemas.microsoft.com/office/drawing/2014/main" id="{F753815E-4342-48FB-BF67-BD2F97D2D4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105" b="31141"/>
          <a:stretch/>
        </p:blipFill>
        <p:spPr bwMode="auto">
          <a:xfrm>
            <a:off x="530733" y="5214660"/>
            <a:ext cx="2784453" cy="102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3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C54DA9-ABF2-67D4-E378-5BC4BEF631E2}"/>
              </a:ext>
            </a:extLst>
          </p:cNvPr>
          <p:cNvSpPr>
            <a:spLocks noGrp="1"/>
          </p:cNvSpPr>
          <p:nvPr>
            <p:ph type="title"/>
          </p:nvPr>
        </p:nvSpPr>
        <p:spPr/>
        <p:txBody>
          <a:bodyPr/>
          <a:lstStyle/>
          <a:p>
            <a:r>
              <a:rPr lang="cs-CZ" dirty="0"/>
              <a:t>Potenciál pro zvýšení míry separace</a:t>
            </a:r>
          </a:p>
        </p:txBody>
      </p:sp>
      <p:sp>
        <p:nvSpPr>
          <p:cNvPr id="3" name="Zástupný obsah 2">
            <a:extLst>
              <a:ext uri="{FF2B5EF4-FFF2-40B4-BE49-F238E27FC236}">
                <a16:creationId xmlns:a16="http://schemas.microsoft.com/office/drawing/2014/main" id="{0C004F9C-0631-B886-EF55-A094840CAA2B}"/>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468F4535-29D7-1663-C428-D01FE101ACC7}"/>
              </a:ext>
            </a:extLst>
          </p:cNvPr>
          <p:cNvPicPr>
            <a:picLocks noChangeAspect="1"/>
          </p:cNvPicPr>
          <p:nvPr/>
        </p:nvPicPr>
        <p:blipFill>
          <a:blip r:embed="rId2"/>
          <a:stretch>
            <a:fillRect/>
          </a:stretch>
        </p:blipFill>
        <p:spPr>
          <a:xfrm>
            <a:off x="84335" y="1681864"/>
            <a:ext cx="12023330" cy="3645916"/>
          </a:xfrm>
          <a:prstGeom prst="rect">
            <a:avLst/>
          </a:prstGeom>
        </p:spPr>
      </p:pic>
    </p:spTree>
    <p:extLst>
      <p:ext uri="{BB962C8B-B14F-4D97-AF65-F5344CB8AC3E}">
        <p14:creationId xmlns:p14="http://schemas.microsoft.com/office/powerpoint/2010/main" val="188039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0300C-2D17-7222-8503-D7EB370FF88C}"/>
              </a:ext>
            </a:extLst>
          </p:cNvPr>
          <p:cNvSpPr>
            <a:spLocks noGrp="1"/>
          </p:cNvSpPr>
          <p:nvPr>
            <p:ph type="title"/>
          </p:nvPr>
        </p:nvSpPr>
        <p:spPr/>
        <p:txBody>
          <a:bodyPr/>
          <a:lstStyle/>
          <a:p>
            <a:r>
              <a:rPr lang="cs-CZ" dirty="0"/>
              <a:t>Modelování budoucího scénáře</a:t>
            </a:r>
          </a:p>
        </p:txBody>
      </p:sp>
      <p:sp>
        <p:nvSpPr>
          <p:cNvPr id="3" name="Zástupný obsah 2">
            <a:extLst>
              <a:ext uri="{FF2B5EF4-FFF2-40B4-BE49-F238E27FC236}">
                <a16:creationId xmlns:a16="http://schemas.microsoft.com/office/drawing/2014/main" id="{BB9EB951-B3F8-DCE8-B771-72DC6629FF15}"/>
              </a:ext>
            </a:extLst>
          </p:cNvPr>
          <p:cNvSpPr>
            <a:spLocks noGrp="1"/>
          </p:cNvSpPr>
          <p:nvPr>
            <p:ph idx="1"/>
          </p:nvPr>
        </p:nvSpPr>
        <p:spPr/>
        <p:txBody>
          <a:bodyPr/>
          <a:lstStyle/>
          <a:p>
            <a:pPr marL="0" indent="0">
              <a:buNone/>
            </a:pPr>
            <a:r>
              <a:rPr lang="cs-CZ" dirty="0"/>
              <a:t>Lze zasahovat do následujících oblastí:</a:t>
            </a:r>
          </a:p>
          <a:p>
            <a:r>
              <a:rPr lang="cs-CZ" dirty="0"/>
              <a:t>Změna separace komunálního odpadu z domácností.</a:t>
            </a:r>
          </a:p>
          <a:p>
            <a:r>
              <a:rPr lang="cs-CZ" dirty="0"/>
              <a:t>Změna separace komunálního odpadu od subjektu zapojených do systému obecního sběru.</a:t>
            </a:r>
          </a:p>
          <a:p>
            <a:r>
              <a:rPr lang="cs-CZ" dirty="0"/>
              <a:t>Změna separace u objemného odpadu</a:t>
            </a:r>
          </a:p>
          <a:p>
            <a:r>
              <a:rPr lang="cs-CZ" dirty="0"/>
              <a:t>Dodatečné opatření.</a:t>
            </a:r>
          </a:p>
        </p:txBody>
      </p:sp>
    </p:spTree>
    <p:extLst>
      <p:ext uri="{BB962C8B-B14F-4D97-AF65-F5344CB8AC3E}">
        <p14:creationId xmlns:p14="http://schemas.microsoft.com/office/powerpoint/2010/main" val="90670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CEB67C-CCC0-EDE5-0C19-DAAC75334F52}"/>
              </a:ext>
            </a:extLst>
          </p:cNvPr>
          <p:cNvSpPr>
            <a:spLocks noGrp="1"/>
          </p:cNvSpPr>
          <p:nvPr>
            <p:ph type="title"/>
          </p:nvPr>
        </p:nvSpPr>
        <p:spPr/>
        <p:txBody>
          <a:bodyPr/>
          <a:lstStyle/>
          <a:p>
            <a:endParaRPr lang="cs-CZ"/>
          </a:p>
        </p:txBody>
      </p:sp>
      <p:pic>
        <p:nvPicPr>
          <p:cNvPr id="10" name="Zástupný obsah 9">
            <a:extLst>
              <a:ext uri="{FF2B5EF4-FFF2-40B4-BE49-F238E27FC236}">
                <a16:creationId xmlns:a16="http://schemas.microsoft.com/office/drawing/2014/main" id="{1D6BA1A7-210A-54A6-9C6E-92E9804D6FEF}"/>
              </a:ext>
            </a:extLst>
          </p:cNvPr>
          <p:cNvPicPr>
            <a:picLocks noGrp="1" noChangeAspect="1"/>
          </p:cNvPicPr>
          <p:nvPr>
            <p:ph idx="1"/>
          </p:nvPr>
        </p:nvPicPr>
        <p:blipFill>
          <a:blip r:embed="rId2"/>
          <a:stretch>
            <a:fillRect/>
          </a:stretch>
        </p:blipFill>
        <p:spPr>
          <a:xfrm>
            <a:off x="6724650" y="3976794"/>
            <a:ext cx="5000625" cy="1485900"/>
          </a:xfrm>
        </p:spPr>
      </p:pic>
      <p:pic>
        <p:nvPicPr>
          <p:cNvPr id="12" name="Obrázek 11">
            <a:extLst>
              <a:ext uri="{FF2B5EF4-FFF2-40B4-BE49-F238E27FC236}">
                <a16:creationId xmlns:a16="http://schemas.microsoft.com/office/drawing/2014/main" id="{7FCA6A57-2648-01AB-A860-0049A09D3BB7}"/>
              </a:ext>
            </a:extLst>
          </p:cNvPr>
          <p:cNvPicPr>
            <a:picLocks noChangeAspect="1"/>
          </p:cNvPicPr>
          <p:nvPr/>
        </p:nvPicPr>
        <p:blipFill>
          <a:blip r:embed="rId3"/>
          <a:stretch>
            <a:fillRect/>
          </a:stretch>
        </p:blipFill>
        <p:spPr>
          <a:xfrm>
            <a:off x="628651" y="4014894"/>
            <a:ext cx="4838700" cy="1447800"/>
          </a:xfrm>
          <a:prstGeom prst="rect">
            <a:avLst/>
          </a:prstGeom>
        </p:spPr>
      </p:pic>
      <p:pic>
        <p:nvPicPr>
          <p:cNvPr id="14" name="Obrázek 13">
            <a:extLst>
              <a:ext uri="{FF2B5EF4-FFF2-40B4-BE49-F238E27FC236}">
                <a16:creationId xmlns:a16="http://schemas.microsoft.com/office/drawing/2014/main" id="{567EEABC-FC6A-FF80-3130-3235B619547A}"/>
              </a:ext>
            </a:extLst>
          </p:cNvPr>
          <p:cNvPicPr>
            <a:picLocks noChangeAspect="1"/>
          </p:cNvPicPr>
          <p:nvPr/>
        </p:nvPicPr>
        <p:blipFill>
          <a:blip r:embed="rId4"/>
          <a:stretch>
            <a:fillRect/>
          </a:stretch>
        </p:blipFill>
        <p:spPr>
          <a:xfrm>
            <a:off x="0" y="624719"/>
            <a:ext cx="12192000" cy="2678749"/>
          </a:xfrm>
          <a:prstGeom prst="rect">
            <a:avLst/>
          </a:prstGeom>
        </p:spPr>
      </p:pic>
    </p:spTree>
    <p:extLst>
      <p:ext uri="{BB962C8B-B14F-4D97-AF65-F5344CB8AC3E}">
        <p14:creationId xmlns:p14="http://schemas.microsoft.com/office/powerpoint/2010/main" val="393547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823986-49C7-A731-008C-DCB9F8D8909E}"/>
              </a:ext>
            </a:extLst>
          </p:cNvPr>
          <p:cNvSpPr>
            <a:spLocks noGrp="1"/>
          </p:cNvSpPr>
          <p:nvPr>
            <p:ph type="title"/>
          </p:nvPr>
        </p:nvSpPr>
        <p:spPr>
          <a:xfrm>
            <a:off x="466725" y="-86633"/>
            <a:ext cx="11258550" cy="1206500"/>
          </a:xfrm>
        </p:spPr>
        <p:txBody>
          <a:bodyPr/>
          <a:lstStyle/>
          <a:p>
            <a:r>
              <a:rPr lang="cs-CZ" dirty="0"/>
              <a:t>Implementace do nástroje Popelka</a:t>
            </a:r>
          </a:p>
        </p:txBody>
      </p:sp>
      <p:sp>
        <p:nvSpPr>
          <p:cNvPr id="3" name="Zástupný obsah 2">
            <a:extLst>
              <a:ext uri="{FF2B5EF4-FFF2-40B4-BE49-F238E27FC236}">
                <a16:creationId xmlns:a16="http://schemas.microsoft.com/office/drawing/2014/main" id="{0C2A4C6D-F4CB-1DE6-239D-5342FF85C9BE}"/>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DA915520-8A19-052E-7735-6AF701E979CB}"/>
              </a:ext>
            </a:extLst>
          </p:cNvPr>
          <p:cNvPicPr>
            <a:picLocks noChangeAspect="1"/>
          </p:cNvPicPr>
          <p:nvPr/>
        </p:nvPicPr>
        <p:blipFill>
          <a:blip r:embed="rId2"/>
          <a:stretch>
            <a:fillRect/>
          </a:stretch>
        </p:blipFill>
        <p:spPr>
          <a:xfrm>
            <a:off x="0" y="982107"/>
            <a:ext cx="12192000" cy="5875893"/>
          </a:xfrm>
          <a:prstGeom prst="rect">
            <a:avLst/>
          </a:prstGeom>
        </p:spPr>
      </p:pic>
    </p:spTree>
    <p:extLst>
      <p:ext uri="{BB962C8B-B14F-4D97-AF65-F5344CB8AC3E}">
        <p14:creationId xmlns:p14="http://schemas.microsoft.com/office/powerpoint/2010/main" val="83934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BCFBCA4-02C1-4AE0-B3E4-905083CC54A0}"/>
              </a:ext>
            </a:extLst>
          </p:cNvPr>
          <p:cNvSpPr>
            <a:spLocks noGrp="1"/>
          </p:cNvSpPr>
          <p:nvPr>
            <p:ph type="ctrTitle"/>
          </p:nvPr>
        </p:nvSpPr>
        <p:spPr/>
        <p:txBody>
          <a:bodyPr>
            <a:normAutofit/>
          </a:bodyPr>
          <a:lstStyle/>
          <a:p>
            <a:r>
              <a:rPr lang="cs-CZ" sz="6000" dirty="0"/>
              <a:t>Děkuji za pozornost</a:t>
            </a:r>
          </a:p>
        </p:txBody>
      </p:sp>
      <p:sp>
        <p:nvSpPr>
          <p:cNvPr id="5" name="Podnadpis 4">
            <a:extLst>
              <a:ext uri="{FF2B5EF4-FFF2-40B4-BE49-F238E27FC236}">
                <a16:creationId xmlns:a16="http://schemas.microsoft.com/office/drawing/2014/main" id="{31CC8D86-5CE7-421D-B45E-2DF10BF1BA4A}"/>
              </a:ext>
            </a:extLst>
          </p:cNvPr>
          <p:cNvSpPr>
            <a:spLocks noGrp="1"/>
          </p:cNvSpPr>
          <p:nvPr>
            <p:ph type="subTitle" idx="1"/>
          </p:nvPr>
        </p:nvSpPr>
        <p:spPr>
          <a:xfrm>
            <a:off x="530733" y="3432177"/>
            <a:ext cx="11130534" cy="2392511"/>
          </a:xfrm>
        </p:spPr>
        <p:txBody>
          <a:bodyPr>
            <a:normAutofit/>
          </a:bodyPr>
          <a:lstStyle/>
          <a:p>
            <a:r>
              <a:rPr lang="cs-CZ" sz="3600" b="1" dirty="0"/>
              <a:t>Radovan Šomplák</a:t>
            </a:r>
          </a:p>
        </p:txBody>
      </p:sp>
      <p:pic>
        <p:nvPicPr>
          <p:cNvPr id="6" name="Picture 4" descr="Grantová agentura České republiky - YouTube">
            <a:extLst>
              <a:ext uri="{FF2B5EF4-FFF2-40B4-BE49-F238E27FC236}">
                <a16:creationId xmlns:a16="http://schemas.microsoft.com/office/drawing/2014/main" id="{71B18494-07C8-40FF-B89B-E9C26F11A3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105" b="31141"/>
          <a:stretch/>
        </p:blipFill>
        <p:spPr bwMode="auto">
          <a:xfrm>
            <a:off x="530733" y="5214660"/>
            <a:ext cx="2784453" cy="1023409"/>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a:extLst>
              <a:ext uri="{FF2B5EF4-FFF2-40B4-BE49-F238E27FC236}">
                <a16:creationId xmlns:a16="http://schemas.microsoft.com/office/drawing/2014/main" id="{2D939313-6600-4F22-B9FE-0327C0C8DF0E}"/>
              </a:ext>
            </a:extLst>
          </p:cNvPr>
          <p:cNvSpPr/>
          <p:nvPr/>
        </p:nvSpPr>
        <p:spPr>
          <a:xfrm>
            <a:off x="8247647" y="5249312"/>
            <a:ext cx="3561347" cy="954107"/>
          </a:xfrm>
          <a:prstGeom prst="rect">
            <a:avLst/>
          </a:prstGeom>
        </p:spPr>
        <p:txBody>
          <a:bodyPr wrap="square">
            <a:spAutoFit/>
          </a:bodyPr>
          <a:lstStyle/>
          <a:p>
            <a:pPr algn="ctr"/>
            <a:r>
              <a:rPr lang="cs-CZ" sz="1400" b="1" dirty="0"/>
              <a:t>Pokročilé metody operačního výzkumu pro optimální rozhodování v odpadovém hospodářství</a:t>
            </a:r>
          </a:p>
          <a:p>
            <a:pPr algn="ctr"/>
            <a:r>
              <a:rPr lang="cs-CZ" sz="1400" dirty="0">
                <a:solidFill>
                  <a:srgbClr val="374151"/>
                </a:solidFill>
                <a:latin typeface="Söhne"/>
              </a:rPr>
              <a:t>Projekt č. 22-11867S</a:t>
            </a:r>
            <a:endParaRPr lang="cs-CZ" sz="1400" dirty="0"/>
          </a:p>
        </p:txBody>
      </p:sp>
    </p:spTree>
    <p:extLst>
      <p:ext uri="{BB962C8B-B14F-4D97-AF65-F5344CB8AC3E}">
        <p14:creationId xmlns:p14="http://schemas.microsoft.com/office/powerpoint/2010/main" val="416982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6725" y="174626"/>
            <a:ext cx="11258550" cy="1206500"/>
          </a:xfrm>
        </p:spPr>
        <p:txBody>
          <a:bodyPr anchor="ctr">
            <a:normAutofit/>
          </a:bodyPr>
          <a:lstStyle/>
          <a:p>
            <a:r>
              <a:rPr lang="cs-CZ" dirty="0"/>
              <a:t>Motivace (1)</a:t>
            </a:r>
          </a:p>
        </p:txBody>
      </p:sp>
      <p:sp>
        <p:nvSpPr>
          <p:cNvPr id="4" name="Zástupný obsah 3">
            <a:extLst>
              <a:ext uri="{FF2B5EF4-FFF2-40B4-BE49-F238E27FC236}">
                <a16:creationId xmlns:a16="http://schemas.microsoft.com/office/drawing/2014/main" id="{71FCE173-E6B0-2AB4-1AB1-C2672E060DA4}"/>
              </a:ext>
            </a:extLst>
          </p:cNvPr>
          <p:cNvSpPr>
            <a:spLocks noGrp="1"/>
          </p:cNvSpPr>
          <p:nvPr>
            <p:ph idx="1"/>
          </p:nvPr>
        </p:nvSpPr>
        <p:spPr/>
        <p:txBody>
          <a:bodyPr/>
          <a:lstStyle/>
          <a:p>
            <a:pPr marL="0" indent="0" algn="just">
              <a:buNone/>
            </a:pPr>
            <a:r>
              <a:rPr lang="cs-CZ" sz="2400" b="1" i="0" dirty="0">
                <a:solidFill>
                  <a:srgbClr val="FF8400"/>
                </a:solidFill>
                <a:effectLst/>
                <a:latin typeface="Arial" panose="020B0604020202020204" pitchFamily="34" charset="0"/>
              </a:rPr>
              <a:t>Zákon o odpadech 541/2020 Sb. § 59 </a:t>
            </a:r>
          </a:p>
          <a:p>
            <a:pPr marL="0" indent="0" algn="just">
              <a:buNone/>
            </a:pPr>
            <a:r>
              <a:rPr lang="cs-CZ" sz="2000" b="1" i="0" dirty="0">
                <a:solidFill>
                  <a:srgbClr val="000000"/>
                </a:solidFill>
                <a:effectLst/>
                <a:latin typeface="Arial" panose="020B0604020202020204" pitchFamily="34" charset="0"/>
              </a:rPr>
              <a:t>(3)</a:t>
            </a:r>
            <a:r>
              <a:rPr lang="cs-CZ" sz="2000" b="0" i="0" dirty="0">
                <a:solidFill>
                  <a:srgbClr val="000000"/>
                </a:solidFill>
                <a:effectLst/>
                <a:latin typeface="Arial" panose="020B0604020202020204" pitchFamily="34" charset="0"/>
              </a:rPr>
              <a:t> Obec je povinna zajistit, aby odděleně soustřeďované recyklovatelné složky komunálního odpadu tvořily v kalendářním roce 2025 a následujících letech alespoň 60 %, v kalendářním roce 2030 a následujících letech alespoň 65 % a v kalendářním roce 2035 a následujících letech alespoň 70 % z celkového množství komunálních odpadů, kterých je v daném kalendářním roce původcem. Do výpočtu podílu mohou být zahrnuty rovněž odděleně soustřeďované recyklovatelné složky komunálního odpadu vznikající na území obce při činnosti nepodnikajících fyzických osob, které nejsou předávány do obecního systému.</a:t>
            </a:r>
          </a:p>
          <a:p>
            <a:pPr marL="0" indent="0" algn="just">
              <a:buNone/>
            </a:pPr>
            <a:endParaRPr lang="cs-CZ" sz="2000" dirty="0">
              <a:solidFill>
                <a:srgbClr val="000000"/>
              </a:solidFill>
              <a:latin typeface="Arial" panose="020B0604020202020204" pitchFamily="34" charset="0"/>
            </a:endParaRPr>
          </a:p>
          <a:p>
            <a:pPr marL="0" indent="0" algn="just">
              <a:buNone/>
            </a:pPr>
            <a:endParaRPr lang="cs-CZ" sz="2000" dirty="0"/>
          </a:p>
        </p:txBody>
      </p:sp>
    </p:spTree>
    <p:extLst>
      <p:ext uri="{BB962C8B-B14F-4D97-AF65-F5344CB8AC3E}">
        <p14:creationId xmlns:p14="http://schemas.microsoft.com/office/powerpoint/2010/main" val="390277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3A530-2ED0-1951-69FD-E819F8298755}"/>
              </a:ext>
            </a:extLst>
          </p:cNvPr>
          <p:cNvSpPr>
            <a:spLocks noGrp="1"/>
          </p:cNvSpPr>
          <p:nvPr>
            <p:ph type="title"/>
          </p:nvPr>
        </p:nvSpPr>
        <p:spPr/>
        <p:txBody>
          <a:bodyPr/>
          <a:lstStyle/>
          <a:p>
            <a:r>
              <a:rPr lang="cs-CZ" dirty="0"/>
              <a:t>Motivace (2)</a:t>
            </a:r>
          </a:p>
        </p:txBody>
      </p:sp>
      <p:pic>
        <p:nvPicPr>
          <p:cNvPr id="5" name="Zástupný obsah 4">
            <a:extLst>
              <a:ext uri="{FF2B5EF4-FFF2-40B4-BE49-F238E27FC236}">
                <a16:creationId xmlns:a16="http://schemas.microsoft.com/office/drawing/2014/main" id="{E37CD10D-FC0D-EBD0-31A8-8B02751CECEA}"/>
              </a:ext>
            </a:extLst>
          </p:cNvPr>
          <p:cNvPicPr>
            <a:picLocks noGrp="1" noChangeAspect="1"/>
          </p:cNvPicPr>
          <p:nvPr>
            <p:ph idx="1"/>
          </p:nvPr>
        </p:nvPicPr>
        <p:blipFill>
          <a:blip r:embed="rId2"/>
          <a:stretch>
            <a:fillRect/>
          </a:stretch>
        </p:blipFill>
        <p:spPr>
          <a:xfrm>
            <a:off x="466724" y="1916003"/>
            <a:ext cx="10266793" cy="4908143"/>
          </a:xfrm>
        </p:spPr>
      </p:pic>
      <p:sp>
        <p:nvSpPr>
          <p:cNvPr id="6" name="TextovéPole 5">
            <a:extLst>
              <a:ext uri="{FF2B5EF4-FFF2-40B4-BE49-F238E27FC236}">
                <a16:creationId xmlns:a16="http://schemas.microsoft.com/office/drawing/2014/main" id="{D5125C73-76C9-91A5-4843-5932E88B938E}"/>
              </a:ext>
            </a:extLst>
          </p:cNvPr>
          <p:cNvSpPr txBox="1"/>
          <p:nvPr/>
        </p:nvSpPr>
        <p:spPr>
          <a:xfrm>
            <a:off x="466725" y="1246721"/>
            <a:ext cx="5884753" cy="461665"/>
          </a:xfrm>
          <a:prstGeom prst="rect">
            <a:avLst/>
          </a:prstGeom>
          <a:noFill/>
        </p:spPr>
        <p:txBody>
          <a:bodyPr wrap="none" rtlCol="0">
            <a:spAutoFit/>
          </a:bodyPr>
          <a:lstStyle/>
          <a:p>
            <a:r>
              <a:rPr lang="cs-CZ" sz="2400" b="1" dirty="0">
                <a:solidFill>
                  <a:srgbClr val="FF8400"/>
                </a:solidFill>
                <a:latin typeface="Arial" panose="020B0604020202020204" pitchFamily="34" charset="0"/>
              </a:rPr>
              <a:t>Vyhláška č. 273/2021 Sb. (Příloha č. 18)</a:t>
            </a:r>
          </a:p>
        </p:txBody>
      </p:sp>
    </p:spTree>
    <p:extLst>
      <p:ext uri="{BB962C8B-B14F-4D97-AF65-F5344CB8AC3E}">
        <p14:creationId xmlns:p14="http://schemas.microsoft.com/office/powerpoint/2010/main" val="330259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C4A121-DF9A-B9F2-546B-D385F1E8ACF0}"/>
              </a:ext>
            </a:extLst>
          </p:cNvPr>
          <p:cNvSpPr>
            <a:spLocks noGrp="1"/>
          </p:cNvSpPr>
          <p:nvPr>
            <p:ph type="title"/>
          </p:nvPr>
        </p:nvSpPr>
        <p:spPr/>
        <p:txBody>
          <a:bodyPr/>
          <a:lstStyle/>
          <a:p>
            <a:r>
              <a:rPr lang="cs-CZ" dirty="0"/>
              <a:t>Motivace (3)</a:t>
            </a:r>
          </a:p>
        </p:txBody>
      </p:sp>
      <p:sp>
        <p:nvSpPr>
          <p:cNvPr id="3" name="Zástupný obsah 2">
            <a:extLst>
              <a:ext uri="{FF2B5EF4-FFF2-40B4-BE49-F238E27FC236}">
                <a16:creationId xmlns:a16="http://schemas.microsoft.com/office/drawing/2014/main" id="{A9F788B5-6532-6AAE-C87C-7BC7AF3737C0}"/>
              </a:ext>
            </a:extLst>
          </p:cNvPr>
          <p:cNvSpPr>
            <a:spLocks noGrp="1"/>
          </p:cNvSpPr>
          <p:nvPr>
            <p:ph idx="1"/>
          </p:nvPr>
        </p:nvSpPr>
        <p:spPr/>
        <p:txBody>
          <a:bodyPr/>
          <a:lstStyle/>
          <a:p>
            <a:pPr marL="0" indent="0">
              <a:buNone/>
            </a:pPr>
            <a:r>
              <a:rPr lang="cs-CZ" dirty="0"/>
              <a:t>Cílem bylo vytvořit jednoduchý nástroj pro výpočet míry separace komunálního odpadu v obcích.</a:t>
            </a:r>
          </a:p>
          <a:p>
            <a:pPr marL="0" indent="0">
              <a:buNone/>
            </a:pPr>
            <a:endParaRPr lang="cs-CZ" dirty="0"/>
          </a:p>
          <a:p>
            <a:pPr marL="0" indent="0">
              <a:buNone/>
            </a:pPr>
            <a:r>
              <a:rPr lang="cs-CZ" dirty="0"/>
              <a:t>Co nástroj nabízí:</a:t>
            </a:r>
          </a:p>
          <a:p>
            <a:pPr marL="0" indent="0">
              <a:buNone/>
            </a:pPr>
            <a:r>
              <a:rPr lang="cs-CZ" dirty="0"/>
              <a:t>- Porovnání s podobnými obce s ohledem na stratifikaci.</a:t>
            </a:r>
          </a:p>
          <a:p>
            <a:pPr marL="0" indent="0">
              <a:buNone/>
            </a:pPr>
            <a:r>
              <a:rPr lang="cs-CZ" dirty="0"/>
              <a:t>- Identifikace potenciálu pro zlepšení míry separace v dané obci.</a:t>
            </a:r>
          </a:p>
          <a:p>
            <a:pPr marL="0" indent="0">
              <a:buNone/>
            </a:pPr>
            <a:r>
              <a:rPr lang="cs-CZ" dirty="0"/>
              <a:t>- Tvorba scénářů budoucího vývoje s ohledem na cílové míry separace v jednotlivých letech. </a:t>
            </a:r>
          </a:p>
        </p:txBody>
      </p:sp>
    </p:spTree>
    <p:extLst>
      <p:ext uri="{BB962C8B-B14F-4D97-AF65-F5344CB8AC3E}">
        <p14:creationId xmlns:p14="http://schemas.microsoft.com/office/powerpoint/2010/main" val="305187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4ACF35-8479-6AE7-822D-CF35A61A029B}"/>
              </a:ext>
            </a:extLst>
          </p:cNvPr>
          <p:cNvSpPr>
            <a:spLocks noGrp="1"/>
          </p:cNvSpPr>
          <p:nvPr>
            <p:ph type="title"/>
          </p:nvPr>
        </p:nvSpPr>
        <p:spPr/>
        <p:txBody>
          <a:bodyPr/>
          <a:lstStyle/>
          <a:p>
            <a:r>
              <a:rPr lang="cs-CZ" dirty="0"/>
              <a:t>Stratifikace obcí v ČR</a:t>
            </a:r>
          </a:p>
        </p:txBody>
      </p:sp>
      <p:pic>
        <p:nvPicPr>
          <p:cNvPr id="5" name="Zástupný obsah 4">
            <a:extLst>
              <a:ext uri="{FF2B5EF4-FFF2-40B4-BE49-F238E27FC236}">
                <a16:creationId xmlns:a16="http://schemas.microsoft.com/office/drawing/2014/main" id="{30F7272E-1435-2876-2578-0BC1D5596A8A}"/>
              </a:ext>
            </a:extLst>
          </p:cNvPr>
          <p:cNvPicPr>
            <a:picLocks noGrp="1" noChangeAspect="1"/>
          </p:cNvPicPr>
          <p:nvPr>
            <p:ph idx="1"/>
          </p:nvPr>
        </p:nvPicPr>
        <p:blipFill>
          <a:blip r:embed="rId2"/>
          <a:stretch>
            <a:fillRect/>
          </a:stretch>
        </p:blipFill>
        <p:spPr>
          <a:xfrm>
            <a:off x="4310743" y="1219200"/>
            <a:ext cx="7636249" cy="4972617"/>
          </a:xfrm>
        </p:spPr>
      </p:pic>
      <p:sp>
        <p:nvSpPr>
          <p:cNvPr id="6" name="TextovéPole 5">
            <a:extLst>
              <a:ext uri="{FF2B5EF4-FFF2-40B4-BE49-F238E27FC236}">
                <a16:creationId xmlns:a16="http://schemas.microsoft.com/office/drawing/2014/main" id="{F81CC325-2213-6331-BDA2-2E6604027A89}"/>
              </a:ext>
            </a:extLst>
          </p:cNvPr>
          <p:cNvSpPr txBox="1"/>
          <p:nvPr/>
        </p:nvSpPr>
        <p:spPr>
          <a:xfrm>
            <a:off x="466725" y="1219200"/>
            <a:ext cx="3911311" cy="2031325"/>
          </a:xfrm>
          <a:prstGeom prst="rect">
            <a:avLst/>
          </a:prstGeom>
          <a:noFill/>
        </p:spPr>
        <p:txBody>
          <a:bodyPr wrap="square" rtlCol="0">
            <a:spAutoFit/>
          </a:bodyPr>
          <a:lstStyle/>
          <a:p>
            <a:r>
              <a:rPr lang="cs-CZ" dirty="0"/>
              <a:t>Faktory stratifikace:</a:t>
            </a:r>
          </a:p>
          <a:p>
            <a:pPr marL="285750" indent="-285750">
              <a:buFont typeface="Arial" panose="020B0604020202020204" pitchFamily="34" charset="0"/>
              <a:buChar char="•"/>
            </a:pPr>
            <a:r>
              <a:rPr lang="cs-CZ" dirty="0"/>
              <a:t>Počet obyvatel</a:t>
            </a:r>
          </a:p>
          <a:p>
            <a:pPr marL="285750" indent="-285750">
              <a:buFont typeface="Arial" panose="020B0604020202020204" pitchFamily="34" charset="0"/>
              <a:buChar char="•"/>
            </a:pPr>
            <a:r>
              <a:rPr lang="cs-CZ" dirty="0"/>
              <a:t>Produkce odpadů</a:t>
            </a:r>
          </a:p>
          <a:p>
            <a:pPr marL="285750" indent="-285750">
              <a:buFont typeface="Arial" panose="020B0604020202020204" pitchFamily="34" charset="0"/>
              <a:buChar char="•"/>
            </a:pPr>
            <a:r>
              <a:rPr lang="cs-CZ" dirty="0"/>
              <a:t>Typ zástavby</a:t>
            </a:r>
          </a:p>
          <a:p>
            <a:pPr marL="285750" indent="-285750">
              <a:buFont typeface="Arial" panose="020B0604020202020204" pitchFamily="34" charset="0"/>
              <a:buChar char="•"/>
            </a:pPr>
            <a:r>
              <a:rPr lang="cs-CZ" dirty="0"/>
              <a:t>Hustota zástavby</a:t>
            </a:r>
          </a:p>
          <a:p>
            <a:pPr marL="285750" indent="-285750">
              <a:buFont typeface="Arial" panose="020B0604020202020204" pitchFamily="34" charset="0"/>
              <a:buChar char="•"/>
            </a:pPr>
            <a:r>
              <a:rPr lang="cs-CZ" dirty="0"/>
              <a:t>Způsob vytápění</a:t>
            </a:r>
          </a:p>
          <a:p>
            <a:pPr marL="285750" indent="-285750">
              <a:buFont typeface="Arial" panose="020B0604020202020204" pitchFamily="34" charset="0"/>
              <a:buChar char="•"/>
            </a:pPr>
            <a:r>
              <a:rPr lang="cs-CZ" dirty="0"/>
              <a:t>Migrace obyvatel za prací</a:t>
            </a:r>
          </a:p>
        </p:txBody>
      </p:sp>
    </p:spTree>
    <p:extLst>
      <p:ext uri="{BB962C8B-B14F-4D97-AF65-F5344CB8AC3E}">
        <p14:creationId xmlns:p14="http://schemas.microsoft.com/office/powerpoint/2010/main" val="227551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180D6F-4B09-4EB1-D655-AF94CCCECA36}"/>
              </a:ext>
            </a:extLst>
          </p:cNvPr>
          <p:cNvSpPr>
            <a:spLocks noGrp="1"/>
          </p:cNvSpPr>
          <p:nvPr>
            <p:ph type="title"/>
          </p:nvPr>
        </p:nvSpPr>
        <p:spPr/>
        <p:txBody>
          <a:bodyPr/>
          <a:lstStyle/>
          <a:p>
            <a:r>
              <a:rPr lang="cs-CZ" dirty="0"/>
              <a:t>Složení směsného komunálního odpadu a objemného odpadu</a:t>
            </a:r>
          </a:p>
        </p:txBody>
      </p:sp>
      <p:pic>
        <p:nvPicPr>
          <p:cNvPr id="5" name="Zástupný obsah 4">
            <a:extLst>
              <a:ext uri="{FF2B5EF4-FFF2-40B4-BE49-F238E27FC236}">
                <a16:creationId xmlns:a16="http://schemas.microsoft.com/office/drawing/2014/main" id="{77A459E2-10EA-DFF8-A45D-A2007F0CF391}"/>
              </a:ext>
            </a:extLst>
          </p:cNvPr>
          <p:cNvPicPr>
            <a:picLocks noGrp="1" noChangeAspect="1"/>
          </p:cNvPicPr>
          <p:nvPr>
            <p:ph idx="1"/>
          </p:nvPr>
        </p:nvPicPr>
        <p:blipFill>
          <a:blip r:embed="rId2"/>
          <a:stretch>
            <a:fillRect/>
          </a:stretch>
        </p:blipFill>
        <p:spPr>
          <a:xfrm>
            <a:off x="466725" y="1452400"/>
            <a:ext cx="11258550" cy="3842692"/>
          </a:xfrm>
        </p:spPr>
      </p:pic>
      <p:sp>
        <p:nvSpPr>
          <p:cNvPr id="6" name="TextovéPole 5">
            <a:extLst>
              <a:ext uri="{FF2B5EF4-FFF2-40B4-BE49-F238E27FC236}">
                <a16:creationId xmlns:a16="http://schemas.microsoft.com/office/drawing/2014/main" id="{49486583-D25E-727B-AD1A-04DB01F173C0}"/>
              </a:ext>
            </a:extLst>
          </p:cNvPr>
          <p:cNvSpPr txBox="1"/>
          <p:nvPr/>
        </p:nvSpPr>
        <p:spPr>
          <a:xfrm>
            <a:off x="466725" y="5440218"/>
            <a:ext cx="8263865" cy="369332"/>
          </a:xfrm>
          <a:prstGeom prst="rect">
            <a:avLst/>
          </a:prstGeom>
          <a:noFill/>
        </p:spPr>
        <p:txBody>
          <a:bodyPr wrap="none" rtlCol="0">
            <a:spAutoFit/>
          </a:bodyPr>
          <a:lstStyle/>
          <a:p>
            <a:r>
              <a:rPr lang="cs-CZ" dirty="0"/>
              <a:t>Dle certifikované metodiky (https://www.mzp.cz/</a:t>
            </a:r>
            <a:r>
              <a:rPr lang="cs-CZ" dirty="0" err="1"/>
              <a:t>cz</a:t>
            </a:r>
            <a:r>
              <a:rPr lang="cs-CZ" dirty="0"/>
              <a:t>/</a:t>
            </a:r>
            <a:r>
              <a:rPr lang="cs-CZ" dirty="0" err="1"/>
              <a:t>metodika_stanoveni_sko_ko</a:t>
            </a:r>
            <a:r>
              <a:rPr lang="cs-CZ" dirty="0"/>
              <a:t>)</a:t>
            </a:r>
          </a:p>
        </p:txBody>
      </p:sp>
    </p:spTree>
    <p:extLst>
      <p:ext uri="{BB962C8B-B14F-4D97-AF65-F5344CB8AC3E}">
        <p14:creationId xmlns:p14="http://schemas.microsoft.com/office/powerpoint/2010/main" val="38243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A238DB-438E-EA44-A7FA-712AC3A7B104}"/>
              </a:ext>
            </a:extLst>
          </p:cNvPr>
          <p:cNvSpPr>
            <a:spLocks noGrp="1"/>
          </p:cNvSpPr>
          <p:nvPr>
            <p:ph type="title"/>
          </p:nvPr>
        </p:nvSpPr>
        <p:spPr>
          <a:xfrm>
            <a:off x="466725" y="174626"/>
            <a:ext cx="2008620" cy="1206500"/>
          </a:xfrm>
        </p:spPr>
        <p:txBody>
          <a:bodyPr/>
          <a:lstStyle/>
          <a:p>
            <a:r>
              <a:rPr lang="cs-CZ" dirty="0"/>
              <a:t>Vstupní data</a:t>
            </a:r>
          </a:p>
        </p:txBody>
      </p:sp>
      <p:pic>
        <p:nvPicPr>
          <p:cNvPr id="5" name="Zástupný obsah 4">
            <a:extLst>
              <a:ext uri="{FF2B5EF4-FFF2-40B4-BE49-F238E27FC236}">
                <a16:creationId xmlns:a16="http://schemas.microsoft.com/office/drawing/2014/main" id="{D7F51FB4-93A7-BD07-0DA1-361B936BA359}"/>
              </a:ext>
            </a:extLst>
          </p:cNvPr>
          <p:cNvPicPr>
            <a:picLocks noGrp="1" noChangeAspect="1"/>
          </p:cNvPicPr>
          <p:nvPr>
            <p:ph idx="1"/>
          </p:nvPr>
        </p:nvPicPr>
        <p:blipFill>
          <a:blip r:embed="rId2"/>
          <a:stretch>
            <a:fillRect/>
          </a:stretch>
        </p:blipFill>
        <p:spPr>
          <a:xfrm>
            <a:off x="2320929" y="-80982"/>
            <a:ext cx="9871071" cy="7008255"/>
          </a:xfrm>
        </p:spPr>
      </p:pic>
    </p:spTree>
    <p:extLst>
      <p:ext uri="{BB962C8B-B14F-4D97-AF65-F5344CB8AC3E}">
        <p14:creationId xmlns:p14="http://schemas.microsoft.com/office/powerpoint/2010/main" val="417955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BC93F7-34DE-209E-BBD2-B6B96E3B5DDA}"/>
              </a:ext>
            </a:extLst>
          </p:cNvPr>
          <p:cNvSpPr>
            <a:spLocks noGrp="1"/>
          </p:cNvSpPr>
          <p:nvPr>
            <p:ph type="title"/>
          </p:nvPr>
        </p:nvSpPr>
        <p:spPr/>
        <p:txBody>
          <a:bodyPr/>
          <a:lstStyle/>
          <a:p>
            <a:r>
              <a:rPr lang="cs-CZ" dirty="0"/>
              <a:t>Aktuální stav</a:t>
            </a:r>
          </a:p>
        </p:txBody>
      </p:sp>
      <p:sp>
        <p:nvSpPr>
          <p:cNvPr id="3" name="Zástupný obsah 2">
            <a:extLst>
              <a:ext uri="{FF2B5EF4-FFF2-40B4-BE49-F238E27FC236}">
                <a16:creationId xmlns:a16="http://schemas.microsoft.com/office/drawing/2014/main" id="{2124E7ED-0D62-5B84-1593-150B1C931B26}"/>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5EC9EF63-04F6-8142-6ED4-3D39B66E22B9}"/>
              </a:ext>
            </a:extLst>
          </p:cNvPr>
          <p:cNvPicPr>
            <a:picLocks noChangeAspect="1"/>
          </p:cNvPicPr>
          <p:nvPr/>
        </p:nvPicPr>
        <p:blipFill>
          <a:blip r:embed="rId2"/>
          <a:stretch>
            <a:fillRect/>
          </a:stretch>
        </p:blipFill>
        <p:spPr>
          <a:xfrm>
            <a:off x="1911203" y="1135209"/>
            <a:ext cx="10169959" cy="5613378"/>
          </a:xfrm>
          <a:prstGeom prst="rect">
            <a:avLst/>
          </a:prstGeom>
        </p:spPr>
      </p:pic>
    </p:spTree>
    <p:extLst>
      <p:ext uri="{BB962C8B-B14F-4D97-AF65-F5344CB8AC3E}">
        <p14:creationId xmlns:p14="http://schemas.microsoft.com/office/powerpoint/2010/main" val="3952788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33F734-535A-1A8D-61CA-E0F954D6483F}"/>
              </a:ext>
            </a:extLst>
          </p:cNvPr>
          <p:cNvSpPr>
            <a:spLocks noGrp="1"/>
          </p:cNvSpPr>
          <p:nvPr>
            <p:ph type="title"/>
          </p:nvPr>
        </p:nvSpPr>
        <p:spPr/>
        <p:txBody>
          <a:bodyPr/>
          <a:lstStyle/>
          <a:p>
            <a:r>
              <a:rPr lang="cs-CZ" dirty="0"/>
              <a:t>Produkce subjektu zapojených do obecního systému sběru</a:t>
            </a:r>
          </a:p>
        </p:txBody>
      </p:sp>
      <p:sp>
        <p:nvSpPr>
          <p:cNvPr id="3" name="Zástupný obsah 2">
            <a:extLst>
              <a:ext uri="{FF2B5EF4-FFF2-40B4-BE49-F238E27FC236}">
                <a16:creationId xmlns:a16="http://schemas.microsoft.com/office/drawing/2014/main" id="{109B7B2F-C0E4-F58C-0D75-CC4B18AB0947}"/>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4F44734C-8066-C9F8-E869-7C836A1AFDA8}"/>
              </a:ext>
            </a:extLst>
          </p:cNvPr>
          <p:cNvPicPr>
            <a:picLocks noChangeAspect="1"/>
          </p:cNvPicPr>
          <p:nvPr/>
        </p:nvPicPr>
        <p:blipFill>
          <a:blip r:embed="rId2"/>
          <a:stretch>
            <a:fillRect/>
          </a:stretch>
        </p:blipFill>
        <p:spPr>
          <a:xfrm>
            <a:off x="97703" y="1943499"/>
            <a:ext cx="9532910" cy="3533665"/>
          </a:xfrm>
          <a:prstGeom prst="rect">
            <a:avLst/>
          </a:prstGeom>
        </p:spPr>
      </p:pic>
      <p:pic>
        <p:nvPicPr>
          <p:cNvPr id="7" name="Obrázek 6">
            <a:extLst>
              <a:ext uri="{FF2B5EF4-FFF2-40B4-BE49-F238E27FC236}">
                <a16:creationId xmlns:a16="http://schemas.microsoft.com/office/drawing/2014/main" id="{777CF5B5-BD3B-18A3-478C-DA98D9910154}"/>
              </a:ext>
            </a:extLst>
          </p:cNvPr>
          <p:cNvPicPr>
            <a:picLocks noChangeAspect="1"/>
          </p:cNvPicPr>
          <p:nvPr/>
        </p:nvPicPr>
        <p:blipFill>
          <a:blip r:embed="rId3"/>
          <a:stretch>
            <a:fillRect/>
          </a:stretch>
        </p:blipFill>
        <p:spPr>
          <a:xfrm>
            <a:off x="9705333" y="1943498"/>
            <a:ext cx="2163393" cy="3532881"/>
          </a:xfrm>
          <a:prstGeom prst="rect">
            <a:avLst/>
          </a:prstGeom>
        </p:spPr>
      </p:pic>
      <p:sp>
        <p:nvSpPr>
          <p:cNvPr id="8" name="Obdélník 7">
            <a:extLst>
              <a:ext uri="{FF2B5EF4-FFF2-40B4-BE49-F238E27FC236}">
                <a16:creationId xmlns:a16="http://schemas.microsoft.com/office/drawing/2014/main" id="{23AAF009-4234-9318-A557-721656A6A57B}"/>
              </a:ext>
            </a:extLst>
          </p:cNvPr>
          <p:cNvSpPr/>
          <p:nvPr/>
        </p:nvSpPr>
        <p:spPr>
          <a:xfrm>
            <a:off x="7416110" y="1943498"/>
            <a:ext cx="2223049" cy="3517180"/>
          </a:xfrm>
          <a:prstGeom prst="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67669A94-3F4E-7ECE-2002-F11BE0CE9E0F}"/>
              </a:ext>
            </a:extLst>
          </p:cNvPr>
          <p:cNvSpPr/>
          <p:nvPr/>
        </p:nvSpPr>
        <p:spPr>
          <a:xfrm>
            <a:off x="9720397" y="1939547"/>
            <a:ext cx="2163393" cy="3517180"/>
          </a:xfrm>
          <a:prstGeom prst="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5331089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lastní 1">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becna_sablona_prezentace_UPI_FSI_VUT__CS__format_16-9.potx" id="{60FAA69B-4A3E-4395-8822-6B6E74FD3703}" vid="{5FE19012-0CB8-4CFD-8F6C-271684860D96}"/>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obecna_sablona_prezentace_UPI_FSI_VUT__CS__format_16-9</Template>
  <TotalTime>7857</TotalTime>
  <Words>330</Words>
  <Application>Microsoft Office PowerPoint</Application>
  <PresentationFormat>Širokoúhlá obrazovka</PresentationFormat>
  <Paragraphs>45</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Söhne</vt:lpstr>
      <vt:lpstr>Motiv Office</vt:lpstr>
      <vt:lpstr>Potenciál separace komunálního odpadu v obcích</vt:lpstr>
      <vt:lpstr>Motivace (1)</vt:lpstr>
      <vt:lpstr>Motivace (2)</vt:lpstr>
      <vt:lpstr>Motivace (3)</vt:lpstr>
      <vt:lpstr>Stratifikace obcí v ČR</vt:lpstr>
      <vt:lpstr>Složení směsného komunálního odpadu a objemného odpadu</vt:lpstr>
      <vt:lpstr>Vstupní data</vt:lpstr>
      <vt:lpstr>Aktuální stav</vt:lpstr>
      <vt:lpstr>Produkce subjektu zapojených do obecního systému sběru</vt:lpstr>
      <vt:lpstr>Potenciál pro zvýšení míry separace</vt:lpstr>
      <vt:lpstr>Modelování budoucího scénáře</vt:lpstr>
      <vt:lpstr>Prezentace aplikace PowerPoint</vt:lpstr>
      <vt:lpstr>Implementace do nástroje Popelka</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dc:creator>
  <cp:lastModifiedBy>Šomplák Radovan (72185)</cp:lastModifiedBy>
  <cp:revision>56</cp:revision>
  <dcterms:created xsi:type="dcterms:W3CDTF">2019-03-20T10:35:39Z</dcterms:created>
  <dcterms:modified xsi:type="dcterms:W3CDTF">2023-10-17T11:42:30Z</dcterms:modified>
</cp:coreProperties>
</file>