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80" r:id="rId4"/>
    <p:sldId id="261" r:id="rId5"/>
    <p:sldId id="260" r:id="rId6"/>
    <p:sldId id="264" r:id="rId7"/>
    <p:sldId id="278" r:id="rId8"/>
    <p:sldId id="265" r:id="rId9"/>
    <p:sldId id="279" r:id="rId10"/>
    <p:sldId id="275" r:id="rId11"/>
    <p:sldId id="282" r:id="rId12"/>
    <p:sldId id="274" r:id="rId13"/>
    <p:sldId id="286" r:id="rId14"/>
    <p:sldId id="266" r:id="rId15"/>
    <p:sldId id="287" r:id="rId16"/>
    <p:sldId id="285" r:id="rId17"/>
    <p:sldId id="284" r:id="rId18"/>
    <p:sldId id="267" r:id="rId19"/>
    <p:sldId id="269" r:id="rId20"/>
    <p:sldId id="276" r:id="rId21"/>
    <p:sldId id="26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0479E-44B6-4572-B7D5-F23E515483C4}" type="doc">
      <dgm:prSet loTypeId="urn:microsoft.com/office/officeart/2005/8/layout/default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D2FA726-7BE0-4CCB-A4B6-0DBC0EDA88D3}">
      <dgm:prSet/>
      <dgm:spPr/>
      <dgm:t>
        <a:bodyPr/>
        <a:lstStyle/>
        <a:p>
          <a:r>
            <a:rPr lang="cs-CZ" b="0">
              <a:solidFill>
                <a:schemeClr val="tx1"/>
              </a:solidFill>
            </a:rPr>
            <a:t>Různé druhy odpadu</a:t>
          </a:r>
          <a:endParaRPr lang="en-US" b="0">
            <a:solidFill>
              <a:schemeClr val="tx1"/>
            </a:solidFill>
          </a:endParaRPr>
        </a:p>
      </dgm:t>
    </dgm:pt>
    <dgm:pt modelId="{75C450E5-BD90-4454-902A-DA8B099BC628}" type="parTrans" cxnId="{D7FEAFCA-BF4A-4E36-897B-C2C48BEDC3C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DCC763E-1142-4218-8B26-5C2B9AEB9B0A}" type="sibTrans" cxnId="{D7FEAFCA-BF4A-4E36-897B-C2C48BEDC3C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8F69ACC-AC2E-4272-A11A-AD7F12544CE4}">
      <dgm:prSet/>
      <dgm:spPr/>
      <dgm:t>
        <a:bodyPr/>
        <a:lstStyle/>
        <a:p>
          <a:r>
            <a:rPr lang="cs-CZ" b="0">
              <a:solidFill>
                <a:schemeClr val="tx1"/>
              </a:solidFill>
            </a:rPr>
            <a:t>Různé frekvence svozu</a:t>
          </a:r>
          <a:endParaRPr lang="en-US" b="0">
            <a:solidFill>
              <a:schemeClr val="tx1"/>
            </a:solidFill>
          </a:endParaRPr>
        </a:p>
      </dgm:t>
    </dgm:pt>
    <dgm:pt modelId="{86044015-35AE-4338-B1EE-57D8DC05B027}" type="parTrans" cxnId="{7528BCC3-768C-452B-98B5-3AE905353DE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FB9078B-6B46-4B4E-8756-121F4438A07F}" type="sibTrans" cxnId="{7528BCC3-768C-452B-98B5-3AE905353DE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A6518AD5-DE78-47C6-9E0C-DB0F6A5DF826}">
      <dgm:prSet/>
      <dgm:spPr/>
      <dgm:t>
        <a:bodyPr/>
        <a:lstStyle/>
        <a:p>
          <a:r>
            <a:rPr lang="cs-CZ" b="0">
              <a:solidFill>
                <a:schemeClr val="tx1"/>
              </a:solidFill>
            </a:rPr>
            <a:t>Různé kapacity aut</a:t>
          </a:r>
          <a:endParaRPr lang="en-US" b="0">
            <a:solidFill>
              <a:schemeClr val="tx1"/>
            </a:solidFill>
          </a:endParaRPr>
        </a:p>
      </dgm:t>
    </dgm:pt>
    <dgm:pt modelId="{15C85B01-21E0-4779-BBB4-E1AB92D5A90D}" type="parTrans" cxnId="{70D5B513-845A-4280-A5A4-7404AA16D02F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E4138939-AEE3-4ACC-BFF3-E64CBBB87296}" type="sibTrans" cxnId="{70D5B513-845A-4280-A5A4-7404AA16D02F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79403B30-D1FB-49AB-B305-9D20ECB73608}">
      <dgm:prSet/>
      <dgm:spPr/>
      <dgm:t>
        <a:bodyPr/>
        <a:lstStyle/>
        <a:p>
          <a:r>
            <a:rPr lang="cs-CZ" b="0">
              <a:solidFill>
                <a:schemeClr val="tx1"/>
              </a:solidFill>
            </a:rPr>
            <a:t>Více dep</a:t>
          </a:r>
          <a:endParaRPr lang="en-US" b="0">
            <a:solidFill>
              <a:schemeClr val="tx1"/>
            </a:solidFill>
          </a:endParaRPr>
        </a:p>
      </dgm:t>
    </dgm:pt>
    <dgm:pt modelId="{DC3D7790-0FE6-4304-91ED-0A7ABA7387E3}" type="parTrans" cxnId="{462488D8-BE02-4FD3-A85A-C9305AA6216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2B9DF6A0-E39C-4D8F-A368-A9E4F32E7A99}" type="sibTrans" cxnId="{462488D8-BE02-4FD3-A85A-C9305AA6216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6F6766F-21BD-4FAF-B785-06C688008A1B}">
      <dgm:prSet/>
      <dgm:spPr/>
      <dgm:t>
        <a:bodyPr/>
        <a:lstStyle/>
        <a:p>
          <a:r>
            <a:rPr lang="cs-CZ" b="0">
              <a:solidFill>
                <a:schemeClr val="tx1"/>
              </a:solidFill>
            </a:rPr>
            <a:t>Různá produkce odpadu v rámci roku – např. bioodpad</a:t>
          </a:r>
          <a:endParaRPr lang="en-US" b="0">
            <a:solidFill>
              <a:schemeClr val="tx1"/>
            </a:solidFill>
          </a:endParaRPr>
        </a:p>
      </dgm:t>
    </dgm:pt>
    <dgm:pt modelId="{EDCA374C-76AC-47F9-BEFA-85EE8BF1BFBD}" type="parTrans" cxnId="{431922D2-78C6-4902-BDF0-95881353E1E9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F69B99D3-5F2A-411B-967B-40952CE042E1}" type="sibTrans" cxnId="{431922D2-78C6-4902-BDF0-95881353E1E9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1FE68AFE-C1D8-4C76-B3EF-D2C33E1AA4F3}">
      <dgm:prSet/>
      <dgm:spPr/>
      <dgm:t>
        <a:bodyPr/>
        <a:lstStyle/>
        <a:p>
          <a:r>
            <a:rPr lang="cs-CZ" b="0">
              <a:solidFill>
                <a:schemeClr val="tx1"/>
              </a:solidFill>
            </a:rPr>
            <a:t>Preference svozových dnů</a:t>
          </a:r>
        </a:p>
        <a:p>
          <a:r>
            <a:rPr lang="cs-CZ" b="0">
              <a:solidFill>
                <a:schemeClr val="tx1"/>
              </a:solidFill>
            </a:rPr>
            <a:t>Pracovní doba</a:t>
          </a:r>
          <a:endParaRPr lang="en-US" b="0">
            <a:solidFill>
              <a:schemeClr val="tx1"/>
            </a:solidFill>
          </a:endParaRPr>
        </a:p>
      </dgm:t>
    </dgm:pt>
    <dgm:pt modelId="{438D024F-26E9-474E-8487-7197D0D640F2}" type="parTrans" cxnId="{2264C968-7A36-4529-A354-58F9E79F853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6306E61-A21C-4449-B1BC-023233BABB64}" type="sibTrans" cxnId="{2264C968-7A36-4529-A354-58F9E79F853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5DBD79A-5E78-4118-A06E-43A5634C3BBE}">
      <dgm:prSet/>
      <dgm:spPr/>
      <dgm:t>
        <a:bodyPr/>
        <a:lstStyle/>
        <a:p>
          <a:r>
            <a:rPr lang="cs-CZ" b="0">
              <a:solidFill>
                <a:schemeClr val="tx1"/>
              </a:solidFill>
            </a:rPr>
            <a:t>A další   </a:t>
          </a:r>
          <a:endParaRPr lang="en-US" b="0">
            <a:solidFill>
              <a:schemeClr val="tx1"/>
            </a:solidFill>
          </a:endParaRPr>
        </a:p>
      </dgm:t>
    </dgm:pt>
    <dgm:pt modelId="{E212227D-E837-4052-AFC9-6477D5F63921}" type="parTrans" cxnId="{78474688-E6F4-40DE-848D-A8FBBC5A4DC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A0D14F04-1C3D-45E8-BF92-7FA9D08AD022}" type="sibTrans" cxnId="{78474688-E6F4-40DE-848D-A8FBBC5A4DC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4721CE3-A549-43CD-BEA7-CE77C2A80BBF}">
      <dgm:prSet/>
      <dgm:spPr/>
      <dgm:t>
        <a:bodyPr/>
        <a:lstStyle/>
        <a:p>
          <a:r>
            <a:rPr lang="cs-CZ" b="0">
              <a:solidFill>
                <a:schemeClr val="tx1"/>
              </a:solidFill>
            </a:rPr>
            <a:t>Více zpracovatelských míst pro jednotlivé druhy odpadů</a:t>
          </a:r>
          <a:endParaRPr lang="en-US" b="0">
            <a:solidFill>
              <a:schemeClr val="tx1"/>
            </a:solidFill>
          </a:endParaRPr>
        </a:p>
      </dgm:t>
    </dgm:pt>
    <dgm:pt modelId="{1ADB4F16-C87C-489E-A58D-9739EE4DFFF5}" type="sibTrans" cxnId="{BEAC6613-7BA7-42B6-85CF-1E3DD3FB521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54204578-238B-4E11-A971-F22747AAF88F}" type="parTrans" cxnId="{BEAC6613-7BA7-42B6-85CF-1E3DD3FB521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1B1DCCE5-B19F-43B2-9647-22899A03D58D}" type="pres">
      <dgm:prSet presAssocID="{AD10479E-44B6-4572-B7D5-F23E515483C4}" presName="diagram" presStyleCnt="0">
        <dgm:presLayoutVars>
          <dgm:dir/>
          <dgm:resizeHandles val="exact"/>
        </dgm:presLayoutVars>
      </dgm:prSet>
      <dgm:spPr/>
    </dgm:pt>
    <dgm:pt modelId="{EE4EDB7E-A907-49D5-B0BB-90AD431A401A}" type="pres">
      <dgm:prSet presAssocID="{2D2FA726-7BE0-4CCB-A4B6-0DBC0EDA88D3}" presName="node" presStyleLbl="node1" presStyleIdx="0" presStyleCnt="8">
        <dgm:presLayoutVars>
          <dgm:bulletEnabled val="1"/>
        </dgm:presLayoutVars>
      </dgm:prSet>
      <dgm:spPr/>
    </dgm:pt>
    <dgm:pt modelId="{AC07CDBE-73FD-4D05-B7D8-F3160CC168A5}" type="pres">
      <dgm:prSet presAssocID="{8DCC763E-1142-4218-8B26-5C2B9AEB9B0A}" presName="sibTrans" presStyleCnt="0"/>
      <dgm:spPr/>
    </dgm:pt>
    <dgm:pt modelId="{4A7335F0-C4CA-4CA8-8102-0A239065F48B}" type="pres">
      <dgm:prSet presAssocID="{B8F69ACC-AC2E-4272-A11A-AD7F12544CE4}" presName="node" presStyleLbl="node1" presStyleIdx="1" presStyleCnt="8">
        <dgm:presLayoutVars>
          <dgm:bulletEnabled val="1"/>
        </dgm:presLayoutVars>
      </dgm:prSet>
      <dgm:spPr/>
    </dgm:pt>
    <dgm:pt modelId="{5478A9E9-0853-4B06-9355-D4BE2ECF9B46}" type="pres">
      <dgm:prSet presAssocID="{6FB9078B-6B46-4B4E-8756-121F4438A07F}" presName="sibTrans" presStyleCnt="0"/>
      <dgm:spPr/>
    </dgm:pt>
    <dgm:pt modelId="{B756B078-E765-4B63-A450-5481DEAD9931}" type="pres">
      <dgm:prSet presAssocID="{A6518AD5-DE78-47C6-9E0C-DB0F6A5DF826}" presName="node" presStyleLbl="node1" presStyleIdx="2" presStyleCnt="8">
        <dgm:presLayoutVars>
          <dgm:bulletEnabled val="1"/>
        </dgm:presLayoutVars>
      </dgm:prSet>
      <dgm:spPr/>
    </dgm:pt>
    <dgm:pt modelId="{C400D7C0-EF3D-442D-A3D0-6BAED8E64967}" type="pres">
      <dgm:prSet presAssocID="{E4138939-AEE3-4ACC-BFF3-E64CBBB87296}" presName="sibTrans" presStyleCnt="0"/>
      <dgm:spPr/>
    </dgm:pt>
    <dgm:pt modelId="{E2B4FBA7-9195-4241-B0F4-D93E7B39F093}" type="pres">
      <dgm:prSet presAssocID="{79403B30-D1FB-49AB-B305-9D20ECB73608}" presName="node" presStyleLbl="node1" presStyleIdx="3" presStyleCnt="8">
        <dgm:presLayoutVars>
          <dgm:bulletEnabled val="1"/>
        </dgm:presLayoutVars>
      </dgm:prSet>
      <dgm:spPr/>
    </dgm:pt>
    <dgm:pt modelId="{FF72058B-92D0-433D-87BC-3BB83CC9C293}" type="pres">
      <dgm:prSet presAssocID="{2B9DF6A0-E39C-4D8F-A368-A9E4F32E7A99}" presName="sibTrans" presStyleCnt="0"/>
      <dgm:spPr/>
    </dgm:pt>
    <dgm:pt modelId="{DF564D30-7C54-4DA4-8CCF-1E061CB0E422}" type="pres">
      <dgm:prSet presAssocID="{94721CE3-A549-43CD-BEA7-CE77C2A80BBF}" presName="node" presStyleLbl="node1" presStyleIdx="4" presStyleCnt="8">
        <dgm:presLayoutVars>
          <dgm:bulletEnabled val="1"/>
        </dgm:presLayoutVars>
      </dgm:prSet>
      <dgm:spPr/>
    </dgm:pt>
    <dgm:pt modelId="{2BE687AF-359B-4853-BE83-2945C8A855BD}" type="pres">
      <dgm:prSet presAssocID="{1ADB4F16-C87C-489E-A58D-9739EE4DFFF5}" presName="sibTrans" presStyleCnt="0"/>
      <dgm:spPr/>
    </dgm:pt>
    <dgm:pt modelId="{E6F91A4F-C88E-4FCD-B9A8-C7A6E0A0EE52}" type="pres">
      <dgm:prSet presAssocID="{B6F6766F-21BD-4FAF-B785-06C688008A1B}" presName="node" presStyleLbl="node1" presStyleIdx="5" presStyleCnt="8">
        <dgm:presLayoutVars>
          <dgm:bulletEnabled val="1"/>
        </dgm:presLayoutVars>
      </dgm:prSet>
      <dgm:spPr/>
    </dgm:pt>
    <dgm:pt modelId="{A3B8E302-C490-4451-A424-38EA3CD43254}" type="pres">
      <dgm:prSet presAssocID="{F69B99D3-5F2A-411B-967B-40952CE042E1}" presName="sibTrans" presStyleCnt="0"/>
      <dgm:spPr/>
    </dgm:pt>
    <dgm:pt modelId="{AC99FFD3-543B-4E25-BEE6-2E0980087AD4}" type="pres">
      <dgm:prSet presAssocID="{1FE68AFE-C1D8-4C76-B3EF-D2C33E1AA4F3}" presName="node" presStyleLbl="node1" presStyleIdx="6" presStyleCnt="8">
        <dgm:presLayoutVars>
          <dgm:bulletEnabled val="1"/>
        </dgm:presLayoutVars>
      </dgm:prSet>
      <dgm:spPr/>
    </dgm:pt>
    <dgm:pt modelId="{0DCB3601-377D-4C00-A414-34AB17626A83}" type="pres">
      <dgm:prSet presAssocID="{B6306E61-A21C-4449-B1BC-023233BABB64}" presName="sibTrans" presStyleCnt="0"/>
      <dgm:spPr/>
    </dgm:pt>
    <dgm:pt modelId="{80F8EF74-2EA5-41A9-B3FE-0FCBC4D3AE44}" type="pres">
      <dgm:prSet presAssocID="{35DBD79A-5E78-4118-A06E-43A5634C3BBE}" presName="node" presStyleLbl="node1" presStyleIdx="7" presStyleCnt="8">
        <dgm:presLayoutVars>
          <dgm:bulletEnabled val="1"/>
        </dgm:presLayoutVars>
      </dgm:prSet>
      <dgm:spPr/>
    </dgm:pt>
  </dgm:ptLst>
  <dgm:cxnLst>
    <dgm:cxn modelId="{37432906-99D8-495C-A244-4B39F982439B}" type="presOf" srcId="{79403B30-D1FB-49AB-B305-9D20ECB73608}" destId="{E2B4FBA7-9195-4241-B0F4-D93E7B39F093}" srcOrd="0" destOrd="0" presId="urn:microsoft.com/office/officeart/2005/8/layout/default"/>
    <dgm:cxn modelId="{3F73330E-BEB7-454A-8E4F-01B26266B929}" type="presOf" srcId="{AD10479E-44B6-4572-B7D5-F23E515483C4}" destId="{1B1DCCE5-B19F-43B2-9647-22899A03D58D}" srcOrd="0" destOrd="0" presId="urn:microsoft.com/office/officeart/2005/8/layout/default"/>
    <dgm:cxn modelId="{BEAC6613-7BA7-42B6-85CF-1E3DD3FB5215}" srcId="{AD10479E-44B6-4572-B7D5-F23E515483C4}" destId="{94721CE3-A549-43CD-BEA7-CE77C2A80BBF}" srcOrd="4" destOrd="0" parTransId="{54204578-238B-4E11-A971-F22747AAF88F}" sibTransId="{1ADB4F16-C87C-489E-A58D-9739EE4DFFF5}"/>
    <dgm:cxn modelId="{4E375913-D695-4233-8BDC-98AC3EED15BC}" type="presOf" srcId="{B8F69ACC-AC2E-4272-A11A-AD7F12544CE4}" destId="{4A7335F0-C4CA-4CA8-8102-0A239065F48B}" srcOrd="0" destOrd="0" presId="urn:microsoft.com/office/officeart/2005/8/layout/default"/>
    <dgm:cxn modelId="{70D5B513-845A-4280-A5A4-7404AA16D02F}" srcId="{AD10479E-44B6-4572-B7D5-F23E515483C4}" destId="{A6518AD5-DE78-47C6-9E0C-DB0F6A5DF826}" srcOrd="2" destOrd="0" parTransId="{15C85B01-21E0-4779-BBB4-E1AB92D5A90D}" sibTransId="{E4138939-AEE3-4ACC-BFF3-E64CBBB87296}"/>
    <dgm:cxn modelId="{2264C968-7A36-4529-A354-58F9E79F853C}" srcId="{AD10479E-44B6-4572-B7D5-F23E515483C4}" destId="{1FE68AFE-C1D8-4C76-B3EF-D2C33E1AA4F3}" srcOrd="6" destOrd="0" parTransId="{438D024F-26E9-474E-8487-7197D0D640F2}" sibTransId="{B6306E61-A21C-4449-B1BC-023233BABB64}"/>
    <dgm:cxn modelId="{2C610D70-EBD5-4F62-A465-14D6BA746847}" type="presOf" srcId="{94721CE3-A549-43CD-BEA7-CE77C2A80BBF}" destId="{DF564D30-7C54-4DA4-8CCF-1E061CB0E422}" srcOrd="0" destOrd="0" presId="urn:microsoft.com/office/officeart/2005/8/layout/default"/>
    <dgm:cxn modelId="{8600AA72-799E-41B6-B670-4A40173227EB}" type="presOf" srcId="{1FE68AFE-C1D8-4C76-B3EF-D2C33E1AA4F3}" destId="{AC99FFD3-543B-4E25-BEE6-2E0980087AD4}" srcOrd="0" destOrd="0" presId="urn:microsoft.com/office/officeart/2005/8/layout/default"/>
    <dgm:cxn modelId="{78474688-E6F4-40DE-848D-A8FBBC5A4DCB}" srcId="{AD10479E-44B6-4572-B7D5-F23E515483C4}" destId="{35DBD79A-5E78-4118-A06E-43A5634C3BBE}" srcOrd="7" destOrd="0" parTransId="{E212227D-E837-4052-AFC9-6477D5F63921}" sibTransId="{A0D14F04-1C3D-45E8-BF92-7FA9D08AD022}"/>
    <dgm:cxn modelId="{A7CDD6AB-3C62-438E-9D95-897BB5448C1C}" type="presOf" srcId="{35DBD79A-5E78-4118-A06E-43A5634C3BBE}" destId="{80F8EF74-2EA5-41A9-B3FE-0FCBC4D3AE44}" srcOrd="0" destOrd="0" presId="urn:microsoft.com/office/officeart/2005/8/layout/default"/>
    <dgm:cxn modelId="{FB6839B2-B2DD-4C4D-82CE-B4335970FE40}" type="presOf" srcId="{2D2FA726-7BE0-4CCB-A4B6-0DBC0EDA88D3}" destId="{EE4EDB7E-A907-49D5-B0BB-90AD431A401A}" srcOrd="0" destOrd="0" presId="urn:microsoft.com/office/officeart/2005/8/layout/default"/>
    <dgm:cxn modelId="{7528BCC3-768C-452B-98B5-3AE905353DE6}" srcId="{AD10479E-44B6-4572-B7D5-F23E515483C4}" destId="{B8F69ACC-AC2E-4272-A11A-AD7F12544CE4}" srcOrd="1" destOrd="0" parTransId="{86044015-35AE-4338-B1EE-57D8DC05B027}" sibTransId="{6FB9078B-6B46-4B4E-8756-121F4438A07F}"/>
    <dgm:cxn modelId="{D7FEAFCA-BF4A-4E36-897B-C2C48BEDC3CB}" srcId="{AD10479E-44B6-4572-B7D5-F23E515483C4}" destId="{2D2FA726-7BE0-4CCB-A4B6-0DBC0EDA88D3}" srcOrd="0" destOrd="0" parTransId="{75C450E5-BD90-4454-902A-DA8B099BC628}" sibTransId="{8DCC763E-1142-4218-8B26-5C2B9AEB9B0A}"/>
    <dgm:cxn modelId="{431922D2-78C6-4902-BDF0-95881353E1E9}" srcId="{AD10479E-44B6-4572-B7D5-F23E515483C4}" destId="{B6F6766F-21BD-4FAF-B785-06C688008A1B}" srcOrd="5" destOrd="0" parTransId="{EDCA374C-76AC-47F9-BEFA-85EE8BF1BFBD}" sibTransId="{F69B99D3-5F2A-411B-967B-40952CE042E1}"/>
    <dgm:cxn modelId="{C4124ED6-4DD1-4E4B-9ACE-890D63BEE553}" type="presOf" srcId="{B6F6766F-21BD-4FAF-B785-06C688008A1B}" destId="{E6F91A4F-C88E-4FCD-B9A8-C7A6E0A0EE52}" srcOrd="0" destOrd="0" presId="urn:microsoft.com/office/officeart/2005/8/layout/default"/>
    <dgm:cxn modelId="{462488D8-BE02-4FD3-A85A-C9305AA6216C}" srcId="{AD10479E-44B6-4572-B7D5-F23E515483C4}" destId="{79403B30-D1FB-49AB-B305-9D20ECB73608}" srcOrd="3" destOrd="0" parTransId="{DC3D7790-0FE6-4304-91ED-0A7ABA7387E3}" sibTransId="{2B9DF6A0-E39C-4D8F-A368-A9E4F32E7A99}"/>
    <dgm:cxn modelId="{741D9FF9-22A9-4BB9-B683-D104D21B7AA1}" type="presOf" srcId="{A6518AD5-DE78-47C6-9E0C-DB0F6A5DF826}" destId="{B756B078-E765-4B63-A450-5481DEAD9931}" srcOrd="0" destOrd="0" presId="urn:microsoft.com/office/officeart/2005/8/layout/default"/>
    <dgm:cxn modelId="{F9475DFB-16FD-4F87-8812-40F532E865F8}" type="presParOf" srcId="{1B1DCCE5-B19F-43B2-9647-22899A03D58D}" destId="{EE4EDB7E-A907-49D5-B0BB-90AD431A401A}" srcOrd="0" destOrd="0" presId="urn:microsoft.com/office/officeart/2005/8/layout/default"/>
    <dgm:cxn modelId="{E5DE7631-FA77-43BC-9B57-AAD15EF27447}" type="presParOf" srcId="{1B1DCCE5-B19F-43B2-9647-22899A03D58D}" destId="{AC07CDBE-73FD-4D05-B7D8-F3160CC168A5}" srcOrd="1" destOrd="0" presId="urn:microsoft.com/office/officeart/2005/8/layout/default"/>
    <dgm:cxn modelId="{E8434C8E-74E3-45F1-A9FF-8AECB39C003D}" type="presParOf" srcId="{1B1DCCE5-B19F-43B2-9647-22899A03D58D}" destId="{4A7335F0-C4CA-4CA8-8102-0A239065F48B}" srcOrd="2" destOrd="0" presId="urn:microsoft.com/office/officeart/2005/8/layout/default"/>
    <dgm:cxn modelId="{05DD4DD4-0370-4BDA-9986-C1BBB9696AAB}" type="presParOf" srcId="{1B1DCCE5-B19F-43B2-9647-22899A03D58D}" destId="{5478A9E9-0853-4B06-9355-D4BE2ECF9B46}" srcOrd="3" destOrd="0" presId="urn:microsoft.com/office/officeart/2005/8/layout/default"/>
    <dgm:cxn modelId="{0ED68CE8-C082-496E-9A61-59E396C85039}" type="presParOf" srcId="{1B1DCCE5-B19F-43B2-9647-22899A03D58D}" destId="{B756B078-E765-4B63-A450-5481DEAD9931}" srcOrd="4" destOrd="0" presId="urn:microsoft.com/office/officeart/2005/8/layout/default"/>
    <dgm:cxn modelId="{4CFEBB64-D7CB-4AE0-862B-2C07BC1BFF85}" type="presParOf" srcId="{1B1DCCE5-B19F-43B2-9647-22899A03D58D}" destId="{C400D7C0-EF3D-442D-A3D0-6BAED8E64967}" srcOrd="5" destOrd="0" presId="urn:microsoft.com/office/officeart/2005/8/layout/default"/>
    <dgm:cxn modelId="{975DB948-8571-4F7A-B41D-8F7549F922AF}" type="presParOf" srcId="{1B1DCCE5-B19F-43B2-9647-22899A03D58D}" destId="{E2B4FBA7-9195-4241-B0F4-D93E7B39F093}" srcOrd="6" destOrd="0" presId="urn:microsoft.com/office/officeart/2005/8/layout/default"/>
    <dgm:cxn modelId="{96CAC566-9BEE-4C76-9B06-43251CF3361F}" type="presParOf" srcId="{1B1DCCE5-B19F-43B2-9647-22899A03D58D}" destId="{FF72058B-92D0-433D-87BC-3BB83CC9C293}" srcOrd="7" destOrd="0" presId="urn:microsoft.com/office/officeart/2005/8/layout/default"/>
    <dgm:cxn modelId="{EE49FEA9-6109-4D43-98FF-734AD386A7D6}" type="presParOf" srcId="{1B1DCCE5-B19F-43B2-9647-22899A03D58D}" destId="{DF564D30-7C54-4DA4-8CCF-1E061CB0E422}" srcOrd="8" destOrd="0" presId="urn:microsoft.com/office/officeart/2005/8/layout/default"/>
    <dgm:cxn modelId="{4C8D0425-127E-4C83-AA2A-6308B8EDA22C}" type="presParOf" srcId="{1B1DCCE5-B19F-43B2-9647-22899A03D58D}" destId="{2BE687AF-359B-4853-BE83-2945C8A855BD}" srcOrd="9" destOrd="0" presId="urn:microsoft.com/office/officeart/2005/8/layout/default"/>
    <dgm:cxn modelId="{16ADE160-3FA6-4B0E-A300-58C1498E8148}" type="presParOf" srcId="{1B1DCCE5-B19F-43B2-9647-22899A03D58D}" destId="{E6F91A4F-C88E-4FCD-B9A8-C7A6E0A0EE52}" srcOrd="10" destOrd="0" presId="urn:microsoft.com/office/officeart/2005/8/layout/default"/>
    <dgm:cxn modelId="{9F93E4A4-46A8-4F2C-976D-EC5771F5BE5D}" type="presParOf" srcId="{1B1DCCE5-B19F-43B2-9647-22899A03D58D}" destId="{A3B8E302-C490-4451-A424-38EA3CD43254}" srcOrd="11" destOrd="0" presId="urn:microsoft.com/office/officeart/2005/8/layout/default"/>
    <dgm:cxn modelId="{050B0600-F2CB-449E-A919-A8AD3C1E4E7C}" type="presParOf" srcId="{1B1DCCE5-B19F-43B2-9647-22899A03D58D}" destId="{AC99FFD3-543B-4E25-BEE6-2E0980087AD4}" srcOrd="12" destOrd="0" presId="urn:microsoft.com/office/officeart/2005/8/layout/default"/>
    <dgm:cxn modelId="{E7E7A642-0231-467F-B4BE-CEA4EDAE8FCA}" type="presParOf" srcId="{1B1DCCE5-B19F-43B2-9647-22899A03D58D}" destId="{0DCB3601-377D-4C00-A414-34AB17626A83}" srcOrd="13" destOrd="0" presId="urn:microsoft.com/office/officeart/2005/8/layout/default"/>
    <dgm:cxn modelId="{72596616-4337-4863-B55D-631E6550519E}" type="presParOf" srcId="{1B1DCCE5-B19F-43B2-9647-22899A03D58D}" destId="{80F8EF74-2EA5-41A9-B3FE-0FCBC4D3AE4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EDB7E-A907-49D5-B0BB-90AD431A401A}">
      <dsp:nvSpPr>
        <dsp:cNvPr id="0" name=""/>
        <dsp:cNvSpPr/>
      </dsp:nvSpPr>
      <dsp:spPr>
        <a:xfrm>
          <a:off x="3298" y="479949"/>
          <a:ext cx="2616733" cy="15700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>
              <a:solidFill>
                <a:schemeClr val="tx1"/>
              </a:solidFill>
            </a:rPr>
            <a:t>Různé druhy odpadu</a:t>
          </a:r>
          <a:endParaRPr lang="en-US" sz="2300" b="0" kern="1200">
            <a:solidFill>
              <a:schemeClr val="tx1"/>
            </a:solidFill>
          </a:endParaRPr>
        </a:p>
      </dsp:txBody>
      <dsp:txXfrm>
        <a:off x="3298" y="479949"/>
        <a:ext cx="2616733" cy="1570039"/>
      </dsp:txXfrm>
    </dsp:sp>
    <dsp:sp modelId="{4A7335F0-C4CA-4CA8-8102-0A239065F48B}">
      <dsp:nvSpPr>
        <dsp:cNvPr id="0" name=""/>
        <dsp:cNvSpPr/>
      </dsp:nvSpPr>
      <dsp:spPr>
        <a:xfrm>
          <a:off x="2881705" y="479949"/>
          <a:ext cx="2616733" cy="15700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>
              <a:solidFill>
                <a:schemeClr val="tx1"/>
              </a:solidFill>
            </a:rPr>
            <a:t>Různé frekvence svozu</a:t>
          </a:r>
          <a:endParaRPr lang="en-US" sz="2300" b="0" kern="1200">
            <a:solidFill>
              <a:schemeClr val="tx1"/>
            </a:solidFill>
          </a:endParaRPr>
        </a:p>
      </dsp:txBody>
      <dsp:txXfrm>
        <a:off x="2881705" y="479949"/>
        <a:ext cx="2616733" cy="1570039"/>
      </dsp:txXfrm>
    </dsp:sp>
    <dsp:sp modelId="{B756B078-E765-4B63-A450-5481DEAD9931}">
      <dsp:nvSpPr>
        <dsp:cNvPr id="0" name=""/>
        <dsp:cNvSpPr/>
      </dsp:nvSpPr>
      <dsp:spPr>
        <a:xfrm>
          <a:off x="5760111" y="479949"/>
          <a:ext cx="2616733" cy="15700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>
              <a:solidFill>
                <a:schemeClr val="tx1"/>
              </a:solidFill>
            </a:rPr>
            <a:t>Různé kapacity aut</a:t>
          </a:r>
          <a:endParaRPr lang="en-US" sz="2300" b="0" kern="1200">
            <a:solidFill>
              <a:schemeClr val="tx1"/>
            </a:solidFill>
          </a:endParaRPr>
        </a:p>
      </dsp:txBody>
      <dsp:txXfrm>
        <a:off x="5760111" y="479949"/>
        <a:ext cx="2616733" cy="1570039"/>
      </dsp:txXfrm>
    </dsp:sp>
    <dsp:sp modelId="{E2B4FBA7-9195-4241-B0F4-D93E7B39F093}">
      <dsp:nvSpPr>
        <dsp:cNvPr id="0" name=""/>
        <dsp:cNvSpPr/>
      </dsp:nvSpPr>
      <dsp:spPr>
        <a:xfrm>
          <a:off x="8638518" y="479949"/>
          <a:ext cx="2616733" cy="15700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>
              <a:solidFill>
                <a:schemeClr val="tx1"/>
              </a:solidFill>
            </a:rPr>
            <a:t>Více dep</a:t>
          </a:r>
          <a:endParaRPr lang="en-US" sz="2300" b="0" kern="1200">
            <a:solidFill>
              <a:schemeClr val="tx1"/>
            </a:solidFill>
          </a:endParaRPr>
        </a:p>
      </dsp:txBody>
      <dsp:txXfrm>
        <a:off x="8638518" y="479949"/>
        <a:ext cx="2616733" cy="1570039"/>
      </dsp:txXfrm>
    </dsp:sp>
    <dsp:sp modelId="{DF564D30-7C54-4DA4-8CCF-1E061CB0E422}">
      <dsp:nvSpPr>
        <dsp:cNvPr id="0" name=""/>
        <dsp:cNvSpPr/>
      </dsp:nvSpPr>
      <dsp:spPr>
        <a:xfrm>
          <a:off x="3298" y="2311662"/>
          <a:ext cx="2616733" cy="15700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>
              <a:solidFill>
                <a:schemeClr val="tx1"/>
              </a:solidFill>
            </a:rPr>
            <a:t>Více zpracovatelských míst pro jednotlivé druhy odpadů</a:t>
          </a:r>
          <a:endParaRPr lang="en-US" sz="2300" b="0" kern="1200">
            <a:solidFill>
              <a:schemeClr val="tx1"/>
            </a:solidFill>
          </a:endParaRPr>
        </a:p>
      </dsp:txBody>
      <dsp:txXfrm>
        <a:off x="3298" y="2311662"/>
        <a:ext cx="2616733" cy="1570039"/>
      </dsp:txXfrm>
    </dsp:sp>
    <dsp:sp modelId="{E6F91A4F-C88E-4FCD-B9A8-C7A6E0A0EE52}">
      <dsp:nvSpPr>
        <dsp:cNvPr id="0" name=""/>
        <dsp:cNvSpPr/>
      </dsp:nvSpPr>
      <dsp:spPr>
        <a:xfrm>
          <a:off x="2881705" y="2311662"/>
          <a:ext cx="2616733" cy="15700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>
              <a:solidFill>
                <a:schemeClr val="tx1"/>
              </a:solidFill>
            </a:rPr>
            <a:t>Různá produkce odpadu v rámci roku – např. bioodpad</a:t>
          </a:r>
          <a:endParaRPr lang="en-US" sz="2300" b="0" kern="1200">
            <a:solidFill>
              <a:schemeClr val="tx1"/>
            </a:solidFill>
          </a:endParaRPr>
        </a:p>
      </dsp:txBody>
      <dsp:txXfrm>
        <a:off x="2881705" y="2311662"/>
        <a:ext cx="2616733" cy="1570039"/>
      </dsp:txXfrm>
    </dsp:sp>
    <dsp:sp modelId="{AC99FFD3-543B-4E25-BEE6-2E0980087AD4}">
      <dsp:nvSpPr>
        <dsp:cNvPr id="0" name=""/>
        <dsp:cNvSpPr/>
      </dsp:nvSpPr>
      <dsp:spPr>
        <a:xfrm>
          <a:off x="5760111" y="2311662"/>
          <a:ext cx="2616733" cy="15700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>
              <a:solidFill>
                <a:schemeClr val="tx1"/>
              </a:solidFill>
            </a:rPr>
            <a:t>Preference svozových dnů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>
              <a:solidFill>
                <a:schemeClr val="tx1"/>
              </a:solidFill>
            </a:rPr>
            <a:t>Pracovní doba</a:t>
          </a:r>
          <a:endParaRPr lang="en-US" sz="2300" b="0" kern="1200">
            <a:solidFill>
              <a:schemeClr val="tx1"/>
            </a:solidFill>
          </a:endParaRPr>
        </a:p>
      </dsp:txBody>
      <dsp:txXfrm>
        <a:off x="5760111" y="2311662"/>
        <a:ext cx="2616733" cy="1570039"/>
      </dsp:txXfrm>
    </dsp:sp>
    <dsp:sp modelId="{80F8EF74-2EA5-41A9-B3FE-0FCBC4D3AE44}">
      <dsp:nvSpPr>
        <dsp:cNvPr id="0" name=""/>
        <dsp:cNvSpPr/>
      </dsp:nvSpPr>
      <dsp:spPr>
        <a:xfrm>
          <a:off x="8638518" y="2311662"/>
          <a:ext cx="2616733" cy="15700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>
              <a:solidFill>
                <a:schemeClr val="tx1"/>
              </a:solidFill>
            </a:rPr>
            <a:t>A další   </a:t>
          </a:r>
          <a:endParaRPr lang="en-US" sz="2300" b="0" kern="1200">
            <a:solidFill>
              <a:schemeClr val="tx1"/>
            </a:solidFill>
          </a:endParaRPr>
        </a:p>
      </dsp:txBody>
      <dsp:txXfrm>
        <a:off x="8638518" y="2311662"/>
        <a:ext cx="2616733" cy="1570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F828-E23C-4E84-8EE4-F83FAAE9060B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CF7F8-05D5-4A87-B043-AC7DD2F8C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5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77B98CA-231F-4AF6-B0CC-56713FE81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58350" y="365125"/>
            <a:ext cx="2066924" cy="53975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134475" cy="53975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8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 - nadpis blo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504825"/>
            <a:ext cx="11130534" cy="292099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191250" y="5962630"/>
            <a:ext cx="5534025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4906" y="174626"/>
            <a:ext cx="1120369" cy="365125"/>
          </a:xfrm>
        </p:spPr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85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E36E83-314F-4B29-A569-44F3A0F1E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02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6725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5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901" y="165088"/>
            <a:ext cx="11255374" cy="1235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9901" y="1458108"/>
            <a:ext cx="5527674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9902" y="2395538"/>
            <a:ext cx="5527674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458108"/>
            <a:ext cx="5553075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199" y="2395538"/>
            <a:ext cx="5553075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3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11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3475" y="457201"/>
            <a:ext cx="6781799" cy="53149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0"/>
            <a:ext cx="4305300" cy="3714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9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972051" y="472281"/>
            <a:ext cx="6753224" cy="531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1"/>
            <a:ext cx="4305300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3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87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6725" y="1448598"/>
            <a:ext cx="11258550" cy="436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191250" y="5962630"/>
            <a:ext cx="5534025" cy="628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04906" y="174626"/>
            <a:ext cx="11203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4F71"/>
                </a:solidFill>
              </a:defRPr>
            </a:lvl1pPr>
          </a:lstStyle>
          <a:p>
            <a:fld id="{4E750E62-2F50-410A-9DC6-A3C9D0AA17A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56" y="6153410"/>
            <a:ext cx="3632994" cy="3249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6040500"/>
            <a:ext cx="139364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788398"/>
            <a:ext cx="11130534" cy="1381923"/>
          </a:xfrm>
        </p:spPr>
        <p:txBody>
          <a:bodyPr>
            <a:normAutofit fontScale="90000"/>
          </a:bodyPr>
          <a:lstStyle/>
          <a:p>
            <a:r>
              <a:rPr lang="cs-CZ"/>
              <a:t>Sběr dat a plánování svozu komunálního odpadu s vazbou na jeho složení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29000"/>
            <a:ext cx="11130534" cy="2392511"/>
          </a:xfrm>
        </p:spPr>
        <p:txBody>
          <a:bodyPr>
            <a:normAutofit lnSpcReduction="10000"/>
          </a:bodyPr>
          <a:lstStyle/>
          <a:p>
            <a:endParaRPr lang="cs-CZ" sz="700" b="1" dirty="0"/>
          </a:p>
          <a:p>
            <a:pPr>
              <a:lnSpc>
                <a:spcPct val="160000"/>
              </a:lnSpc>
            </a:pPr>
            <a:r>
              <a:rPr lang="cs-CZ" sz="2800" b="1"/>
              <a:t>Vlastimír Nevrlý</a:t>
            </a:r>
            <a:r>
              <a:rPr lang="cs-CZ" sz="2800"/>
              <a:t>, </a:t>
            </a:r>
            <a:r>
              <a:rPr lang="cs-CZ" sz="2800" dirty="0"/>
              <a:t>Radovan </a:t>
            </a:r>
            <a:r>
              <a:rPr lang="cs-CZ" sz="2800" dirty="0" err="1"/>
              <a:t>Šomplák</a:t>
            </a:r>
            <a:endParaRPr lang="cs-CZ" sz="2800" dirty="0"/>
          </a:p>
          <a:p>
            <a:endParaRPr lang="cs-CZ" sz="2800" dirty="0"/>
          </a:p>
          <a:p>
            <a:r>
              <a:rPr lang="cs-CZ" sz="2800" b="1" dirty="0"/>
              <a:t>Odpadové fórum</a:t>
            </a:r>
          </a:p>
          <a:p>
            <a:r>
              <a:rPr lang="cs-CZ" sz="2800"/>
              <a:t>19.10.2023</a:t>
            </a:r>
            <a:endParaRPr lang="cs-CZ" sz="2800" dirty="0"/>
          </a:p>
          <a:p>
            <a:endParaRPr lang="cs-CZ" sz="7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9D23A25-4F91-4E0B-9E76-C4350BF03B80}"/>
              </a:ext>
            </a:extLst>
          </p:cNvPr>
          <p:cNvSpPr/>
          <p:nvPr/>
        </p:nvSpPr>
        <p:spPr>
          <a:xfrm>
            <a:off x="8247647" y="5249312"/>
            <a:ext cx="3561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/>
              <a:t>Pokročilé metody operačního výzkumu pro optimální rozhodování v odpadovém hospodářství</a:t>
            </a:r>
          </a:p>
          <a:p>
            <a:pPr algn="ctr"/>
            <a:r>
              <a:rPr lang="cs-CZ" sz="1400" dirty="0">
                <a:solidFill>
                  <a:srgbClr val="374151"/>
                </a:solidFill>
                <a:latin typeface="Söhne"/>
              </a:rPr>
              <a:t>Projekt č. 22-11867S</a:t>
            </a:r>
            <a:endParaRPr lang="cs-CZ" sz="1400" dirty="0"/>
          </a:p>
        </p:txBody>
      </p:sp>
      <p:pic>
        <p:nvPicPr>
          <p:cNvPr id="1028" name="Picture 4" descr="Grantová agentura České republiky - YouTube">
            <a:extLst>
              <a:ext uri="{FF2B5EF4-FFF2-40B4-BE49-F238E27FC236}">
                <a16:creationId xmlns:a16="http://schemas.microsoft.com/office/drawing/2014/main" id="{F753815E-4342-48FB-BF67-BD2F97D2D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5" b="31141"/>
          <a:stretch/>
        </p:blipFill>
        <p:spPr bwMode="auto">
          <a:xfrm>
            <a:off x="530733" y="5214660"/>
            <a:ext cx="2784453" cy="10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3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1D238-0A75-C3DD-F4D2-97D58A34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detailu dat pro obec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4FF301-E320-C570-714A-EA43F497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05" y="1248174"/>
            <a:ext cx="3983355" cy="4361652"/>
          </a:xfrm>
        </p:spPr>
        <p:txBody>
          <a:bodyPr>
            <a:normAutofit/>
          </a:bodyPr>
          <a:lstStyle/>
          <a:p>
            <a:r>
              <a:rPr lang="cs-CZ"/>
              <a:t>Rozdělení sběrných míst</a:t>
            </a:r>
          </a:p>
          <a:p>
            <a:pPr lvl="1"/>
            <a:r>
              <a:rPr lang="cs-CZ"/>
              <a:t>Frakce odpadu</a:t>
            </a:r>
          </a:p>
          <a:p>
            <a:pPr lvl="1"/>
            <a:r>
              <a:rPr lang="cs-CZ"/>
              <a:t>Produkce odpadu</a:t>
            </a:r>
          </a:p>
          <a:p>
            <a:pPr lvl="1"/>
            <a:r>
              <a:rPr lang="cs-CZ"/>
              <a:t>Kapacita vozidla</a:t>
            </a:r>
          </a:p>
          <a:p>
            <a:pPr lvl="1"/>
            <a:r>
              <a:rPr lang="cs-CZ"/>
              <a:t>Frekvence svozu</a:t>
            </a:r>
          </a:p>
          <a:p>
            <a:pPr lvl="1"/>
            <a:r>
              <a:rPr lang="cs-CZ"/>
              <a:t>Typ sběrných nádob</a:t>
            </a:r>
          </a:p>
          <a:p>
            <a:pPr lvl="1"/>
            <a:r>
              <a:rPr lang="cs-CZ"/>
              <a:t>Typ producenta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057B48-5BB9-8DB2-2BD7-85FBF878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807" y="1092200"/>
            <a:ext cx="7816193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57A1591-589E-DBDC-12BA-700C67845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9786" cy="67056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6613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33F76-DF25-9892-1752-F8E6C4B8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 výpočtu - </a:t>
            </a:r>
            <a:r>
              <a:rPr lang="en-GB" b="1"/>
              <a:t>Využití vozidla</a:t>
            </a:r>
            <a:r>
              <a:rPr lang="en-GB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193172-C648-F34E-3571-9EBF83382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Využití vozidla je rozděleno na </a:t>
            </a:r>
            <a:r>
              <a:rPr lang="en-GB" b="1"/>
              <a:t>časové</a:t>
            </a:r>
            <a:r>
              <a:rPr lang="en-GB"/>
              <a:t> a </a:t>
            </a:r>
            <a:r>
              <a:rPr lang="en-GB" b="1"/>
              <a:t>kapacitní</a:t>
            </a:r>
            <a:r>
              <a:rPr lang="en-GB"/>
              <a:t>. </a:t>
            </a:r>
          </a:p>
          <a:p>
            <a:endParaRPr lang="en-GB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B301548-5402-6D38-56A1-0139269E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35" y="1879225"/>
            <a:ext cx="7172313" cy="299289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E483388-6F6E-4DB9-30CE-F27001188C92}"/>
              </a:ext>
            </a:extLst>
          </p:cNvPr>
          <p:cNvSpPr txBox="1"/>
          <p:nvPr/>
        </p:nvSpPr>
        <p:spPr>
          <a:xfrm>
            <a:off x="217252" y="2859152"/>
            <a:ext cx="5034362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b="1"/>
              <a:t>Časové vytížení </a:t>
            </a:r>
            <a:r>
              <a:rPr lang="en-GB"/>
              <a:t>udává procentuální podíl z denní pracovní doby. Uvažován je čas od výjezdu z depa, svoz v obci na úrovni kontejnerů, meziobecní přeprava, doba na vykládku odpadu na koncovce až po návrat zpět do depa.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E51D843-3DD3-5BC8-753D-E7191412373B}"/>
              </a:ext>
            </a:extLst>
          </p:cNvPr>
          <p:cNvSpPr txBox="1"/>
          <p:nvPr/>
        </p:nvSpPr>
        <p:spPr>
          <a:xfrm>
            <a:off x="5915291" y="5508389"/>
            <a:ext cx="5889171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/>
              <a:t>Každý sloupec je označen týdnem a dnem v týdnu</a:t>
            </a:r>
            <a:endParaRPr lang="en-GB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E2954F3-9EB0-4FBA-6E5A-9A467106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37062"/>
            <a:ext cx="3623712" cy="4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0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33F76-DF25-9892-1752-F8E6C4B8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 výpočtu – Kapacitní využití</a:t>
            </a:r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1309AF0-ED44-6557-0385-D6CD9CA48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200" y="1259936"/>
            <a:ext cx="5016487" cy="23964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B918609-8F79-81C5-919B-93C3205F4946}"/>
              </a:ext>
            </a:extLst>
          </p:cNvPr>
          <p:cNvSpPr txBox="1"/>
          <p:nvPr/>
        </p:nvSpPr>
        <p:spPr>
          <a:xfrm>
            <a:off x="536454" y="2687288"/>
            <a:ext cx="5533471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b="1"/>
              <a:t>Kapacitní </a:t>
            </a:r>
            <a:r>
              <a:rPr lang="cs-CZ" b="1"/>
              <a:t>využití</a:t>
            </a:r>
            <a:r>
              <a:rPr lang="en-GB" b="1"/>
              <a:t> </a:t>
            </a:r>
            <a:r>
              <a:rPr lang="en-GB"/>
              <a:t>zobrazuje </a:t>
            </a:r>
            <a:r>
              <a:rPr lang="cs-CZ"/>
              <a:t>množství odpadu vykládaného vozidlem na koncovce pro každou trasu</a:t>
            </a:r>
            <a:r>
              <a:rPr lang="en-GB"/>
              <a:t>. Ve výpočtu se uvažují pro každý typ odpadu a vozidla různé maximální kapacity</a:t>
            </a:r>
            <a:r>
              <a:rPr lang="cs-CZ"/>
              <a:t> (viz legenda)</a:t>
            </a:r>
            <a:r>
              <a:rPr lang="en-GB"/>
              <a:t>. Tyto hodnoty lze editovat v modulu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F231F54-599B-AC39-AAEA-1F0611DF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200" y="3948272"/>
            <a:ext cx="4636771" cy="25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2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4466A-AFB8-4C72-11C4-8F0ABA58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Souhrn </a:t>
            </a:r>
            <a:r>
              <a:rPr lang="cs-CZ" dirty="0"/>
              <a:t>výsledků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9193E6-7EB9-3DD0-B63A-4BFF547C8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44"/>
          <a:stretch/>
        </p:blipFill>
        <p:spPr>
          <a:xfrm>
            <a:off x="4259" y="1445890"/>
            <a:ext cx="6981122" cy="365950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6BC5F078-99BF-7460-6665-D95A5957064D}"/>
              </a:ext>
            </a:extLst>
          </p:cNvPr>
          <p:cNvGrpSpPr/>
          <p:nvPr/>
        </p:nvGrpSpPr>
        <p:grpSpPr>
          <a:xfrm>
            <a:off x="7259878" y="0"/>
            <a:ext cx="4927863" cy="3625904"/>
            <a:chOff x="3104732" y="1566602"/>
            <a:chExt cx="5982535" cy="4401928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76A2E92E-4D88-53D3-E44C-C27DAB3D8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4732" y="1566602"/>
              <a:ext cx="5982535" cy="3724795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43996458-4B3B-7F90-D528-2E4E2AFB9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00"/>
            <a:stretch/>
          </p:blipFill>
          <p:spPr>
            <a:xfrm>
              <a:off x="3387278" y="5539845"/>
              <a:ext cx="5482402" cy="428685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29C2E89A-E606-D3BB-5490-E0ADACACB9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039"/>
            <a:stretch/>
          </p:blipFill>
          <p:spPr>
            <a:xfrm>
              <a:off x="3378570" y="5187148"/>
              <a:ext cx="5478049" cy="428685"/>
            </a:xfrm>
            <a:prstGeom prst="rect">
              <a:avLst/>
            </a:prstGeom>
          </p:spPr>
        </p:pic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A94996F0-F9F5-F518-E8DB-1DC92BABD5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551" b="-422"/>
          <a:stretch/>
        </p:blipFill>
        <p:spPr>
          <a:xfrm>
            <a:off x="7092169" y="3905988"/>
            <a:ext cx="4905586" cy="26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9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33F76-DF25-9892-1752-F8E6C4B8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 výpočtu – Plán tras</a:t>
            </a:r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585D81-EC79-159F-5041-6DB0BD38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01" y="1448597"/>
            <a:ext cx="5697615" cy="345567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F16C81D-7AEC-8031-A199-A57BEE91CAF9}"/>
              </a:ext>
            </a:extLst>
          </p:cNvPr>
          <p:cNvSpPr txBox="1"/>
          <p:nvPr/>
        </p:nvSpPr>
        <p:spPr>
          <a:xfrm>
            <a:off x="9525" y="1366145"/>
            <a:ext cx="617075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/>
              <a:t>Svozový plán je sestaven pro každé z využívaných vozidel.</a:t>
            </a:r>
            <a:endParaRPr lang="en-GB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583C6B-899A-9EF0-982B-0DFA5A371E48}"/>
              </a:ext>
            </a:extLst>
          </p:cNvPr>
          <p:cNvSpPr txBox="1"/>
          <p:nvPr/>
        </p:nvSpPr>
        <p:spPr>
          <a:xfrm>
            <a:off x="390525" y="3623388"/>
            <a:ext cx="5527675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/>
              <a:t>Záhlaví v každé trase učuje jaká frakce odpadu je svážena (SKO, BIO, apod.). </a:t>
            </a:r>
            <a:r>
              <a:rPr lang="en-GB"/>
              <a:t>Řazení obcí v každé trase určuje optimální pořadí </a:t>
            </a:r>
            <a:r>
              <a:rPr lang="cs-CZ"/>
              <a:t>jejich </a:t>
            </a:r>
            <a:r>
              <a:rPr lang="en-GB"/>
              <a:t>svozu. </a:t>
            </a:r>
            <a:endParaRPr lang="cs-CZ"/>
          </a:p>
          <a:p>
            <a:pPr marL="0" indent="0" algn="just">
              <a:buNone/>
            </a:pPr>
            <a:r>
              <a:rPr lang="en-GB" b="1">
                <a:solidFill>
                  <a:srgbClr val="0070C0"/>
                </a:solidFill>
              </a:rPr>
              <a:t>Modrá</a:t>
            </a:r>
            <a:r>
              <a:rPr lang="en-GB"/>
              <a:t> barva obce označuje výjezd a návrat do depa. </a:t>
            </a:r>
            <a:r>
              <a:rPr lang="en-GB" b="1"/>
              <a:t>Černá</a:t>
            </a:r>
            <a:r>
              <a:rPr lang="en-GB"/>
              <a:t> barva obce označuje využité zpracovatelské zařízení. 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7CC7DA2-0A90-594B-81CD-D1D76463E9A4}"/>
              </a:ext>
            </a:extLst>
          </p:cNvPr>
          <p:cNvSpPr txBox="1"/>
          <p:nvPr/>
        </p:nvSpPr>
        <p:spPr>
          <a:xfrm>
            <a:off x="390525" y="2110980"/>
            <a:ext cx="533763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/>
              <a:t>Ve sloupcích lze nalézt plán svozu po jednotlivých týdnech v daném roce (1-53). V řádcích je dělení pro jednotlivé dny v týdnu (Po-Út-St-Čt-Pá-So-Ne).</a:t>
            </a:r>
            <a:endParaRPr lang="en-GB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B53B25D8-D670-60E4-3B69-F341F67A631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180281" y="1550811"/>
            <a:ext cx="230679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D799C61-D3AB-8DB1-DC2F-72EDD9F4D507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728161" y="2038384"/>
            <a:ext cx="1150159" cy="53426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CEF01FD-7FDC-596A-BEF9-BB13FCA1000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728161" y="2572645"/>
            <a:ext cx="885999" cy="22135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A24EFD3-EE28-111E-B58B-80088E0241E7}"/>
              </a:ext>
            </a:extLst>
          </p:cNvPr>
          <p:cNvCxnSpPr>
            <a:cxnSpLocks/>
            <a:stCxn id="7" idx="3"/>
            <a:endCxn id="24" idx="0"/>
          </p:cNvCxnSpPr>
          <p:nvPr/>
        </p:nvCxnSpPr>
        <p:spPr>
          <a:xfrm flipV="1">
            <a:off x="5918200" y="4136249"/>
            <a:ext cx="835163" cy="36430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>
            <a:extLst>
              <a:ext uri="{FF2B5EF4-FFF2-40B4-BE49-F238E27FC236}">
                <a16:creationId xmlns:a16="http://schemas.microsoft.com/office/drawing/2014/main" id="{2192CA6E-6A7A-C564-489E-842268A01422}"/>
              </a:ext>
            </a:extLst>
          </p:cNvPr>
          <p:cNvSpPr/>
          <p:nvPr/>
        </p:nvSpPr>
        <p:spPr>
          <a:xfrm rot="16200000">
            <a:off x="6460468" y="3721895"/>
            <a:ext cx="1414498" cy="8287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67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D3C4-54CA-4A52-78C3-7FBE2F4F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E822D-8529-92B8-466B-DB9530D15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CB970B49-5B34-D747-B60F-8EEE13C84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336220" cy="6858001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AC9532F3-2C7B-DD9E-1388-DE99428C191F}"/>
              </a:ext>
            </a:extLst>
          </p:cNvPr>
          <p:cNvSpPr txBox="1">
            <a:spLocks/>
          </p:cNvSpPr>
          <p:nvPr/>
        </p:nvSpPr>
        <p:spPr>
          <a:xfrm>
            <a:off x="466725" y="-158750"/>
            <a:ext cx="8626283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4F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C00000"/>
                </a:solidFill>
              </a:rPr>
              <a:t>Vyhodnocení pro jednu svozovou trasu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0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33F76-DF25-9892-1752-F8E6C4B8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Souhrn výsledků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193172-C648-F34E-3571-9EBF83382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48597"/>
            <a:ext cx="6381115" cy="4428327"/>
          </a:xfrm>
        </p:spPr>
        <p:txBody>
          <a:bodyPr>
            <a:normAutofit/>
          </a:bodyPr>
          <a:lstStyle/>
          <a:p>
            <a:r>
              <a:rPr lang="cs-CZ"/>
              <a:t>Roční provoz, realizace plánu podle vozidla a typu odpadu, realizace plánu podle týdne a typu odpadu</a:t>
            </a:r>
          </a:p>
          <a:p>
            <a:pPr lvl="1"/>
            <a:r>
              <a:rPr lang="cs-CZ"/>
              <a:t>Odjeté hodiny</a:t>
            </a:r>
          </a:p>
          <a:p>
            <a:pPr lvl="1"/>
            <a:r>
              <a:rPr lang="cs-CZ"/>
              <a:t>Najeté kilometry</a:t>
            </a:r>
          </a:p>
          <a:p>
            <a:pPr lvl="1"/>
            <a:r>
              <a:rPr lang="cs-CZ"/>
              <a:t>Odhad nákladů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9D32E-7E44-F3B9-4D21-923F220F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255" y="1381126"/>
            <a:ext cx="4874479" cy="41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8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24011-E66B-FF0D-EA82-4B95B404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Manuální úprava plánu – automatické dopočítání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0EBE5-9A67-88E6-6A21-B1F6A764A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07892B-35EB-5C9C-B1B0-779B9082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47750"/>
            <a:ext cx="11826240" cy="4950519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E5CB9B7-3906-5A45-29B1-838714E989D6}"/>
              </a:ext>
            </a:extLst>
          </p:cNvPr>
          <p:cNvCxnSpPr>
            <a:cxnSpLocks/>
          </p:cNvCxnSpPr>
          <p:nvPr/>
        </p:nvCxnSpPr>
        <p:spPr>
          <a:xfrm flipV="1">
            <a:off x="1661160" y="4046220"/>
            <a:ext cx="1828800" cy="1363182"/>
          </a:xfrm>
          <a:prstGeom prst="line">
            <a:avLst/>
          </a:prstGeom>
          <a:ln w="31750">
            <a:solidFill>
              <a:srgbClr val="C00000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8CE34EE-E3B6-56B2-ACD0-92B4B431A793}"/>
              </a:ext>
            </a:extLst>
          </p:cNvPr>
          <p:cNvCxnSpPr/>
          <p:nvPr/>
        </p:nvCxnSpPr>
        <p:spPr>
          <a:xfrm flipV="1">
            <a:off x="4419600" y="2019300"/>
            <a:ext cx="2095500" cy="1503709"/>
          </a:xfrm>
          <a:prstGeom prst="straightConnector1">
            <a:avLst/>
          </a:prstGeom>
          <a:ln w="31750">
            <a:solidFill>
              <a:srgbClr val="C0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pojnice: zakřivená 5">
            <a:extLst>
              <a:ext uri="{FF2B5EF4-FFF2-40B4-BE49-F238E27FC236}">
                <a16:creationId xmlns:a16="http://schemas.microsoft.com/office/drawing/2014/main" id="{005DF59C-3D05-C407-E861-30E90AE71874}"/>
              </a:ext>
            </a:extLst>
          </p:cNvPr>
          <p:cNvCxnSpPr>
            <a:cxnSpLocks/>
          </p:cNvCxnSpPr>
          <p:nvPr/>
        </p:nvCxnSpPr>
        <p:spPr>
          <a:xfrm>
            <a:off x="8296316" y="3979406"/>
            <a:ext cx="1711066" cy="1302922"/>
          </a:xfrm>
          <a:prstGeom prst="curvedConnector3">
            <a:avLst>
              <a:gd name="adj1" fmla="val 50000"/>
            </a:avLst>
          </a:prstGeom>
          <a:ln w="31750">
            <a:solidFill>
              <a:srgbClr val="C0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672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F17A8-A985-D10F-B8FD-0979D37B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Provozní podpora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48CFD-8121-363F-193B-32E73F11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48598"/>
            <a:ext cx="5380355" cy="4571202"/>
          </a:xfrm>
        </p:spPr>
        <p:txBody>
          <a:bodyPr>
            <a:normAutofit/>
          </a:bodyPr>
          <a:lstStyle/>
          <a:p>
            <a:r>
              <a:rPr lang="cs-CZ"/>
              <a:t>Generování záznamů o provozu vozidel</a:t>
            </a:r>
          </a:p>
          <a:p>
            <a:r>
              <a:rPr lang="cs-CZ"/>
              <a:t>Kalendáře svozu</a:t>
            </a:r>
          </a:p>
          <a:p>
            <a:r>
              <a:rPr lang="cs-CZ"/>
              <a:t>Záznam o provozu vozidla</a:t>
            </a:r>
          </a:p>
          <a:p>
            <a:r>
              <a:rPr lang="cs-CZ"/>
              <a:t>Export map se sběrnými místy pro nové řidiče apod.</a:t>
            </a:r>
          </a:p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7495A6-2EC5-930B-3417-F9C11F5B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466"/>
            <a:ext cx="5021455" cy="67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23B1-D851-0CA1-EDC9-A22BA846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Představení webové aplikace Popelka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3CD3C-5B00-F1D3-E50C-B026964DD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Webová aplikace sloužící jako podpůrný nástroj pro návrh sběrné infrastruktury a plánování svozu odpadu</a:t>
            </a:r>
          </a:p>
          <a:p>
            <a:r>
              <a:rPr lang="cs-CZ"/>
              <a:t>Podpora při zakládání svazků obcí a vlastních technických služeb</a:t>
            </a:r>
          </a:p>
          <a:p>
            <a:r>
              <a:rPr lang="cs-CZ"/>
              <a:t>Spolupráce s TSMH, KTS Ekologie a dalšími svozovými subjekty</a:t>
            </a:r>
          </a:p>
          <a:p>
            <a:r>
              <a:rPr lang="cs-CZ"/>
              <a:t>Zpracování dat z monitoringu svozu</a:t>
            </a:r>
          </a:p>
          <a:p>
            <a:r>
              <a:rPr lang="cs-CZ"/>
              <a:t>Simulování různých scénářů produkce, změny legislativy apod.</a:t>
            </a:r>
          </a:p>
        </p:txBody>
      </p:sp>
    </p:spTree>
    <p:extLst>
      <p:ext uri="{BB962C8B-B14F-4D97-AF65-F5344CB8AC3E}">
        <p14:creationId xmlns:p14="http://schemas.microsoft.com/office/powerpoint/2010/main" val="3631638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F17A8-A985-D10F-B8FD-0979D37B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Provozní podpora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48CFD-8121-363F-193B-32E73F11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48598"/>
            <a:ext cx="5949315" cy="4361652"/>
          </a:xfrm>
        </p:spPr>
        <p:txBody>
          <a:bodyPr>
            <a:normAutofit fontScale="92500" lnSpcReduction="20000"/>
          </a:bodyPr>
          <a:lstStyle/>
          <a:p>
            <a:r>
              <a:rPr lang="cs-CZ"/>
              <a:t>Trasy meziobecního svozu</a:t>
            </a:r>
          </a:p>
          <a:p>
            <a:r>
              <a:rPr lang="cs-CZ"/>
              <a:t>Využití externí webové aplikace mapy.cz (navigace v telefonu/tabletu)</a:t>
            </a:r>
          </a:p>
          <a:p>
            <a:r>
              <a:rPr lang="cs-CZ"/>
              <a:t>Možnost na úrovni sběrných míst (souřadnice GPS)</a:t>
            </a:r>
          </a:p>
          <a:p>
            <a:r>
              <a:rPr lang="cs-CZ"/>
              <a:t>Lepší finanční podmínky na koncovce – např. papír</a:t>
            </a:r>
          </a:p>
          <a:p>
            <a:r>
              <a:rPr lang="cs-CZ"/>
              <a:t>Změny plánu pro splnění maximálního skládkovaného množství SKO na osobu za rok</a:t>
            </a:r>
          </a:p>
          <a:p>
            <a:r>
              <a:rPr lang="cs-CZ"/>
              <a:t>Odstávka zpracovatelského zařízení – např. ZEVO</a:t>
            </a:r>
          </a:p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0B4954-A948-4061-A8AE-69D362C3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603" y="808074"/>
            <a:ext cx="5312404" cy="52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8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BCFBCA4-02C1-4AE0-B3E4-905083CC5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CC8D86-5CE7-421D-B45E-2DF10BF1B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733" y="3432177"/>
            <a:ext cx="11130534" cy="2392511"/>
          </a:xfrm>
        </p:spPr>
        <p:txBody>
          <a:bodyPr>
            <a:normAutofit/>
          </a:bodyPr>
          <a:lstStyle/>
          <a:p>
            <a:r>
              <a:rPr lang="cs-CZ" sz="3600" b="1"/>
              <a:t>Vlastimír Nevrlý</a:t>
            </a:r>
          </a:p>
          <a:p>
            <a:endParaRPr lang="cs-CZ" sz="3600" b="1"/>
          </a:p>
          <a:p>
            <a:r>
              <a:rPr lang="cs-CZ" b="1"/>
              <a:t>Vlastimir.Nevrly@vutbr.cz</a:t>
            </a:r>
            <a:endParaRPr lang="cs-CZ" b="1" dirty="0"/>
          </a:p>
        </p:txBody>
      </p:sp>
      <p:pic>
        <p:nvPicPr>
          <p:cNvPr id="6" name="Picture 4" descr="Grantová agentura České republiky - YouTube">
            <a:extLst>
              <a:ext uri="{FF2B5EF4-FFF2-40B4-BE49-F238E27FC236}">
                <a16:creationId xmlns:a16="http://schemas.microsoft.com/office/drawing/2014/main" id="{71B18494-07C8-40FF-B89B-E9C26F11A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5" b="31141"/>
          <a:stretch/>
        </p:blipFill>
        <p:spPr bwMode="auto">
          <a:xfrm>
            <a:off x="530733" y="5214660"/>
            <a:ext cx="2784453" cy="10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D939313-6600-4F22-B9FE-0327C0C8DF0E}"/>
              </a:ext>
            </a:extLst>
          </p:cNvPr>
          <p:cNvSpPr/>
          <p:nvPr/>
        </p:nvSpPr>
        <p:spPr>
          <a:xfrm>
            <a:off x="8247647" y="5249312"/>
            <a:ext cx="3561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/>
              <a:t>Pokročilé metody operačního výzkumu pro optimální rozhodování v odpadovém hospodářství</a:t>
            </a:r>
          </a:p>
          <a:p>
            <a:pPr algn="ctr"/>
            <a:r>
              <a:rPr lang="cs-CZ" sz="1400" dirty="0">
                <a:solidFill>
                  <a:srgbClr val="374151"/>
                </a:solidFill>
                <a:latin typeface="Söhne"/>
              </a:rPr>
              <a:t>Projekt č. 22-11867S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6982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F3572C6-B5E7-9791-339E-31C3A829A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701855" cy="6858000"/>
          </a:xfrm>
        </p:spPr>
      </p:pic>
    </p:spTree>
    <p:extLst>
      <p:ext uri="{BB962C8B-B14F-4D97-AF65-F5344CB8AC3E}">
        <p14:creationId xmlns:p14="http://schemas.microsoft.com/office/powerpoint/2010/main" val="301269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34544-B9C7-9119-1E3F-074323F6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/>
              <a:t>Výčet vybraných parametrů </a:t>
            </a:r>
            <a:r>
              <a:rPr lang="cs-CZ"/>
              <a:t>a faktorů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0DFFBA4-9D83-F598-93AE-34C8ED42FD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725" y="1448598"/>
          <a:ext cx="11258550" cy="436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10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B4B0C-2E5D-6E02-487D-92D20D3B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Klíčové funkcionality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D49E8D-B6AE-A2E4-AEB4-CB18CDB8F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Rozvržení sběrné infrastruktury</a:t>
            </a:r>
          </a:p>
          <a:p>
            <a:pPr lvl="1"/>
            <a:r>
              <a:rPr lang="cs-CZ"/>
              <a:t>existující vs nový návrh podle zadaných parametrů</a:t>
            </a:r>
          </a:p>
          <a:p>
            <a:r>
              <a:rPr lang="cs-CZ"/>
              <a:t>Doporučení frekvence svozu, velikosti a počtu nádob</a:t>
            </a:r>
          </a:p>
          <a:p>
            <a:r>
              <a:rPr lang="cs-CZ"/>
              <a:t>Plánování celoročního svozu odpadu</a:t>
            </a:r>
          </a:p>
          <a:p>
            <a:r>
              <a:rPr lang="cs-CZ"/>
              <a:t>Podpora </a:t>
            </a:r>
            <a:r>
              <a:rPr lang="cs-CZ" dirty="0"/>
              <a:t>operativního zasahování do dlouhodobého plánu</a:t>
            </a:r>
          </a:p>
          <a:p>
            <a:r>
              <a:rPr lang="cs-CZ"/>
              <a:t>Provozní podpora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93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6BD0B-2FB2-574D-B5DC-9269B4DA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detailu pro sběrné místo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349D6-71FF-0F10-CDB9-D6055AF99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EBC0EA-5820-A509-9E47-23790EC7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29" y="1215063"/>
            <a:ext cx="6535062" cy="46869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E2BF1E-A82B-F91C-95B3-386C9EE37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449" y="406286"/>
            <a:ext cx="2810267" cy="6182588"/>
          </a:xfrm>
          <a:prstGeom prst="rect">
            <a:avLst/>
          </a:prstGeom>
        </p:spPr>
      </p:pic>
      <p:pic>
        <p:nvPicPr>
          <p:cNvPr id="4" name="Obrázek 8">
            <a:extLst>
              <a:ext uri="{FF2B5EF4-FFF2-40B4-BE49-F238E27FC236}">
                <a16:creationId xmlns:a16="http://schemas.microsoft.com/office/drawing/2014/main" id="{0ACB9231-3B02-FCD6-D264-537E773F7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5349"/>
            <a:ext cx="5660571" cy="29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7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9098-DBA5-099F-B7DE-10512484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Svoz a složení odpadu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69628-1554-5EA2-73D2-0853C5C3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168400"/>
            <a:ext cx="11258550" cy="5181600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Definování sbíraných frakcí odpadu</a:t>
            </a:r>
          </a:p>
          <a:p>
            <a:pPr lvl="1"/>
            <a:r>
              <a:rPr lang="cs-CZ"/>
              <a:t>samostatně soustřeďované frakce, směsný komunální odpad</a:t>
            </a:r>
          </a:p>
          <a:p>
            <a:pPr lvl="1"/>
            <a:r>
              <a:rPr lang="cs-CZ"/>
              <a:t>kombinace více frakcí odpadu – plast + kov apod.</a:t>
            </a:r>
          </a:p>
          <a:p>
            <a:r>
              <a:rPr lang="cs-CZ"/>
              <a:t>Kapacita jednotlivých sběrných míst</a:t>
            </a:r>
          </a:p>
          <a:p>
            <a:pPr lvl="1"/>
            <a:r>
              <a:rPr lang="cs-CZ"/>
              <a:t>door-to-door, hnízda, firmy</a:t>
            </a:r>
          </a:p>
          <a:p>
            <a:pPr lvl="1"/>
            <a:r>
              <a:rPr lang="cs-CZ"/>
              <a:t>110 L, 120 L, 240 L, 660 L, 1100L</a:t>
            </a:r>
          </a:p>
          <a:p>
            <a:r>
              <a:rPr lang="cs-CZ"/>
              <a:t>Frekvence svozu</a:t>
            </a:r>
          </a:p>
          <a:p>
            <a:pPr lvl="1"/>
            <a:r>
              <a:rPr lang="cs-CZ"/>
              <a:t>1x za 2/3/4 týdny</a:t>
            </a:r>
          </a:p>
          <a:p>
            <a:pPr lvl="1"/>
            <a:r>
              <a:rPr lang="cs-CZ"/>
              <a:t>1x/2x týdně</a:t>
            </a:r>
          </a:p>
          <a:p>
            <a:pPr lvl="1"/>
            <a:r>
              <a:rPr lang="cs-CZ"/>
              <a:t>2. středa v měsíci apod.</a:t>
            </a:r>
          </a:p>
          <a:p>
            <a:r>
              <a:rPr lang="cs-CZ"/>
              <a:t>Změna frekvence svozu v průběhu roku</a:t>
            </a:r>
          </a:p>
          <a:p>
            <a:pPr lvl="1"/>
            <a:r>
              <a:rPr lang="cs-CZ"/>
              <a:t>bioodpad/SKO léto/zima (od 16 do 42 týdne svoz 1x za 2 týdny, jinak méně často)</a:t>
            </a:r>
          </a:p>
          <a:p>
            <a:pPr lvl="1"/>
            <a:r>
              <a:rPr lang="cs-CZ"/>
              <a:t>období bez svozu – školy, celozávodní dovolené apod.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2CF473A5-C42B-AB30-447D-4B78667A6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12192000" cy="6686550"/>
          </a:xfrm>
          <a:prstGeom prst="rect">
            <a:avLst/>
          </a:prstGeom>
        </p:spPr>
      </p:pic>
      <p:pic>
        <p:nvPicPr>
          <p:cNvPr id="3" name="Obrázek 4">
            <a:extLst>
              <a:ext uri="{FF2B5EF4-FFF2-40B4-BE49-F238E27FC236}">
                <a16:creationId xmlns:a16="http://schemas.microsoft.com/office/drawing/2014/main" id="{2691AF47-5A56-D860-E2A4-981B78CAC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158" y="239022"/>
            <a:ext cx="7988012" cy="661897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A52A90-81F9-4A89-D343-47FFE3A2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273" y="-49068"/>
            <a:ext cx="11258550" cy="120650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Ukázka zadávání svozové oblasti</a:t>
            </a:r>
          </a:p>
        </p:txBody>
      </p:sp>
    </p:spTree>
    <p:extLst>
      <p:ext uri="{BB962C8B-B14F-4D97-AF65-F5344CB8AC3E}">
        <p14:creationId xmlns:p14="http://schemas.microsoft.com/office/powerpoint/2010/main" val="18004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BC67-499E-3A70-9A3C-ED681299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Svoz a složení odpadu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C424-458D-6FE6-4F72-E8F561C7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48598"/>
            <a:ext cx="11258550" cy="4560316"/>
          </a:xfrm>
        </p:spPr>
        <p:txBody>
          <a:bodyPr>
            <a:normAutofit fontScale="92500" lnSpcReduction="20000"/>
          </a:bodyPr>
          <a:lstStyle/>
          <a:p>
            <a:r>
              <a:rPr lang="cs-CZ"/>
              <a:t>Produkce každé frakce odpadu (vychází z předchozího roku)</a:t>
            </a:r>
          </a:p>
          <a:p>
            <a:pPr lvl="1"/>
            <a:r>
              <a:rPr lang="cs-CZ"/>
              <a:t>Zohlednění legislativního zásahu – zálohování PET/plechovek</a:t>
            </a:r>
          </a:p>
          <a:p>
            <a:r>
              <a:rPr lang="cs-CZ"/>
              <a:t>Definování hustoty odpadu (kg/L)</a:t>
            </a:r>
          </a:p>
          <a:p>
            <a:pPr lvl="1"/>
            <a:r>
              <a:rPr lang="cs-CZ"/>
              <a:t>v popelnici</a:t>
            </a:r>
          </a:p>
          <a:p>
            <a:pPr lvl="1"/>
            <a:r>
              <a:rPr lang="cs-CZ"/>
              <a:t>v kontejneru</a:t>
            </a:r>
          </a:p>
          <a:p>
            <a:r>
              <a:rPr lang="cs-CZ"/>
              <a:t>Definování kapacit vozidel pro daný proud odpadu</a:t>
            </a:r>
          </a:p>
          <a:p>
            <a:pPr lvl="1"/>
            <a:r>
              <a:rPr lang="cs-CZ"/>
              <a:t>s využitím lisování/bez</a:t>
            </a:r>
          </a:p>
          <a:p>
            <a:endParaRPr lang="cs-CZ"/>
          </a:p>
          <a:p>
            <a:pPr marL="0" indent="0">
              <a:buNone/>
            </a:pPr>
            <a:r>
              <a:rPr lang="cs-CZ" b="1">
                <a:solidFill>
                  <a:srgbClr val="C00000"/>
                </a:solidFill>
              </a:rPr>
              <a:t>=&gt; ovlivňuje počty/velikosti sběrných nádob na jednotlivých adresních místech </a:t>
            </a:r>
          </a:p>
          <a:p>
            <a:pPr marL="0" indent="0">
              <a:buNone/>
            </a:pPr>
            <a:r>
              <a:rPr lang="cs-CZ" b="1">
                <a:solidFill>
                  <a:srgbClr val="C00000"/>
                </a:solidFill>
              </a:rPr>
              <a:t>=&gt; vazba na dobu obsluhy sběrného místa =&gt; celková doba svozu</a:t>
            </a:r>
          </a:p>
          <a:p>
            <a:pPr marL="0" indent="0">
              <a:buNone/>
            </a:pPr>
            <a:r>
              <a:rPr lang="cs-CZ" b="1">
                <a:solidFill>
                  <a:srgbClr val="C00000"/>
                </a:solidFill>
              </a:rPr>
              <a:t>=&gt; nutnost častěji navštívit koncové zařízení (vzdálenost koncovky)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3938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ecna_sablona_prezentace_UPI_FSI_VUT__CS__format_16-9.potx" id="{60FAA69B-4A3E-4395-8822-6B6E74FD3703}" vid="{5FE19012-0CB8-4CFD-8F6C-271684860D9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obecna_sablona_prezentace_UPI_FSI_VUT__CS__format_16-9</Template>
  <TotalTime>7857</TotalTime>
  <Words>705</Words>
  <Application>Microsoft Office PowerPoint</Application>
  <PresentationFormat>Widescreen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Söhne</vt:lpstr>
      <vt:lpstr>Motiv Office</vt:lpstr>
      <vt:lpstr>Sběr dat a plánování svozu komunálního odpadu s vazbou na jeho složení</vt:lpstr>
      <vt:lpstr>Představení webové aplikace Popelka</vt:lpstr>
      <vt:lpstr>PowerPoint Presentation</vt:lpstr>
      <vt:lpstr>Výčet vybraných parametrů a faktorů</vt:lpstr>
      <vt:lpstr>Klíčové funkcionality</vt:lpstr>
      <vt:lpstr>Ukázka detailu pro sběrné místo</vt:lpstr>
      <vt:lpstr>Svoz a složení odpadu</vt:lpstr>
      <vt:lpstr>Ukázka zadávání svozové oblasti</vt:lpstr>
      <vt:lpstr>Svoz a složení odpadu</vt:lpstr>
      <vt:lpstr>Ukázka detailu dat pro obec</vt:lpstr>
      <vt:lpstr>PowerPoint Presentation</vt:lpstr>
      <vt:lpstr>Výsledky výpočtu - Využití vozidla </vt:lpstr>
      <vt:lpstr>Výsledky výpočtu – Kapacitní využití</vt:lpstr>
      <vt:lpstr>Souhrn výsledků</vt:lpstr>
      <vt:lpstr>Výsledky výpočtu – Plán tras</vt:lpstr>
      <vt:lpstr>PowerPoint Presentation</vt:lpstr>
      <vt:lpstr>Souhrn výsledků</vt:lpstr>
      <vt:lpstr>Manuální úprava plánu – automatické dopočítání</vt:lpstr>
      <vt:lpstr>Provozní podpora</vt:lpstr>
      <vt:lpstr>Provozní podpora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Nevrlý Vlastimír (144858)</cp:lastModifiedBy>
  <cp:revision>63</cp:revision>
  <dcterms:created xsi:type="dcterms:W3CDTF">2019-03-20T10:35:39Z</dcterms:created>
  <dcterms:modified xsi:type="dcterms:W3CDTF">2023-10-18T17:23:57Z</dcterms:modified>
</cp:coreProperties>
</file>