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94" r:id="rId4"/>
    <p:sldId id="319" r:id="rId5"/>
    <p:sldId id="303" r:id="rId6"/>
    <p:sldId id="300" r:id="rId7"/>
    <p:sldId id="311" r:id="rId8"/>
    <p:sldId id="306" r:id="rId9"/>
    <p:sldId id="318" r:id="rId10"/>
    <p:sldId id="296" r:id="rId11"/>
    <p:sldId id="308" r:id="rId12"/>
    <p:sldId id="310" r:id="rId13"/>
    <p:sldId id="309" r:id="rId14"/>
    <p:sldId id="314" r:id="rId15"/>
    <p:sldId id="307" r:id="rId16"/>
    <p:sldId id="313" r:id="rId17"/>
    <p:sldId id="317" r:id="rId18"/>
    <p:sldId id="316" r:id="rId19"/>
    <p:sldId id="312" r:id="rId20"/>
    <p:sldId id="262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05" autoAdjust="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C8ABF-8F40-4A87-AB97-DA7F6E37EA37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5FCF8C-F24C-45E3-AA62-F32DBE338AC2}">
      <dgm:prSet/>
      <dgm:spPr>
        <a:solidFill>
          <a:srgbClr val="00B050"/>
        </a:solidFill>
      </dgm:spPr>
      <dgm:t>
        <a:bodyPr/>
        <a:lstStyle/>
        <a:p>
          <a:r>
            <a:rPr lang="cs-CZ" b="1" dirty="0"/>
            <a:t>Oběhové hospodářství </a:t>
          </a:r>
          <a:r>
            <a:rPr lang="cs-CZ" dirty="0"/>
            <a:t>– udržitelná strategie pro nakládání s odpady</a:t>
          </a:r>
          <a:endParaRPr lang="en-US" dirty="0"/>
        </a:p>
      </dgm:t>
    </dgm:pt>
    <dgm:pt modelId="{DAE3560F-2935-4A4A-81E4-09C6A8862B4E}" type="parTrans" cxnId="{40CE96A6-34AA-4DFA-81FC-FE96A8F1C864}">
      <dgm:prSet/>
      <dgm:spPr/>
      <dgm:t>
        <a:bodyPr/>
        <a:lstStyle/>
        <a:p>
          <a:endParaRPr lang="en-US"/>
        </a:p>
      </dgm:t>
    </dgm:pt>
    <dgm:pt modelId="{C543BCF8-4C23-4398-ABBD-98932C14BEAB}" type="sibTrans" cxnId="{40CE96A6-34AA-4DFA-81FC-FE96A8F1C864}">
      <dgm:prSet/>
      <dgm:spPr/>
      <dgm:t>
        <a:bodyPr/>
        <a:lstStyle/>
        <a:p>
          <a:endParaRPr lang="en-US"/>
        </a:p>
      </dgm:t>
    </dgm:pt>
    <dgm:pt modelId="{A6A0A2CA-0669-4C3A-87A8-DFE651D265FD}">
      <dgm:prSet/>
      <dgm:spPr>
        <a:solidFill>
          <a:srgbClr val="0070C0"/>
        </a:solidFill>
      </dgm:spPr>
      <dgm:t>
        <a:bodyPr/>
        <a:lstStyle/>
        <a:p>
          <a:r>
            <a:rPr lang="cs-CZ" b="1" dirty="0" err="1"/>
            <a:t>Circular</a:t>
          </a:r>
          <a:r>
            <a:rPr lang="cs-CZ" b="1" dirty="0"/>
            <a:t> </a:t>
          </a:r>
          <a:r>
            <a:rPr lang="cs-CZ" b="1" dirty="0" err="1"/>
            <a:t>Economy</a:t>
          </a:r>
          <a:r>
            <a:rPr lang="cs-CZ" b="1" dirty="0"/>
            <a:t> </a:t>
          </a:r>
          <a:r>
            <a:rPr lang="cs-CZ" b="1" dirty="0" err="1"/>
            <a:t>package</a:t>
          </a:r>
          <a:r>
            <a:rPr lang="cs-CZ" b="1" dirty="0"/>
            <a:t> </a:t>
          </a:r>
          <a:r>
            <a:rPr lang="cs-CZ" dirty="0"/>
            <a:t>– EU – separační a recyklační cíle</a:t>
          </a:r>
          <a:endParaRPr lang="en-US" dirty="0"/>
        </a:p>
      </dgm:t>
    </dgm:pt>
    <dgm:pt modelId="{EE157BD3-BF2C-465B-8A39-63B333896A2D}" type="parTrans" cxnId="{610161B1-8C27-4F59-A28C-767182A7C466}">
      <dgm:prSet/>
      <dgm:spPr/>
      <dgm:t>
        <a:bodyPr/>
        <a:lstStyle/>
        <a:p>
          <a:endParaRPr lang="en-US"/>
        </a:p>
      </dgm:t>
    </dgm:pt>
    <dgm:pt modelId="{1FF7F1C0-C16E-4F2A-89F3-DD371539EB1A}" type="sibTrans" cxnId="{610161B1-8C27-4F59-A28C-767182A7C466}">
      <dgm:prSet/>
      <dgm:spPr/>
      <dgm:t>
        <a:bodyPr/>
        <a:lstStyle/>
        <a:p>
          <a:endParaRPr lang="en-US"/>
        </a:p>
      </dgm:t>
    </dgm:pt>
    <dgm:pt modelId="{34523750-A1D3-4BA4-B504-DAE525F3DCE3}">
      <dgm:prSet/>
      <dgm:spPr>
        <a:solidFill>
          <a:srgbClr val="FF0000"/>
        </a:solidFill>
      </dgm:spPr>
      <dgm:t>
        <a:bodyPr/>
        <a:lstStyle/>
        <a:p>
          <a:r>
            <a:rPr lang="cs-CZ" b="1" dirty="0"/>
            <a:t>Monitoring </a:t>
          </a:r>
          <a:r>
            <a:rPr lang="cs-CZ" dirty="0"/>
            <a:t>– klíčové informace o aktuálním stavu OH  </a:t>
          </a:r>
          <a:endParaRPr lang="en-US" dirty="0"/>
        </a:p>
      </dgm:t>
    </dgm:pt>
    <dgm:pt modelId="{3D866E57-9F5E-4D0D-A5F2-012A752543FA}" type="parTrans" cxnId="{A2585C7E-0985-4EFE-87E9-246DB107B27E}">
      <dgm:prSet/>
      <dgm:spPr/>
      <dgm:t>
        <a:bodyPr/>
        <a:lstStyle/>
        <a:p>
          <a:endParaRPr lang="en-US"/>
        </a:p>
      </dgm:t>
    </dgm:pt>
    <dgm:pt modelId="{239E3D99-5F64-43C5-B16A-F05B4CF3F628}" type="sibTrans" cxnId="{A2585C7E-0985-4EFE-87E9-246DB107B27E}">
      <dgm:prSet/>
      <dgm:spPr/>
      <dgm:t>
        <a:bodyPr/>
        <a:lstStyle/>
        <a:p>
          <a:endParaRPr lang="en-US"/>
        </a:p>
      </dgm:t>
    </dgm:pt>
    <dgm:pt modelId="{C92860C4-BB36-4918-8574-D42A355EE698}">
      <dgm:prSet/>
      <dgm:spPr>
        <a:solidFill>
          <a:srgbClr val="0070C0"/>
        </a:solidFill>
      </dgm:spPr>
      <dgm:t>
        <a:bodyPr/>
        <a:lstStyle/>
        <a:p>
          <a:r>
            <a:rPr lang="cs-CZ" dirty="0"/>
            <a:t>Analýza aktuálního vyhodnocení zpracování odpadních kalů</a:t>
          </a:r>
          <a:endParaRPr lang="en-US" dirty="0"/>
        </a:p>
      </dgm:t>
    </dgm:pt>
    <dgm:pt modelId="{29FF200A-EAFD-4DA1-B06C-BCD23609FD85}" type="parTrans" cxnId="{88787D33-F44D-4213-B102-8C01E60930CC}">
      <dgm:prSet/>
      <dgm:spPr/>
      <dgm:t>
        <a:bodyPr/>
        <a:lstStyle/>
        <a:p>
          <a:endParaRPr lang="en-US"/>
        </a:p>
      </dgm:t>
    </dgm:pt>
    <dgm:pt modelId="{D6F2264E-5A13-4C05-8C86-27A50EA8CFA1}" type="sibTrans" cxnId="{88787D33-F44D-4213-B102-8C01E60930CC}">
      <dgm:prSet/>
      <dgm:spPr/>
      <dgm:t>
        <a:bodyPr/>
        <a:lstStyle/>
        <a:p>
          <a:endParaRPr lang="en-US"/>
        </a:p>
      </dgm:t>
    </dgm:pt>
    <dgm:pt modelId="{FF91BFBE-195C-4CCB-BE3F-B3AFBDDEF937}">
      <dgm:prSet/>
      <dgm:spPr>
        <a:solidFill>
          <a:srgbClr val="00B050"/>
        </a:solidFill>
      </dgm:spPr>
      <dgm:t>
        <a:bodyPr/>
        <a:lstStyle/>
        <a:p>
          <a:r>
            <a:rPr lang="cs-CZ" dirty="0"/>
            <a:t>Návrh nového přístupu k vyhodnocení podílu sušiny</a:t>
          </a:r>
          <a:endParaRPr lang="en-US" dirty="0"/>
        </a:p>
      </dgm:t>
    </dgm:pt>
    <dgm:pt modelId="{5D9388D6-56DB-4324-833F-9CFC77928AC7}" type="parTrans" cxnId="{8F25859E-CA52-4865-BE91-15E643BAC8A6}">
      <dgm:prSet/>
      <dgm:spPr/>
      <dgm:t>
        <a:bodyPr/>
        <a:lstStyle/>
        <a:p>
          <a:endParaRPr lang="en-US"/>
        </a:p>
      </dgm:t>
    </dgm:pt>
    <dgm:pt modelId="{AAAAFE58-3885-43EC-9D96-C04D4217E09F}" type="sibTrans" cxnId="{8F25859E-CA52-4865-BE91-15E643BAC8A6}">
      <dgm:prSet/>
      <dgm:spPr/>
      <dgm:t>
        <a:bodyPr/>
        <a:lstStyle/>
        <a:p>
          <a:endParaRPr lang="en-US"/>
        </a:p>
      </dgm:t>
    </dgm:pt>
    <dgm:pt modelId="{533035B5-32CB-40CB-BF2A-D47B4DE7A5AA}" type="pres">
      <dgm:prSet presAssocID="{87BC8ABF-8F40-4A87-AB97-DA7F6E37EA37}" presName="linearFlow" presStyleCnt="0">
        <dgm:presLayoutVars>
          <dgm:dir/>
          <dgm:resizeHandles val="exact"/>
        </dgm:presLayoutVars>
      </dgm:prSet>
      <dgm:spPr/>
    </dgm:pt>
    <dgm:pt modelId="{A2CB5986-423C-47F8-9531-77DED2812FC8}" type="pres">
      <dgm:prSet presAssocID="{2E5FCF8C-F24C-45E3-AA62-F32DBE338AC2}" presName="composite" presStyleCnt="0"/>
      <dgm:spPr/>
    </dgm:pt>
    <dgm:pt modelId="{182EF82C-7861-431B-8D7B-0169779ED83C}" type="pres">
      <dgm:prSet presAssocID="{2E5FCF8C-F24C-45E3-AA62-F32DBE338AC2}" presName="imgShp" presStyleLbl="fgImgPlace1" presStyleIdx="0" presStyleCnt="5" custLinFactX="-26640" custLinFactNeighborX="-100000" custLinFactNeighborY="-1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rgbClr val="00B050"/>
          </a:solidFill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34C97860-1923-41C6-930A-17A648C08A68}" type="pres">
      <dgm:prSet presAssocID="{2E5FCF8C-F24C-45E3-AA62-F32DBE338AC2}" presName="txShp" presStyleLbl="node1" presStyleIdx="0" presStyleCnt="5" custScaleX="124597">
        <dgm:presLayoutVars>
          <dgm:bulletEnabled val="1"/>
        </dgm:presLayoutVars>
      </dgm:prSet>
      <dgm:spPr/>
    </dgm:pt>
    <dgm:pt modelId="{4AC314B6-4BDF-44FC-9104-64C4D1140D5A}" type="pres">
      <dgm:prSet presAssocID="{C543BCF8-4C23-4398-ABBD-98932C14BEAB}" presName="spacing" presStyleCnt="0"/>
      <dgm:spPr/>
    </dgm:pt>
    <dgm:pt modelId="{F15CA819-6CB9-483D-B2D1-3165593FDF4E}" type="pres">
      <dgm:prSet presAssocID="{A6A0A2CA-0669-4C3A-87A8-DFE651D265FD}" presName="composite" presStyleCnt="0"/>
      <dgm:spPr/>
    </dgm:pt>
    <dgm:pt modelId="{E6079737-CCBD-4247-B81E-B1ED4BDAA025}" type="pres">
      <dgm:prSet presAssocID="{A6A0A2CA-0669-4C3A-87A8-DFE651D265FD}" presName="imgShp" presStyleLbl="fgImgPlace1" presStyleIdx="1" presStyleCnt="5" custLinFactX="-26640" custLinFactNeighborX="-100000" custLinFactNeighborY="-56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rgbClr val="0070C0"/>
          </a:solidFill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988963D-D1AC-406C-A0E1-C2DABD831551}" type="pres">
      <dgm:prSet presAssocID="{A6A0A2CA-0669-4C3A-87A8-DFE651D265FD}" presName="txShp" presStyleLbl="node1" presStyleIdx="1" presStyleCnt="5" custScaleX="124597">
        <dgm:presLayoutVars>
          <dgm:bulletEnabled val="1"/>
        </dgm:presLayoutVars>
      </dgm:prSet>
      <dgm:spPr/>
    </dgm:pt>
    <dgm:pt modelId="{15B2EDDD-D301-4FA7-8D19-64571727FAD0}" type="pres">
      <dgm:prSet presAssocID="{1FF7F1C0-C16E-4F2A-89F3-DD371539EB1A}" presName="spacing" presStyleCnt="0"/>
      <dgm:spPr/>
    </dgm:pt>
    <dgm:pt modelId="{B656C609-261E-4F6F-8B21-0806C752A6AB}" type="pres">
      <dgm:prSet presAssocID="{34523750-A1D3-4BA4-B504-DAE525F3DCE3}" presName="composite" presStyleCnt="0"/>
      <dgm:spPr/>
    </dgm:pt>
    <dgm:pt modelId="{472CADB2-143D-4B0E-9138-CE09B9563899}" type="pres">
      <dgm:prSet presAssocID="{34523750-A1D3-4BA4-B504-DAE525F3DCE3}" presName="imgShp" presStyleLbl="fgImgPlace1" presStyleIdx="2" presStyleCnt="5" custLinFactX="-26640" custLinFactNeighborX="-100000" custLinFactNeighborY="-561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4D0F1856-6CCC-4337-AF05-E90136162CD9}" type="pres">
      <dgm:prSet presAssocID="{34523750-A1D3-4BA4-B504-DAE525F3DCE3}" presName="txShp" presStyleLbl="node1" presStyleIdx="2" presStyleCnt="5" custScaleX="124597">
        <dgm:presLayoutVars>
          <dgm:bulletEnabled val="1"/>
        </dgm:presLayoutVars>
      </dgm:prSet>
      <dgm:spPr/>
    </dgm:pt>
    <dgm:pt modelId="{E19D191B-7682-4F58-8142-A2ED46461177}" type="pres">
      <dgm:prSet presAssocID="{239E3D99-5F64-43C5-B16A-F05B4CF3F628}" presName="spacing" presStyleCnt="0"/>
      <dgm:spPr/>
    </dgm:pt>
    <dgm:pt modelId="{CF6CD76B-ABEE-4BB0-89A6-57190517D0FB}" type="pres">
      <dgm:prSet presAssocID="{C92860C4-BB36-4918-8574-D42A355EE698}" presName="composite" presStyleCnt="0"/>
      <dgm:spPr/>
    </dgm:pt>
    <dgm:pt modelId="{B76820D9-B47B-4487-8DF9-AD68F3C9AC5C}" type="pres">
      <dgm:prSet presAssocID="{C92860C4-BB36-4918-8574-D42A355EE698}" presName="imgShp" presStyleLbl="fgImgPlace1" presStyleIdx="3" presStyleCnt="5" custLinFactX="-26640" custLinFactNeighborX="-100000" custLinFactNeighborY="-16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extLst>
        <a:ext uri="{E40237B7-FDA0-4F09-8148-C483321AD2D9}">
          <dgm14:cNvPr xmlns:dgm14="http://schemas.microsoft.com/office/drawing/2010/diagram" id="0" name="" descr="Lupa"/>
        </a:ext>
      </dgm:extLst>
    </dgm:pt>
    <dgm:pt modelId="{47C8A2B1-1663-44F1-9A16-F58DA61359CB}" type="pres">
      <dgm:prSet presAssocID="{C92860C4-BB36-4918-8574-D42A355EE698}" presName="txShp" presStyleLbl="node1" presStyleIdx="3" presStyleCnt="5" custScaleX="124597">
        <dgm:presLayoutVars>
          <dgm:bulletEnabled val="1"/>
        </dgm:presLayoutVars>
      </dgm:prSet>
      <dgm:spPr/>
    </dgm:pt>
    <dgm:pt modelId="{D9F4A017-E89A-447D-A88D-8B5FDDCADBE5}" type="pres">
      <dgm:prSet presAssocID="{D6F2264E-5A13-4C05-8C86-27A50EA8CFA1}" presName="spacing" presStyleCnt="0"/>
      <dgm:spPr/>
    </dgm:pt>
    <dgm:pt modelId="{94D68CFB-48DF-4682-8F79-FACC37E099B8}" type="pres">
      <dgm:prSet presAssocID="{FF91BFBE-195C-4CCB-BE3F-B3AFBDDEF937}" presName="composite" presStyleCnt="0"/>
      <dgm:spPr/>
    </dgm:pt>
    <dgm:pt modelId="{84CA1F8B-00F0-4787-85E0-15441289C976}" type="pres">
      <dgm:prSet presAssocID="{FF91BFBE-195C-4CCB-BE3F-B3AFBDDEF937}" presName="imgShp" presStyleLbl="fgImgPlace1" presStyleIdx="4" presStyleCnt="5" custLinFactX="-26640" custLinFactNeighborX="-1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</dgm:spPr>
      <dgm:extLst>
        <a:ext uri="{E40237B7-FDA0-4F09-8148-C483321AD2D9}">
          <dgm14:cNvPr xmlns:dgm14="http://schemas.microsoft.com/office/drawing/2010/diagram" id="0" name="" descr="Skupinový brainstorming"/>
        </a:ext>
      </dgm:extLst>
    </dgm:pt>
    <dgm:pt modelId="{795F32B1-8D02-468F-8081-4E507189BDCA}" type="pres">
      <dgm:prSet presAssocID="{FF91BFBE-195C-4CCB-BE3F-B3AFBDDEF937}" presName="txShp" presStyleLbl="node1" presStyleIdx="4" presStyleCnt="5" custScaleX="124597">
        <dgm:presLayoutVars>
          <dgm:bulletEnabled val="1"/>
        </dgm:presLayoutVars>
      </dgm:prSet>
      <dgm:spPr/>
    </dgm:pt>
  </dgm:ptLst>
  <dgm:cxnLst>
    <dgm:cxn modelId="{2E63A413-7E2D-480E-BDE9-6C30422ABE98}" type="presOf" srcId="{A6A0A2CA-0669-4C3A-87A8-DFE651D265FD}" destId="{F988963D-D1AC-406C-A0E1-C2DABD831551}" srcOrd="0" destOrd="0" presId="urn:microsoft.com/office/officeart/2005/8/layout/vList3"/>
    <dgm:cxn modelId="{CBFB2325-6428-4C44-8D7B-1BD7D2F221B9}" type="presOf" srcId="{2E5FCF8C-F24C-45E3-AA62-F32DBE338AC2}" destId="{34C97860-1923-41C6-930A-17A648C08A68}" srcOrd="0" destOrd="0" presId="urn:microsoft.com/office/officeart/2005/8/layout/vList3"/>
    <dgm:cxn modelId="{0839892D-BC7C-4B87-BE8B-5140C0745922}" type="presOf" srcId="{C92860C4-BB36-4918-8574-D42A355EE698}" destId="{47C8A2B1-1663-44F1-9A16-F58DA61359CB}" srcOrd="0" destOrd="0" presId="urn:microsoft.com/office/officeart/2005/8/layout/vList3"/>
    <dgm:cxn modelId="{88787D33-F44D-4213-B102-8C01E60930CC}" srcId="{87BC8ABF-8F40-4A87-AB97-DA7F6E37EA37}" destId="{C92860C4-BB36-4918-8574-D42A355EE698}" srcOrd="3" destOrd="0" parTransId="{29FF200A-EAFD-4DA1-B06C-BCD23609FD85}" sibTransId="{D6F2264E-5A13-4C05-8C86-27A50EA8CFA1}"/>
    <dgm:cxn modelId="{A2585C7E-0985-4EFE-87E9-246DB107B27E}" srcId="{87BC8ABF-8F40-4A87-AB97-DA7F6E37EA37}" destId="{34523750-A1D3-4BA4-B504-DAE525F3DCE3}" srcOrd="2" destOrd="0" parTransId="{3D866E57-9F5E-4D0D-A5F2-012A752543FA}" sibTransId="{239E3D99-5F64-43C5-B16A-F05B4CF3F628}"/>
    <dgm:cxn modelId="{4C060D8F-8A54-4A21-8201-91E14D7426A1}" type="presOf" srcId="{87BC8ABF-8F40-4A87-AB97-DA7F6E37EA37}" destId="{533035B5-32CB-40CB-BF2A-D47B4DE7A5AA}" srcOrd="0" destOrd="0" presId="urn:microsoft.com/office/officeart/2005/8/layout/vList3"/>
    <dgm:cxn modelId="{294ABF92-E3B0-42C4-85C3-4E98921186A9}" type="presOf" srcId="{FF91BFBE-195C-4CCB-BE3F-B3AFBDDEF937}" destId="{795F32B1-8D02-468F-8081-4E507189BDCA}" srcOrd="0" destOrd="0" presId="urn:microsoft.com/office/officeart/2005/8/layout/vList3"/>
    <dgm:cxn modelId="{8F25859E-CA52-4865-BE91-15E643BAC8A6}" srcId="{87BC8ABF-8F40-4A87-AB97-DA7F6E37EA37}" destId="{FF91BFBE-195C-4CCB-BE3F-B3AFBDDEF937}" srcOrd="4" destOrd="0" parTransId="{5D9388D6-56DB-4324-833F-9CFC77928AC7}" sibTransId="{AAAAFE58-3885-43EC-9D96-C04D4217E09F}"/>
    <dgm:cxn modelId="{40CE96A6-34AA-4DFA-81FC-FE96A8F1C864}" srcId="{87BC8ABF-8F40-4A87-AB97-DA7F6E37EA37}" destId="{2E5FCF8C-F24C-45E3-AA62-F32DBE338AC2}" srcOrd="0" destOrd="0" parTransId="{DAE3560F-2935-4A4A-81E4-09C6A8862B4E}" sibTransId="{C543BCF8-4C23-4398-ABBD-98932C14BEAB}"/>
    <dgm:cxn modelId="{610161B1-8C27-4F59-A28C-767182A7C466}" srcId="{87BC8ABF-8F40-4A87-AB97-DA7F6E37EA37}" destId="{A6A0A2CA-0669-4C3A-87A8-DFE651D265FD}" srcOrd="1" destOrd="0" parTransId="{EE157BD3-BF2C-465B-8A39-63B333896A2D}" sibTransId="{1FF7F1C0-C16E-4F2A-89F3-DD371539EB1A}"/>
    <dgm:cxn modelId="{2E98C9D6-CC3E-49F9-B37B-07FE4159FEF9}" type="presOf" srcId="{34523750-A1D3-4BA4-B504-DAE525F3DCE3}" destId="{4D0F1856-6CCC-4337-AF05-E90136162CD9}" srcOrd="0" destOrd="0" presId="urn:microsoft.com/office/officeart/2005/8/layout/vList3"/>
    <dgm:cxn modelId="{132DB2F0-6613-4DE4-9594-31DF32B6518F}" type="presParOf" srcId="{533035B5-32CB-40CB-BF2A-D47B4DE7A5AA}" destId="{A2CB5986-423C-47F8-9531-77DED2812FC8}" srcOrd="0" destOrd="0" presId="urn:microsoft.com/office/officeart/2005/8/layout/vList3"/>
    <dgm:cxn modelId="{CA3303D9-462A-42DD-A300-83F9B7BBF004}" type="presParOf" srcId="{A2CB5986-423C-47F8-9531-77DED2812FC8}" destId="{182EF82C-7861-431B-8D7B-0169779ED83C}" srcOrd="0" destOrd="0" presId="urn:microsoft.com/office/officeart/2005/8/layout/vList3"/>
    <dgm:cxn modelId="{3541F7D5-9EB6-4245-87CD-B67652B4B218}" type="presParOf" srcId="{A2CB5986-423C-47F8-9531-77DED2812FC8}" destId="{34C97860-1923-41C6-930A-17A648C08A68}" srcOrd="1" destOrd="0" presId="urn:microsoft.com/office/officeart/2005/8/layout/vList3"/>
    <dgm:cxn modelId="{78CF6AAA-0890-4DDE-B153-344B72ECB9C4}" type="presParOf" srcId="{533035B5-32CB-40CB-BF2A-D47B4DE7A5AA}" destId="{4AC314B6-4BDF-44FC-9104-64C4D1140D5A}" srcOrd="1" destOrd="0" presId="urn:microsoft.com/office/officeart/2005/8/layout/vList3"/>
    <dgm:cxn modelId="{79096BCF-C061-4399-B4C0-3E0D48255E41}" type="presParOf" srcId="{533035B5-32CB-40CB-BF2A-D47B4DE7A5AA}" destId="{F15CA819-6CB9-483D-B2D1-3165593FDF4E}" srcOrd="2" destOrd="0" presId="urn:microsoft.com/office/officeart/2005/8/layout/vList3"/>
    <dgm:cxn modelId="{847D0419-3D4E-49A4-B6BA-23D2A2E34A91}" type="presParOf" srcId="{F15CA819-6CB9-483D-B2D1-3165593FDF4E}" destId="{E6079737-CCBD-4247-B81E-B1ED4BDAA025}" srcOrd="0" destOrd="0" presId="urn:microsoft.com/office/officeart/2005/8/layout/vList3"/>
    <dgm:cxn modelId="{3EB8159B-5468-4EA4-8C67-C5A5FC99E77F}" type="presParOf" srcId="{F15CA819-6CB9-483D-B2D1-3165593FDF4E}" destId="{F988963D-D1AC-406C-A0E1-C2DABD831551}" srcOrd="1" destOrd="0" presId="urn:microsoft.com/office/officeart/2005/8/layout/vList3"/>
    <dgm:cxn modelId="{48D905AB-702F-4215-BFB2-B5A22B800484}" type="presParOf" srcId="{533035B5-32CB-40CB-BF2A-D47B4DE7A5AA}" destId="{15B2EDDD-D301-4FA7-8D19-64571727FAD0}" srcOrd="3" destOrd="0" presId="urn:microsoft.com/office/officeart/2005/8/layout/vList3"/>
    <dgm:cxn modelId="{66DC916B-2DC1-4FAE-A39B-8979F6A7B6BD}" type="presParOf" srcId="{533035B5-32CB-40CB-BF2A-D47B4DE7A5AA}" destId="{B656C609-261E-4F6F-8B21-0806C752A6AB}" srcOrd="4" destOrd="0" presId="urn:microsoft.com/office/officeart/2005/8/layout/vList3"/>
    <dgm:cxn modelId="{435BC2F2-0ED5-413E-9F7E-A9EC02F978C5}" type="presParOf" srcId="{B656C609-261E-4F6F-8B21-0806C752A6AB}" destId="{472CADB2-143D-4B0E-9138-CE09B9563899}" srcOrd="0" destOrd="0" presId="urn:microsoft.com/office/officeart/2005/8/layout/vList3"/>
    <dgm:cxn modelId="{331EFBCA-1C44-443C-9E8F-3BDBC476B964}" type="presParOf" srcId="{B656C609-261E-4F6F-8B21-0806C752A6AB}" destId="{4D0F1856-6CCC-4337-AF05-E90136162CD9}" srcOrd="1" destOrd="0" presId="urn:microsoft.com/office/officeart/2005/8/layout/vList3"/>
    <dgm:cxn modelId="{8B85A7EA-6790-4D01-A100-D596815910FB}" type="presParOf" srcId="{533035B5-32CB-40CB-BF2A-D47B4DE7A5AA}" destId="{E19D191B-7682-4F58-8142-A2ED46461177}" srcOrd="5" destOrd="0" presId="urn:microsoft.com/office/officeart/2005/8/layout/vList3"/>
    <dgm:cxn modelId="{F831685D-35B7-43BD-8F00-7D5B6094756F}" type="presParOf" srcId="{533035B5-32CB-40CB-BF2A-D47B4DE7A5AA}" destId="{CF6CD76B-ABEE-4BB0-89A6-57190517D0FB}" srcOrd="6" destOrd="0" presId="urn:microsoft.com/office/officeart/2005/8/layout/vList3"/>
    <dgm:cxn modelId="{22323BEC-82D2-4145-B9C4-DF8F6BE21DE2}" type="presParOf" srcId="{CF6CD76B-ABEE-4BB0-89A6-57190517D0FB}" destId="{B76820D9-B47B-4487-8DF9-AD68F3C9AC5C}" srcOrd="0" destOrd="0" presId="urn:microsoft.com/office/officeart/2005/8/layout/vList3"/>
    <dgm:cxn modelId="{0ACC6F5C-A97C-4E78-B414-A77AE9BAA686}" type="presParOf" srcId="{CF6CD76B-ABEE-4BB0-89A6-57190517D0FB}" destId="{47C8A2B1-1663-44F1-9A16-F58DA61359CB}" srcOrd="1" destOrd="0" presId="urn:microsoft.com/office/officeart/2005/8/layout/vList3"/>
    <dgm:cxn modelId="{D7F28246-056A-43DB-9E92-5762684098AD}" type="presParOf" srcId="{533035B5-32CB-40CB-BF2A-D47B4DE7A5AA}" destId="{D9F4A017-E89A-447D-A88D-8B5FDDCADBE5}" srcOrd="7" destOrd="0" presId="urn:microsoft.com/office/officeart/2005/8/layout/vList3"/>
    <dgm:cxn modelId="{A29F1937-43EB-4C25-BB5B-A3DEE48F132D}" type="presParOf" srcId="{533035B5-32CB-40CB-BF2A-D47B4DE7A5AA}" destId="{94D68CFB-48DF-4682-8F79-FACC37E099B8}" srcOrd="8" destOrd="0" presId="urn:microsoft.com/office/officeart/2005/8/layout/vList3"/>
    <dgm:cxn modelId="{E998C8B2-43DF-4839-BACB-FED04D40339E}" type="presParOf" srcId="{94D68CFB-48DF-4682-8F79-FACC37E099B8}" destId="{84CA1F8B-00F0-4787-85E0-15441289C976}" srcOrd="0" destOrd="0" presId="urn:microsoft.com/office/officeart/2005/8/layout/vList3"/>
    <dgm:cxn modelId="{EE765FA3-7F63-49D2-AA8E-E6E2457F5A09}" type="presParOf" srcId="{94D68CFB-48DF-4682-8F79-FACC37E099B8}" destId="{795F32B1-8D02-468F-8081-4E507189BD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19D753-2FA9-40BA-A2C6-2096905E5C80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28328FC5-DAB9-4C64-B24F-AAF3EC42C2BE}">
      <dgm:prSet/>
      <dgm:spPr/>
      <dgm:t>
        <a:bodyPr/>
        <a:lstStyle/>
        <a:p>
          <a:r>
            <a:rPr lang="cs-CZ" b="1" dirty="0"/>
            <a:t>Dlouhodobě udržitelná strategie pro oblast nakládání s odpady</a:t>
          </a:r>
          <a:endParaRPr lang="en-US" b="1" dirty="0"/>
        </a:p>
      </dgm:t>
    </dgm:pt>
    <dgm:pt modelId="{D6B580D3-CF36-43E3-A9DC-254F0042025D}" type="parTrans" cxnId="{2372225D-F5FB-4733-BBF3-856F155FCEEB}">
      <dgm:prSet/>
      <dgm:spPr/>
      <dgm:t>
        <a:bodyPr/>
        <a:lstStyle/>
        <a:p>
          <a:endParaRPr lang="en-US" b="1"/>
        </a:p>
      </dgm:t>
    </dgm:pt>
    <dgm:pt modelId="{25BB345F-4F86-4085-93AB-BD9FE186D1E1}" type="sibTrans" cxnId="{2372225D-F5FB-4733-BBF3-856F155FCEEB}">
      <dgm:prSet/>
      <dgm:spPr/>
      <dgm:t>
        <a:bodyPr/>
        <a:lstStyle/>
        <a:p>
          <a:endParaRPr lang="en-US" b="1"/>
        </a:p>
      </dgm:t>
    </dgm:pt>
    <dgm:pt modelId="{92FBAF64-6B8F-4320-8F7C-4D148A1174C8}">
      <dgm:prSet/>
      <dgm:spPr/>
      <dgm:t>
        <a:bodyPr/>
        <a:lstStyle/>
        <a:p>
          <a:r>
            <a:rPr lang="cs-CZ" b="1"/>
            <a:t>Uzavřený tok materiálu</a:t>
          </a:r>
          <a:r>
            <a:rPr lang="en-US" b="1"/>
            <a:t> </a:t>
          </a:r>
        </a:p>
      </dgm:t>
    </dgm:pt>
    <dgm:pt modelId="{EDEB18A3-450F-4EE6-881F-4FD63A0DA8D2}" type="parTrans" cxnId="{EF03F889-0C6B-4451-B9DE-B1719F7358A9}">
      <dgm:prSet/>
      <dgm:spPr/>
      <dgm:t>
        <a:bodyPr/>
        <a:lstStyle/>
        <a:p>
          <a:endParaRPr lang="en-US" b="1"/>
        </a:p>
      </dgm:t>
    </dgm:pt>
    <dgm:pt modelId="{3143233B-C415-40EC-A2BF-88C31FB8179C}" type="sibTrans" cxnId="{EF03F889-0C6B-4451-B9DE-B1719F7358A9}">
      <dgm:prSet/>
      <dgm:spPr/>
      <dgm:t>
        <a:bodyPr/>
        <a:lstStyle/>
        <a:p>
          <a:endParaRPr lang="en-US" b="1"/>
        </a:p>
      </dgm:t>
    </dgm:pt>
    <dgm:pt modelId="{CF5691EC-811C-472C-9C3F-02401E43C527}">
      <dgm:prSet/>
      <dgm:spPr/>
      <dgm:t>
        <a:bodyPr/>
        <a:lstStyle/>
        <a:p>
          <a:r>
            <a:rPr lang="en-US" b="1"/>
            <a:t>Preven</a:t>
          </a:r>
          <a:r>
            <a:rPr lang="cs-CZ" b="1"/>
            <a:t>ce, znovuvyužití, recyklace, energetické využití</a:t>
          </a:r>
          <a:endParaRPr lang="en-US" b="1"/>
        </a:p>
      </dgm:t>
    </dgm:pt>
    <dgm:pt modelId="{655D3316-E16E-45F7-9B36-5190C4BAE23B}" type="parTrans" cxnId="{3628CA63-5C85-4B70-BA1A-1FD0DA99F1ED}">
      <dgm:prSet/>
      <dgm:spPr/>
      <dgm:t>
        <a:bodyPr/>
        <a:lstStyle/>
        <a:p>
          <a:endParaRPr lang="en-US" b="1"/>
        </a:p>
      </dgm:t>
    </dgm:pt>
    <dgm:pt modelId="{EAB0BDB8-3F5C-43F7-BA9C-32DFA38F2B9E}" type="sibTrans" cxnId="{3628CA63-5C85-4B70-BA1A-1FD0DA99F1ED}">
      <dgm:prSet/>
      <dgm:spPr/>
      <dgm:t>
        <a:bodyPr/>
        <a:lstStyle/>
        <a:p>
          <a:endParaRPr lang="en-US" b="1"/>
        </a:p>
      </dgm:t>
    </dgm:pt>
    <dgm:pt modelId="{20382D77-4462-4FBD-8719-0AF29DBF7F9F}">
      <dgm:prSet/>
      <dgm:spPr/>
      <dgm:t>
        <a:bodyPr/>
        <a:lstStyle/>
        <a:p>
          <a:r>
            <a:rPr lang="en-US" b="1"/>
            <a:t>Environme</a:t>
          </a:r>
          <a:r>
            <a:rPr lang="cs-CZ" b="1"/>
            <a:t>ntální benefity</a:t>
          </a:r>
          <a:endParaRPr lang="en-US" b="1"/>
        </a:p>
      </dgm:t>
    </dgm:pt>
    <dgm:pt modelId="{11D6025A-94C0-493C-8D17-EAB048A6C3EC}" type="parTrans" cxnId="{80DC9641-23AC-4F8F-A67F-1D669AAF40FD}">
      <dgm:prSet/>
      <dgm:spPr/>
      <dgm:t>
        <a:bodyPr/>
        <a:lstStyle/>
        <a:p>
          <a:endParaRPr lang="en-US" b="1"/>
        </a:p>
      </dgm:t>
    </dgm:pt>
    <dgm:pt modelId="{5D08D343-CCC5-466E-81A8-CA6FEDEE1682}" type="sibTrans" cxnId="{80DC9641-23AC-4F8F-A67F-1D669AAF40FD}">
      <dgm:prSet/>
      <dgm:spPr/>
      <dgm:t>
        <a:bodyPr/>
        <a:lstStyle/>
        <a:p>
          <a:endParaRPr lang="en-US" b="1"/>
        </a:p>
      </dgm:t>
    </dgm:pt>
    <dgm:pt modelId="{676162CC-FED7-414A-8245-C59A9B2E7138}">
      <dgm:prSet/>
      <dgm:spPr/>
      <dgm:t>
        <a:bodyPr/>
        <a:lstStyle/>
        <a:p>
          <a:r>
            <a:rPr lang="cs-CZ" b="1"/>
            <a:t>Ekonomicky náročný řetězec </a:t>
          </a:r>
          <a:r>
            <a:rPr lang="en-US" b="1"/>
            <a:t>=&gt; optim</a:t>
          </a:r>
          <a:r>
            <a:rPr lang="cs-CZ" b="1"/>
            <a:t>alizace</a:t>
          </a:r>
          <a:endParaRPr lang="en-US" b="1"/>
        </a:p>
      </dgm:t>
    </dgm:pt>
    <dgm:pt modelId="{11F9FEBB-E30E-4D39-A727-BC870B9E89D3}" type="parTrans" cxnId="{B8412BC1-08C6-479C-A748-AE34090F942A}">
      <dgm:prSet/>
      <dgm:spPr/>
      <dgm:t>
        <a:bodyPr/>
        <a:lstStyle/>
        <a:p>
          <a:endParaRPr lang="en-US" b="1"/>
        </a:p>
      </dgm:t>
    </dgm:pt>
    <dgm:pt modelId="{2939B578-C426-4DC6-9F28-187563F6170B}" type="sibTrans" cxnId="{B8412BC1-08C6-479C-A748-AE34090F942A}">
      <dgm:prSet/>
      <dgm:spPr/>
      <dgm:t>
        <a:bodyPr/>
        <a:lstStyle/>
        <a:p>
          <a:endParaRPr lang="en-US" b="1"/>
        </a:p>
      </dgm:t>
    </dgm:pt>
    <dgm:pt modelId="{9B94432D-88BB-4AB9-B07C-9E82A618D27F}" type="pres">
      <dgm:prSet presAssocID="{4A19D753-2FA9-40BA-A2C6-2096905E5C80}" presName="linear" presStyleCnt="0">
        <dgm:presLayoutVars>
          <dgm:animLvl val="lvl"/>
          <dgm:resizeHandles val="exact"/>
        </dgm:presLayoutVars>
      </dgm:prSet>
      <dgm:spPr/>
    </dgm:pt>
    <dgm:pt modelId="{3AF6A1C8-8B02-4FA5-95D6-4C1259E53B99}" type="pres">
      <dgm:prSet presAssocID="{28328FC5-DAB9-4C64-B24F-AAF3EC42C2B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B73F1B1-8F72-4272-AE69-1559521EC92F}" type="pres">
      <dgm:prSet presAssocID="{25BB345F-4F86-4085-93AB-BD9FE186D1E1}" presName="spacer" presStyleCnt="0"/>
      <dgm:spPr/>
    </dgm:pt>
    <dgm:pt modelId="{C100ECA8-3EC5-4E71-9C54-92E8FCDE6B43}" type="pres">
      <dgm:prSet presAssocID="{92FBAF64-6B8F-4320-8F7C-4D148A1174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61E4688-86A2-44B5-8621-E62352E22AB8}" type="pres">
      <dgm:prSet presAssocID="{3143233B-C415-40EC-A2BF-88C31FB8179C}" presName="spacer" presStyleCnt="0"/>
      <dgm:spPr/>
    </dgm:pt>
    <dgm:pt modelId="{3621CA3B-20AF-4D61-9D08-A237D34F17F0}" type="pres">
      <dgm:prSet presAssocID="{CF5691EC-811C-472C-9C3F-02401E43C52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B022012-887A-4ED2-9836-7533340C63D5}" type="pres">
      <dgm:prSet presAssocID="{EAB0BDB8-3F5C-43F7-BA9C-32DFA38F2B9E}" presName="spacer" presStyleCnt="0"/>
      <dgm:spPr/>
    </dgm:pt>
    <dgm:pt modelId="{38D48468-9D2E-4070-839D-660E66746BBB}" type="pres">
      <dgm:prSet presAssocID="{20382D77-4462-4FBD-8719-0AF29DBF7F9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1C969D-565C-44F2-96A3-82C5A65D8CCC}" type="pres">
      <dgm:prSet presAssocID="{5D08D343-CCC5-466E-81A8-CA6FEDEE1682}" presName="spacer" presStyleCnt="0"/>
      <dgm:spPr/>
    </dgm:pt>
    <dgm:pt modelId="{25218891-0CEF-424A-A601-431B115AEA10}" type="pres">
      <dgm:prSet presAssocID="{676162CC-FED7-414A-8245-C59A9B2E713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D35E824-2E9E-4AF5-AE68-68D6B2DD87A0}" type="presOf" srcId="{676162CC-FED7-414A-8245-C59A9B2E7138}" destId="{25218891-0CEF-424A-A601-431B115AEA10}" srcOrd="0" destOrd="0" presId="urn:microsoft.com/office/officeart/2005/8/layout/vList2"/>
    <dgm:cxn modelId="{2372225D-F5FB-4733-BBF3-856F155FCEEB}" srcId="{4A19D753-2FA9-40BA-A2C6-2096905E5C80}" destId="{28328FC5-DAB9-4C64-B24F-AAF3EC42C2BE}" srcOrd="0" destOrd="0" parTransId="{D6B580D3-CF36-43E3-A9DC-254F0042025D}" sibTransId="{25BB345F-4F86-4085-93AB-BD9FE186D1E1}"/>
    <dgm:cxn modelId="{9191AE60-E909-4F68-882C-9D69FBF1170C}" type="presOf" srcId="{4A19D753-2FA9-40BA-A2C6-2096905E5C80}" destId="{9B94432D-88BB-4AB9-B07C-9E82A618D27F}" srcOrd="0" destOrd="0" presId="urn:microsoft.com/office/officeart/2005/8/layout/vList2"/>
    <dgm:cxn modelId="{80DC9641-23AC-4F8F-A67F-1D669AAF40FD}" srcId="{4A19D753-2FA9-40BA-A2C6-2096905E5C80}" destId="{20382D77-4462-4FBD-8719-0AF29DBF7F9F}" srcOrd="3" destOrd="0" parTransId="{11D6025A-94C0-493C-8D17-EAB048A6C3EC}" sibTransId="{5D08D343-CCC5-466E-81A8-CA6FEDEE1682}"/>
    <dgm:cxn modelId="{3628CA63-5C85-4B70-BA1A-1FD0DA99F1ED}" srcId="{4A19D753-2FA9-40BA-A2C6-2096905E5C80}" destId="{CF5691EC-811C-472C-9C3F-02401E43C527}" srcOrd="2" destOrd="0" parTransId="{655D3316-E16E-45F7-9B36-5190C4BAE23B}" sibTransId="{EAB0BDB8-3F5C-43F7-BA9C-32DFA38F2B9E}"/>
    <dgm:cxn modelId="{8F8BB651-8B1B-4C38-94C3-6806802FE2BF}" type="presOf" srcId="{92FBAF64-6B8F-4320-8F7C-4D148A1174C8}" destId="{C100ECA8-3EC5-4E71-9C54-92E8FCDE6B43}" srcOrd="0" destOrd="0" presId="urn:microsoft.com/office/officeart/2005/8/layout/vList2"/>
    <dgm:cxn modelId="{EF03F889-0C6B-4451-B9DE-B1719F7358A9}" srcId="{4A19D753-2FA9-40BA-A2C6-2096905E5C80}" destId="{92FBAF64-6B8F-4320-8F7C-4D148A1174C8}" srcOrd="1" destOrd="0" parTransId="{EDEB18A3-450F-4EE6-881F-4FD63A0DA8D2}" sibTransId="{3143233B-C415-40EC-A2BF-88C31FB8179C}"/>
    <dgm:cxn modelId="{B77CAA98-E6EC-4D34-95A8-E3D831D861C3}" type="presOf" srcId="{CF5691EC-811C-472C-9C3F-02401E43C527}" destId="{3621CA3B-20AF-4D61-9D08-A237D34F17F0}" srcOrd="0" destOrd="0" presId="urn:microsoft.com/office/officeart/2005/8/layout/vList2"/>
    <dgm:cxn modelId="{973C409B-9C64-46EB-BA5E-C6DCF916B1F2}" type="presOf" srcId="{28328FC5-DAB9-4C64-B24F-AAF3EC42C2BE}" destId="{3AF6A1C8-8B02-4FA5-95D6-4C1259E53B99}" srcOrd="0" destOrd="0" presId="urn:microsoft.com/office/officeart/2005/8/layout/vList2"/>
    <dgm:cxn modelId="{B8412BC1-08C6-479C-A748-AE34090F942A}" srcId="{4A19D753-2FA9-40BA-A2C6-2096905E5C80}" destId="{676162CC-FED7-414A-8245-C59A9B2E7138}" srcOrd="4" destOrd="0" parTransId="{11F9FEBB-E30E-4D39-A727-BC870B9E89D3}" sibTransId="{2939B578-C426-4DC6-9F28-187563F6170B}"/>
    <dgm:cxn modelId="{DAFC03FE-20CC-481A-93EE-4DB0461BA81D}" type="presOf" srcId="{20382D77-4462-4FBD-8719-0AF29DBF7F9F}" destId="{38D48468-9D2E-4070-839D-660E66746BBB}" srcOrd="0" destOrd="0" presId="urn:microsoft.com/office/officeart/2005/8/layout/vList2"/>
    <dgm:cxn modelId="{8880E92A-098A-43BA-BCD8-5C522223F72D}" type="presParOf" srcId="{9B94432D-88BB-4AB9-B07C-9E82A618D27F}" destId="{3AF6A1C8-8B02-4FA5-95D6-4C1259E53B99}" srcOrd="0" destOrd="0" presId="urn:microsoft.com/office/officeart/2005/8/layout/vList2"/>
    <dgm:cxn modelId="{CC281BCA-FCBC-4032-AA63-BFBC07760BB4}" type="presParOf" srcId="{9B94432D-88BB-4AB9-B07C-9E82A618D27F}" destId="{BB73F1B1-8F72-4272-AE69-1559521EC92F}" srcOrd="1" destOrd="0" presId="urn:microsoft.com/office/officeart/2005/8/layout/vList2"/>
    <dgm:cxn modelId="{655A1B4D-7EDB-4380-8C42-E2357C1ED335}" type="presParOf" srcId="{9B94432D-88BB-4AB9-B07C-9E82A618D27F}" destId="{C100ECA8-3EC5-4E71-9C54-92E8FCDE6B43}" srcOrd="2" destOrd="0" presId="urn:microsoft.com/office/officeart/2005/8/layout/vList2"/>
    <dgm:cxn modelId="{EF96CBD7-C93A-471F-99EA-80AF2BC16A01}" type="presParOf" srcId="{9B94432D-88BB-4AB9-B07C-9E82A618D27F}" destId="{761E4688-86A2-44B5-8621-E62352E22AB8}" srcOrd="3" destOrd="0" presId="urn:microsoft.com/office/officeart/2005/8/layout/vList2"/>
    <dgm:cxn modelId="{3832648C-73DB-4DB8-AA99-1E71B8952369}" type="presParOf" srcId="{9B94432D-88BB-4AB9-B07C-9E82A618D27F}" destId="{3621CA3B-20AF-4D61-9D08-A237D34F17F0}" srcOrd="4" destOrd="0" presId="urn:microsoft.com/office/officeart/2005/8/layout/vList2"/>
    <dgm:cxn modelId="{73E8529F-5CA6-43A2-8168-D040BC044222}" type="presParOf" srcId="{9B94432D-88BB-4AB9-B07C-9E82A618D27F}" destId="{8B022012-887A-4ED2-9836-7533340C63D5}" srcOrd="5" destOrd="0" presId="urn:microsoft.com/office/officeart/2005/8/layout/vList2"/>
    <dgm:cxn modelId="{C7646D70-ED0F-46EA-80D8-5A4D1DDF7362}" type="presParOf" srcId="{9B94432D-88BB-4AB9-B07C-9E82A618D27F}" destId="{38D48468-9D2E-4070-839D-660E66746BBB}" srcOrd="6" destOrd="0" presId="urn:microsoft.com/office/officeart/2005/8/layout/vList2"/>
    <dgm:cxn modelId="{52E4E60E-D776-42CF-9FCE-6D400DD5B0C7}" type="presParOf" srcId="{9B94432D-88BB-4AB9-B07C-9E82A618D27F}" destId="{421C969D-565C-44F2-96A3-82C5A65D8CCC}" srcOrd="7" destOrd="0" presId="urn:microsoft.com/office/officeart/2005/8/layout/vList2"/>
    <dgm:cxn modelId="{5EA25512-1EEE-4EBD-B38D-E0AAAA6E2371}" type="presParOf" srcId="{9B94432D-88BB-4AB9-B07C-9E82A618D27F}" destId="{25218891-0CEF-424A-A601-431B115AEA1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97860-1923-41C6-930A-17A648C08A68}">
      <dsp:nvSpPr>
        <dsp:cNvPr id="0" name=""/>
        <dsp:cNvSpPr/>
      </dsp:nvSpPr>
      <dsp:spPr>
        <a:xfrm rot="10800000">
          <a:off x="965026" y="1142"/>
          <a:ext cx="9328497" cy="708098"/>
        </a:xfrm>
        <a:prstGeom prst="homePlat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252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Oběhové hospodářství </a:t>
          </a:r>
          <a:r>
            <a:rPr lang="cs-CZ" sz="2100" kern="1200" dirty="0"/>
            <a:t>– udržitelná strategie pro nakládání s odpady</a:t>
          </a:r>
          <a:endParaRPr lang="en-US" sz="2100" kern="1200" dirty="0"/>
        </a:p>
      </dsp:txBody>
      <dsp:txXfrm rot="10800000">
        <a:off x="1142050" y="1142"/>
        <a:ext cx="9151473" cy="708098"/>
      </dsp:txXfrm>
    </dsp:sp>
    <dsp:sp modelId="{182EF82C-7861-431B-8D7B-0169779ED83C}">
      <dsp:nvSpPr>
        <dsp:cNvPr id="0" name=""/>
        <dsp:cNvSpPr/>
      </dsp:nvSpPr>
      <dsp:spPr>
        <a:xfrm>
          <a:off x="635021" y="2"/>
          <a:ext cx="708098" cy="7080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88963D-D1AC-406C-A0E1-C2DABD831551}">
      <dsp:nvSpPr>
        <dsp:cNvPr id="0" name=""/>
        <dsp:cNvSpPr/>
      </dsp:nvSpPr>
      <dsp:spPr>
        <a:xfrm rot="10800000">
          <a:off x="965026" y="913959"/>
          <a:ext cx="9328497" cy="708098"/>
        </a:xfrm>
        <a:prstGeom prst="homePlat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25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 err="1"/>
            <a:t>Circular</a:t>
          </a:r>
          <a:r>
            <a:rPr lang="cs-CZ" sz="2000" b="1" kern="1200" dirty="0"/>
            <a:t> </a:t>
          </a:r>
          <a:r>
            <a:rPr lang="cs-CZ" sz="2000" b="1" kern="1200" dirty="0" err="1"/>
            <a:t>Economy</a:t>
          </a:r>
          <a:r>
            <a:rPr lang="cs-CZ" sz="2000" b="1" kern="1200" dirty="0"/>
            <a:t> </a:t>
          </a:r>
          <a:r>
            <a:rPr lang="cs-CZ" sz="2000" b="1" kern="1200" dirty="0" err="1"/>
            <a:t>package</a:t>
          </a:r>
          <a:r>
            <a:rPr lang="cs-CZ" sz="2000" b="1" kern="1200" dirty="0"/>
            <a:t> </a:t>
          </a:r>
          <a:r>
            <a:rPr lang="cs-CZ" sz="2000" kern="1200" dirty="0"/>
            <a:t>– EU – separační a recyklační cíle</a:t>
          </a:r>
          <a:endParaRPr lang="en-US" sz="2000" kern="1200" dirty="0"/>
        </a:p>
      </dsp:txBody>
      <dsp:txXfrm rot="10800000">
        <a:off x="1142050" y="913959"/>
        <a:ext cx="9151473" cy="708098"/>
      </dsp:txXfrm>
    </dsp:sp>
    <dsp:sp modelId="{E6079737-CCBD-4247-B81E-B1ED4BDAA025}">
      <dsp:nvSpPr>
        <dsp:cNvPr id="0" name=""/>
        <dsp:cNvSpPr/>
      </dsp:nvSpPr>
      <dsp:spPr>
        <a:xfrm>
          <a:off x="635021" y="874199"/>
          <a:ext cx="708098" cy="7080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0F1856-6CCC-4337-AF05-E90136162CD9}">
      <dsp:nvSpPr>
        <dsp:cNvPr id="0" name=""/>
        <dsp:cNvSpPr/>
      </dsp:nvSpPr>
      <dsp:spPr>
        <a:xfrm rot="10800000">
          <a:off x="965026" y="1826776"/>
          <a:ext cx="9328497" cy="708098"/>
        </a:xfrm>
        <a:prstGeom prst="homePlat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25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Monitoring </a:t>
          </a:r>
          <a:r>
            <a:rPr lang="cs-CZ" sz="2000" kern="1200" dirty="0"/>
            <a:t>– klíčové informace o aktuálním stavu OH  </a:t>
          </a:r>
          <a:endParaRPr lang="en-US" sz="2000" kern="1200" dirty="0"/>
        </a:p>
      </dsp:txBody>
      <dsp:txXfrm rot="10800000">
        <a:off x="1142050" y="1826776"/>
        <a:ext cx="9151473" cy="708098"/>
      </dsp:txXfrm>
    </dsp:sp>
    <dsp:sp modelId="{472CADB2-143D-4B0E-9138-CE09B9563899}">
      <dsp:nvSpPr>
        <dsp:cNvPr id="0" name=""/>
        <dsp:cNvSpPr/>
      </dsp:nvSpPr>
      <dsp:spPr>
        <a:xfrm>
          <a:off x="635021" y="1787017"/>
          <a:ext cx="708098" cy="70809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C8A2B1-1663-44F1-9A16-F58DA61359CB}">
      <dsp:nvSpPr>
        <dsp:cNvPr id="0" name=""/>
        <dsp:cNvSpPr/>
      </dsp:nvSpPr>
      <dsp:spPr>
        <a:xfrm rot="10800000">
          <a:off x="965026" y="2739593"/>
          <a:ext cx="9328497" cy="708098"/>
        </a:xfrm>
        <a:prstGeom prst="homePlat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25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Analýza aktuálního vyhodnocení zpracování odpadních kalů</a:t>
          </a:r>
          <a:endParaRPr lang="en-US" sz="2000" kern="1200" dirty="0"/>
        </a:p>
      </dsp:txBody>
      <dsp:txXfrm rot="10800000">
        <a:off x="1142050" y="2739593"/>
        <a:ext cx="9151473" cy="708098"/>
      </dsp:txXfrm>
    </dsp:sp>
    <dsp:sp modelId="{B76820D9-B47B-4487-8DF9-AD68F3C9AC5C}">
      <dsp:nvSpPr>
        <dsp:cNvPr id="0" name=""/>
        <dsp:cNvSpPr/>
      </dsp:nvSpPr>
      <dsp:spPr>
        <a:xfrm>
          <a:off x="635021" y="2738453"/>
          <a:ext cx="708098" cy="70809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F32B1-8D02-468F-8081-4E507189BDCA}">
      <dsp:nvSpPr>
        <dsp:cNvPr id="0" name=""/>
        <dsp:cNvSpPr/>
      </dsp:nvSpPr>
      <dsp:spPr>
        <a:xfrm rot="10800000">
          <a:off x="965026" y="3652411"/>
          <a:ext cx="9328497" cy="708098"/>
        </a:xfrm>
        <a:prstGeom prst="homePlat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25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Návrh nového přístupu k vyhodnocení podílu sušiny</a:t>
          </a:r>
          <a:endParaRPr lang="en-US" sz="2000" kern="1200" dirty="0"/>
        </a:p>
      </dsp:txBody>
      <dsp:txXfrm rot="10800000">
        <a:off x="1142050" y="3652411"/>
        <a:ext cx="9151473" cy="708098"/>
      </dsp:txXfrm>
    </dsp:sp>
    <dsp:sp modelId="{84CA1F8B-00F0-4787-85E0-15441289C976}">
      <dsp:nvSpPr>
        <dsp:cNvPr id="0" name=""/>
        <dsp:cNvSpPr/>
      </dsp:nvSpPr>
      <dsp:spPr>
        <a:xfrm>
          <a:off x="635021" y="3652411"/>
          <a:ext cx="708098" cy="708098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6A1C8-8B02-4FA5-95D6-4C1259E53B99}">
      <dsp:nvSpPr>
        <dsp:cNvPr id="0" name=""/>
        <dsp:cNvSpPr/>
      </dsp:nvSpPr>
      <dsp:spPr>
        <a:xfrm>
          <a:off x="0" y="18569"/>
          <a:ext cx="5553075" cy="8880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Dlouhodobě udržitelná strategie pro oblast nakládání s odpady</a:t>
          </a:r>
          <a:endParaRPr lang="en-US" sz="2300" b="1" kern="1200" dirty="0"/>
        </a:p>
      </dsp:txBody>
      <dsp:txXfrm>
        <a:off x="43350" y="61919"/>
        <a:ext cx="5466375" cy="801330"/>
      </dsp:txXfrm>
    </dsp:sp>
    <dsp:sp modelId="{C100ECA8-3EC5-4E71-9C54-92E8FCDE6B43}">
      <dsp:nvSpPr>
        <dsp:cNvPr id="0" name=""/>
        <dsp:cNvSpPr/>
      </dsp:nvSpPr>
      <dsp:spPr>
        <a:xfrm>
          <a:off x="0" y="972839"/>
          <a:ext cx="5553075" cy="8880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Uzavřený tok materiálu</a:t>
          </a:r>
          <a:r>
            <a:rPr lang="en-US" sz="2300" b="1" kern="1200"/>
            <a:t> </a:t>
          </a:r>
        </a:p>
      </dsp:txBody>
      <dsp:txXfrm>
        <a:off x="43350" y="1016189"/>
        <a:ext cx="5466375" cy="801330"/>
      </dsp:txXfrm>
    </dsp:sp>
    <dsp:sp modelId="{3621CA3B-20AF-4D61-9D08-A237D34F17F0}">
      <dsp:nvSpPr>
        <dsp:cNvPr id="0" name=""/>
        <dsp:cNvSpPr/>
      </dsp:nvSpPr>
      <dsp:spPr>
        <a:xfrm>
          <a:off x="0" y="1927109"/>
          <a:ext cx="5553075" cy="8880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Preven</a:t>
          </a:r>
          <a:r>
            <a:rPr lang="cs-CZ" sz="2300" b="1" kern="1200"/>
            <a:t>ce, znovuvyužití, recyklace, energetické využití</a:t>
          </a:r>
          <a:endParaRPr lang="en-US" sz="2300" b="1" kern="1200"/>
        </a:p>
      </dsp:txBody>
      <dsp:txXfrm>
        <a:off x="43350" y="1970459"/>
        <a:ext cx="5466375" cy="801330"/>
      </dsp:txXfrm>
    </dsp:sp>
    <dsp:sp modelId="{38D48468-9D2E-4070-839D-660E66746BBB}">
      <dsp:nvSpPr>
        <dsp:cNvPr id="0" name=""/>
        <dsp:cNvSpPr/>
      </dsp:nvSpPr>
      <dsp:spPr>
        <a:xfrm>
          <a:off x="0" y="2881379"/>
          <a:ext cx="5553075" cy="8880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Environme</a:t>
          </a:r>
          <a:r>
            <a:rPr lang="cs-CZ" sz="2300" b="1" kern="1200"/>
            <a:t>ntální benefity</a:t>
          </a:r>
          <a:endParaRPr lang="en-US" sz="2300" b="1" kern="1200"/>
        </a:p>
      </dsp:txBody>
      <dsp:txXfrm>
        <a:off x="43350" y="2924729"/>
        <a:ext cx="5466375" cy="801330"/>
      </dsp:txXfrm>
    </dsp:sp>
    <dsp:sp modelId="{25218891-0CEF-424A-A601-431B115AEA10}">
      <dsp:nvSpPr>
        <dsp:cNvPr id="0" name=""/>
        <dsp:cNvSpPr/>
      </dsp:nvSpPr>
      <dsp:spPr>
        <a:xfrm>
          <a:off x="0" y="3835649"/>
          <a:ext cx="5553075" cy="8880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Ekonomicky náročný řetězec </a:t>
          </a:r>
          <a:r>
            <a:rPr lang="en-US" sz="2300" b="1" kern="1200"/>
            <a:t>=&gt; optim</a:t>
          </a:r>
          <a:r>
            <a:rPr lang="cs-CZ" sz="2300" b="1" kern="1200"/>
            <a:t>alizace</a:t>
          </a:r>
          <a:endParaRPr lang="en-US" sz="2300" b="1" kern="1200"/>
        </a:p>
      </dsp:txBody>
      <dsp:txXfrm>
        <a:off x="43350" y="3878999"/>
        <a:ext cx="5466375" cy="80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DF828-E23C-4E84-8EE4-F83FAAE9060B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CF7F8-05D5-4A87-B043-AC7DD2F8C9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55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14325" y="5772150"/>
            <a:ext cx="57340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562099"/>
            <a:ext cx="11130534" cy="186372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" y="400267"/>
            <a:ext cx="4327018" cy="10628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7" y="724695"/>
            <a:ext cx="4628160" cy="41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77B98CA-231F-4AF6-B0CC-56713FE81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54" y="6212681"/>
            <a:ext cx="2507690" cy="2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58350" y="365125"/>
            <a:ext cx="2066924" cy="53975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134475" cy="53975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8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 - nadpis blo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504825"/>
            <a:ext cx="11130534" cy="292099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191250" y="5962630"/>
            <a:ext cx="5534025" cy="6286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04906" y="174626"/>
            <a:ext cx="1120369" cy="365125"/>
          </a:xfrm>
        </p:spPr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85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14325" y="5772150"/>
            <a:ext cx="57340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562099"/>
            <a:ext cx="11130534" cy="186372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85021"/>
            <a:ext cx="11130534" cy="23925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" y="400267"/>
            <a:ext cx="4327018" cy="10628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7" y="724695"/>
            <a:ext cx="4628160" cy="414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9E36E83-314F-4B29-A569-44F3A0F1E9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54" y="6212681"/>
            <a:ext cx="2507690" cy="2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02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6725" y="1458109"/>
            <a:ext cx="55530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458109"/>
            <a:ext cx="555307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72200" y="5962630"/>
            <a:ext cx="5553076" cy="6286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05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901" y="165088"/>
            <a:ext cx="11255374" cy="1235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9901" y="1458108"/>
            <a:ext cx="5527674" cy="87551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4F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9902" y="2395538"/>
            <a:ext cx="5527674" cy="3405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458108"/>
            <a:ext cx="5553075" cy="875517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4F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199" y="2395538"/>
            <a:ext cx="5553075" cy="3405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6172200" y="5962630"/>
            <a:ext cx="5553076" cy="62867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3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11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8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6" y="457200"/>
            <a:ext cx="4305300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43475" y="457201"/>
            <a:ext cx="6781799" cy="53149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6726" y="2057400"/>
            <a:ext cx="4305300" cy="3714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9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6" y="457200"/>
            <a:ext cx="4305300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972051" y="472281"/>
            <a:ext cx="6753224" cy="531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6726" y="2057401"/>
            <a:ext cx="4305300" cy="3733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38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C191-ACC1-4D04-8D9C-FA87E729B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87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6725" y="1448598"/>
            <a:ext cx="11258550" cy="436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191250" y="5962630"/>
            <a:ext cx="5534025" cy="628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04906" y="174626"/>
            <a:ext cx="11203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4F71"/>
                </a:solidFill>
              </a:defRPr>
            </a:lvl1pPr>
          </a:lstStyle>
          <a:p>
            <a:fld id="{4E750E62-2F50-410A-9DC6-A3C9D0AA17A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56" y="6153410"/>
            <a:ext cx="3632994" cy="3249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6040500"/>
            <a:ext cx="1393649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733" y="1788398"/>
            <a:ext cx="11130534" cy="1381923"/>
          </a:xfrm>
        </p:spPr>
        <p:txBody>
          <a:bodyPr>
            <a:normAutofit fontScale="90000"/>
          </a:bodyPr>
          <a:lstStyle/>
          <a:p>
            <a:r>
              <a:rPr lang="cs-CZ" dirty="0"/>
              <a:t>Odhad složení kalů v místě zpracování na základě evidovaných dat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0733" y="3429000"/>
            <a:ext cx="11130534" cy="2392511"/>
          </a:xfrm>
        </p:spPr>
        <p:txBody>
          <a:bodyPr>
            <a:normAutofit lnSpcReduction="10000"/>
          </a:bodyPr>
          <a:lstStyle/>
          <a:p>
            <a:endParaRPr lang="cs-CZ" sz="700" b="1" dirty="0"/>
          </a:p>
          <a:p>
            <a:pPr>
              <a:lnSpc>
                <a:spcPct val="160000"/>
              </a:lnSpc>
            </a:pPr>
            <a:r>
              <a:rPr lang="cs-CZ" sz="2800" b="1" dirty="0"/>
              <a:t>Jaroslav Pluskal</a:t>
            </a:r>
            <a:r>
              <a:rPr lang="cs-CZ" sz="2800" dirty="0"/>
              <a:t>, Radovan </a:t>
            </a:r>
            <a:r>
              <a:rPr lang="cs-CZ" sz="2800" dirty="0" err="1"/>
              <a:t>Šomplák</a:t>
            </a:r>
            <a:endParaRPr lang="cs-CZ" sz="2800" dirty="0"/>
          </a:p>
          <a:p>
            <a:endParaRPr lang="cs-CZ" sz="2800" dirty="0"/>
          </a:p>
          <a:p>
            <a:r>
              <a:rPr lang="cs-CZ" sz="2800" b="1" dirty="0"/>
              <a:t>Odpadové fórum</a:t>
            </a:r>
          </a:p>
          <a:p>
            <a:r>
              <a:rPr lang="cs-CZ" sz="2800" dirty="0"/>
              <a:t>17.10.2023</a:t>
            </a:r>
          </a:p>
          <a:p>
            <a:endParaRPr lang="cs-CZ" sz="7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9D23A25-4F91-4E0B-9E76-C4350BF03B80}"/>
              </a:ext>
            </a:extLst>
          </p:cNvPr>
          <p:cNvSpPr/>
          <p:nvPr/>
        </p:nvSpPr>
        <p:spPr>
          <a:xfrm>
            <a:off x="8247647" y="5249312"/>
            <a:ext cx="3561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/>
              <a:t>Pokročilé metody operačního výzkumu pro optimální rozhodování v odpadovém hospodářství</a:t>
            </a:r>
          </a:p>
          <a:p>
            <a:pPr algn="ctr"/>
            <a:r>
              <a:rPr lang="cs-CZ" sz="1400" dirty="0">
                <a:solidFill>
                  <a:srgbClr val="374151"/>
                </a:solidFill>
                <a:latin typeface="Söhne"/>
              </a:rPr>
              <a:t>Projekt č. 22-11867S</a:t>
            </a:r>
            <a:endParaRPr lang="cs-CZ" sz="1400" dirty="0"/>
          </a:p>
        </p:txBody>
      </p:sp>
      <p:pic>
        <p:nvPicPr>
          <p:cNvPr id="1028" name="Picture 4" descr="Grantová agentura České republiky - YouTube">
            <a:extLst>
              <a:ext uri="{FF2B5EF4-FFF2-40B4-BE49-F238E27FC236}">
                <a16:creationId xmlns:a16="http://schemas.microsoft.com/office/drawing/2014/main" id="{F753815E-4342-48FB-BF67-BD2F97D2D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5" b="31141"/>
          <a:stretch/>
        </p:blipFill>
        <p:spPr bwMode="auto">
          <a:xfrm>
            <a:off x="530733" y="5214660"/>
            <a:ext cx="2784453" cy="10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3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0"/>
            <a:ext cx="11526253" cy="1206500"/>
          </a:xfrm>
        </p:spPr>
        <p:txBody>
          <a:bodyPr>
            <a:normAutofit/>
          </a:bodyPr>
          <a:lstStyle/>
          <a:p>
            <a:r>
              <a:rPr lang="cs-CZ" sz="3600" dirty="0"/>
              <a:t>Přístup k vyhodnocení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8F98290-6D16-4CD1-9C11-A130C4E2FA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2" y="1231194"/>
            <a:ext cx="8838136" cy="43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0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0"/>
            <a:ext cx="11526253" cy="1206500"/>
          </a:xfrm>
        </p:spPr>
        <p:txBody>
          <a:bodyPr>
            <a:normAutofit/>
          </a:bodyPr>
          <a:lstStyle/>
          <a:p>
            <a:r>
              <a:rPr lang="cs-CZ" sz="3600" dirty="0"/>
              <a:t>Chyby při předání odpadu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A39051-C4DD-4C6D-9840-7907FC258E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4" y="1172657"/>
            <a:ext cx="9690271" cy="451268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D5494B6-C41F-46AA-9097-EC12539C09AE}"/>
              </a:ext>
            </a:extLst>
          </p:cNvPr>
          <p:cNvSpPr/>
          <p:nvPr/>
        </p:nvSpPr>
        <p:spPr>
          <a:xfrm>
            <a:off x="6587289" y="1774658"/>
            <a:ext cx="4547937" cy="4030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7D2E012-1465-4747-8DAB-6FC6DD9C4D2F}"/>
              </a:ext>
            </a:extLst>
          </p:cNvPr>
          <p:cNvSpPr/>
          <p:nvPr/>
        </p:nvSpPr>
        <p:spPr>
          <a:xfrm>
            <a:off x="7231441" y="1824427"/>
            <a:ext cx="4402301" cy="96191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1CE2BDC-8D50-40C8-A7E1-285D8D089508}"/>
              </a:ext>
            </a:extLst>
          </p:cNvPr>
          <p:cNvSpPr/>
          <p:nvPr/>
        </p:nvSpPr>
        <p:spPr>
          <a:xfrm>
            <a:off x="7855036" y="1922945"/>
            <a:ext cx="589547" cy="5895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EEF3784-7D5D-4E93-AFD5-69A57FED4136}"/>
              </a:ext>
            </a:extLst>
          </p:cNvPr>
          <p:cNvSpPr/>
          <p:nvPr/>
        </p:nvSpPr>
        <p:spPr>
          <a:xfrm>
            <a:off x="10351588" y="1922944"/>
            <a:ext cx="589547" cy="5895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B7D703DB-39A2-41DE-9214-3CA74B1B555F}"/>
              </a:ext>
            </a:extLst>
          </p:cNvPr>
          <p:cNvCxnSpPr>
            <a:stCxn id="7" idx="6"/>
            <a:endCxn id="8" idx="2"/>
          </p:cNvCxnSpPr>
          <p:nvPr/>
        </p:nvCxnSpPr>
        <p:spPr>
          <a:xfrm flipV="1">
            <a:off x="8444583" y="2217718"/>
            <a:ext cx="1907005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DB73A5C8-67C3-4F17-AB94-C7370B032827}"/>
              </a:ext>
            </a:extLst>
          </p:cNvPr>
          <p:cNvCxnSpPr>
            <a:cxnSpLocks/>
          </p:cNvCxnSpPr>
          <p:nvPr/>
        </p:nvCxnSpPr>
        <p:spPr>
          <a:xfrm flipV="1">
            <a:off x="8444582" y="2365105"/>
            <a:ext cx="870286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C71728D-E2C8-43B8-B262-8E06698FED5E}"/>
              </a:ext>
            </a:extLst>
          </p:cNvPr>
          <p:cNvCxnSpPr>
            <a:cxnSpLocks/>
          </p:cNvCxnSpPr>
          <p:nvPr/>
        </p:nvCxnSpPr>
        <p:spPr>
          <a:xfrm flipV="1">
            <a:off x="9481302" y="2365104"/>
            <a:ext cx="87028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BB69503-B4D4-4CA9-BF59-8560552CD288}"/>
              </a:ext>
            </a:extLst>
          </p:cNvPr>
          <p:cNvSpPr txBox="1"/>
          <p:nvPr/>
        </p:nvSpPr>
        <p:spPr>
          <a:xfrm>
            <a:off x="8533823" y="236510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A752EDA-F5FE-4607-B753-6AFA76618D0B}"/>
              </a:ext>
            </a:extLst>
          </p:cNvPr>
          <p:cNvSpPr txBox="1"/>
          <p:nvPr/>
        </p:nvSpPr>
        <p:spPr>
          <a:xfrm>
            <a:off x="9652591" y="236838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10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E2A8F49D-18A2-45FA-A9FA-644D1C34F158}"/>
              </a:ext>
            </a:extLst>
          </p:cNvPr>
          <p:cNvSpPr/>
          <p:nvPr/>
        </p:nvSpPr>
        <p:spPr>
          <a:xfrm>
            <a:off x="7231441" y="2784563"/>
            <a:ext cx="4402301" cy="96191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5C314E4B-4AC3-4CEB-AA4D-95B086E85D4D}"/>
              </a:ext>
            </a:extLst>
          </p:cNvPr>
          <p:cNvSpPr/>
          <p:nvPr/>
        </p:nvSpPr>
        <p:spPr>
          <a:xfrm>
            <a:off x="7231440" y="3747272"/>
            <a:ext cx="4402301" cy="961913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8961DD41-3EFE-4B3B-944D-8C377B0E1226}"/>
              </a:ext>
            </a:extLst>
          </p:cNvPr>
          <p:cNvSpPr/>
          <p:nvPr/>
        </p:nvSpPr>
        <p:spPr>
          <a:xfrm>
            <a:off x="7231439" y="4707124"/>
            <a:ext cx="4402301" cy="96191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78BB0A90-A7A7-4750-8659-3DDA5CE28745}"/>
              </a:ext>
            </a:extLst>
          </p:cNvPr>
          <p:cNvSpPr/>
          <p:nvPr/>
        </p:nvSpPr>
        <p:spPr>
          <a:xfrm>
            <a:off x="7846365" y="2882796"/>
            <a:ext cx="589547" cy="5895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AE1208C-B26B-4C85-B46C-0E6628800DBE}"/>
              </a:ext>
            </a:extLst>
          </p:cNvPr>
          <p:cNvSpPr/>
          <p:nvPr/>
        </p:nvSpPr>
        <p:spPr>
          <a:xfrm>
            <a:off x="10342917" y="2882795"/>
            <a:ext cx="589547" cy="5895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F59CC9EE-2B70-447D-8B91-C4A4588482A6}"/>
              </a:ext>
            </a:extLst>
          </p:cNvPr>
          <p:cNvCxnSpPr>
            <a:stCxn id="55" idx="6"/>
            <a:endCxn id="56" idx="2"/>
          </p:cNvCxnSpPr>
          <p:nvPr/>
        </p:nvCxnSpPr>
        <p:spPr>
          <a:xfrm flipV="1">
            <a:off x="8435912" y="3177569"/>
            <a:ext cx="1907005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494E8C6A-401F-4435-83EA-CFFF06AA55E6}"/>
              </a:ext>
            </a:extLst>
          </p:cNvPr>
          <p:cNvCxnSpPr>
            <a:cxnSpLocks/>
          </p:cNvCxnSpPr>
          <p:nvPr/>
        </p:nvCxnSpPr>
        <p:spPr>
          <a:xfrm flipV="1">
            <a:off x="8435911" y="3324956"/>
            <a:ext cx="870286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38A8C37E-5631-4403-9D2E-493CCAD01B9A}"/>
              </a:ext>
            </a:extLst>
          </p:cNvPr>
          <p:cNvCxnSpPr>
            <a:cxnSpLocks/>
          </p:cNvCxnSpPr>
          <p:nvPr/>
        </p:nvCxnSpPr>
        <p:spPr>
          <a:xfrm flipV="1">
            <a:off x="9472631" y="3324955"/>
            <a:ext cx="87028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5194C75F-AA52-4471-8DCA-8EEC685D7A35}"/>
              </a:ext>
            </a:extLst>
          </p:cNvPr>
          <p:cNvSpPr txBox="1"/>
          <p:nvPr/>
        </p:nvSpPr>
        <p:spPr>
          <a:xfrm>
            <a:off x="8525152" y="332495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85E103EE-4700-4B66-BB22-CC18D6E57376}"/>
              </a:ext>
            </a:extLst>
          </p:cNvPr>
          <p:cNvSpPr txBox="1"/>
          <p:nvPr/>
        </p:nvSpPr>
        <p:spPr>
          <a:xfrm>
            <a:off x="9643920" y="3328239"/>
            <a:ext cx="51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11</a:t>
            </a:r>
          </a:p>
        </p:txBody>
      </p:sp>
      <p:sp>
        <p:nvSpPr>
          <p:cNvPr id="62" name="Ovál 61">
            <a:extLst>
              <a:ext uri="{FF2B5EF4-FFF2-40B4-BE49-F238E27FC236}">
                <a16:creationId xmlns:a16="http://schemas.microsoft.com/office/drawing/2014/main" id="{4AD01C8B-45C1-4C12-B073-7A3189B4B175}"/>
              </a:ext>
            </a:extLst>
          </p:cNvPr>
          <p:cNvSpPr/>
          <p:nvPr/>
        </p:nvSpPr>
        <p:spPr>
          <a:xfrm>
            <a:off x="7852919" y="3802654"/>
            <a:ext cx="589547" cy="5895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>
            <a:extLst>
              <a:ext uri="{FF2B5EF4-FFF2-40B4-BE49-F238E27FC236}">
                <a16:creationId xmlns:a16="http://schemas.microsoft.com/office/drawing/2014/main" id="{D84F8083-2C0F-49B6-9BD9-ADB260BF6182}"/>
              </a:ext>
            </a:extLst>
          </p:cNvPr>
          <p:cNvSpPr/>
          <p:nvPr/>
        </p:nvSpPr>
        <p:spPr>
          <a:xfrm>
            <a:off x="10349471" y="3802653"/>
            <a:ext cx="589547" cy="5895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5FA6B9A7-73E0-43D3-90A0-4D55A6350198}"/>
              </a:ext>
            </a:extLst>
          </p:cNvPr>
          <p:cNvCxnSpPr>
            <a:stCxn id="62" idx="6"/>
            <a:endCxn id="63" idx="2"/>
          </p:cNvCxnSpPr>
          <p:nvPr/>
        </p:nvCxnSpPr>
        <p:spPr>
          <a:xfrm flipV="1">
            <a:off x="8442466" y="4097427"/>
            <a:ext cx="1907005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1F866F91-36CC-424C-A622-9BA418DD1E0B}"/>
              </a:ext>
            </a:extLst>
          </p:cNvPr>
          <p:cNvCxnSpPr>
            <a:cxnSpLocks/>
          </p:cNvCxnSpPr>
          <p:nvPr/>
        </p:nvCxnSpPr>
        <p:spPr>
          <a:xfrm flipV="1">
            <a:off x="8442465" y="4244814"/>
            <a:ext cx="870286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E03E2EE1-E1BC-4E65-9632-482FA1C1DAC1}"/>
              </a:ext>
            </a:extLst>
          </p:cNvPr>
          <p:cNvCxnSpPr>
            <a:cxnSpLocks/>
          </p:cNvCxnSpPr>
          <p:nvPr/>
        </p:nvCxnSpPr>
        <p:spPr>
          <a:xfrm flipV="1">
            <a:off x="9479185" y="4244813"/>
            <a:ext cx="87028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05948262-4020-4F6D-B244-B7A42510EBC0}"/>
              </a:ext>
            </a:extLst>
          </p:cNvPr>
          <p:cNvSpPr txBox="1"/>
          <p:nvPr/>
        </p:nvSpPr>
        <p:spPr>
          <a:xfrm>
            <a:off x="8639285" y="424481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CCB3D9A4-4349-4860-94CE-B6D39992C198}"/>
              </a:ext>
            </a:extLst>
          </p:cNvPr>
          <p:cNvSpPr txBox="1"/>
          <p:nvPr/>
        </p:nvSpPr>
        <p:spPr>
          <a:xfrm>
            <a:off x="9650474" y="424809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10</a:t>
            </a:r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4BF4504E-3A1B-447C-B790-EED22ADF8CF7}"/>
              </a:ext>
            </a:extLst>
          </p:cNvPr>
          <p:cNvSpPr/>
          <p:nvPr/>
        </p:nvSpPr>
        <p:spPr>
          <a:xfrm>
            <a:off x="7862825" y="4764738"/>
            <a:ext cx="589547" cy="5895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07D5038F-F9BF-4EFD-B549-8C5F3C13B145}"/>
              </a:ext>
            </a:extLst>
          </p:cNvPr>
          <p:cNvSpPr/>
          <p:nvPr/>
        </p:nvSpPr>
        <p:spPr>
          <a:xfrm>
            <a:off x="10359377" y="4764737"/>
            <a:ext cx="589547" cy="5895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E8F5BFC4-FB58-42C2-9F18-62E1DAE71B9D}"/>
              </a:ext>
            </a:extLst>
          </p:cNvPr>
          <p:cNvCxnSpPr>
            <a:stCxn id="69" idx="6"/>
            <a:endCxn id="70" idx="2"/>
          </p:cNvCxnSpPr>
          <p:nvPr/>
        </p:nvCxnSpPr>
        <p:spPr>
          <a:xfrm flipV="1">
            <a:off x="8452372" y="5059511"/>
            <a:ext cx="1907005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>
            <a:extLst>
              <a:ext uri="{FF2B5EF4-FFF2-40B4-BE49-F238E27FC236}">
                <a16:creationId xmlns:a16="http://schemas.microsoft.com/office/drawing/2014/main" id="{447CAFA6-2337-4436-88C6-6950251E1D01}"/>
              </a:ext>
            </a:extLst>
          </p:cNvPr>
          <p:cNvCxnSpPr>
            <a:cxnSpLocks/>
          </p:cNvCxnSpPr>
          <p:nvPr/>
        </p:nvCxnSpPr>
        <p:spPr>
          <a:xfrm flipV="1">
            <a:off x="8452371" y="5206898"/>
            <a:ext cx="870286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D5688BD7-EA51-4B71-BE07-21F37F7DE229}"/>
              </a:ext>
            </a:extLst>
          </p:cNvPr>
          <p:cNvCxnSpPr>
            <a:cxnSpLocks/>
          </p:cNvCxnSpPr>
          <p:nvPr/>
        </p:nvCxnSpPr>
        <p:spPr>
          <a:xfrm flipV="1">
            <a:off x="9489091" y="5206897"/>
            <a:ext cx="87028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37718092-B462-4C20-859F-CEEBD779A5F6}"/>
              </a:ext>
            </a:extLst>
          </p:cNvPr>
          <p:cNvSpPr txBox="1"/>
          <p:nvPr/>
        </p:nvSpPr>
        <p:spPr>
          <a:xfrm>
            <a:off x="8541612" y="520689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AAD21202-B64C-4F40-B1F6-A631ED837BAA}"/>
              </a:ext>
            </a:extLst>
          </p:cNvPr>
          <p:cNvSpPr txBox="1"/>
          <p:nvPr/>
        </p:nvSpPr>
        <p:spPr>
          <a:xfrm>
            <a:off x="9761234" y="521018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537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0"/>
            <a:ext cx="11526253" cy="1206500"/>
          </a:xfrm>
        </p:spPr>
        <p:txBody>
          <a:bodyPr>
            <a:normAutofit/>
          </a:bodyPr>
          <a:lstStyle/>
          <a:p>
            <a:r>
              <a:rPr lang="cs-CZ" sz="3600" dirty="0"/>
              <a:t>Opravy chybných předání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8F763E-6840-4E32-86E9-EBC850C5C8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4109" y="2192784"/>
            <a:ext cx="7422771" cy="39652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6773F38-D06D-445D-AB53-292423EF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614" y="1064590"/>
            <a:ext cx="11258550" cy="4361652"/>
          </a:xfrm>
        </p:spPr>
        <p:txBody>
          <a:bodyPr/>
          <a:lstStyle/>
          <a:p>
            <a:r>
              <a:rPr lang="cs-CZ" dirty="0"/>
              <a:t>Identifikace a oprava chyb na základě algoritmu</a:t>
            </a:r>
          </a:p>
          <a:p>
            <a:r>
              <a:rPr lang="cs-CZ" dirty="0"/>
              <a:t>Párování záznamů o stejném množství (chybě)</a:t>
            </a:r>
          </a:p>
          <a:p>
            <a:r>
              <a:rPr lang="cs-CZ" dirty="0"/>
              <a:t>Kombinace záznamů</a:t>
            </a:r>
          </a:p>
          <a:p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E4F6093-F34E-4B58-B320-D17306E4C222}"/>
              </a:ext>
            </a:extLst>
          </p:cNvPr>
          <p:cNvSpPr/>
          <p:nvPr/>
        </p:nvSpPr>
        <p:spPr>
          <a:xfrm>
            <a:off x="2478505" y="3039877"/>
            <a:ext cx="589547" cy="58954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6FAEDA7-5521-4C0D-978B-B44D38E61799}"/>
              </a:ext>
            </a:extLst>
          </p:cNvPr>
          <p:cNvSpPr/>
          <p:nvPr/>
        </p:nvSpPr>
        <p:spPr>
          <a:xfrm>
            <a:off x="1181100" y="4533798"/>
            <a:ext cx="589547" cy="5895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B2DAA76-1E09-41F3-BD34-3254B541AB6B}"/>
              </a:ext>
            </a:extLst>
          </p:cNvPr>
          <p:cNvSpPr/>
          <p:nvPr/>
        </p:nvSpPr>
        <p:spPr>
          <a:xfrm>
            <a:off x="3677652" y="4533797"/>
            <a:ext cx="589547" cy="58954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9856224-77EE-4062-8A6D-D600C6BBAFA2}"/>
              </a:ext>
            </a:extLst>
          </p:cNvPr>
          <p:cNvCxnSpPr>
            <a:stCxn id="9" idx="6"/>
            <a:endCxn id="10" idx="2"/>
          </p:cNvCxnSpPr>
          <p:nvPr/>
        </p:nvCxnSpPr>
        <p:spPr>
          <a:xfrm flipV="1">
            <a:off x="1770647" y="4828571"/>
            <a:ext cx="1907005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150D160-6F01-400C-A535-6AC9A4A0C6EC}"/>
              </a:ext>
            </a:extLst>
          </p:cNvPr>
          <p:cNvCxnSpPr>
            <a:cxnSpLocks/>
          </p:cNvCxnSpPr>
          <p:nvPr/>
        </p:nvCxnSpPr>
        <p:spPr>
          <a:xfrm flipV="1">
            <a:off x="1770646" y="4975958"/>
            <a:ext cx="870286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BE58F3A-C973-44F6-A568-3FD45F375374}"/>
              </a:ext>
            </a:extLst>
          </p:cNvPr>
          <p:cNvCxnSpPr>
            <a:cxnSpLocks/>
          </p:cNvCxnSpPr>
          <p:nvPr/>
        </p:nvCxnSpPr>
        <p:spPr>
          <a:xfrm flipV="1">
            <a:off x="2807366" y="4975957"/>
            <a:ext cx="87028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49B01A04-F55D-4A1D-8736-C674C35824A7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2981715" y="3543087"/>
            <a:ext cx="782274" cy="10770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34AA1DBC-F810-4565-8490-26D994899F23}"/>
              </a:ext>
            </a:extLst>
          </p:cNvPr>
          <p:cNvCxnSpPr>
            <a:cxnSpLocks/>
          </p:cNvCxnSpPr>
          <p:nvPr/>
        </p:nvCxnSpPr>
        <p:spPr>
          <a:xfrm>
            <a:off x="3089051" y="3456750"/>
            <a:ext cx="346870" cy="47757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44BC00E-A4FF-4BD3-8867-C3DAFEFB4414}"/>
              </a:ext>
            </a:extLst>
          </p:cNvPr>
          <p:cNvCxnSpPr>
            <a:cxnSpLocks/>
          </p:cNvCxnSpPr>
          <p:nvPr/>
        </p:nvCxnSpPr>
        <p:spPr>
          <a:xfrm>
            <a:off x="3495289" y="4050546"/>
            <a:ext cx="346870" cy="4775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3D9CC6A-87C8-45B7-9BA9-5A0DD646E4BE}"/>
              </a:ext>
            </a:extLst>
          </p:cNvPr>
          <p:cNvSpPr txBox="1"/>
          <p:nvPr/>
        </p:nvSpPr>
        <p:spPr>
          <a:xfrm>
            <a:off x="3278826" y="331225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123E4EF-239F-402C-B99E-5982483090BF}"/>
              </a:ext>
            </a:extLst>
          </p:cNvPr>
          <p:cNvSpPr txBox="1"/>
          <p:nvPr/>
        </p:nvSpPr>
        <p:spPr>
          <a:xfrm>
            <a:off x="1859887" y="49759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DD54820-AC0F-4B25-A46C-026225E91ADF}"/>
              </a:ext>
            </a:extLst>
          </p:cNvPr>
          <p:cNvSpPr txBox="1"/>
          <p:nvPr/>
        </p:nvSpPr>
        <p:spPr>
          <a:xfrm>
            <a:off x="3100732" y="501488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X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3F71D27-1C80-45F3-8214-ADCB178D34EE}"/>
              </a:ext>
            </a:extLst>
          </p:cNvPr>
          <p:cNvSpPr txBox="1"/>
          <p:nvPr/>
        </p:nvSpPr>
        <p:spPr>
          <a:xfrm>
            <a:off x="3739490" y="395853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10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C0A3858-E537-4685-B924-A76C982858C9}"/>
              </a:ext>
            </a:extLst>
          </p:cNvPr>
          <p:cNvSpPr txBox="1"/>
          <p:nvPr/>
        </p:nvSpPr>
        <p:spPr>
          <a:xfrm>
            <a:off x="2764882" y="3912613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-10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509453A-00A4-434B-AAB9-9B52D370F940}"/>
              </a:ext>
            </a:extLst>
          </p:cNvPr>
          <p:cNvSpPr txBox="1"/>
          <p:nvPr/>
        </p:nvSpPr>
        <p:spPr>
          <a:xfrm>
            <a:off x="2417204" y="440100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2A55DAB-0B9C-4E37-AA77-33DBC571E629}"/>
              </a:ext>
            </a:extLst>
          </p:cNvPr>
          <p:cNvSpPr txBox="1"/>
          <p:nvPr/>
        </p:nvSpPr>
        <p:spPr>
          <a:xfrm>
            <a:off x="1303114" y="3680001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Chyba</a:t>
            </a:r>
          </a:p>
        </p:txBody>
      </p:sp>
    </p:spTree>
    <p:extLst>
      <p:ext uri="{BB962C8B-B14F-4D97-AF65-F5344CB8AC3E}">
        <p14:creationId xmlns:p14="http://schemas.microsoft.com/office/powerpoint/2010/main" val="79488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0"/>
            <a:ext cx="11526253" cy="1206500"/>
          </a:xfrm>
        </p:spPr>
        <p:txBody>
          <a:bodyPr>
            <a:normAutofit/>
          </a:bodyPr>
          <a:lstStyle/>
          <a:p>
            <a:r>
              <a:rPr lang="cs-CZ" sz="3600" dirty="0"/>
              <a:t>Výsledky opravy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A39051-C4DD-4C6D-9840-7907FC258E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4" y="1172657"/>
            <a:ext cx="9690271" cy="45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0"/>
            <a:ext cx="11526253" cy="1206500"/>
          </a:xfrm>
        </p:spPr>
        <p:txBody>
          <a:bodyPr>
            <a:normAutofit/>
          </a:bodyPr>
          <a:lstStyle/>
          <a:p>
            <a:r>
              <a:rPr lang="cs-CZ" sz="3600" dirty="0"/>
              <a:t>Oprava zbývajících nesouladů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90FACE6-C1FB-499C-B9DB-139A9E9E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75" y="1466645"/>
            <a:ext cx="11017177" cy="4361652"/>
          </a:xfrm>
        </p:spPr>
        <p:txBody>
          <a:bodyPr/>
          <a:lstStyle/>
          <a:p>
            <a:r>
              <a:rPr lang="cs-CZ" dirty="0"/>
              <a:t>Matematický model na základě vyrovnání dat</a:t>
            </a:r>
          </a:p>
          <a:p>
            <a:pPr lvl="1"/>
            <a:r>
              <a:rPr lang="cs-CZ" dirty="0"/>
              <a:t>Vyrovnání dat využíváno k zajištění konzistence mezi různými datovými sadami</a:t>
            </a:r>
          </a:p>
          <a:p>
            <a:pPr lvl="1"/>
            <a:r>
              <a:rPr lang="cs-CZ" dirty="0"/>
              <a:t>Cílem je vnést co nejmenší odchylky k jednotlivým výkazům, aby byly splněny principy evidence (hmotnostní bilance na všech úrovních systému)</a:t>
            </a:r>
          </a:p>
          <a:p>
            <a:r>
              <a:rPr lang="cs-CZ" dirty="0"/>
              <a:t>Systém vah na základě plnění principů evidence</a:t>
            </a:r>
          </a:p>
          <a:p>
            <a:pPr lvl="1"/>
            <a:r>
              <a:rPr lang="cs-CZ" dirty="0"/>
              <a:t>Váhy představují klíčový vstup, které reflektují </a:t>
            </a:r>
            <a:r>
              <a:rPr lang="cs-CZ" dirty="0" err="1"/>
              <a:t>důveryhodnost</a:t>
            </a:r>
            <a:r>
              <a:rPr lang="cs-CZ" dirty="0"/>
              <a:t> subjektu</a:t>
            </a:r>
          </a:p>
          <a:p>
            <a:pPr lvl="1"/>
            <a:r>
              <a:rPr lang="cs-CZ" dirty="0"/>
              <a:t>Cílem je opravovat ty subjekty, které neplní principy evidence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29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0"/>
            <a:ext cx="11526253" cy="1206500"/>
          </a:xfrm>
        </p:spPr>
        <p:txBody>
          <a:bodyPr>
            <a:normAutofit/>
          </a:bodyPr>
          <a:lstStyle/>
          <a:p>
            <a:r>
              <a:rPr lang="cs-CZ" sz="3600" dirty="0"/>
              <a:t>Bodový odhad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7543CE-1AC5-4E40-90D5-54EE266A29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0" y="1642311"/>
            <a:ext cx="6202746" cy="373558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728D8CFF-AB29-4126-8050-CB74BDF10414}"/>
                  </a:ext>
                </a:extLst>
              </p:cNvPr>
              <p:cNvSpPr/>
              <p:nvPr/>
            </p:nvSpPr>
            <p:spPr>
              <a:xfrm>
                <a:off x="6350669" y="3577392"/>
                <a:ext cx="5687219" cy="1544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cs-CZ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bSup>
                      <m:r>
                        <a:rPr lang="cs-CZ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𝐼𝑁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cs-CZ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𝑂𝑈𝑇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𝐼𝑁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728D8CFF-AB29-4126-8050-CB74BDF10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669" y="3577392"/>
                <a:ext cx="5687219" cy="15447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43D302AF-582C-46BF-911F-364F95D35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921" y="343793"/>
            <a:ext cx="5687219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24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0"/>
            <a:ext cx="11526253" cy="1206500"/>
          </a:xfrm>
        </p:spPr>
        <p:txBody>
          <a:bodyPr>
            <a:normAutofit/>
          </a:bodyPr>
          <a:lstStyle/>
          <a:p>
            <a:r>
              <a:rPr lang="cs-CZ" sz="3600" dirty="0"/>
              <a:t>Výsledky – Kraje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ECC7CF-B4BC-4155-8B11-DD70216A7C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3455" y="1052871"/>
            <a:ext cx="7405089" cy="5013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912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0"/>
            <a:ext cx="11526253" cy="1206500"/>
          </a:xfrm>
        </p:spPr>
        <p:txBody>
          <a:bodyPr>
            <a:normAutofit/>
          </a:bodyPr>
          <a:lstStyle/>
          <a:p>
            <a:r>
              <a:rPr lang="cs-CZ" sz="3600" dirty="0"/>
              <a:t>Výsledky – ORP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ECC7CF-B4BC-4155-8B11-DD70216A7C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2716" y="1058887"/>
            <a:ext cx="7066568" cy="5013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44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1" y="0"/>
            <a:ext cx="6057900" cy="1206500"/>
          </a:xfrm>
        </p:spPr>
        <p:txBody>
          <a:bodyPr>
            <a:normAutofit/>
          </a:bodyPr>
          <a:lstStyle/>
          <a:p>
            <a:r>
              <a:rPr lang="cs-CZ" sz="3200" dirty="0"/>
              <a:t>Intervalový odhad - variabilita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90FACE6-C1FB-499C-B9DB-139A9E9E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35" y="1008216"/>
            <a:ext cx="5813759" cy="4829676"/>
          </a:xfrm>
        </p:spPr>
        <p:txBody>
          <a:bodyPr>
            <a:normAutofit/>
          </a:bodyPr>
          <a:lstStyle/>
          <a:p>
            <a:r>
              <a:rPr lang="cs-CZ" sz="2400" dirty="0"/>
              <a:t>Informace o přesnosti odhadu, přípustné meze</a:t>
            </a:r>
          </a:p>
          <a:p>
            <a:r>
              <a:rPr lang="cs-CZ" sz="2400" dirty="0"/>
              <a:t>Úloha optimalizace toku v síti, kde odpad od každého subjektu představuje samostatnou komoditu</a:t>
            </a:r>
          </a:p>
          <a:p>
            <a:r>
              <a:rPr lang="cs-CZ" sz="2400" b="1" dirty="0"/>
              <a:t>Výpočet</a:t>
            </a:r>
            <a:r>
              <a:rPr lang="cs-CZ" sz="2400" dirty="0"/>
              <a:t> </a:t>
            </a:r>
          </a:p>
          <a:p>
            <a:pPr lvl="1"/>
            <a:r>
              <a:rPr lang="cs-CZ" sz="2000" dirty="0"/>
              <a:t>realizován pro každý subjekt samostatně,</a:t>
            </a:r>
          </a:p>
          <a:p>
            <a:pPr lvl="1"/>
            <a:r>
              <a:rPr lang="cs-CZ" sz="2000" dirty="0"/>
              <a:t>hledáno maximum či minimum sušiny, které může být zpracováno</a:t>
            </a:r>
          </a:p>
          <a:p>
            <a:pPr lvl="1"/>
            <a:r>
              <a:rPr lang="cs-CZ" sz="2000" dirty="0"/>
              <a:t>z přípustných toků jsou vybrány extrémy </a:t>
            </a:r>
          </a:p>
          <a:p>
            <a:pPr lvl="1"/>
            <a:r>
              <a:rPr lang="cs-CZ" sz="2000" dirty="0"/>
              <a:t>zároveň však musí být splněny bilance, tj. není možné vzít v úvahu kal, pro který neexistuje cesta </a:t>
            </a:r>
          </a:p>
          <a:p>
            <a:endParaRPr lang="cs-CZ" sz="2400" dirty="0"/>
          </a:p>
          <a:p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6A3680D8-BC14-4659-8103-5E90A46F3DC4}"/>
                  </a:ext>
                </a:extLst>
              </p:cNvPr>
              <p:cNvSpPr/>
              <p:nvPr/>
            </p:nvSpPr>
            <p:spPr>
              <a:xfrm>
                <a:off x="8841200" y="3105209"/>
                <a:ext cx="1989519" cy="459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func>
                      <m:r>
                        <a:rPr lang="cs-CZ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cs-CZ" i="1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6A3680D8-BC14-4659-8103-5E90A46F3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200" y="3105209"/>
                <a:ext cx="1989519" cy="4595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628C756B-C35D-4F48-9909-D80B46BFA735}"/>
                  </a:ext>
                </a:extLst>
              </p:cNvPr>
              <p:cNvSpPr/>
              <p:nvPr/>
            </p:nvSpPr>
            <p:spPr>
              <a:xfrm>
                <a:off x="8335950" y="3473475"/>
                <a:ext cx="3175228" cy="799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628C756B-C35D-4F48-9909-D80B46BFA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950" y="3473475"/>
                <a:ext cx="3175228" cy="799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6FD9EDEC-E644-4E18-8C3C-BA02EEB4FE09}"/>
                  </a:ext>
                </a:extLst>
              </p:cNvPr>
              <p:cNvSpPr/>
              <p:nvPr/>
            </p:nvSpPr>
            <p:spPr>
              <a:xfrm>
                <a:off x="7773873" y="4115590"/>
                <a:ext cx="4299382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  <m:r>
                        <a:rPr lang="cs-CZ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=0,  ∀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6FD9EDEC-E644-4E18-8C3C-BA02EEB4F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73" y="4115590"/>
                <a:ext cx="4299382" cy="764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57BDFE98-49DD-40E0-A054-0FD47B701E45}"/>
                  </a:ext>
                </a:extLst>
              </p:cNvPr>
              <p:cNvSpPr/>
              <p:nvPr/>
            </p:nvSpPr>
            <p:spPr>
              <a:xfrm>
                <a:off x="8443392" y="4792762"/>
                <a:ext cx="2943370" cy="799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57BDFE98-49DD-40E0-A054-0FD47B701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392" y="4792762"/>
                <a:ext cx="2943370" cy="7992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C72CA3C5-86C0-40B0-9B79-72AB4C4EB73F}"/>
                  </a:ext>
                </a:extLst>
              </p:cNvPr>
              <p:cNvSpPr/>
              <p:nvPr/>
            </p:nvSpPr>
            <p:spPr>
              <a:xfrm>
                <a:off x="8164205" y="5438263"/>
                <a:ext cx="3518719" cy="799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cs-CZ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cs-CZ" i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C72CA3C5-86C0-40B0-9B79-72AB4C4EB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05" y="5438263"/>
                <a:ext cx="3518719" cy="7992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13AF3548-74E1-4A1F-B295-6FB8F58461C9}"/>
                  </a:ext>
                </a:extLst>
              </p:cNvPr>
              <p:cNvSpPr/>
              <p:nvPr/>
            </p:nvSpPr>
            <p:spPr>
              <a:xfrm>
                <a:off x="8035147" y="6094645"/>
                <a:ext cx="3601627" cy="395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≥0,  ∀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,∀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,∀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13AF3548-74E1-4A1F-B295-6FB8F5846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147" y="6094645"/>
                <a:ext cx="3601627" cy="395045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52FB3EFE-B53A-4458-9CE4-359FF4C9323E}"/>
                  </a:ext>
                </a:extLst>
              </p:cNvPr>
              <p:cNvSpPr/>
              <p:nvPr/>
            </p:nvSpPr>
            <p:spPr>
              <a:xfrm>
                <a:off x="7942847" y="6389564"/>
                <a:ext cx="3786228" cy="395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≥0,  ∀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,∀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,∀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cs-CZ" i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52FB3EFE-B53A-4458-9CE4-359FF4C932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847" y="6389564"/>
                <a:ext cx="3786228" cy="395045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>
            <a:extLst>
              <a:ext uri="{FF2B5EF4-FFF2-40B4-BE49-F238E27FC236}">
                <a16:creationId xmlns:a16="http://schemas.microsoft.com/office/drawing/2014/main" id="{9C587F79-CC2C-4B03-B779-71560476E3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7150" y="240886"/>
            <a:ext cx="5734850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0"/>
            <a:ext cx="11526253" cy="1206500"/>
          </a:xfrm>
        </p:spPr>
        <p:txBody>
          <a:bodyPr>
            <a:normAutofit/>
          </a:bodyPr>
          <a:lstStyle/>
          <a:p>
            <a:r>
              <a:rPr lang="cs-CZ" sz="3600" dirty="0"/>
              <a:t>Porovnání výsledků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1B2050-62FE-42A0-A4F8-F6DF4E3DA2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0" y="1337982"/>
            <a:ext cx="12188239" cy="4182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25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/>
              <a:t>Motivace </a:t>
            </a:r>
            <a:r>
              <a:rPr lang="en-US"/>
              <a:t>&amp; Obsah</a:t>
            </a:r>
            <a:endParaRPr lang="cs-CZ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FFDA07C-25EE-4EE0-B07B-EB99CC047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435198"/>
              </p:ext>
            </p:extLst>
          </p:nvPr>
        </p:nvGraphicFramePr>
        <p:xfrm>
          <a:off x="466725" y="1359822"/>
          <a:ext cx="11258550" cy="436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2774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BCFBCA4-02C1-4AE0-B3E4-905083CC5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1CC8D86-5CE7-421D-B45E-2DF10BF1B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733" y="3432177"/>
            <a:ext cx="11130534" cy="2392511"/>
          </a:xfrm>
        </p:spPr>
        <p:txBody>
          <a:bodyPr>
            <a:normAutofit/>
          </a:bodyPr>
          <a:lstStyle/>
          <a:p>
            <a:r>
              <a:rPr lang="cs-CZ" sz="3600" b="1" dirty="0"/>
              <a:t>Jaroslav Pluskal</a:t>
            </a:r>
          </a:p>
        </p:txBody>
      </p:sp>
      <p:pic>
        <p:nvPicPr>
          <p:cNvPr id="6" name="Picture 4" descr="Grantová agentura České republiky - YouTube">
            <a:extLst>
              <a:ext uri="{FF2B5EF4-FFF2-40B4-BE49-F238E27FC236}">
                <a16:creationId xmlns:a16="http://schemas.microsoft.com/office/drawing/2014/main" id="{71B18494-07C8-40FF-B89B-E9C26F11A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5" b="31141"/>
          <a:stretch/>
        </p:blipFill>
        <p:spPr bwMode="auto">
          <a:xfrm>
            <a:off x="530733" y="5214660"/>
            <a:ext cx="2784453" cy="10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D939313-6600-4F22-B9FE-0327C0C8DF0E}"/>
              </a:ext>
            </a:extLst>
          </p:cNvPr>
          <p:cNvSpPr/>
          <p:nvPr/>
        </p:nvSpPr>
        <p:spPr>
          <a:xfrm>
            <a:off x="8247647" y="5249312"/>
            <a:ext cx="3561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/>
              <a:t>Pokročilé metody operačního výzkumu pro optimální rozhodování v odpadovém hospodářství</a:t>
            </a:r>
          </a:p>
          <a:p>
            <a:pPr algn="ctr"/>
            <a:r>
              <a:rPr lang="cs-CZ" sz="1400" dirty="0">
                <a:solidFill>
                  <a:srgbClr val="374151"/>
                </a:solidFill>
                <a:latin typeface="Söhne"/>
              </a:rPr>
              <a:t>Projekt č. 22-11867S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6982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71155-A8E7-4F2A-B9B7-8C64E9A2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/>
              <a:t>Oběhové hospodářství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DB31385D-5D48-4BF9-9CB5-9CCB1CF0D02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2270653"/>
              </p:ext>
            </p:extLst>
          </p:nvPr>
        </p:nvGraphicFramePr>
        <p:xfrm>
          <a:off x="6172199" y="1067198"/>
          <a:ext cx="5553075" cy="474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DA614929-0A2D-4603-A1A9-AED3644949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/>
          <a:stretch/>
        </p:blipFill>
        <p:spPr>
          <a:xfrm>
            <a:off x="600075" y="1305016"/>
            <a:ext cx="5286374" cy="44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1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71155-A8E7-4F2A-B9B7-8C64E9A2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 dirty="0"/>
              <a:t>Složení SKO - stratifikace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9332444B-2795-4DFA-A701-39B3B63EAC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" y="1381126"/>
            <a:ext cx="6112048" cy="4323920"/>
          </a:xfr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10EEDFE-92A7-4B10-9E4F-B7D6AE3C2A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Získání vlastní reprezentativní  datové základny pro určení složení SKO</a:t>
            </a:r>
          </a:p>
          <a:p>
            <a:r>
              <a:rPr lang="cs-CZ" dirty="0"/>
              <a:t>Určení na základě stratifikace s expertními parametry – zástavba, velikost, typ vytápění</a:t>
            </a:r>
          </a:p>
          <a:p>
            <a:r>
              <a:rPr lang="cs-CZ" dirty="0"/>
              <a:t>Další cíle:</a:t>
            </a:r>
          </a:p>
          <a:p>
            <a:pPr lvl="1"/>
            <a:r>
              <a:rPr lang="cs-CZ" dirty="0"/>
              <a:t>Získaní informací bez rozborů z evidovaných dat</a:t>
            </a:r>
          </a:p>
          <a:p>
            <a:pPr lvl="1"/>
            <a:r>
              <a:rPr lang="cs-CZ" dirty="0"/>
              <a:t>Maximalizovat využití dostupných dat na základě matematických nástrojů</a:t>
            </a:r>
          </a:p>
        </p:txBody>
      </p:sp>
    </p:spTree>
    <p:extLst>
      <p:ext uri="{BB962C8B-B14F-4D97-AF65-F5344CB8AC3E}">
        <p14:creationId xmlns:p14="http://schemas.microsoft.com/office/powerpoint/2010/main" val="423451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725" y="174626"/>
            <a:ext cx="11258550" cy="1206500"/>
          </a:xfrm>
        </p:spPr>
        <p:txBody>
          <a:bodyPr anchor="ctr">
            <a:normAutofit/>
          </a:bodyPr>
          <a:lstStyle/>
          <a:p>
            <a:r>
              <a:rPr lang="cs-CZ" dirty="0"/>
              <a:t>Základní pravidla evidence odpadu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5865A390-F94E-400B-9E2C-E8B078768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233237"/>
            <a:ext cx="11258550" cy="4728410"/>
          </a:xfrm>
        </p:spPr>
        <p:txBody>
          <a:bodyPr>
            <a:normAutofit/>
          </a:bodyPr>
          <a:lstStyle/>
          <a:p>
            <a:pPr lvl="0"/>
            <a:r>
              <a:rPr lang="cs-CZ" sz="2400" dirty="0"/>
              <a:t>Hlášení přes ISPOP – Tvorba PDISOH za pomocí základních kontrol a dopočtů</a:t>
            </a:r>
          </a:p>
          <a:p>
            <a:pPr lvl="1"/>
            <a:r>
              <a:rPr lang="cs-CZ" sz="2000" dirty="0"/>
              <a:t>Souhrnné hlášení z průběžné evidence – </a:t>
            </a:r>
            <a:r>
              <a:rPr lang="cs-CZ" sz="2000" b="1" dirty="0"/>
              <a:t>List 2</a:t>
            </a:r>
          </a:p>
          <a:p>
            <a:pPr lvl="0"/>
            <a:r>
              <a:rPr lang="cs-CZ" sz="2400" dirty="0"/>
              <a:t>Kódy nakládání jsou rozděleny do kategorií plus (produkce a převzetí) a mínus (zpracování a předání).</a:t>
            </a:r>
          </a:p>
          <a:p>
            <a:pPr lvl="0"/>
            <a:r>
              <a:rPr lang="cs-CZ" sz="2400" dirty="0"/>
              <a:t>První písmeno kódu reprezentuje původ odpadu (A = vlastní odpad, B = cizí odpad, C = odpad z předchozích let).</a:t>
            </a:r>
          </a:p>
          <a:p>
            <a:pPr lvl="0"/>
            <a:r>
              <a:rPr lang="cs-CZ" sz="2400" dirty="0"/>
              <a:t>Každý záznam v databázi má uvedeného </a:t>
            </a:r>
            <a:r>
              <a:rPr lang="cs-CZ" sz="2400" dirty="0" err="1"/>
              <a:t>evidenta</a:t>
            </a:r>
            <a:r>
              <a:rPr lang="cs-CZ" sz="2400" dirty="0"/>
              <a:t> a partnera. Partnerem může být také stejná entita jako ohlašovatel (při nakládání bez partnera).</a:t>
            </a:r>
          </a:p>
          <a:p>
            <a:pPr lvl="0"/>
            <a:r>
              <a:rPr lang="cs-CZ" sz="2400" b="1" dirty="0"/>
              <a:t>Hmotnostní bilance musí být pro každý subjekt systému rovna 0 (odpad na vstupu musí být roven odpadu na výstupu).</a:t>
            </a:r>
          </a:p>
          <a:p>
            <a:pPr lvl="0"/>
            <a:r>
              <a:rPr lang="cs-CZ" sz="2400" b="1" dirty="0"/>
              <a:t>Množství evidovaného odpadu při předání si musí odpovídat v rámci výkazů obou subjektů (příjemce a odesílatel).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6082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E98C9-A5AB-425A-AEE1-41890AAD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– příklad 19 08 05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8575B1-2FCA-4781-A4F0-CAA305447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Evidence ve </a:t>
            </a:r>
            <a:r>
              <a:rPr lang="cs-CZ" b="1" dirty="0"/>
              <a:t>zvodnělém stavu</a:t>
            </a:r>
          </a:p>
          <a:p>
            <a:pPr lvl="1"/>
            <a:r>
              <a:rPr lang="cs-CZ" dirty="0"/>
              <a:t>Klíčový je podíl sušiny (využitelný materiál)</a:t>
            </a:r>
          </a:p>
          <a:p>
            <a:pPr lvl="1"/>
            <a:r>
              <a:rPr lang="cs-CZ" dirty="0"/>
              <a:t>Eviduje se pouze v místě produkce (List 3 – Údaje o složení kalu)</a:t>
            </a:r>
          </a:p>
          <a:p>
            <a:pPr lvl="1"/>
            <a:r>
              <a:rPr lang="cs-CZ" dirty="0"/>
              <a:t>Skrze řetězec předání je informace ztracena</a:t>
            </a:r>
          </a:p>
          <a:p>
            <a:pPr lvl="1"/>
            <a:r>
              <a:rPr lang="cs-CZ" dirty="0"/>
              <a:t>Chyby v evidenci (hmotnostní nesoulady)</a:t>
            </a:r>
          </a:p>
          <a:p>
            <a:r>
              <a:rPr lang="cs-CZ" b="1" dirty="0"/>
              <a:t>Současnost:</a:t>
            </a:r>
            <a:r>
              <a:rPr lang="cs-CZ" dirty="0"/>
              <a:t> Výpočet na základě průměru ČR v místě produkce</a:t>
            </a:r>
          </a:p>
          <a:p>
            <a:pPr lvl="1"/>
            <a:r>
              <a:rPr lang="cs-CZ" dirty="0"/>
              <a:t>Nedostatečný vhled do systému, nemožnost identifikovat špatné regiony</a:t>
            </a:r>
          </a:p>
          <a:p>
            <a:pPr lvl="1"/>
            <a:r>
              <a:rPr lang="cs-CZ" dirty="0"/>
              <a:t>Nepřesné indikátory OH pro EU</a:t>
            </a:r>
          </a:p>
          <a:p>
            <a:pPr lvl="1"/>
            <a:r>
              <a:rPr lang="cs-CZ" dirty="0"/>
              <a:t>Lze považovat za správné pouze v případě malé variability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36DBB8-E65F-4C45-AF3B-E5955EF9A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293"/>
          <a:stretch/>
        </p:blipFill>
        <p:spPr>
          <a:xfrm>
            <a:off x="8019533" y="271354"/>
            <a:ext cx="3705742" cy="92713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1734AAC-EC65-D394-29E3-2186268FDD51}"/>
              </a:ext>
            </a:extLst>
          </p:cNvPr>
          <p:cNvSpPr txBox="1"/>
          <p:nvPr/>
        </p:nvSpPr>
        <p:spPr>
          <a:xfrm>
            <a:off x="8454067" y="1091948"/>
            <a:ext cx="288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954 </a:t>
            </a:r>
            <a:r>
              <a:rPr lang="cs-CZ" sz="2800" b="1" dirty="0" err="1"/>
              <a:t>kt</a:t>
            </a:r>
            <a:r>
              <a:rPr lang="cs-CZ" sz="2800" b="1" dirty="0"/>
              <a:t> vs 971 </a:t>
            </a:r>
            <a:r>
              <a:rPr lang="cs-CZ" sz="2800" b="1" dirty="0" err="1"/>
              <a:t>kt</a:t>
            </a:r>
            <a:endParaRPr lang="cs-CZ" sz="28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6777199-0566-0765-1316-71C9B99A6653}"/>
              </a:ext>
            </a:extLst>
          </p:cNvPr>
          <p:cNvSpPr txBox="1"/>
          <p:nvPr/>
        </p:nvSpPr>
        <p:spPr>
          <a:xfrm>
            <a:off x="8131946" y="1638223"/>
            <a:ext cx="366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A00 -</a:t>
            </a:r>
            <a:r>
              <a:rPr lang="en-US" sz="2000" b="1" dirty="0"/>
              <a:t>&gt;</a:t>
            </a:r>
            <a:r>
              <a:rPr lang="cs-CZ" sz="2000" b="1" dirty="0"/>
              <a:t> AN3 -</a:t>
            </a:r>
            <a:r>
              <a:rPr lang="en-US" sz="2000" b="1" dirty="0"/>
              <a:t>&gt; B00 </a:t>
            </a:r>
            <a:r>
              <a:rPr lang="cs-CZ" sz="2000" b="1" dirty="0"/>
              <a:t>-</a:t>
            </a:r>
            <a:r>
              <a:rPr lang="en-US" sz="2000" b="1" dirty="0"/>
              <a:t>&gt;</a:t>
            </a:r>
            <a:r>
              <a:rPr lang="cs-CZ" sz="2000" b="1" dirty="0"/>
              <a:t> BN3 ….</a:t>
            </a:r>
          </a:p>
        </p:txBody>
      </p:sp>
    </p:spTree>
    <p:extLst>
      <p:ext uri="{BB962C8B-B14F-4D97-AF65-F5344CB8AC3E}">
        <p14:creationId xmlns:p14="http://schemas.microsoft.com/office/powerpoint/2010/main" val="251719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0"/>
            <a:ext cx="11526253" cy="1206500"/>
          </a:xfrm>
        </p:spPr>
        <p:txBody>
          <a:bodyPr>
            <a:normAutofit/>
          </a:bodyPr>
          <a:lstStyle/>
          <a:p>
            <a:r>
              <a:rPr lang="cs-CZ" sz="3600" dirty="0"/>
              <a:t>Variabilita podílu sušiny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834948-9D7C-4C81-9D6E-8A257B2601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092" y="854821"/>
            <a:ext cx="7897816" cy="5148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97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E98C9-A5AB-425A-AEE1-41890AAD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8575B1-2FCA-4781-A4F0-CAA305447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Větší administrativa – podrobnější a častější hlášení, kontroly</a:t>
            </a:r>
          </a:p>
          <a:p>
            <a:r>
              <a:rPr lang="cs-CZ" dirty="0"/>
              <a:t>Analýza dat, rekonstrukce, matematické modely, AI</a:t>
            </a:r>
          </a:p>
          <a:p>
            <a:endParaRPr lang="cs-CZ" dirty="0"/>
          </a:p>
          <a:p>
            <a:r>
              <a:rPr lang="cs-CZ" b="1" dirty="0"/>
              <a:t>Postup:</a:t>
            </a:r>
          </a:p>
          <a:p>
            <a:pPr lvl="1"/>
            <a:r>
              <a:rPr lang="cs-CZ" dirty="0"/>
              <a:t>Identifikace chyb</a:t>
            </a:r>
          </a:p>
          <a:p>
            <a:pPr lvl="1"/>
            <a:r>
              <a:rPr lang="cs-CZ" dirty="0"/>
              <a:t>Rekonstrukce </a:t>
            </a:r>
          </a:p>
          <a:p>
            <a:pPr lvl="1"/>
            <a:r>
              <a:rPr lang="cs-CZ" dirty="0"/>
              <a:t>Odhad složení na základě regionálního průměrován</a:t>
            </a:r>
          </a:p>
          <a:p>
            <a:pPr lvl="2"/>
            <a:r>
              <a:rPr lang="cs-CZ" dirty="0"/>
              <a:t>Stejný princip jako dosud, jen realizovaný ve větším detailu</a:t>
            </a:r>
          </a:p>
          <a:p>
            <a:pPr lvl="2"/>
            <a:r>
              <a:rPr lang="cs-CZ" dirty="0"/>
              <a:t>Výsledné složení ovlivňují pouze toky navázané na subjekt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90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0"/>
            <a:ext cx="11526253" cy="1206500"/>
          </a:xfrm>
        </p:spPr>
        <p:txBody>
          <a:bodyPr>
            <a:normAutofit/>
          </a:bodyPr>
          <a:lstStyle/>
          <a:p>
            <a:r>
              <a:rPr lang="cs-CZ" sz="3600" dirty="0"/>
              <a:t>Regionální průměrování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7543CE-1AC5-4E40-90D5-54EE266A29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497" y="1088966"/>
            <a:ext cx="7771005" cy="4680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422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becna_sablona_prezentace_UPI_FSI_VUT__CS__format_16-9.potx" id="{60FAA69B-4A3E-4395-8822-6B6E74FD3703}" vid="{5FE19012-0CB8-4CFD-8F6C-271684860D9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obecna_sablona_prezentace_UPI_FSI_VUT__CS__format_16-9</Template>
  <TotalTime>8608</TotalTime>
  <Words>740</Words>
  <Application>Microsoft Office PowerPoint</Application>
  <PresentationFormat>Širokoúhlá obrazovka</PresentationFormat>
  <Paragraphs>111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Söhne</vt:lpstr>
      <vt:lpstr>Motiv Office</vt:lpstr>
      <vt:lpstr>Odhad složení kalů v místě zpracování na základě evidovaných dat</vt:lpstr>
      <vt:lpstr>Motivace &amp; Obsah</vt:lpstr>
      <vt:lpstr>Oběhové hospodářství</vt:lpstr>
      <vt:lpstr>Složení SKO - stratifikace</vt:lpstr>
      <vt:lpstr>Základní pravidla evidence odpadu</vt:lpstr>
      <vt:lpstr>Evidence – příklad 19 08 05</vt:lpstr>
      <vt:lpstr>Variabilita podílu sušiny</vt:lpstr>
      <vt:lpstr>Řešení</vt:lpstr>
      <vt:lpstr>Regionální průměrování</vt:lpstr>
      <vt:lpstr>Přístup k vyhodnocení</vt:lpstr>
      <vt:lpstr>Chyby při předání odpadu</vt:lpstr>
      <vt:lpstr>Opravy chybných předání</vt:lpstr>
      <vt:lpstr>Výsledky opravy</vt:lpstr>
      <vt:lpstr>Oprava zbývajících nesouladů</vt:lpstr>
      <vt:lpstr>Bodový odhad</vt:lpstr>
      <vt:lpstr>Výsledky – Kraje</vt:lpstr>
      <vt:lpstr>Výsledky – ORP</vt:lpstr>
      <vt:lpstr>Intervalový odhad - variabilita</vt:lpstr>
      <vt:lpstr>Porovnání výsledků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Pluskal Jaroslav (170449)</cp:lastModifiedBy>
  <cp:revision>61</cp:revision>
  <dcterms:created xsi:type="dcterms:W3CDTF">2019-03-20T10:35:39Z</dcterms:created>
  <dcterms:modified xsi:type="dcterms:W3CDTF">2023-10-17T10:56:33Z</dcterms:modified>
</cp:coreProperties>
</file>