
<file path=[Content_Types].xml><?xml version="1.0" encoding="utf-8"?>
<Types xmlns="http://schemas.openxmlformats.org/package/2006/content-types">
  <Default Extension="heic" ContentType="image/heic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sldIdLst>
    <p:sldId id="257" r:id="rId2"/>
    <p:sldId id="267" r:id="rId3"/>
    <p:sldId id="328" r:id="rId4"/>
    <p:sldId id="318" r:id="rId5"/>
    <p:sldId id="336" r:id="rId6"/>
    <p:sldId id="309" r:id="rId7"/>
    <p:sldId id="327" r:id="rId8"/>
    <p:sldId id="330" r:id="rId9"/>
    <p:sldId id="331" r:id="rId10"/>
    <p:sldId id="332" r:id="rId11"/>
    <p:sldId id="337" r:id="rId12"/>
    <p:sldId id="333" r:id="rId13"/>
    <p:sldId id="334" r:id="rId14"/>
    <p:sldId id="335" r:id="rId15"/>
    <p:sldId id="329" r:id="rId16"/>
    <p:sldId id="326" r:id="rId17"/>
    <p:sldId id="278" r:id="rId18"/>
  </p:sldIdLst>
  <p:sldSz cx="9144000" cy="6858000" type="screen4x3"/>
  <p:notesSz cx="6792913" cy="992505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69" autoAdjust="0"/>
    <p:restoredTop sz="94660"/>
  </p:normalViewPr>
  <p:slideViewPr>
    <p:cSldViewPr>
      <p:cViewPr varScale="1">
        <p:scale>
          <a:sx n="82" d="100"/>
          <a:sy n="82" d="100"/>
        </p:scale>
        <p:origin x="161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3595" cy="49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4" tIns="45697" rIns="91394" bIns="4569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7746" y="1"/>
            <a:ext cx="2943595" cy="49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4" tIns="45697" rIns="91394" bIns="4569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292" y="4714399"/>
            <a:ext cx="5434330" cy="446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4" tIns="45697" rIns="91394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7076"/>
            <a:ext cx="2943595" cy="49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4" tIns="45697" rIns="91394" bIns="4569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7746" y="9427076"/>
            <a:ext cx="2943595" cy="49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4" tIns="45697" rIns="91394" bIns="4569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BDBB5277-F5F1-4AB2-BA38-7B02E6C2C0A5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5540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579" indent="-285607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2429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599400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6371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3343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0314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7286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4257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8FE962E4-06CB-4BC7-A3D2-4908EF30D546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132153" y="754718"/>
            <a:ext cx="4528608" cy="372189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394" tIns="45697" rIns="91394" bIns="4569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cs-CZ" altLang="cs-CZ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/>
          </p:nvPr>
        </p:nvSpPr>
        <p:spPr>
          <a:xfrm>
            <a:off x="679292" y="4714399"/>
            <a:ext cx="5431186" cy="446282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62956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579" indent="-285607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2429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599400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6371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3343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0314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7286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4257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32053673-566D-4F9E-9AB5-7C83A920FC7B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132153" y="754718"/>
            <a:ext cx="4528608" cy="372189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394" tIns="45697" rIns="91394" bIns="4569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cs-CZ" altLang="cs-CZ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/>
          </p:nvPr>
        </p:nvSpPr>
        <p:spPr>
          <a:xfrm>
            <a:off x="679292" y="4714399"/>
            <a:ext cx="5431186" cy="446282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14695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579" indent="-285607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2429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599400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6371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3343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0314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7286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4257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32053673-566D-4F9E-9AB5-7C83A920FC7B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132153" y="754718"/>
            <a:ext cx="4528608" cy="372189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394" tIns="45697" rIns="91394" bIns="4569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cs-CZ" altLang="cs-CZ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/>
          </p:nvPr>
        </p:nvSpPr>
        <p:spPr>
          <a:xfrm>
            <a:off x="679292" y="4714399"/>
            <a:ext cx="5431186" cy="446282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21583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579" indent="-285607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2429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599400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6371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3343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0314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7286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4257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32053673-566D-4F9E-9AB5-7C83A920FC7B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132153" y="754718"/>
            <a:ext cx="4528608" cy="372189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394" tIns="45697" rIns="91394" bIns="4569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cs-CZ" altLang="cs-CZ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/>
          </p:nvPr>
        </p:nvSpPr>
        <p:spPr>
          <a:xfrm>
            <a:off x="679292" y="4714399"/>
            <a:ext cx="5431186" cy="446282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36067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579" indent="-285607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2429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599400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6371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3343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0314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7286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4257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32053673-566D-4F9E-9AB5-7C83A920FC7B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132153" y="754718"/>
            <a:ext cx="4528608" cy="372189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394" tIns="45697" rIns="91394" bIns="4569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cs-CZ" altLang="cs-CZ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/>
          </p:nvPr>
        </p:nvSpPr>
        <p:spPr>
          <a:xfrm>
            <a:off x="679292" y="4714399"/>
            <a:ext cx="5431186" cy="446282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2487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579" indent="-285607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2429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599400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6371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3343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0314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7286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4257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32053673-566D-4F9E-9AB5-7C83A920FC7B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132153" y="754718"/>
            <a:ext cx="4528608" cy="372189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394" tIns="45697" rIns="91394" bIns="4569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cs-CZ" altLang="cs-CZ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/>
          </p:nvPr>
        </p:nvSpPr>
        <p:spPr>
          <a:xfrm>
            <a:off x="679292" y="4714399"/>
            <a:ext cx="5431186" cy="446282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79197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579" indent="-285607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2429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599400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6371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3343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0314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7286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4257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32053673-566D-4F9E-9AB5-7C83A920FC7B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132153" y="754718"/>
            <a:ext cx="4528608" cy="372189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394" tIns="45697" rIns="91394" bIns="4569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cs-CZ" altLang="cs-CZ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/>
          </p:nvPr>
        </p:nvSpPr>
        <p:spPr>
          <a:xfrm>
            <a:off x="679292" y="4714399"/>
            <a:ext cx="5431186" cy="446282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76953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579" indent="-285607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2429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599400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6371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3343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0314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7286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4257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32053673-566D-4F9E-9AB5-7C83A920FC7B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132153" y="754718"/>
            <a:ext cx="4528608" cy="372189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394" tIns="45697" rIns="91394" bIns="4569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cs-CZ" altLang="cs-CZ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/>
          </p:nvPr>
        </p:nvSpPr>
        <p:spPr>
          <a:xfrm>
            <a:off x="679292" y="4714399"/>
            <a:ext cx="5431186" cy="446282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90688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579" indent="-285607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2429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599400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6371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3343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0314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7286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4257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32053673-566D-4F9E-9AB5-7C83A920FC7B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132153" y="754718"/>
            <a:ext cx="4528608" cy="372189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394" tIns="45697" rIns="91394" bIns="4569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cs-CZ" altLang="cs-CZ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/>
          </p:nvPr>
        </p:nvSpPr>
        <p:spPr>
          <a:xfrm>
            <a:off x="679292" y="4714399"/>
            <a:ext cx="5431186" cy="446282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80115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579" indent="-285607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2429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599400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6371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3343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0314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7286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4257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32053673-566D-4F9E-9AB5-7C83A920FC7B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132153" y="754718"/>
            <a:ext cx="4528608" cy="372189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394" tIns="45697" rIns="91394" bIns="4569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cs-CZ" altLang="cs-CZ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/>
          </p:nvPr>
        </p:nvSpPr>
        <p:spPr>
          <a:xfrm>
            <a:off x="679292" y="4714399"/>
            <a:ext cx="5431186" cy="446282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89519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579" indent="-285607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2429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599400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6371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3343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0314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7286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4257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32053673-566D-4F9E-9AB5-7C83A920FC7B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132153" y="754718"/>
            <a:ext cx="4528608" cy="372189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394" tIns="45697" rIns="91394" bIns="4569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cs-CZ" altLang="cs-CZ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/>
          </p:nvPr>
        </p:nvSpPr>
        <p:spPr>
          <a:xfrm>
            <a:off x="679292" y="4714399"/>
            <a:ext cx="5431186" cy="446282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51050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579" indent="-285607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2429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599400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6371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3343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0314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7286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4257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32053673-566D-4F9E-9AB5-7C83A920FC7B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132153" y="754718"/>
            <a:ext cx="4528608" cy="372189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394" tIns="45697" rIns="91394" bIns="4569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cs-CZ" altLang="cs-CZ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/>
          </p:nvPr>
        </p:nvSpPr>
        <p:spPr>
          <a:xfrm>
            <a:off x="679292" y="4714399"/>
            <a:ext cx="5431186" cy="446282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99194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579" indent="-285607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2429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599400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6371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3343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0314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7286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4257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32053673-566D-4F9E-9AB5-7C83A920FC7B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132153" y="754718"/>
            <a:ext cx="4528608" cy="372189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394" tIns="45697" rIns="91394" bIns="4569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cs-CZ" altLang="cs-CZ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/>
          </p:nvPr>
        </p:nvSpPr>
        <p:spPr>
          <a:xfrm>
            <a:off x="679292" y="4714399"/>
            <a:ext cx="5431186" cy="446282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80832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579" indent="-285607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2429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599400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6371" indent="-228486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3343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0314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7286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4257" indent="-2284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32053673-566D-4F9E-9AB5-7C83A920FC7B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132153" y="754718"/>
            <a:ext cx="4528608" cy="372189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394" tIns="45697" rIns="91394" bIns="45697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cs-CZ" altLang="cs-CZ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/>
          </p:nvPr>
        </p:nvSpPr>
        <p:spPr>
          <a:xfrm>
            <a:off x="679292" y="4714399"/>
            <a:ext cx="5431186" cy="446282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1766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FB8CD-1211-43C7-A8EA-ABA94DF8730C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51129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05E63-A8DB-40EB-8E89-BE2257D5B185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1978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6225" y="128588"/>
            <a:ext cx="2055813" cy="5992812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6625" cy="5992812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75B74-61ED-450E-960B-55366A3B29AF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97027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5EF86-E540-4DCE-912F-7285523C5830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79124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72D85-D7E9-4E6F-B773-FDBBD84CC2F3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34722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2687F-CA9C-44B6-A544-78090C4358AF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91288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44EB7-E9FF-4B6D-8E4F-0EFA8BE3F29B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1808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7CE6A-878C-4058-AC46-4148F6C15325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238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9F549-D8E0-4780-A9B2-58ACA078FAB4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5857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C8B0B-B23F-457B-8FB2-515117061912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32321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3831F-7DE9-4193-8C1C-557758354F15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2185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4838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titulního textu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419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textu osnovy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 osnovy</a:t>
            </a:r>
          </a:p>
          <a:p>
            <a:pPr lvl="4"/>
            <a:r>
              <a:rPr lang="en-GB" altLang="cs-CZ"/>
              <a:t>Pátá úroveň osnovy</a:t>
            </a:r>
          </a:p>
          <a:p>
            <a:pPr lvl="4"/>
            <a:r>
              <a:rPr lang="en-GB" altLang="cs-CZ"/>
              <a:t>Šestá úroveň</a:t>
            </a:r>
          </a:p>
          <a:p>
            <a:pPr lvl="4"/>
            <a:r>
              <a:rPr lang="en-GB" altLang="cs-CZ"/>
              <a:t>Sedmá úroveň</a:t>
            </a:r>
          </a:p>
          <a:p>
            <a:pPr lvl="4"/>
            <a:r>
              <a:rPr lang="en-GB" altLang="cs-CZ"/>
              <a:t>Osmá úroveň textu</a:t>
            </a:r>
          </a:p>
          <a:p>
            <a:pPr lvl="4"/>
            <a:r>
              <a:rPr lang="en-GB" altLang="cs-CZ"/>
              <a:t>Devátá úroveň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defTabSz="449263" eaLnBrk="1" hangingPunct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dirty="0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defTabSz="449263" eaLnBrk="1" hangingPunct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5F045BD-322C-46B8-A9D2-CE310B258280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marL="2057400" indent="-228600" algn="ctr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2057400" indent="-228600" algn="ctr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Myriad Pro Light" pitchFamily="32" charset="0"/>
          <a:cs typeface="Lucida Sans Unicode" panose="020B0602030504020204" pitchFamily="34" charset="0"/>
        </a:defRPr>
      </a:lvl2pPr>
      <a:lvl3pPr marL="2057400" indent="-228600" algn="ctr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Myriad Pro Light" pitchFamily="32" charset="0"/>
          <a:cs typeface="Lucida Sans Unicode" panose="020B0602030504020204" pitchFamily="34" charset="0"/>
        </a:defRPr>
      </a:lvl3pPr>
      <a:lvl4pPr marL="2057400" indent="-228600" algn="ctr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Myriad Pro Light" pitchFamily="32" charset="0"/>
          <a:cs typeface="Lucida Sans Unicode" panose="020B0602030504020204" pitchFamily="34" charset="0"/>
        </a:defRPr>
      </a:lvl4pPr>
      <a:lvl5pPr marL="2057400" indent="-228600" algn="ctr" defTabSz="449263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Myriad Pro Light" pitchFamily="32" charset="0"/>
          <a:cs typeface="Lucida Sans Unicode" panose="020B0602030504020204" pitchFamily="34" charset="0"/>
        </a:defRPr>
      </a:lvl5pPr>
      <a:lvl6pPr marL="2514600" indent="-228600" algn="ctr" defTabSz="449263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Myriad Pro Light" pitchFamily="32" charset="0"/>
          <a:cs typeface="Lucida Sans Unicode" panose="020B0602030504020204" pitchFamily="34" charset="0"/>
        </a:defRPr>
      </a:lvl6pPr>
      <a:lvl7pPr marL="2971800" indent="-228600" algn="ctr" defTabSz="449263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Myriad Pro Light" pitchFamily="32" charset="0"/>
          <a:cs typeface="Lucida Sans Unicode" panose="020B0602030504020204" pitchFamily="34" charset="0"/>
        </a:defRPr>
      </a:lvl7pPr>
      <a:lvl8pPr marL="3429000" indent="-228600" algn="ctr" defTabSz="449263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Myriad Pro Light" pitchFamily="32" charset="0"/>
          <a:cs typeface="Lucida Sans Unicode" panose="020B0602030504020204" pitchFamily="34" charset="0"/>
        </a:defRPr>
      </a:lvl8pPr>
      <a:lvl9pPr marL="3886200" indent="-228600" algn="ctr" defTabSz="449263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Myriad Pro Light" pitchFamily="32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eaLnBrk="0" fontAlgn="base" hangingPunct="0">
        <a:lnSpc>
          <a:spcPct val="94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4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4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heic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F41410C7-CE65-4A41-8B9C-F781342C3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733256"/>
            <a:ext cx="8856984" cy="92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71496" rIns="90000" bIns="46800">
            <a:spAutoFit/>
          </a:bodyPr>
          <a:lstStyle>
            <a:lvl1pPr defTabSz="449263">
              <a:lnSpc>
                <a:spcPct val="94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ct val="94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ct val="94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9pPr>
          </a:lstStyle>
          <a:p>
            <a:pPr algn="l"/>
            <a:r>
              <a:rPr lang="cs-CZ" sz="24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Recyklace lithiových baterií v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Kovohut</a:t>
            </a:r>
            <a:r>
              <a:rPr lang="cs-CZ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Calibri" panose="020F0502020204030204" pitchFamily="34" charset="0"/>
              </a:rPr>
              <a:t>ích</a:t>
            </a:r>
            <a:r>
              <a:rPr lang="en-US" sz="24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Příbram</a:t>
            </a:r>
            <a:endParaRPr lang="cs-CZ" sz="2400" b="1" dirty="0">
              <a:solidFill>
                <a:schemeClr val="bg1"/>
              </a:solidFill>
              <a:effectLst/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algn="l"/>
            <a:r>
              <a:rPr lang="cs-CZ" altLang="cs-CZ" sz="2400" b="1" dirty="0">
                <a:solidFill>
                  <a:schemeClr val="bg1"/>
                </a:solidFill>
                <a:latin typeface="Open Sans" panose="020B0606030504020204" pitchFamily="34" charset="0"/>
              </a:rPr>
              <a:t>První rok provozu</a:t>
            </a:r>
            <a:endParaRPr lang="cs-CZ" altLang="cs-CZ" sz="2400" dirty="0">
              <a:solidFill>
                <a:schemeClr val="bg1"/>
              </a:solidFill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F6224FAB-B45F-4718-A6F7-16BC204F9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2348880"/>
            <a:ext cx="7786627" cy="320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71496" rIns="90000" bIns="46800">
            <a:spAutoFit/>
          </a:bodyPr>
          <a:lstStyle>
            <a:lvl1pPr defTabSz="449263">
              <a:lnSpc>
                <a:spcPct val="94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ct val="94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ct val="94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Odpadní voda</a:t>
            </a:r>
          </a:p>
          <a:p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Obsahuje kromě C, grafitu i </a:t>
            </a:r>
            <a:r>
              <a:rPr lang="cs-CZ" altLang="cs-CZ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</a:t>
            </a: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P, které je potřeba se naučit z vody získávat pro vyšší recyklační účinnost. </a:t>
            </a:r>
          </a:p>
          <a:p>
            <a:endParaRPr lang="cs-CZ" altLang="cs-CZ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Externí </a:t>
            </a:r>
            <a:r>
              <a:rPr lang="cs-CZ" altLang="cs-CZ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odpadářské</a:t>
            </a: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firmy, vysoké školy i komerční výzkum probíhá paralelně.</a:t>
            </a:r>
          </a:p>
          <a:p>
            <a:r>
              <a:rPr lang="cs-CZ" altLang="cs-CZ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Není možné splnit budoucí limity recyklační účinnosti bez dalšího </a:t>
            </a:r>
            <a:r>
              <a:rPr lang="cs-CZ" altLang="cs-CZ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VaV</a:t>
            </a: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průzkumu trhu. 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16078193-46EB-4B78-AB12-2F634A950E71}"/>
              </a:ext>
            </a:extLst>
          </p:cNvPr>
          <p:cNvGrpSpPr/>
          <p:nvPr/>
        </p:nvGrpSpPr>
        <p:grpSpPr>
          <a:xfrm>
            <a:off x="1098056" y="1473888"/>
            <a:ext cx="5904214" cy="696719"/>
            <a:chOff x="1098056" y="1473888"/>
            <a:chExt cx="5904214" cy="696719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605FE096-BCB2-4491-84C4-97AD6603E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1730" y="1556792"/>
              <a:ext cx="4860540" cy="524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71496" rIns="90000" bIns="46800">
              <a:spAutoFit/>
            </a:bodyPr>
            <a:lstStyle>
              <a:lvl1pPr defTabSz="449263">
                <a:lnSpc>
                  <a:spcPct val="94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32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1pPr>
              <a:lvl2pPr marL="742950" indent="-285750" defTabSz="449263">
                <a:lnSpc>
                  <a:spcPct val="94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8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2pPr>
              <a:lvl3pPr marL="1143000" indent="-228600" defTabSz="449263">
                <a:lnSpc>
                  <a:spcPct val="94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4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3pPr>
              <a:lvl4pPr marL="1600200" indent="-228600" defTabSz="449263">
                <a:lnSpc>
                  <a:spcPct val="94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4pPr>
              <a:lvl5pPr marL="2057400" indent="-228600" defTabSz="449263">
                <a:lnSpc>
                  <a:spcPct val="94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9pPr>
            </a:lstStyle>
            <a:p>
              <a:r>
                <a:rPr lang="cs-CZ" altLang="cs-CZ" sz="28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Recyklační proces - výstupy</a:t>
              </a:r>
            </a:p>
          </p:txBody>
        </p:sp>
        <p:pic>
          <p:nvPicPr>
            <p:cNvPr id="7" name="Picture 2" descr="Komplexní systém recyklace baterií se připravuje ve Finsku — Solární Novinky">
              <a:extLst>
                <a:ext uri="{FF2B5EF4-FFF2-40B4-BE49-F238E27FC236}">
                  <a16:creationId xmlns:a16="http://schemas.microsoft.com/office/drawing/2014/main" id="{4ACF9FD5-E25E-4967-8382-6E979AF09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056" y="1473888"/>
              <a:ext cx="1046982" cy="69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95938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F6224FAB-B45F-4718-A6F7-16BC204F9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694" y="2348880"/>
            <a:ext cx="8069778" cy="380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71496" rIns="90000" bIns="46800">
            <a:spAutoFit/>
          </a:bodyPr>
          <a:lstStyle>
            <a:lvl1pPr defTabSz="449263">
              <a:lnSpc>
                <a:spcPct val="94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ct val="94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ct val="94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Baterie, články, moduly pro 2nd Life</a:t>
            </a:r>
          </a:p>
          <a:p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Dle nové legislativy upřednostňované nade vší recyklaci.</a:t>
            </a:r>
          </a:p>
          <a:p>
            <a:endParaRPr lang="cs-CZ" altLang="cs-CZ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Reálně</a:t>
            </a:r>
          </a:p>
          <a:p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Odborná kontrola, posouzení, sestavení a uvedení do nového provozu?</a:t>
            </a:r>
          </a:p>
          <a:p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Souhlas původního výrobce, re-</a:t>
            </a:r>
            <a:r>
              <a:rPr lang="cs-CZ" altLang="cs-CZ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brand</a:t>
            </a: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baterie, nový pasport baterie, záruka, zákazník?</a:t>
            </a:r>
          </a:p>
          <a:p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Nespočet manipulací a dokumentace.</a:t>
            </a:r>
          </a:p>
          <a:p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Spousta otázek neřešící přísnou legislativu a na konci kdo to zaplatí?</a:t>
            </a:r>
          </a:p>
          <a:p>
            <a:r>
              <a:rPr lang="cs-CZ" altLang="cs-CZ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16078193-46EB-4B78-AB12-2F634A950E71}"/>
              </a:ext>
            </a:extLst>
          </p:cNvPr>
          <p:cNvGrpSpPr/>
          <p:nvPr/>
        </p:nvGrpSpPr>
        <p:grpSpPr>
          <a:xfrm>
            <a:off x="1619893" y="1340768"/>
            <a:ext cx="5904214" cy="696719"/>
            <a:chOff x="1098056" y="1473888"/>
            <a:chExt cx="5904214" cy="696719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605FE096-BCB2-4491-84C4-97AD6603E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1730" y="1556792"/>
              <a:ext cx="4860540" cy="524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71496" rIns="90000" bIns="46800">
              <a:spAutoFit/>
            </a:bodyPr>
            <a:lstStyle>
              <a:lvl1pPr defTabSz="449263">
                <a:lnSpc>
                  <a:spcPct val="94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32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1pPr>
              <a:lvl2pPr marL="742950" indent="-285750" defTabSz="449263">
                <a:lnSpc>
                  <a:spcPct val="94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8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2pPr>
              <a:lvl3pPr marL="1143000" indent="-228600" defTabSz="449263">
                <a:lnSpc>
                  <a:spcPct val="94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4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3pPr>
              <a:lvl4pPr marL="1600200" indent="-228600" defTabSz="449263">
                <a:lnSpc>
                  <a:spcPct val="94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4pPr>
              <a:lvl5pPr marL="2057400" indent="-228600" defTabSz="449263">
                <a:lnSpc>
                  <a:spcPct val="94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9pPr>
            </a:lstStyle>
            <a:p>
              <a:r>
                <a:rPr lang="cs-CZ" altLang="cs-CZ" sz="28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Recyklační proces -výstupy</a:t>
              </a:r>
            </a:p>
          </p:txBody>
        </p:sp>
        <p:pic>
          <p:nvPicPr>
            <p:cNvPr id="7" name="Picture 2" descr="Komplexní systém recyklace baterií se připravuje ve Finsku — Solární Novinky">
              <a:extLst>
                <a:ext uri="{FF2B5EF4-FFF2-40B4-BE49-F238E27FC236}">
                  <a16:creationId xmlns:a16="http://schemas.microsoft.com/office/drawing/2014/main" id="{4ACF9FD5-E25E-4967-8382-6E979AF09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056" y="1473888"/>
              <a:ext cx="1046982" cy="69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74085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F6224FAB-B45F-4718-A6F7-16BC204F9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064" y="1772816"/>
            <a:ext cx="8640960" cy="47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71496" rIns="90000" bIns="46800">
            <a:spAutoFit/>
          </a:bodyPr>
          <a:lstStyle>
            <a:lvl1pPr defTabSz="449263">
              <a:lnSpc>
                <a:spcPct val="94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ct val="94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ct val="94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Náklady</a:t>
            </a:r>
          </a:p>
          <a:p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Vysoký podíl manuální práce při činnostech před započetím procesu recyklace. Podíl </a:t>
            </a:r>
            <a:r>
              <a:rPr lang="cs-CZ" altLang="cs-CZ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čl.hod</a:t>
            </a: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./1 t recyklovaného materiálu extrémně vysoký.</a:t>
            </a:r>
          </a:p>
          <a:p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Výnosy </a:t>
            </a:r>
          </a:p>
          <a:p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Recyklační poplatky</a:t>
            </a:r>
          </a:p>
          <a:p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Vzhledem ke zvýšenému zájmu o </a:t>
            </a:r>
            <a:r>
              <a:rPr lang="cs-CZ" altLang="cs-CZ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</a:t>
            </a: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 recyklaci ze zahraničí nízké a nejisté.</a:t>
            </a:r>
          </a:p>
          <a:p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Tržby z prodeje výstupů</a:t>
            </a:r>
          </a:p>
          <a:p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ovlivněny vysokým obsahem nečistot (C, grafit a vlhkost). Možno eliminovat metalurgickými procesy, při zpracování do 249 t/rok se nevyplatí instalovat pec s filtrací odprašků. Zde probíhá další vývoj za účelem zlepšení ekonomiky, který nejde ale ruku v ruce se zpřísňujícími se limity recyklační účinnosti.</a:t>
            </a:r>
          </a:p>
          <a:p>
            <a:r>
              <a:rPr lang="cs-CZ" altLang="cs-CZ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Recyklace, tedy znovuvyužití materiálu k výrobě Li baterií v současné době nereálné, jde o potvrzení využití prvků k recyklaci (Ni, Co).</a:t>
            </a:r>
            <a:endParaRPr lang="cs-CZ" altLang="cs-CZ" sz="1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16078193-46EB-4B78-AB12-2F634A950E71}"/>
              </a:ext>
            </a:extLst>
          </p:cNvPr>
          <p:cNvGrpSpPr/>
          <p:nvPr/>
        </p:nvGrpSpPr>
        <p:grpSpPr>
          <a:xfrm>
            <a:off x="971600" y="1281061"/>
            <a:ext cx="5904214" cy="690307"/>
            <a:chOff x="1098056" y="1473888"/>
            <a:chExt cx="5904214" cy="696719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605FE096-BCB2-4491-84C4-97AD6603E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1730" y="1556792"/>
              <a:ext cx="4860540" cy="524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71496" rIns="90000" bIns="46800">
              <a:spAutoFit/>
            </a:bodyPr>
            <a:lstStyle>
              <a:lvl1pPr defTabSz="449263">
                <a:lnSpc>
                  <a:spcPct val="94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32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1pPr>
              <a:lvl2pPr marL="742950" indent="-285750" defTabSz="449263">
                <a:lnSpc>
                  <a:spcPct val="94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8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2pPr>
              <a:lvl3pPr marL="1143000" indent="-228600" defTabSz="449263">
                <a:lnSpc>
                  <a:spcPct val="94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4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3pPr>
              <a:lvl4pPr marL="1600200" indent="-228600" defTabSz="449263">
                <a:lnSpc>
                  <a:spcPct val="94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4pPr>
              <a:lvl5pPr marL="2057400" indent="-228600" defTabSz="449263">
                <a:lnSpc>
                  <a:spcPct val="94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9pPr>
            </a:lstStyle>
            <a:p>
              <a:r>
                <a:rPr lang="cs-CZ" altLang="cs-CZ" sz="28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Recyklační proces -ekonomika</a:t>
              </a:r>
            </a:p>
          </p:txBody>
        </p:sp>
        <p:pic>
          <p:nvPicPr>
            <p:cNvPr id="7" name="Picture 2" descr="Komplexní systém recyklace baterií se připravuje ve Finsku — Solární Novinky">
              <a:extLst>
                <a:ext uri="{FF2B5EF4-FFF2-40B4-BE49-F238E27FC236}">
                  <a16:creationId xmlns:a16="http://schemas.microsoft.com/office/drawing/2014/main" id="{4ACF9FD5-E25E-4967-8382-6E979AF09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056" y="1473888"/>
              <a:ext cx="1046982" cy="69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3FE4292F-4250-6483-F2BC-2C7524AD1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30223"/>
            <a:ext cx="1425687" cy="105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98496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F6224FAB-B45F-4718-A6F7-16BC204F9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2164195"/>
            <a:ext cx="8640960" cy="359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71496" rIns="90000" bIns="46800">
            <a:spAutoFit/>
          </a:bodyPr>
          <a:lstStyle>
            <a:lvl1pPr defTabSz="449263">
              <a:lnSpc>
                <a:spcPct val="94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ct val="94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ct val="94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 dostupné k recyklaci (v rámci ČR, SK, D, A)</a:t>
            </a:r>
          </a:p>
          <a:p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Zahraniční agentury informují stále o nových vysokých recyklačních kapacitách uváděných do provozu, ve výstavbě..</a:t>
            </a:r>
          </a:p>
          <a:p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Zároveň se korigují počty EV automobilů od r. 2030.</a:t>
            </a:r>
          </a:p>
          <a:p>
            <a:endParaRPr lang="cs-CZ" altLang="cs-CZ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Dle prognóz a odhadů budou Kovohutě Příbram:</a:t>
            </a:r>
          </a:p>
          <a:p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Optimalizovat provoz, technologii, ekonomiku provozu. Případně zavedou 2. a 3. směnu na stávajícím provozu a budou sbírat podklady pro rozhodnutí o výstavbě technologie s kapacitou 2 000 t/rok.</a:t>
            </a:r>
          </a:p>
          <a:p>
            <a:r>
              <a:rPr lang="cs-CZ" altLang="cs-CZ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16078193-46EB-4B78-AB12-2F634A950E71}"/>
              </a:ext>
            </a:extLst>
          </p:cNvPr>
          <p:cNvGrpSpPr/>
          <p:nvPr/>
        </p:nvGrpSpPr>
        <p:grpSpPr>
          <a:xfrm>
            <a:off x="1098056" y="1473888"/>
            <a:ext cx="5904214" cy="690307"/>
            <a:chOff x="1098056" y="1473888"/>
            <a:chExt cx="5904214" cy="696719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605FE096-BCB2-4491-84C4-97AD6603E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1730" y="1556792"/>
              <a:ext cx="4860540" cy="524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71496" rIns="90000" bIns="46800">
              <a:spAutoFit/>
            </a:bodyPr>
            <a:lstStyle>
              <a:lvl1pPr defTabSz="449263">
                <a:lnSpc>
                  <a:spcPct val="94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32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1pPr>
              <a:lvl2pPr marL="742950" indent="-285750" defTabSz="449263">
                <a:lnSpc>
                  <a:spcPct val="94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8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2pPr>
              <a:lvl3pPr marL="1143000" indent="-228600" defTabSz="449263">
                <a:lnSpc>
                  <a:spcPct val="94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4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3pPr>
              <a:lvl4pPr marL="1600200" indent="-228600" defTabSz="449263">
                <a:lnSpc>
                  <a:spcPct val="94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4pPr>
              <a:lvl5pPr marL="2057400" indent="-228600" defTabSz="449263">
                <a:lnSpc>
                  <a:spcPct val="94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9pPr>
            </a:lstStyle>
            <a:p>
              <a:r>
                <a:rPr lang="cs-CZ" altLang="cs-CZ" sz="28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Recyklační proces – 2025+</a:t>
              </a:r>
            </a:p>
          </p:txBody>
        </p:sp>
        <p:pic>
          <p:nvPicPr>
            <p:cNvPr id="7" name="Picture 2" descr="Komplexní systém recyklace baterií se připravuje ve Finsku — Solární Novinky">
              <a:extLst>
                <a:ext uri="{FF2B5EF4-FFF2-40B4-BE49-F238E27FC236}">
                  <a16:creationId xmlns:a16="http://schemas.microsoft.com/office/drawing/2014/main" id="{4ACF9FD5-E25E-4967-8382-6E979AF09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056" y="1473888"/>
              <a:ext cx="1046982" cy="69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27722AC2-D906-E456-E832-4435B7491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73508"/>
            <a:ext cx="1689745" cy="100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81879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F6224FAB-B45F-4718-A6F7-16BC204F9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2164195"/>
            <a:ext cx="8640960" cy="35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71496" rIns="90000" bIns="46800">
            <a:spAutoFit/>
          </a:bodyPr>
          <a:lstStyle>
            <a:lvl1pPr defTabSz="449263">
              <a:lnSpc>
                <a:spcPct val="94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ct val="94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ct val="94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Přenosné </a:t>
            </a:r>
            <a:r>
              <a:rPr lang="cs-CZ" altLang="cs-CZ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</a:t>
            </a: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nepřinesou již velký boom a nárůst trhu, potřeb recyklace.</a:t>
            </a:r>
          </a:p>
          <a:p>
            <a:r>
              <a:rPr lang="cs-CZ" altLang="cs-CZ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Automotive</a:t>
            </a: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očekává boom na základě legislativy, s tím spojené vlastní </a:t>
            </a:r>
            <a:r>
              <a:rPr lang="cs-CZ" altLang="cs-CZ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gigafactory</a:t>
            </a: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následně vlastní recyklační kapacity.</a:t>
            </a:r>
          </a:p>
          <a:p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Tzn. omezený trh pro Kovohutě a jiné </a:t>
            </a:r>
            <a:r>
              <a:rPr lang="cs-CZ" altLang="cs-CZ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recyklátory</a:t>
            </a: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nepropojené s automobilkami.</a:t>
            </a:r>
          </a:p>
          <a:p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Prodeje e-aut se propadají, výroba neefektivní, podpora a dotace na pořízení e-vozu v D a EU se již omezuje a vyskytují se další argumenty proč nadšení e-mobilitou chladne.</a:t>
            </a:r>
          </a:p>
          <a:p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Reakce Kovohutí přehodnocením plánu do r. 2030 je jasná.</a:t>
            </a:r>
          </a:p>
          <a:p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 špičková technologie recyklace „na klíč“ plnící recyklační limity od 2030 nezajistí dostatek surovin, odběr výstupů a rentabilitu provozu.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16078193-46EB-4B78-AB12-2F634A950E71}"/>
              </a:ext>
            </a:extLst>
          </p:cNvPr>
          <p:cNvGrpSpPr/>
          <p:nvPr/>
        </p:nvGrpSpPr>
        <p:grpSpPr>
          <a:xfrm>
            <a:off x="-33874" y="1196752"/>
            <a:ext cx="8352928" cy="1011686"/>
            <a:chOff x="1098056" y="1473888"/>
            <a:chExt cx="7506392" cy="1021083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605FE096-BCB2-4491-84C4-97AD6603E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1730" y="1556792"/>
              <a:ext cx="6462718" cy="938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71496" rIns="90000" bIns="46800">
              <a:spAutoFit/>
            </a:bodyPr>
            <a:lstStyle>
              <a:lvl1pPr defTabSz="449263">
                <a:lnSpc>
                  <a:spcPct val="94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32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1pPr>
              <a:lvl2pPr marL="742950" indent="-285750" defTabSz="449263">
                <a:lnSpc>
                  <a:spcPct val="94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8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2pPr>
              <a:lvl3pPr marL="1143000" indent="-228600" defTabSz="449263">
                <a:lnSpc>
                  <a:spcPct val="94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4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3pPr>
              <a:lvl4pPr marL="1600200" indent="-228600" defTabSz="449263">
                <a:lnSpc>
                  <a:spcPct val="94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4pPr>
              <a:lvl5pPr marL="2057400" indent="-228600" defTabSz="449263">
                <a:lnSpc>
                  <a:spcPct val="94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9pPr>
            </a:lstStyle>
            <a:p>
              <a:r>
                <a:rPr lang="cs-CZ" altLang="cs-CZ" sz="28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Recyklační proces </a:t>
              </a:r>
              <a:r>
                <a:rPr lang="cs-CZ" altLang="cs-CZ" sz="2800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LiB</a:t>
              </a:r>
              <a:r>
                <a:rPr lang="cs-CZ" altLang="cs-CZ" sz="28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v rámci Evropy – trendy a informace</a:t>
              </a:r>
            </a:p>
          </p:txBody>
        </p:sp>
        <p:pic>
          <p:nvPicPr>
            <p:cNvPr id="7" name="Picture 2" descr="Komplexní systém recyklace baterií se připravuje ve Finsku — Solární Novinky">
              <a:extLst>
                <a:ext uri="{FF2B5EF4-FFF2-40B4-BE49-F238E27FC236}">
                  <a16:creationId xmlns:a16="http://schemas.microsoft.com/office/drawing/2014/main" id="{4ACF9FD5-E25E-4967-8382-6E979AF09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056" y="1473888"/>
              <a:ext cx="1046982" cy="69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2337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5187F8D-A774-BB41-AFC0-C11269443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84" y="1023919"/>
            <a:ext cx="8023031" cy="48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19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id="{16078193-46EB-4B78-AB12-2F634A950E71}"/>
              </a:ext>
            </a:extLst>
          </p:cNvPr>
          <p:cNvGrpSpPr/>
          <p:nvPr/>
        </p:nvGrpSpPr>
        <p:grpSpPr>
          <a:xfrm>
            <a:off x="1098056" y="1473888"/>
            <a:ext cx="5900674" cy="696719"/>
            <a:chOff x="1098056" y="1473888"/>
            <a:chExt cx="5900674" cy="696719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605FE096-BCB2-4491-84C4-97AD6603E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8190" y="1536338"/>
              <a:ext cx="4860540" cy="524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71496" rIns="90000" bIns="46800">
              <a:spAutoFit/>
            </a:bodyPr>
            <a:lstStyle>
              <a:lvl1pPr defTabSz="449263">
                <a:lnSpc>
                  <a:spcPct val="94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32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1pPr>
              <a:lvl2pPr marL="742950" indent="-285750" defTabSz="449263">
                <a:lnSpc>
                  <a:spcPct val="94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8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2pPr>
              <a:lvl3pPr marL="1143000" indent="-228600" defTabSz="449263">
                <a:lnSpc>
                  <a:spcPct val="94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4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3pPr>
              <a:lvl4pPr marL="1600200" indent="-228600" defTabSz="449263">
                <a:lnSpc>
                  <a:spcPct val="94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4pPr>
              <a:lvl5pPr marL="2057400" indent="-228600" defTabSz="449263">
                <a:lnSpc>
                  <a:spcPct val="94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9pPr>
            </a:lstStyle>
            <a:p>
              <a:pPr algn="l"/>
              <a:r>
                <a:rPr lang="cs-CZ" altLang="cs-CZ" sz="2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Pilotní &amp; finální  technologie</a:t>
              </a:r>
              <a:endParaRPr lang="cs-CZ" altLang="cs-CZ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" name="Picture 2" descr="Komplexní systém recyklace baterií se připravuje ve Finsku — Solární Novinky">
              <a:extLst>
                <a:ext uri="{FF2B5EF4-FFF2-40B4-BE49-F238E27FC236}">
                  <a16:creationId xmlns:a16="http://schemas.microsoft.com/office/drawing/2014/main" id="{4ACF9FD5-E25E-4967-8382-6E979AF09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056" y="1473888"/>
              <a:ext cx="1046982" cy="69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" name="Milník 2" title="Milník 2">
            <a:extLst>
              <a:ext uri="{FF2B5EF4-FFF2-40B4-BE49-F238E27FC236}">
                <a16:creationId xmlns:a16="http://schemas.microsoft.com/office/drawing/2014/main" id="{4F2C3BA3-7B45-4992-8224-656FD8BE423C}"/>
              </a:ext>
            </a:extLst>
          </p:cNvPr>
          <p:cNvGrpSpPr/>
          <p:nvPr/>
        </p:nvGrpSpPr>
        <p:grpSpPr>
          <a:xfrm rot="16200000">
            <a:off x="3415846" y="2597221"/>
            <a:ext cx="578105" cy="4014485"/>
            <a:chOff x="1479748" y="1902395"/>
            <a:chExt cx="470254" cy="7810310"/>
          </a:xfrm>
        </p:grpSpPr>
        <p:sp>
          <p:nvSpPr>
            <p:cNvPr id="106" name="Šipka: Dolů 112" title="Vysoká šipka milníku">
              <a:extLst>
                <a:ext uri="{FF2B5EF4-FFF2-40B4-BE49-F238E27FC236}">
                  <a16:creationId xmlns:a16="http://schemas.microsoft.com/office/drawing/2014/main" id="{C0F9A7A2-5DFE-435D-92F5-8A13B187D763}"/>
                </a:ext>
              </a:extLst>
            </p:cNvPr>
            <p:cNvSpPr/>
            <p:nvPr/>
          </p:nvSpPr>
          <p:spPr>
            <a:xfrm>
              <a:off x="1479748" y="1902395"/>
              <a:ext cx="470254" cy="7708329"/>
            </a:xfrm>
            <a:prstGeom prst="downArrow">
              <a:avLst>
                <a:gd name="adj1" fmla="val 100000"/>
                <a:gd name="adj2" fmla="val 50000"/>
              </a:avLst>
            </a:prstGeom>
            <a:gradFill>
              <a:gsLst>
                <a:gs pos="17000">
                  <a:srgbClr val="92D050"/>
                </a:gs>
                <a:gs pos="45000">
                  <a:sysClr val="window" lastClr="FFFFFF">
                    <a:lumMod val="95000"/>
                  </a:sysClr>
                </a:gs>
              </a:gsLst>
              <a:lin ang="5400000" scaled="1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07" name="Textové pole 114">
              <a:extLst>
                <a:ext uri="{FF2B5EF4-FFF2-40B4-BE49-F238E27FC236}">
                  <a16:creationId xmlns:a16="http://schemas.microsoft.com/office/drawing/2014/main" id="{107882BD-87B5-48F6-BF06-CE26D247A9CC}"/>
                </a:ext>
              </a:extLst>
            </p:cNvPr>
            <p:cNvSpPr txBox="1"/>
            <p:nvPr/>
          </p:nvSpPr>
          <p:spPr>
            <a:xfrm rot="5400000">
              <a:off x="-2089224" y="5739616"/>
              <a:ext cx="7608195" cy="3379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Technologie na 249 tun ročně/ </a:t>
              </a:r>
            </a:p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Dle vývoje trhu s </a:t>
              </a:r>
              <a:r>
                <a:rPr kumimoji="0" lang="cs-CZ" sz="135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LiB</a:t>
              </a:r>
              <a:endParaRPr kumimoji="0" lang="cs-CZ" sz="135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</p:txBody>
        </p:sp>
      </p:grpSp>
      <p:grpSp>
        <p:nvGrpSpPr>
          <p:cNvPr id="108" name="Milník 2" title="Milník 2">
            <a:extLst>
              <a:ext uri="{FF2B5EF4-FFF2-40B4-BE49-F238E27FC236}">
                <a16:creationId xmlns:a16="http://schemas.microsoft.com/office/drawing/2014/main" id="{AB32DC1E-4485-4B0C-B2B9-C2A712FC8FCA}"/>
              </a:ext>
            </a:extLst>
          </p:cNvPr>
          <p:cNvGrpSpPr/>
          <p:nvPr/>
        </p:nvGrpSpPr>
        <p:grpSpPr>
          <a:xfrm rot="16200000">
            <a:off x="8078306" y="2380657"/>
            <a:ext cx="570330" cy="2722402"/>
            <a:chOff x="1479744" y="1902396"/>
            <a:chExt cx="470257" cy="3573257"/>
          </a:xfrm>
        </p:grpSpPr>
        <p:sp>
          <p:nvSpPr>
            <p:cNvPr id="109" name="Šipka: Dolů 112" title="Vysoká šipka milníku">
              <a:extLst>
                <a:ext uri="{FF2B5EF4-FFF2-40B4-BE49-F238E27FC236}">
                  <a16:creationId xmlns:a16="http://schemas.microsoft.com/office/drawing/2014/main" id="{042BE935-D849-40A0-91BD-5D038B728FCA}"/>
                </a:ext>
              </a:extLst>
            </p:cNvPr>
            <p:cNvSpPr/>
            <p:nvPr/>
          </p:nvSpPr>
          <p:spPr>
            <a:xfrm>
              <a:off x="1479744" y="1902396"/>
              <a:ext cx="470257" cy="1965635"/>
            </a:xfrm>
            <a:prstGeom prst="downArrow">
              <a:avLst>
                <a:gd name="adj1" fmla="val 100000"/>
                <a:gd name="adj2" fmla="val 50000"/>
              </a:avLst>
            </a:prstGeom>
            <a:gradFill>
              <a:gsLst>
                <a:gs pos="17000">
                  <a:srgbClr val="FF8021"/>
                </a:gs>
                <a:gs pos="45000">
                  <a:sysClr val="window" lastClr="FFFFFF">
                    <a:lumMod val="95000"/>
                  </a:sysClr>
                </a:gs>
              </a:gsLst>
              <a:lin ang="5400000" scaled="1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10" name="Textové pole 114">
              <a:extLst>
                <a:ext uri="{FF2B5EF4-FFF2-40B4-BE49-F238E27FC236}">
                  <a16:creationId xmlns:a16="http://schemas.microsoft.com/office/drawing/2014/main" id="{E5DE6DE2-5829-4332-AB42-92EE7226B6FA}"/>
                </a:ext>
              </a:extLst>
            </p:cNvPr>
            <p:cNvSpPr txBox="1"/>
            <p:nvPr/>
          </p:nvSpPr>
          <p:spPr>
            <a:xfrm rot="5400000">
              <a:off x="65304" y="3649893"/>
              <a:ext cx="3308927" cy="3425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Technologie </a:t>
              </a:r>
            </a:p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135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rebuchet MS" panose="020B0603020202020204" pitchFamily="34" charset="0"/>
                </a:rPr>
                <a:t> </a:t>
              </a:r>
              <a:r>
                <a:rPr kumimoji="0" lang="cs-CZ" sz="1350" b="0" i="0" u="none" strike="sng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10 000 </a:t>
              </a:r>
              <a:r>
                <a:rPr kumimoji="0" lang="cs-CZ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tun</a:t>
              </a:r>
            </a:p>
          </p:txBody>
        </p:sp>
      </p:grpSp>
      <p:sp>
        <p:nvSpPr>
          <p:cNvPr id="111" name="Nadpis 9">
            <a:extLst>
              <a:ext uri="{FF2B5EF4-FFF2-40B4-BE49-F238E27FC236}">
                <a16:creationId xmlns:a16="http://schemas.microsoft.com/office/drawing/2014/main" id="{6527A10F-EA35-4079-8711-9BE510EAA639}"/>
              </a:ext>
            </a:extLst>
          </p:cNvPr>
          <p:cNvSpPr txBox="1">
            <a:spLocks/>
          </p:cNvSpPr>
          <p:nvPr/>
        </p:nvSpPr>
        <p:spPr>
          <a:xfrm>
            <a:off x="710411" y="2682192"/>
            <a:ext cx="2901147" cy="696957"/>
          </a:xfrm>
          <a:prstGeom prst="rect">
            <a:avLst/>
          </a:prstGeom>
        </p:spPr>
        <p:txBody>
          <a:bodyPr vert="horz" lIns="0" tIns="0" rIns="0" bIns="0" rtlCol="0" anchor="t">
            <a:normAutofit fontScale="7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Výhled dle analýz trhu, dostupnosti Lib k recyklaci</a:t>
            </a:r>
          </a:p>
        </p:txBody>
      </p:sp>
      <p:grpSp>
        <p:nvGrpSpPr>
          <p:cNvPr id="112" name="Skupina 111">
            <a:extLst>
              <a:ext uri="{FF2B5EF4-FFF2-40B4-BE49-F238E27FC236}">
                <a16:creationId xmlns:a16="http://schemas.microsoft.com/office/drawing/2014/main" id="{2D334CD7-A8BD-408B-81B4-A8656C53F7DA}"/>
              </a:ext>
            </a:extLst>
          </p:cNvPr>
          <p:cNvGrpSpPr/>
          <p:nvPr/>
        </p:nvGrpSpPr>
        <p:grpSpPr>
          <a:xfrm>
            <a:off x="323528" y="5119420"/>
            <a:ext cx="8395208" cy="630918"/>
            <a:chOff x="323528" y="5066913"/>
            <a:chExt cx="8395208" cy="630918"/>
          </a:xfrm>
        </p:grpSpPr>
        <p:grpSp>
          <p:nvGrpSpPr>
            <p:cNvPr id="113" name="Skupina 112">
              <a:extLst>
                <a:ext uri="{FF2B5EF4-FFF2-40B4-BE49-F238E27FC236}">
                  <a16:creationId xmlns:a16="http://schemas.microsoft.com/office/drawing/2014/main" id="{B2BE9E72-BD77-4415-87B4-6089239F214F}"/>
                </a:ext>
              </a:extLst>
            </p:cNvPr>
            <p:cNvGrpSpPr/>
            <p:nvPr/>
          </p:nvGrpSpPr>
          <p:grpSpPr>
            <a:xfrm>
              <a:off x="323528" y="5067285"/>
              <a:ext cx="8395208" cy="630546"/>
              <a:chOff x="315949" y="4993919"/>
              <a:chExt cx="8395208" cy="630546"/>
            </a:xfrm>
          </p:grpSpPr>
          <p:grpSp>
            <p:nvGrpSpPr>
              <p:cNvPr id="123" name="Časová osa" title="Časová osa">
                <a:extLst>
                  <a:ext uri="{FF2B5EF4-FFF2-40B4-BE49-F238E27FC236}">
                    <a16:creationId xmlns:a16="http://schemas.microsoft.com/office/drawing/2014/main" id="{1625B1EA-A2AC-4C1D-AACD-0349AF447BE1}"/>
                  </a:ext>
                </a:extLst>
              </p:cNvPr>
              <p:cNvGrpSpPr/>
              <p:nvPr/>
            </p:nvGrpSpPr>
            <p:grpSpPr>
              <a:xfrm>
                <a:off x="315949" y="4998079"/>
                <a:ext cx="8290939" cy="626386"/>
                <a:chOff x="418011" y="5519804"/>
                <a:chExt cx="16867659" cy="835181"/>
              </a:xfrm>
            </p:grpSpPr>
            <p:grpSp>
              <p:nvGrpSpPr>
                <p:cNvPr id="138" name="Skupina 137" title="Časová osa">
                  <a:extLst>
                    <a:ext uri="{FF2B5EF4-FFF2-40B4-BE49-F238E27FC236}">
                      <a16:creationId xmlns:a16="http://schemas.microsoft.com/office/drawing/2014/main" id="{791A8C7F-AAB1-45BD-B3BD-A2FFB347C5D6}"/>
                    </a:ext>
                  </a:extLst>
                </p:cNvPr>
                <p:cNvGrpSpPr/>
                <p:nvPr/>
              </p:nvGrpSpPr>
              <p:grpSpPr>
                <a:xfrm>
                  <a:off x="418011" y="5519804"/>
                  <a:ext cx="16867659" cy="168159"/>
                  <a:chOff x="418011" y="3346265"/>
                  <a:chExt cx="16867659" cy="168159"/>
                </a:xfrm>
              </p:grpSpPr>
              <p:cxnSp>
                <p:nvCxnSpPr>
                  <p:cNvPr id="171" name="Přímá spojnice se šipkou 170">
                    <a:extLst>
                      <a:ext uri="{FF2B5EF4-FFF2-40B4-BE49-F238E27FC236}">
                        <a16:creationId xmlns:a16="http://schemas.microsoft.com/office/drawing/2014/main" id="{1317F60E-AC2C-4F69-BA1D-F9DB7D14DB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8011" y="3429000"/>
                    <a:ext cx="16867659" cy="0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ysClr val="window" lastClr="FFFFFF">
                        <a:lumMod val="75000"/>
                      </a:sysClr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72" name="Přímá spojnice 171">
                    <a:extLst>
                      <a:ext uri="{FF2B5EF4-FFF2-40B4-BE49-F238E27FC236}">
                        <a16:creationId xmlns:a16="http://schemas.microsoft.com/office/drawing/2014/main" id="{32B18FB7-FBEE-4D60-A8EA-33C53348F11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67476" y="3346265"/>
                    <a:ext cx="0" cy="165471"/>
                  </a:xfrm>
                  <a:prstGeom prst="line">
                    <a:avLst/>
                  </a:prstGeom>
                  <a:noFill/>
                  <a:ln w="15875" cap="flat" cmpd="sng" algn="ctr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73" name="Přímá spojnice 172">
                    <a:extLst>
                      <a:ext uri="{FF2B5EF4-FFF2-40B4-BE49-F238E27FC236}">
                        <a16:creationId xmlns:a16="http://schemas.microsoft.com/office/drawing/2014/main" id="{C6698D0C-0B27-4BD0-8CD7-7097C4702D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714868" y="3346265"/>
                    <a:ext cx="0" cy="16547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" lastClr="FFFFFF">
                        <a:lumMod val="85000"/>
                      </a:sysClr>
                    </a:solidFill>
                    <a:prstDash val="sysDash"/>
                    <a:miter lim="800000"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74" name="Přímá spojnice 173">
                    <a:extLst>
                      <a:ext uri="{FF2B5EF4-FFF2-40B4-BE49-F238E27FC236}">
                        <a16:creationId xmlns:a16="http://schemas.microsoft.com/office/drawing/2014/main" id="{5C9EFE23-3EDD-4603-B0B5-02C40D74A4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362260" y="3346265"/>
                    <a:ext cx="0" cy="16547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" lastClr="FFFFFF">
                        <a:lumMod val="85000"/>
                      </a:sysClr>
                    </a:solidFill>
                    <a:prstDash val="sysDash"/>
                    <a:miter lim="800000"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75" name="Přímá spojnice 174">
                    <a:extLst>
                      <a:ext uri="{FF2B5EF4-FFF2-40B4-BE49-F238E27FC236}">
                        <a16:creationId xmlns:a16="http://schemas.microsoft.com/office/drawing/2014/main" id="{2EE5C07D-0513-4EF4-B714-2622C27938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009652" y="3346265"/>
                    <a:ext cx="0" cy="16547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" lastClr="FFFFFF">
                        <a:lumMod val="85000"/>
                      </a:sysClr>
                    </a:solidFill>
                    <a:prstDash val="sysDash"/>
                    <a:miter lim="800000"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76" name="Přímá spojnice 175">
                    <a:extLst>
                      <a:ext uri="{FF2B5EF4-FFF2-40B4-BE49-F238E27FC236}">
                        <a16:creationId xmlns:a16="http://schemas.microsoft.com/office/drawing/2014/main" id="{A8A4FB71-A912-44C3-B908-F0C0F3AA2D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57044" y="3346265"/>
                    <a:ext cx="0" cy="165471"/>
                  </a:xfrm>
                  <a:prstGeom prst="line">
                    <a:avLst/>
                  </a:prstGeom>
                  <a:noFill/>
                  <a:ln w="15875" cap="flat" cmpd="sng" algn="ctr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77" name="Přímá spojnice 176">
                    <a:extLst>
                      <a:ext uri="{FF2B5EF4-FFF2-40B4-BE49-F238E27FC236}">
                        <a16:creationId xmlns:a16="http://schemas.microsoft.com/office/drawing/2014/main" id="{F5343B64-7DA9-4713-8AD4-6E9C9E7CDD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04436" y="3346265"/>
                    <a:ext cx="0" cy="16547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" lastClr="FFFFFF">
                        <a:lumMod val="85000"/>
                      </a:sysClr>
                    </a:solidFill>
                    <a:prstDash val="sysDash"/>
                    <a:miter lim="800000"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78" name="Přímá spojnice 177">
                    <a:extLst>
                      <a:ext uri="{FF2B5EF4-FFF2-40B4-BE49-F238E27FC236}">
                        <a16:creationId xmlns:a16="http://schemas.microsoft.com/office/drawing/2014/main" id="{34448569-1CED-4EDE-BEF4-BD902EFE4FC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951828" y="3346265"/>
                    <a:ext cx="0" cy="16547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" lastClr="FFFFFF">
                        <a:lumMod val="85000"/>
                      </a:sysClr>
                    </a:solidFill>
                    <a:prstDash val="sysDash"/>
                    <a:miter lim="800000"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79" name="Přímá spojnice 178">
                    <a:extLst>
                      <a:ext uri="{FF2B5EF4-FFF2-40B4-BE49-F238E27FC236}">
                        <a16:creationId xmlns:a16="http://schemas.microsoft.com/office/drawing/2014/main" id="{9F1F2B1F-8E7D-4031-9CDD-5C5FDBFC4F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99220" y="3346265"/>
                    <a:ext cx="0" cy="16547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" lastClr="FFFFFF">
                        <a:lumMod val="85000"/>
                      </a:sysClr>
                    </a:solidFill>
                    <a:prstDash val="sysDash"/>
                    <a:miter lim="800000"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80" name="Přímá spojnice 179">
                    <a:extLst>
                      <a:ext uri="{FF2B5EF4-FFF2-40B4-BE49-F238E27FC236}">
                        <a16:creationId xmlns:a16="http://schemas.microsoft.com/office/drawing/2014/main" id="{3BE00C87-2323-4647-BEAD-1EA9D6D2FF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246612" y="3346265"/>
                    <a:ext cx="0" cy="165471"/>
                  </a:xfrm>
                  <a:prstGeom prst="line">
                    <a:avLst/>
                  </a:prstGeom>
                  <a:noFill/>
                  <a:ln w="15875" cap="flat" cmpd="sng" algn="ctr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81" name="Přímá spojnice 180">
                    <a:extLst>
                      <a:ext uri="{FF2B5EF4-FFF2-40B4-BE49-F238E27FC236}">
                        <a16:creationId xmlns:a16="http://schemas.microsoft.com/office/drawing/2014/main" id="{2FDF2BB3-79F1-4038-81E6-5EFAEAC1BEE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94004" y="3346265"/>
                    <a:ext cx="0" cy="16547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" lastClr="FFFFFF">
                        <a:lumMod val="85000"/>
                      </a:sysClr>
                    </a:solidFill>
                    <a:prstDash val="sysDash"/>
                    <a:miter lim="800000"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82" name="Přímá spojnice 181">
                    <a:extLst>
                      <a:ext uri="{FF2B5EF4-FFF2-40B4-BE49-F238E27FC236}">
                        <a16:creationId xmlns:a16="http://schemas.microsoft.com/office/drawing/2014/main" id="{F292A0A2-8BD4-4338-85A3-47A9EC7BE2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541396" y="3346265"/>
                    <a:ext cx="0" cy="16547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" lastClr="FFFFFF">
                        <a:lumMod val="85000"/>
                      </a:sysClr>
                    </a:solidFill>
                    <a:prstDash val="sysDash"/>
                    <a:miter lim="800000"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83" name="Přímá spojnice 182">
                    <a:extLst>
                      <a:ext uri="{FF2B5EF4-FFF2-40B4-BE49-F238E27FC236}">
                        <a16:creationId xmlns:a16="http://schemas.microsoft.com/office/drawing/2014/main" id="{A80C4D7C-9AFC-46C0-AEF8-9F6A9ACE29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88788" y="3346265"/>
                    <a:ext cx="0" cy="16547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" lastClr="FFFFFF">
                        <a:lumMod val="85000"/>
                      </a:sysClr>
                    </a:solidFill>
                    <a:prstDash val="sysDash"/>
                    <a:miter lim="800000"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84" name="Přímá spojnice 183">
                    <a:extLst>
                      <a:ext uri="{FF2B5EF4-FFF2-40B4-BE49-F238E27FC236}">
                        <a16:creationId xmlns:a16="http://schemas.microsoft.com/office/drawing/2014/main" id="{6B0B00D8-4102-44D4-9312-E066B457E9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36180" y="3346265"/>
                    <a:ext cx="0" cy="165471"/>
                  </a:xfrm>
                  <a:prstGeom prst="line">
                    <a:avLst/>
                  </a:prstGeom>
                  <a:noFill/>
                  <a:ln w="15875" cap="flat" cmpd="sng" algn="ctr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85" name="Přímá spojnice 184">
                    <a:extLst>
                      <a:ext uri="{FF2B5EF4-FFF2-40B4-BE49-F238E27FC236}">
                        <a16:creationId xmlns:a16="http://schemas.microsoft.com/office/drawing/2014/main" id="{5BE085A0-82DF-46D4-9706-295C639B97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483572" y="3346265"/>
                    <a:ext cx="0" cy="16547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" lastClr="FFFFFF">
                        <a:lumMod val="85000"/>
                      </a:sysClr>
                    </a:solidFill>
                    <a:prstDash val="sysDash"/>
                    <a:miter lim="800000"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86" name="Přímá spojnice 185">
                    <a:extLst>
                      <a:ext uri="{FF2B5EF4-FFF2-40B4-BE49-F238E27FC236}">
                        <a16:creationId xmlns:a16="http://schemas.microsoft.com/office/drawing/2014/main" id="{49248483-D4C7-424F-8890-BEE88C8E764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30964" y="3346265"/>
                    <a:ext cx="0" cy="16547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" lastClr="FFFFFF">
                        <a:lumMod val="85000"/>
                      </a:sysClr>
                    </a:solidFill>
                    <a:prstDash val="sysDash"/>
                    <a:miter lim="800000"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87" name="Přímá spojnice 186">
                    <a:extLst>
                      <a:ext uri="{FF2B5EF4-FFF2-40B4-BE49-F238E27FC236}">
                        <a16:creationId xmlns:a16="http://schemas.microsoft.com/office/drawing/2014/main" id="{DAF3A846-BDBA-4711-AAE1-5B4E46EBF0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778356" y="3346265"/>
                    <a:ext cx="0" cy="16547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" lastClr="FFFFFF">
                        <a:lumMod val="85000"/>
                      </a:sysClr>
                    </a:solidFill>
                    <a:prstDash val="sysDash"/>
                    <a:miter lim="800000"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88" name="Přímá spojnice 187">
                    <a:extLst>
                      <a:ext uri="{FF2B5EF4-FFF2-40B4-BE49-F238E27FC236}">
                        <a16:creationId xmlns:a16="http://schemas.microsoft.com/office/drawing/2014/main" id="{B59ACA69-3FC6-4D68-B26E-698938AC9B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99830" y="3348953"/>
                    <a:ext cx="0" cy="16547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" lastClr="FFFFFF">
                        <a:lumMod val="85000"/>
                      </a:sysClr>
                    </a:solidFill>
                    <a:prstDash val="sysDash"/>
                    <a:miter lim="800000"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89" name="Přímá spojnice 188">
                    <a:extLst>
                      <a:ext uri="{FF2B5EF4-FFF2-40B4-BE49-F238E27FC236}">
                        <a16:creationId xmlns:a16="http://schemas.microsoft.com/office/drawing/2014/main" id="{A570FF30-73AE-43E5-8D63-8A8902AB00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247223" y="3348953"/>
                    <a:ext cx="0" cy="165471"/>
                  </a:xfrm>
                  <a:prstGeom prst="line">
                    <a:avLst/>
                  </a:prstGeom>
                  <a:noFill/>
                  <a:ln w="15875" cap="flat" cmpd="sng" algn="ctr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90" name="Přímá spojnice 189">
                    <a:extLst>
                      <a:ext uri="{FF2B5EF4-FFF2-40B4-BE49-F238E27FC236}">
                        <a16:creationId xmlns:a16="http://schemas.microsoft.com/office/drawing/2014/main" id="{D217123F-1B3E-4C3D-BBBF-59323B1150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94615" y="3348953"/>
                    <a:ext cx="0" cy="16547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" lastClr="FFFFFF">
                        <a:lumMod val="85000"/>
                      </a:sysClr>
                    </a:solidFill>
                    <a:prstDash val="sysDash"/>
                    <a:miter lim="800000"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91" name="Přímá spojnice 190">
                    <a:extLst>
                      <a:ext uri="{FF2B5EF4-FFF2-40B4-BE49-F238E27FC236}">
                        <a16:creationId xmlns:a16="http://schemas.microsoft.com/office/drawing/2014/main" id="{F5D1EFD6-BD85-4FE8-91AB-B35FE7CA1F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89398" y="3348953"/>
                    <a:ext cx="0" cy="16547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" lastClr="FFFFFF">
                        <a:lumMod val="85000"/>
                      </a:sysClr>
                    </a:solidFill>
                    <a:prstDash val="sysDash"/>
                    <a:miter lim="800000"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92" name="Přímá spojnice 191">
                    <a:extLst>
                      <a:ext uri="{FF2B5EF4-FFF2-40B4-BE49-F238E27FC236}">
                        <a16:creationId xmlns:a16="http://schemas.microsoft.com/office/drawing/2014/main" id="{CC31EDC6-023E-4BA5-BA1C-98EB91D1A10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36791" y="3348953"/>
                    <a:ext cx="0" cy="165471"/>
                  </a:xfrm>
                  <a:prstGeom prst="line">
                    <a:avLst/>
                  </a:prstGeom>
                  <a:noFill/>
                  <a:ln w="15875" cap="flat" cmpd="sng" algn="ctr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93" name="Přímá spojnice 192">
                    <a:extLst>
                      <a:ext uri="{FF2B5EF4-FFF2-40B4-BE49-F238E27FC236}">
                        <a16:creationId xmlns:a16="http://schemas.microsoft.com/office/drawing/2014/main" id="{6A1609E6-35C4-4767-8A4B-4F5C8CBD4A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484183" y="3348953"/>
                    <a:ext cx="0" cy="16547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" lastClr="FFFFFF">
                        <a:lumMod val="85000"/>
                      </a:sysClr>
                    </a:solidFill>
                    <a:prstDash val="sysDash"/>
                    <a:miter lim="800000"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94" name="Přímá spojnice 193">
                    <a:extLst>
                      <a:ext uri="{FF2B5EF4-FFF2-40B4-BE49-F238E27FC236}">
                        <a16:creationId xmlns:a16="http://schemas.microsoft.com/office/drawing/2014/main" id="{8BD1E6DA-F1B7-4249-9127-26A21FB424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31573" y="3348953"/>
                    <a:ext cx="0" cy="16547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" lastClr="FFFFFF">
                        <a:lumMod val="85000"/>
                      </a:sysClr>
                    </a:solidFill>
                    <a:prstDash val="sysDash"/>
                    <a:miter lim="800000"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95" name="Přímá spojnice 194">
                    <a:extLst>
                      <a:ext uri="{FF2B5EF4-FFF2-40B4-BE49-F238E27FC236}">
                        <a16:creationId xmlns:a16="http://schemas.microsoft.com/office/drawing/2014/main" id="{B3B2B04C-E2CA-41ED-8753-612C7B7E7E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778966" y="3348953"/>
                    <a:ext cx="0" cy="16547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" lastClr="FFFFFF">
                        <a:lumMod val="85000"/>
                      </a:sysClr>
                    </a:solidFill>
                    <a:prstDash val="sysDash"/>
                    <a:miter lim="800000"/>
                    <a:headEnd type="none" w="sm" len="sm"/>
                    <a:tailEnd type="none" w="sm" len="sm"/>
                  </a:ln>
                  <a:effectLst/>
                </p:spPr>
              </p:cxnSp>
            </p:grpSp>
            <p:grpSp>
              <p:nvGrpSpPr>
                <p:cNvPr id="139" name="Skupina 138" title="Text časové osy">
                  <a:extLst>
                    <a:ext uri="{FF2B5EF4-FFF2-40B4-BE49-F238E27FC236}">
                      <a16:creationId xmlns:a16="http://schemas.microsoft.com/office/drawing/2014/main" id="{AD04F09E-D643-4125-A9BB-61F18DDE1592}"/>
                    </a:ext>
                  </a:extLst>
                </p:cNvPr>
                <p:cNvGrpSpPr/>
                <p:nvPr/>
              </p:nvGrpSpPr>
              <p:grpSpPr>
                <a:xfrm>
                  <a:off x="782971" y="5817314"/>
                  <a:ext cx="10209401" cy="537671"/>
                  <a:chOff x="782971" y="5817314"/>
                  <a:chExt cx="10209401" cy="537671"/>
                </a:xfrm>
              </p:grpSpPr>
              <p:sp>
                <p:nvSpPr>
                  <p:cNvPr id="140" name="Textové pole 71">
                    <a:extLst>
                      <a:ext uri="{FF2B5EF4-FFF2-40B4-BE49-F238E27FC236}">
                        <a16:creationId xmlns:a16="http://schemas.microsoft.com/office/drawing/2014/main" id="{F396A216-1BB7-4126-8D3D-1619AE6D56C5}"/>
                      </a:ext>
                    </a:extLst>
                  </p:cNvPr>
                  <p:cNvSpPr txBox="1"/>
                  <p:nvPr/>
                </p:nvSpPr>
                <p:spPr>
                  <a:xfrm>
                    <a:off x="782971" y="5817314"/>
                    <a:ext cx="569010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1. čtv.</a:t>
                    </a:r>
                    <a:endParaRPr kumimoji="0" lang="cs-CZ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75000"/>
                        </a:prstClr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41" name="Textové pole 72">
                    <a:extLst>
                      <a:ext uri="{FF2B5EF4-FFF2-40B4-BE49-F238E27FC236}">
                        <a16:creationId xmlns:a16="http://schemas.microsoft.com/office/drawing/2014/main" id="{8F7EA5A7-C465-49D9-BF34-73CD2950482B}"/>
                      </a:ext>
                    </a:extLst>
                  </p:cNvPr>
                  <p:cNvSpPr txBox="1"/>
                  <p:nvPr/>
                </p:nvSpPr>
                <p:spPr>
                  <a:xfrm>
                    <a:off x="1510890" y="5817314"/>
                    <a:ext cx="407956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2. čtv.</a:t>
                    </a:r>
                    <a:endParaRPr kumimoji="0" lang="cs-CZ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42" name="Textové pole 73">
                    <a:extLst>
                      <a:ext uri="{FF2B5EF4-FFF2-40B4-BE49-F238E27FC236}">
                        <a16:creationId xmlns:a16="http://schemas.microsoft.com/office/drawing/2014/main" id="{A90A38C1-5C0E-43BE-9CEB-874EE798928A}"/>
                      </a:ext>
                    </a:extLst>
                  </p:cNvPr>
                  <p:cNvSpPr txBox="1"/>
                  <p:nvPr/>
                </p:nvSpPr>
                <p:spPr>
                  <a:xfrm>
                    <a:off x="2158282" y="5817314"/>
                    <a:ext cx="407956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3. čtv.</a:t>
                    </a:r>
                    <a:endParaRPr kumimoji="0" lang="cs-CZ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43" name="Textové pole 74">
                    <a:extLst>
                      <a:ext uri="{FF2B5EF4-FFF2-40B4-BE49-F238E27FC236}">
                        <a16:creationId xmlns:a16="http://schemas.microsoft.com/office/drawing/2014/main" id="{CF01EDA8-4478-4299-A261-B26E29B6A003}"/>
                      </a:ext>
                    </a:extLst>
                  </p:cNvPr>
                  <p:cNvSpPr txBox="1"/>
                  <p:nvPr/>
                </p:nvSpPr>
                <p:spPr>
                  <a:xfrm>
                    <a:off x="2805674" y="5817314"/>
                    <a:ext cx="407956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4. čtv.</a:t>
                    </a:r>
                    <a:endParaRPr kumimoji="0" lang="cs-CZ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44" name="Textové pole 100">
                    <a:extLst>
                      <a:ext uri="{FF2B5EF4-FFF2-40B4-BE49-F238E27FC236}">
                        <a16:creationId xmlns:a16="http://schemas.microsoft.com/office/drawing/2014/main" id="{851BB000-7E89-4706-B451-167AEC2807B7}"/>
                      </a:ext>
                    </a:extLst>
                  </p:cNvPr>
                  <p:cNvSpPr txBox="1"/>
                  <p:nvPr/>
                </p:nvSpPr>
                <p:spPr>
                  <a:xfrm>
                    <a:off x="3381966" y="5817314"/>
                    <a:ext cx="569010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1. čtv.</a:t>
                    </a:r>
                    <a:endParaRPr kumimoji="0" lang="cs-CZ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75000"/>
                        </a:prstClr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45" name="Textové pole 101">
                    <a:extLst>
                      <a:ext uri="{FF2B5EF4-FFF2-40B4-BE49-F238E27FC236}">
                        <a16:creationId xmlns:a16="http://schemas.microsoft.com/office/drawing/2014/main" id="{23F63FFE-2BAC-4D89-A14E-D68747D79F85}"/>
                      </a:ext>
                    </a:extLst>
                  </p:cNvPr>
                  <p:cNvSpPr txBox="1"/>
                  <p:nvPr/>
                </p:nvSpPr>
                <p:spPr>
                  <a:xfrm>
                    <a:off x="4109885" y="5817314"/>
                    <a:ext cx="407956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2. čtv.</a:t>
                    </a:r>
                    <a:endParaRPr kumimoji="0" lang="cs-CZ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46" name="Textové pole 102">
                    <a:extLst>
                      <a:ext uri="{FF2B5EF4-FFF2-40B4-BE49-F238E27FC236}">
                        <a16:creationId xmlns:a16="http://schemas.microsoft.com/office/drawing/2014/main" id="{F85DCE4B-8C1A-4CA3-875F-53F2D81CCAD3}"/>
                      </a:ext>
                    </a:extLst>
                  </p:cNvPr>
                  <p:cNvSpPr txBox="1"/>
                  <p:nvPr/>
                </p:nvSpPr>
                <p:spPr>
                  <a:xfrm>
                    <a:off x="4757277" y="5817314"/>
                    <a:ext cx="407956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3. čtv.</a:t>
                    </a:r>
                    <a:endParaRPr kumimoji="0" lang="cs-CZ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47" name="Textové pole 103">
                    <a:extLst>
                      <a:ext uri="{FF2B5EF4-FFF2-40B4-BE49-F238E27FC236}">
                        <a16:creationId xmlns:a16="http://schemas.microsoft.com/office/drawing/2014/main" id="{2FAC1005-38F3-4AC5-8D93-E24FC9D8BDC8}"/>
                      </a:ext>
                    </a:extLst>
                  </p:cNvPr>
                  <p:cNvSpPr txBox="1"/>
                  <p:nvPr/>
                </p:nvSpPr>
                <p:spPr>
                  <a:xfrm>
                    <a:off x="5404669" y="5817314"/>
                    <a:ext cx="407956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4. čtv.</a:t>
                    </a:r>
                    <a:endParaRPr kumimoji="0" lang="cs-CZ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48" name="Textové pole 104">
                    <a:extLst>
                      <a:ext uri="{FF2B5EF4-FFF2-40B4-BE49-F238E27FC236}">
                        <a16:creationId xmlns:a16="http://schemas.microsoft.com/office/drawing/2014/main" id="{A06A3101-4547-4E3E-8407-F130050CDAB0}"/>
                      </a:ext>
                    </a:extLst>
                  </p:cNvPr>
                  <p:cNvSpPr txBox="1"/>
                  <p:nvPr/>
                </p:nvSpPr>
                <p:spPr>
                  <a:xfrm>
                    <a:off x="5971534" y="5817314"/>
                    <a:ext cx="569010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1. čtv.</a:t>
                    </a:r>
                    <a:endParaRPr kumimoji="0" lang="cs-CZ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75000"/>
                        </a:prstClr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49" name="Textové pole 105">
                    <a:extLst>
                      <a:ext uri="{FF2B5EF4-FFF2-40B4-BE49-F238E27FC236}">
                        <a16:creationId xmlns:a16="http://schemas.microsoft.com/office/drawing/2014/main" id="{97827B83-2B5D-400E-BD5E-36DF2976C794}"/>
                      </a:ext>
                    </a:extLst>
                  </p:cNvPr>
                  <p:cNvSpPr txBox="1"/>
                  <p:nvPr/>
                </p:nvSpPr>
                <p:spPr>
                  <a:xfrm>
                    <a:off x="6699453" y="5817314"/>
                    <a:ext cx="407956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2. čtv.</a:t>
                    </a:r>
                    <a:endParaRPr kumimoji="0" lang="cs-CZ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50" name="Textové pole 106">
                    <a:extLst>
                      <a:ext uri="{FF2B5EF4-FFF2-40B4-BE49-F238E27FC236}">
                        <a16:creationId xmlns:a16="http://schemas.microsoft.com/office/drawing/2014/main" id="{8D62B8AA-0F52-4942-903E-D870FBEB181F}"/>
                      </a:ext>
                    </a:extLst>
                  </p:cNvPr>
                  <p:cNvSpPr txBox="1"/>
                  <p:nvPr/>
                </p:nvSpPr>
                <p:spPr>
                  <a:xfrm>
                    <a:off x="7346845" y="5817314"/>
                    <a:ext cx="407956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3. čtv.</a:t>
                    </a:r>
                    <a:endParaRPr kumimoji="0" lang="cs-CZ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51" name="Textové pole 107">
                    <a:extLst>
                      <a:ext uri="{FF2B5EF4-FFF2-40B4-BE49-F238E27FC236}">
                        <a16:creationId xmlns:a16="http://schemas.microsoft.com/office/drawing/2014/main" id="{324C550A-9AB0-450E-A707-284193CCE100}"/>
                      </a:ext>
                    </a:extLst>
                  </p:cNvPr>
                  <p:cNvSpPr txBox="1"/>
                  <p:nvPr/>
                </p:nvSpPr>
                <p:spPr>
                  <a:xfrm>
                    <a:off x="7994237" y="5817314"/>
                    <a:ext cx="407956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4. čtv.</a:t>
                    </a:r>
                    <a:endParaRPr kumimoji="0" lang="cs-CZ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52" name="Textové pole 108">
                    <a:extLst>
                      <a:ext uri="{FF2B5EF4-FFF2-40B4-BE49-F238E27FC236}">
                        <a16:creationId xmlns:a16="http://schemas.microsoft.com/office/drawing/2014/main" id="{6150914B-0C5B-4FAC-9BAA-AE8AAB46234D}"/>
                      </a:ext>
                    </a:extLst>
                  </p:cNvPr>
                  <p:cNvSpPr txBox="1"/>
                  <p:nvPr/>
                </p:nvSpPr>
                <p:spPr>
                  <a:xfrm>
                    <a:off x="8561102" y="5817314"/>
                    <a:ext cx="569010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1. čtv.</a:t>
                    </a:r>
                    <a:endParaRPr kumimoji="0" lang="cs-CZ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75000"/>
                        </a:prstClr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53" name="Textové pole 109">
                    <a:extLst>
                      <a:ext uri="{FF2B5EF4-FFF2-40B4-BE49-F238E27FC236}">
                        <a16:creationId xmlns:a16="http://schemas.microsoft.com/office/drawing/2014/main" id="{BCA77D1C-E63B-4311-A43D-C683805AAE47}"/>
                      </a:ext>
                    </a:extLst>
                  </p:cNvPr>
                  <p:cNvSpPr txBox="1"/>
                  <p:nvPr/>
                </p:nvSpPr>
                <p:spPr>
                  <a:xfrm>
                    <a:off x="9289021" y="5817314"/>
                    <a:ext cx="407956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2. čtv.</a:t>
                    </a:r>
                    <a:endParaRPr kumimoji="0" lang="cs-CZ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54" name="Textové pole 110">
                    <a:extLst>
                      <a:ext uri="{FF2B5EF4-FFF2-40B4-BE49-F238E27FC236}">
                        <a16:creationId xmlns:a16="http://schemas.microsoft.com/office/drawing/2014/main" id="{E5C04B82-F401-4B7B-8767-794F3838EFF2}"/>
                      </a:ext>
                    </a:extLst>
                  </p:cNvPr>
                  <p:cNvSpPr txBox="1"/>
                  <p:nvPr/>
                </p:nvSpPr>
                <p:spPr>
                  <a:xfrm>
                    <a:off x="9936413" y="5817314"/>
                    <a:ext cx="407956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3. čtv.</a:t>
                    </a:r>
                    <a:endParaRPr kumimoji="0" lang="cs-CZ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55" name="Textové pole 111">
                    <a:extLst>
                      <a:ext uri="{FF2B5EF4-FFF2-40B4-BE49-F238E27FC236}">
                        <a16:creationId xmlns:a16="http://schemas.microsoft.com/office/drawing/2014/main" id="{BC9B9372-E02B-433B-83F5-F7FF1255DE3E}"/>
                      </a:ext>
                    </a:extLst>
                  </p:cNvPr>
                  <p:cNvSpPr txBox="1"/>
                  <p:nvPr/>
                </p:nvSpPr>
                <p:spPr>
                  <a:xfrm>
                    <a:off x="10583805" y="5817314"/>
                    <a:ext cx="407956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4. čtv.</a:t>
                    </a:r>
                    <a:endParaRPr kumimoji="0" lang="cs-CZ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56" name="Textové pole 194">
                    <a:extLst>
                      <a:ext uri="{FF2B5EF4-FFF2-40B4-BE49-F238E27FC236}">
                        <a16:creationId xmlns:a16="http://schemas.microsoft.com/office/drawing/2014/main" id="{69C5EBA1-4CEE-46D6-9CCB-7AE6860E5FD5}"/>
                      </a:ext>
                    </a:extLst>
                  </p:cNvPr>
                  <p:cNvSpPr txBox="1"/>
                  <p:nvPr/>
                </p:nvSpPr>
                <p:spPr>
                  <a:xfrm>
                    <a:off x="791680" y="6119248"/>
                    <a:ext cx="569010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2022</a:t>
                    </a:r>
                  </a:p>
                </p:txBody>
              </p:sp>
              <p:sp>
                <p:nvSpPr>
                  <p:cNvPr id="157" name="Textové pole 195">
                    <a:extLst>
                      <a:ext uri="{FF2B5EF4-FFF2-40B4-BE49-F238E27FC236}">
                        <a16:creationId xmlns:a16="http://schemas.microsoft.com/office/drawing/2014/main" id="{5FAFC7D5-5CC3-4622-9AB1-D0A12DBF4EAF}"/>
                      </a:ext>
                    </a:extLst>
                  </p:cNvPr>
                  <p:cNvSpPr txBox="1"/>
                  <p:nvPr/>
                </p:nvSpPr>
                <p:spPr>
                  <a:xfrm>
                    <a:off x="3382576" y="6119248"/>
                    <a:ext cx="569011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2023</a:t>
                    </a:r>
                  </a:p>
                </p:txBody>
              </p:sp>
              <p:sp>
                <p:nvSpPr>
                  <p:cNvPr id="158" name="Textové pole 196">
                    <a:extLst>
                      <a:ext uri="{FF2B5EF4-FFF2-40B4-BE49-F238E27FC236}">
                        <a16:creationId xmlns:a16="http://schemas.microsoft.com/office/drawing/2014/main" id="{9F571279-4D35-4BF5-98DE-166276A25339}"/>
                      </a:ext>
                    </a:extLst>
                  </p:cNvPr>
                  <p:cNvSpPr txBox="1"/>
                  <p:nvPr/>
                </p:nvSpPr>
                <p:spPr>
                  <a:xfrm>
                    <a:off x="5972144" y="6119248"/>
                    <a:ext cx="569010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2024</a:t>
                    </a:r>
                  </a:p>
                </p:txBody>
              </p:sp>
              <p:sp>
                <p:nvSpPr>
                  <p:cNvPr id="159" name="Textové pole 197">
                    <a:extLst>
                      <a:ext uri="{FF2B5EF4-FFF2-40B4-BE49-F238E27FC236}">
                        <a16:creationId xmlns:a16="http://schemas.microsoft.com/office/drawing/2014/main" id="{30C56F6A-8A0C-428D-B35B-00A740D7274B}"/>
                      </a:ext>
                    </a:extLst>
                  </p:cNvPr>
                  <p:cNvSpPr txBox="1"/>
                  <p:nvPr/>
                </p:nvSpPr>
                <p:spPr>
                  <a:xfrm>
                    <a:off x="8561712" y="6119248"/>
                    <a:ext cx="569010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2025</a:t>
                    </a:r>
                  </a:p>
                </p:txBody>
              </p:sp>
              <p:sp>
                <p:nvSpPr>
                  <p:cNvPr id="160" name="Textové pole 101">
                    <a:extLst>
                      <a:ext uri="{FF2B5EF4-FFF2-40B4-BE49-F238E27FC236}">
                        <a16:creationId xmlns:a16="http://schemas.microsoft.com/office/drawing/2014/main" id="{1F2CCB1D-1494-413F-A7EF-7179DE8C73B6}"/>
                      </a:ext>
                    </a:extLst>
                  </p:cNvPr>
                  <p:cNvSpPr txBox="1"/>
                  <p:nvPr/>
                </p:nvSpPr>
                <p:spPr>
                  <a:xfrm>
                    <a:off x="4110495" y="5820002"/>
                    <a:ext cx="407956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2. čtv.</a:t>
                    </a:r>
                    <a:endParaRPr kumimoji="0" lang="cs-CZ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61" name="Textové pole 102">
                    <a:extLst>
                      <a:ext uri="{FF2B5EF4-FFF2-40B4-BE49-F238E27FC236}">
                        <a16:creationId xmlns:a16="http://schemas.microsoft.com/office/drawing/2014/main" id="{5C00C6B1-0A1D-4589-9736-FF2679FD6DC7}"/>
                      </a:ext>
                    </a:extLst>
                  </p:cNvPr>
                  <p:cNvSpPr txBox="1"/>
                  <p:nvPr/>
                </p:nvSpPr>
                <p:spPr>
                  <a:xfrm>
                    <a:off x="4757888" y="5820002"/>
                    <a:ext cx="407956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3. čtv.</a:t>
                    </a:r>
                    <a:endParaRPr kumimoji="0" lang="cs-CZ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62" name="Textové pole 103">
                    <a:extLst>
                      <a:ext uri="{FF2B5EF4-FFF2-40B4-BE49-F238E27FC236}">
                        <a16:creationId xmlns:a16="http://schemas.microsoft.com/office/drawing/2014/main" id="{37A6A5EA-D71F-45DF-84FF-C333606FF734}"/>
                      </a:ext>
                    </a:extLst>
                  </p:cNvPr>
                  <p:cNvSpPr txBox="1"/>
                  <p:nvPr/>
                </p:nvSpPr>
                <p:spPr>
                  <a:xfrm>
                    <a:off x="5405280" y="5820002"/>
                    <a:ext cx="407956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4. čtv.</a:t>
                    </a:r>
                    <a:endParaRPr kumimoji="0" lang="cs-CZ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63" name="Textové pole 104">
                    <a:extLst>
                      <a:ext uri="{FF2B5EF4-FFF2-40B4-BE49-F238E27FC236}">
                        <a16:creationId xmlns:a16="http://schemas.microsoft.com/office/drawing/2014/main" id="{9641E1A5-D78D-447F-B6ED-43775E79913B}"/>
                      </a:ext>
                    </a:extLst>
                  </p:cNvPr>
                  <p:cNvSpPr txBox="1"/>
                  <p:nvPr/>
                </p:nvSpPr>
                <p:spPr>
                  <a:xfrm>
                    <a:off x="5972144" y="5820002"/>
                    <a:ext cx="569010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1. čtv.</a:t>
                    </a:r>
                    <a:endParaRPr kumimoji="0" lang="cs-CZ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75000"/>
                        </a:prstClr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64" name="Textové pole 105">
                    <a:extLst>
                      <a:ext uri="{FF2B5EF4-FFF2-40B4-BE49-F238E27FC236}">
                        <a16:creationId xmlns:a16="http://schemas.microsoft.com/office/drawing/2014/main" id="{C8D98698-F9CB-4BE3-9532-F231F93E964D}"/>
                      </a:ext>
                    </a:extLst>
                  </p:cNvPr>
                  <p:cNvSpPr txBox="1"/>
                  <p:nvPr/>
                </p:nvSpPr>
                <p:spPr>
                  <a:xfrm>
                    <a:off x="6700063" y="5820002"/>
                    <a:ext cx="407956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2. čtv.</a:t>
                    </a:r>
                    <a:endParaRPr kumimoji="0" lang="cs-CZ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65" name="Textové pole 106">
                    <a:extLst>
                      <a:ext uri="{FF2B5EF4-FFF2-40B4-BE49-F238E27FC236}">
                        <a16:creationId xmlns:a16="http://schemas.microsoft.com/office/drawing/2014/main" id="{58753A58-43F3-4086-9192-6D0716A9B219}"/>
                      </a:ext>
                    </a:extLst>
                  </p:cNvPr>
                  <p:cNvSpPr txBox="1"/>
                  <p:nvPr/>
                </p:nvSpPr>
                <p:spPr>
                  <a:xfrm>
                    <a:off x="7347456" y="5820002"/>
                    <a:ext cx="407956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3. čtv.</a:t>
                    </a:r>
                    <a:endParaRPr kumimoji="0" lang="cs-CZ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66" name="Textové pole 107">
                    <a:extLst>
                      <a:ext uri="{FF2B5EF4-FFF2-40B4-BE49-F238E27FC236}">
                        <a16:creationId xmlns:a16="http://schemas.microsoft.com/office/drawing/2014/main" id="{60F2A9DB-9A8F-4BD0-BC96-E7B0BFEB809E}"/>
                      </a:ext>
                    </a:extLst>
                  </p:cNvPr>
                  <p:cNvSpPr txBox="1"/>
                  <p:nvPr/>
                </p:nvSpPr>
                <p:spPr>
                  <a:xfrm>
                    <a:off x="7994848" y="5820002"/>
                    <a:ext cx="407956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4. čtv.</a:t>
                    </a:r>
                    <a:endParaRPr kumimoji="0" lang="cs-CZ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67" name="Textové pole 108">
                    <a:extLst>
                      <a:ext uri="{FF2B5EF4-FFF2-40B4-BE49-F238E27FC236}">
                        <a16:creationId xmlns:a16="http://schemas.microsoft.com/office/drawing/2014/main" id="{9CC5B88B-82A1-40C1-95E1-95893C2031F3}"/>
                      </a:ext>
                    </a:extLst>
                  </p:cNvPr>
                  <p:cNvSpPr txBox="1"/>
                  <p:nvPr/>
                </p:nvSpPr>
                <p:spPr>
                  <a:xfrm>
                    <a:off x="8561712" y="5820002"/>
                    <a:ext cx="569010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1. čtv.</a:t>
                    </a:r>
                    <a:endParaRPr kumimoji="0" lang="cs-CZ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75000"/>
                        </a:prstClr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68" name="Textové pole 109">
                    <a:extLst>
                      <a:ext uri="{FF2B5EF4-FFF2-40B4-BE49-F238E27FC236}">
                        <a16:creationId xmlns:a16="http://schemas.microsoft.com/office/drawing/2014/main" id="{0EFD9551-ED42-42C8-90B3-03F81291F767}"/>
                      </a:ext>
                    </a:extLst>
                  </p:cNvPr>
                  <p:cNvSpPr txBox="1"/>
                  <p:nvPr/>
                </p:nvSpPr>
                <p:spPr>
                  <a:xfrm>
                    <a:off x="9289631" y="5820002"/>
                    <a:ext cx="407956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2. čtv.</a:t>
                    </a:r>
                    <a:endParaRPr kumimoji="0" lang="cs-CZ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69" name="Textové pole 110">
                    <a:extLst>
                      <a:ext uri="{FF2B5EF4-FFF2-40B4-BE49-F238E27FC236}">
                        <a16:creationId xmlns:a16="http://schemas.microsoft.com/office/drawing/2014/main" id="{F91AB1E6-511A-4D51-AACA-7D57599F08F5}"/>
                      </a:ext>
                    </a:extLst>
                  </p:cNvPr>
                  <p:cNvSpPr txBox="1"/>
                  <p:nvPr/>
                </p:nvSpPr>
                <p:spPr>
                  <a:xfrm>
                    <a:off x="9937023" y="5820002"/>
                    <a:ext cx="407956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3. čtv.</a:t>
                    </a:r>
                    <a:endParaRPr kumimoji="0" lang="cs-CZ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170" name="Textové pole 111">
                    <a:extLst>
                      <a:ext uri="{FF2B5EF4-FFF2-40B4-BE49-F238E27FC236}">
                        <a16:creationId xmlns:a16="http://schemas.microsoft.com/office/drawing/2014/main" id="{376603AE-563A-4592-A19E-557169AF261A}"/>
                      </a:ext>
                    </a:extLst>
                  </p:cNvPr>
                  <p:cNvSpPr txBox="1"/>
                  <p:nvPr/>
                </p:nvSpPr>
                <p:spPr>
                  <a:xfrm>
                    <a:off x="10584416" y="5820002"/>
                    <a:ext cx="407956" cy="2357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7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</a:rPr>
                      <a:t>4. čtv.</a:t>
                    </a:r>
                    <a:endParaRPr kumimoji="0" lang="cs-CZ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Trebuchet MS" panose="020B0603020202020204" pitchFamily="34" charset="0"/>
                    </a:endParaRPr>
                  </a:p>
                </p:txBody>
              </p:sp>
            </p:grpSp>
          </p:grpSp>
          <p:sp>
            <p:nvSpPr>
              <p:cNvPr id="124" name="Textové pole 100">
                <a:extLst>
                  <a:ext uri="{FF2B5EF4-FFF2-40B4-BE49-F238E27FC236}">
                    <a16:creationId xmlns:a16="http://schemas.microsoft.com/office/drawing/2014/main" id="{D853777D-44FD-42D8-96B6-BEF18A8DA36A}"/>
                  </a:ext>
                </a:extLst>
              </p:cNvPr>
              <p:cNvSpPr txBox="1"/>
              <p:nvPr/>
            </p:nvSpPr>
            <p:spPr>
              <a:xfrm>
                <a:off x="5607773" y="5222252"/>
                <a:ext cx="279685" cy="1768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7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Trebuchet MS" panose="020B0603020202020204" pitchFamily="34" charset="0"/>
                  </a:rPr>
                  <a:t>1. čtv.</a:t>
                </a:r>
                <a:endParaRPr kumimoji="0" lang="cs-CZ" sz="75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Trebuchet MS" panose="020B0603020202020204" pitchFamily="34" charset="0"/>
                </a:endParaRPr>
              </a:p>
            </p:txBody>
          </p:sp>
          <p:sp>
            <p:nvSpPr>
              <p:cNvPr id="125" name="Textové pole 101">
                <a:extLst>
                  <a:ext uri="{FF2B5EF4-FFF2-40B4-BE49-F238E27FC236}">
                    <a16:creationId xmlns:a16="http://schemas.microsoft.com/office/drawing/2014/main" id="{F8B6A80A-EF3E-4855-8CB6-3F5E0AAC0D0C}"/>
                  </a:ext>
                </a:extLst>
              </p:cNvPr>
              <p:cNvSpPr txBox="1"/>
              <p:nvPr/>
            </p:nvSpPr>
            <p:spPr>
              <a:xfrm>
                <a:off x="5964941" y="5221212"/>
                <a:ext cx="200522" cy="1768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7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Trebuchet MS" panose="020B0603020202020204" pitchFamily="34" charset="0"/>
                  </a:rPr>
                  <a:t>2. čtv.</a:t>
                </a:r>
                <a:endParaRPr kumimoji="0" lang="cs-CZ" sz="75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rebuchet MS" panose="020B0603020202020204" pitchFamily="34" charset="0"/>
                </a:endParaRPr>
              </a:p>
            </p:txBody>
          </p:sp>
          <p:sp>
            <p:nvSpPr>
              <p:cNvPr id="126" name="Textové pole 102">
                <a:extLst>
                  <a:ext uri="{FF2B5EF4-FFF2-40B4-BE49-F238E27FC236}">
                    <a16:creationId xmlns:a16="http://schemas.microsoft.com/office/drawing/2014/main" id="{8474DE6D-6545-4371-B884-100E629D3F1C}"/>
                  </a:ext>
                </a:extLst>
              </p:cNvPr>
              <p:cNvSpPr txBox="1"/>
              <p:nvPr/>
            </p:nvSpPr>
            <p:spPr>
              <a:xfrm>
                <a:off x="6283153" y="5221212"/>
                <a:ext cx="200522" cy="1768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7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Trebuchet MS" panose="020B0603020202020204" pitchFamily="34" charset="0"/>
                  </a:rPr>
                  <a:t>3. čtv.</a:t>
                </a:r>
                <a:endParaRPr kumimoji="0" lang="cs-CZ" sz="75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rebuchet MS" panose="020B0603020202020204" pitchFamily="34" charset="0"/>
                </a:endParaRPr>
              </a:p>
            </p:txBody>
          </p:sp>
          <p:sp>
            <p:nvSpPr>
              <p:cNvPr id="127" name="Textové pole 195">
                <a:extLst>
                  <a:ext uri="{FF2B5EF4-FFF2-40B4-BE49-F238E27FC236}">
                    <a16:creationId xmlns:a16="http://schemas.microsoft.com/office/drawing/2014/main" id="{447A5B73-4049-4F22-A3C7-37790E75EDF4}"/>
                  </a:ext>
                </a:extLst>
              </p:cNvPr>
              <p:cNvSpPr txBox="1"/>
              <p:nvPr/>
            </p:nvSpPr>
            <p:spPr>
              <a:xfrm>
                <a:off x="5591034" y="5443934"/>
                <a:ext cx="279685" cy="1768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7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Trebuchet MS" panose="020B0603020202020204" pitchFamily="34" charset="0"/>
                  </a:rPr>
                  <a:t>2026</a:t>
                </a:r>
              </a:p>
            </p:txBody>
          </p:sp>
          <p:sp>
            <p:nvSpPr>
              <p:cNvPr id="128" name="Textové pole 103">
                <a:extLst>
                  <a:ext uri="{FF2B5EF4-FFF2-40B4-BE49-F238E27FC236}">
                    <a16:creationId xmlns:a16="http://schemas.microsoft.com/office/drawing/2014/main" id="{A67A8EB8-5E34-4136-94AD-9C6DD832D9F8}"/>
                  </a:ext>
                </a:extLst>
              </p:cNvPr>
              <p:cNvSpPr txBox="1"/>
              <p:nvPr/>
            </p:nvSpPr>
            <p:spPr>
              <a:xfrm>
                <a:off x="6601365" y="5220172"/>
                <a:ext cx="200522" cy="1768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7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Trebuchet MS" panose="020B0603020202020204" pitchFamily="34" charset="0"/>
                  </a:rPr>
                  <a:t>4. čtv.</a:t>
                </a:r>
                <a:endParaRPr kumimoji="0" lang="cs-CZ" sz="75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rebuchet MS" panose="020B0603020202020204" pitchFamily="34" charset="0"/>
                </a:endParaRPr>
              </a:p>
            </p:txBody>
          </p:sp>
          <p:sp>
            <p:nvSpPr>
              <p:cNvPr id="129" name="Textové pole 104">
                <a:extLst>
                  <a:ext uri="{FF2B5EF4-FFF2-40B4-BE49-F238E27FC236}">
                    <a16:creationId xmlns:a16="http://schemas.microsoft.com/office/drawing/2014/main" id="{574AF81F-0EB1-45C5-B079-83ABE8A1D2A7}"/>
                  </a:ext>
                </a:extLst>
              </p:cNvPr>
              <p:cNvSpPr txBox="1"/>
              <p:nvPr/>
            </p:nvSpPr>
            <p:spPr>
              <a:xfrm>
                <a:off x="6879995" y="5220172"/>
                <a:ext cx="279685" cy="1768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7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Trebuchet MS" panose="020B0603020202020204" pitchFamily="34" charset="0"/>
                  </a:rPr>
                  <a:t>1. čtv.</a:t>
                </a:r>
                <a:endParaRPr kumimoji="0" lang="cs-CZ" sz="75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Trebuchet MS" panose="020B0603020202020204" pitchFamily="34" charset="0"/>
                </a:endParaRPr>
              </a:p>
            </p:txBody>
          </p:sp>
          <p:sp>
            <p:nvSpPr>
              <p:cNvPr id="130" name="Textové pole 105">
                <a:extLst>
                  <a:ext uri="{FF2B5EF4-FFF2-40B4-BE49-F238E27FC236}">
                    <a16:creationId xmlns:a16="http://schemas.microsoft.com/office/drawing/2014/main" id="{F35EF503-E595-4BFD-A4C9-747F9938B1FB}"/>
                  </a:ext>
                </a:extLst>
              </p:cNvPr>
              <p:cNvSpPr txBox="1"/>
              <p:nvPr/>
            </p:nvSpPr>
            <p:spPr>
              <a:xfrm>
                <a:off x="7237788" y="5220172"/>
                <a:ext cx="200522" cy="1768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7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Trebuchet MS" panose="020B0603020202020204" pitchFamily="34" charset="0"/>
                  </a:rPr>
                  <a:t>2. čtv.</a:t>
                </a:r>
                <a:endParaRPr kumimoji="0" lang="cs-CZ" sz="75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rebuchet MS" panose="020B0603020202020204" pitchFamily="34" charset="0"/>
                </a:endParaRPr>
              </a:p>
            </p:txBody>
          </p:sp>
          <p:sp>
            <p:nvSpPr>
              <p:cNvPr id="131" name="Textové pole 106">
                <a:extLst>
                  <a:ext uri="{FF2B5EF4-FFF2-40B4-BE49-F238E27FC236}">
                    <a16:creationId xmlns:a16="http://schemas.microsoft.com/office/drawing/2014/main" id="{BFB2194C-47ED-45BD-B282-CC39FE414DF0}"/>
                  </a:ext>
                </a:extLst>
              </p:cNvPr>
              <p:cNvSpPr txBox="1"/>
              <p:nvPr/>
            </p:nvSpPr>
            <p:spPr>
              <a:xfrm>
                <a:off x="7556000" y="5220172"/>
                <a:ext cx="200522" cy="1768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7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Trebuchet MS" panose="020B0603020202020204" pitchFamily="34" charset="0"/>
                  </a:rPr>
                  <a:t>3. čtv.</a:t>
                </a:r>
                <a:endParaRPr kumimoji="0" lang="cs-CZ" sz="75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rebuchet MS" panose="020B0603020202020204" pitchFamily="34" charset="0"/>
                </a:endParaRPr>
              </a:p>
            </p:txBody>
          </p:sp>
          <p:sp>
            <p:nvSpPr>
              <p:cNvPr id="132" name="Textové pole 107">
                <a:extLst>
                  <a:ext uri="{FF2B5EF4-FFF2-40B4-BE49-F238E27FC236}">
                    <a16:creationId xmlns:a16="http://schemas.microsoft.com/office/drawing/2014/main" id="{CF53D36E-7ACD-42BE-BB6B-B8618E423545}"/>
                  </a:ext>
                </a:extLst>
              </p:cNvPr>
              <p:cNvSpPr txBox="1"/>
              <p:nvPr/>
            </p:nvSpPr>
            <p:spPr>
              <a:xfrm>
                <a:off x="7874212" y="5220172"/>
                <a:ext cx="200522" cy="1768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7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Trebuchet MS" panose="020B0603020202020204" pitchFamily="34" charset="0"/>
                  </a:rPr>
                  <a:t>4. čtv.</a:t>
                </a:r>
                <a:endParaRPr kumimoji="0" lang="cs-CZ" sz="75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rebuchet MS" panose="020B0603020202020204" pitchFamily="34" charset="0"/>
                </a:endParaRPr>
              </a:p>
            </p:txBody>
          </p:sp>
          <p:sp>
            <p:nvSpPr>
              <p:cNvPr id="133" name="Textové pole 108">
                <a:extLst>
                  <a:ext uri="{FF2B5EF4-FFF2-40B4-BE49-F238E27FC236}">
                    <a16:creationId xmlns:a16="http://schemas.microsoft.com/office/drawing/2014/main" id="{A7E91A33-7ABB-4D6A-A4AC-B6F3110CA127}"/>
                  </a:ext>
                </a:extLst>
              </p:cNvPr>
              <p:cNvSpPr txBox="1"/>
              <p:nvPr/>
            </p:nvSpPr>
            <p:spPr>
              <a:xfrm>
                <a:off x="8152842" y="5220172"/>
                <a:ext cx="279685" cy="1768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7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Trebuchet MS" panose="020B0603020202020204" pitchFamily="34" charset="0"/>
                  </a:rPr>
                  <a:t>1. čtv.</a:t>
                </a:r>
                <a:endParaRPr kumimoji="0" lang="cs-CZ" sz="75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Trebuchet MS" panose="020B0603020202020204" pitchFamily="34" charset="0"/>
                </a:endParaRPr>
              </a:p>
            </p:txBody>
          </p:sp>
          <p:sp>
            <p:nvSpPr>
              <p:cNvPr id="134" name="Textové pole 109">
                <a:extLst>
                  <a:ext uri="{FF2B5EF4-FFF2-40B4-BE49-F238E27FC236}">
                    <a16:creationId xmlns:a16="http://schemas.microsoft.com/office/drawing/2014/main" id="{7EB4C918-8784-4C80-99BB-D96CBDABA0FE}"/>
                  </a:ext>
                </a:extLst>
              </p:cNvPr>
              <p:cNvSpPr txBox="1"/>
              <p:nvPr/>
            </p:nvSpPr>
            <p:spPr>
              <a:xfrm>
                <a:off x="8510635" y="5220172"/>
                <a:ext cx="200522" cy="1768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7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Trebuchet MS" panose="020B0603020202020204" pitchFamily="34" charset="0"/>
                  </a:rPr>
                  <a:t>2. čtv.</a:t>
                </a:r>
                <a:endParaRPr kumimoji="0" lang="cs-CZ" sz="75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rebuchet MS" panose="020B0603020202020204" pitchFamily="34" charset="0"/>
                </a:endParaRPr>
              </a:p>
            </p:txBody>
          </p:sp>
          <p:sp>
            <p:nvSpPr>
              <p:cNvPr id="135" name="Textové pole 196">
                <a:extLst>
                  <a:ext uri="{FF2B5EF4-FFF2-40B4-BE49-F238E27FC236}">
                    <a16:creationId xmlns:a16="http://schemas.microsoft.com/office/drawing/2014/main" id="{950362E3-851F-4135-8130-367DB5AD16DE}"/>
                  </a:ext>
                </a:extLst>
              </p:cNvPr>
              <p:cNvSpPr txBox="1"/>
              <p:nvPr/>
            </p:nvSpPr>
            <p:spPr>
              <a:xfrm>
                <a:off x="6863881" y="5442894"/>
                <a:ext cx="279685" cy="1768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7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Trebuchet MS" panose="020B0603020202020204" pitchFamily="34" charset="0"/>
                  </a:rPr>
                  <a:t>2027</a:t>
                </a:r>
              </a:p>
            </p:txBody>
          </p:sp>
          <p:sp>
            <p:nvSpPr>
              <p:cNvPr id="136" name="Textové pole 197">
                <a:extLst>
                  <a:ext uri="{FF2B5EF4-FFF2-40B4-BE49-F238E27FC236}">
                    <a16:creationId xmlns:a16="http://schemas.microsoft.com/office/drawing/2014/main" id="{3B854006-ACD3-4A2C-91CE-6AC1B97626FE}"/>
                  </a:ext>
                </a:extLst>
              </p:cNvPr>
              <p:cNvSpPr txBox="1"/>
              <p:nvPr/>
            </p:nvSpPr>
            <p:spPr>
              <a:xfrm>
                <a:off x="8136728" y="5442894"/>
                <a:ext cx="279685" cy="1768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7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Trebuchet MS" panose="020B0603020202020204" pitchFamily="34" charset="0"/>
                  </a:rPr>
                  <a:t>2028</a:t>
                </a:r>
              </a:p>
            </p:txBody>
          </p:sp>
          <p:cxnSp>
            <p:nvCxnSpPr>
              <p:cNvPr id="137" name="Přímá spojnice 136">
                <a:extLst>
                  <a:ext uri="{FF2B5EF4-FFF2-40B4-BE49-F238E27FC236}">
                    <a16:creationId xmlns:a16="http://schemas.microsoft.com/office/drawing/2014/main" id="{BEA83F13-F5AE-4579-A697-E96F0F1407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06263" y="4993919"/>
                <a:ext cx="0" cy="124103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85000"/>
                  </a:sysClr>
                </a:solidFill>
                <a:prstDash val="sysDash"/>
                <a:miter lim="800000"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114" name="Přímá spojnice 113">
              <a:extLst>
                <a:ext uri="{FF2B5EF4-FFF2-40B4-BE49-F238E27FC236}">
                  <a16:creationId xmlns:a16="http://schemas.microsoft.com/office/drawing/2014/main" id="{9FE20CAE-9DE2-41CF-A1DD-72D8BC13341B}"/>
                </a:ext>
              </a:extLst>
            </p:cNvPr>
            <p:cNvCxnSpPr>
              <a:cxnSpLocks/>
            </p:cNvCxnSpPr>
            <p:nvPr/>
          </p:nvCxnSpPr>
          <p:spPr>
            <a:xfrm>
              <a:off x="6707313" y="5067285"/>
              <a:ext cx="0" cy="124103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85000"/>
                </a:sysClr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115" name="Přímá spojnice 114">
              <a:extLst>
                <a:ext uri="{FF2B5EF4-FFF2-40B4-BE49-F238E27FC236}">
                  <a16:creationId xmlns:a16="http://schemas.microsoft.com/office/drawing/2014/main" id="{95909D2A-50F0-41F5-8ACE-F437BC6A1A5F}"/>
                </a:ext>
              </a:extLst>
            </p:cNvPr>
            <p:cNvCxnSpPr>
              <a:cxnSpLocks/>
            </p:cNvCxnSpPr>
            <p:nvPr/>
          </p:nvCxnSpPr>
          <p:spPr>
            <a:xfrm>
              <a:off x="5750362" y="5066913"/>
              <a:ext cx="0" cy="124103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116" name="Přímá spojnice 115">
              <a:extLst>
                <a:ext uri="{FF2B5EF4-FFF2-40B4-BE49-F238E27FC236}">
                  <a16:creationId xmlns:a16="http://schemas.microsoft.com/office/drawing/2014/main" id="{1DA6D8E7-F29C-41D1-B8F9-33279CEAE955}"/>
                </a:ext>
              </a:extLst>
            </p:cNvPr>
            <p:cNvCxnSpPr>
              <a:cxnSpLocks/>
            </p:cNvCxnSpPr>
            <p:nvPr/>
          </p:nvCxnSpPr>
          <p:spPr>
            <a:xfrm>
              <a:off x="6068574" y="5066913"/>
              <a:ext cx="0" cy="124103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85000"/>
                </a:sysClr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117" name="Přímá spojnice 116">
              <a:extLst>
                <a:ext uri="{FF2B5EF4-FFF2-40B4-BE49-F238E27FC236}">
                  <a16:creationId xmlns:a16="http://schemas.microsoft.com/office/drawing/2014/main" id="{E5500DE0-ACA6-4780-A5C2-E8FDAD1F12C6}"/>
                </a:ext>
              </a:extLst>
            </p:cNvPr>
            <p:cNvCxnSpPr>
              <a:cxnSpLocks/>
            </p:cNvCxnSpPr>
            <p:nvPr/>
          </p:nvCxnSpPr>
          <p:spPr>
            <a:xfrm>
              <a:off x="6386785" y="5066913"/>
              <a:ext cx="0" cy="124103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85000"/>
                </a:sysClr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118" name="Přímá spojnice 117">
              <a:extLst>
                <a:ext uri="{FF2B5EF4-FFF2-40B4-BE49-F238E27FC236}">
                  <a16:creationId xmlns:a16="http://schemas.microsoft.com/office/drawing/2014/main" id="{F7986741-4320-4C0C-B14F-6AB5AF26FEBA}"/>
                </a:ext>
              </a:extLst>
            </p:cNvPr>
            <p:cNvCxnSpPr>
              <a:cxnSpLocks/>
            </p:cNvCxnSpPr>
            <p:nvPr/>
          </p:nvCxnSpPr>
          <p:spPr>
            <a:xfrm>
              <a:off x="7970000" y="5073461"/>
              <a:ext cx="0" cy="124103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85000"/>
                </a:sysClr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119" name="Přímá spojnice 118">
              <a:extLst>
                <a:ext uri="{FF2B5EF4-FFF2-40B4-BE49-F238E27FC236}">
                  <a16:creationId xmlns:a16="http://schemas.microsoft.com/office/drawing/2014/main" id="{AA878597-541C-4063-A08E-18F974350AA3}"/>
                </a:ext>
              </a:extLst>
            </p:cNvPr>
            <p:cNvCxnSpPr>
              <a:cxnSpLocks/>
            </p:cNvCxnSpPr>
            <p:nvPr/>
          </p:nvCxnSpPr>
          <p:spPr>
            <a:xfrm>
              <a:off x="7013049" y="5073089"/>
              <a:ext cx="0" cy="124103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120" name="Přímá spojnice 119">
              <a:extLst>
                <a:ext uri="{FF2B5EF4-FFF2-40B4-BE49-F238E27FC236}">
                  <a16:creationId xmlns:a16="http://schemas.microsoft.com/office/drawing/2014/main" id="{02FFCFF5-5B40-4DA8-8CE1-A1455F28DFB2}"/>
                </a:ext>
              </a:extLst>
            </p:cNvPr>
            <p:cNvCxnSpPr>
              <a:cxnSpLocks/>
            </p:cNvCxnSpPr>
            <p:nvPr/>
          </p:nvCxnSpPr>
          <p:spPr>
            <a:xfrm>
              <a:off x="7331261" y="5073089"/>
              <a:ext cx="0" cy="124103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85000"/>
                </a:sysClr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121" name="Přímá spojnice 120">
              <a:extLst>
                <a:ext uri="{FF2B5EF4-FFF2-40B4-BE49-F238E27FC236}">
                  <a16:creationId xmlns:a16="http://schemas.microsoft.com/office/drawing/2014/main" id="{5B4A5602-D52C-49D9-9B68-FB7C15335CAF}"/>
                </a:ext>
              </a:extLst>
            </p:cNvPr>
            <p:cNvCxnSpPr>
              <a:cxnSpLocks/>
            </p:cNvCxnSpPr>
            <p:nvPr/>
          </p:nvCxnSpPr>
          <p:spPr>
            <a:xfrm>
              <a:off x="7649472" y="5073089"/>
              <a:ext cx="0" cy="124103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85000"/>
                </a:sysClr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122" name="Přímá spojnice 121">
              <a:extLst>
                <a:ext uri="{FF2B5EF4-FFF2-40B4-BE49-F238E27FC236}">
                  <a16:creationId xmlns:a16="http://schemas.microsoft.com/office/drawing/2014/main" id="{1CF482C6-FDB7-4C24-BFC7-D8C1E1970C0B}"/>
                </a:ext>
              </a:extLst>
            </p:cNvPr>
            <p:cNvCxnSpPr>
              <a:cxnSpLocks/>
            </p:cNvCxnSpPr>
            <p:nvPr/>
          </p:nvCxnSpPr>
          <p:spPr>
            <a:xfrm>
              <a:off x="8300263" y="5073460"/>
              <a:ext cx="0" cy="124103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</p:cxnSp>
      </p:grpSp>
      <p:grpSp>
        <p:nvGrpSpPr>
          <p:cNvPr id="196" name="Milník 2" title="Milník 2">
            <a:extLst>
              <a:ext uri="{FF2B5EF4-FFF2-40B4-BE49-F238E27FC236}">
                <a16:creationId xmlns:a16="http://schemas.microsoft.com/office/drawing/2014/main" id="{BEE01C3E-94A7-470E-AE21-46C789DBF9F6}"/>
              </a:ext>
            </a:extLst>
          </p:cNvPr>
          <p:cNvGrpSpPr/>
          <p:nvPr/>
        </p:nvGrpSpPr>
        <p:grpSpPr>
          <a:xfrm rot="16200000">
            <a:off x="4312911" y="1199843"/>
            <a:ext cx="570332" cy="5075983"/>
            <a:chOff x="1479742" y="1902402"/>
            <a:chExt cx="470256" cy="6767978"/>
          </a:xfrm>
          <a:gradFill>
            <a:gsLst>
              <a:gs pos="17000">
                <a:srgbClr val="00B0F0"/>
              </a:gs>
              <a:gs pos="45000">
                <a:sysClr val="window" lastClr="FFFFFF">
                  <a:lumMod val="95000"/>
                </a:sysClr>
              </a:gs>
            </a:gsLst>
            <a:lin ang="5400000" scaled="1"/>
          </a:gradFill>
        </p:grpSpPr>
        <p:sp>
          <p:nvSpPr>
            <p:cNvPr id="197" name="Šipka: Dolů 112" title="Vysoká šipka milníku">
              <a:extLst>
                <a:ext uri="{FF2B5EF4-FFF2-40B4-BE49-F238E27FC236}">
                  <a16:creationId xmlns:a16="http://schemas.microsoft.com/office/drawing/2014/main" id="{08B1B71A-AB90-44EF-9BB0-D136CED5B61D}"/>
                </a:ext>
              </a:extLst>
            </p:cNvPr>
            <p:cNvSpPr/>
            <p:nvPr/>
          </p:nvSpPr>
          <p:spPr>
            <a:xfrm>
              <a:off x="1479742" y="1902402"/>
              <a:ext cx="470256" cy="6767978"/>
            </a:xfrm>
            <a:prstGeom prst="downArrow">
              <a:avLst>
                <a:gd name="adj1" fmla="val 100000"/>
                <a:gd name="adj2" fmla="val 50000"/>
              </a:avLst>
            </a:prstGeom>
            <a:grp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98" name="Textové pole 114">
              <a:extLst>
                <a:ext uri="{FF2B5EF4-FFF2-40B4-BE49-F238E27FC236}">
                  <a16:creationId xmlns:a16="http://schemas.microsoft.com/office/drawing/2014/main" id="{32BCC26F-8C00-4A41-9E07-9C3370834DA7}"/>
                </a:ext>
              </a:extLst>
            </p:cNvPr>
            <p:cNvSpPr txBox="1"/>
            <p:nvPr/>
          </p:nvSpPr>
          <p:spPr>
            <a:xfrm rot="5400000">
              <a:off x="-636673" y="4224021"/>
              <a:ext cx="4694462" cy="34259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P</a:t>
              </a:r>
              <a:r>
                <a:rPr kumimoji="0" lang="cs-CZ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říprava, </a:t>
              </a:r>
              <a:r>
                <a:rPr lang="cs-CZ" sz="135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rebuchet MS" panose="020B0603020202020204" pitchFamily="34" charset="0"/>
                </a:rPr>
                <a:t>pro velký provoz, </a:t>
              </a:r>
            </a:p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dokumentace, povolení, úřady,  </a:t>
              </a:r>
            </a:p>
          </p:txBody>
        </p:sp>
      </p:grpSp>
      <p:grpSp>
        <p:nvGrpSpPr>
          <p:cNvPr id="10" name="Milník 2" title="Milník 2">
            <a:extLst>
              <a:ext uri="{FF2B5EF4-FFF2-40B4-BE49-F238E27FC236}">
                <a16:creationId xmlns:a16="http://schemas.microsoft.com/office/drawing/2014/main" id="{46524091-E3F5-2542-25F1-425F2CE4D213}"/>
              </a:ext>
            </a:extLst>
          </p:cNvPr>
          <p:cNvGrpSpPr/>
          <p:nvPr/>
        </p:nvGrpSpPr>
        <p:grpSpPr>
          <a:xfrm rot="16200000">
            <a:off x="7442245" y="821004"/>
            <a:ext cx="570330" cy="4030532"/>
            <a:chOff x="1479744" y="1902397"/>
            <a:chExt cx="470257" cy="3573256"/>
          </a:xfrm>
        </p:grpSpPr>
        <p:sp>
          <p:nvSpPr>
            <p:cNvPr id="11" name="Šipka: Dolů 112" title="Vysoká šipka milníku">
              <a:extLst>
                <a:ext uri="{FF2B5EF4-FFF2-40B4-BE49-F238E27FC236}">
                  <a16:creationId xmlns:a16="http://schemas.microsoft.com/office/drawing/2014/main" id="{46F3227B-9847-B250-C9A1-FEEBD1AA6699}"/>
                </a:ext>
              </a:extLst>
            </p:cNvPr>
            <p:cNvSpPr/>
            <p:nvPr/>
          </p:nvSpPr>
          <p:spPr>
            <a:xfrm>
              <a:off x="1479744" y="1902397"/>
              <a:ext cx="470257" cy="2487716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ové pole 114">
              <a:extLst>
                <a:ext uri="{FF2B5EF4-FFF2-40B4-BE49-F238E27FC236}">
                  <a16:creationId xmlns:a16="http://schemas.microsoft.com/office/drawing/2014/main" id="{AE1B4ABA-BDCB-8908-D223-7D657E74B973}"/>
                </a:ext>
              </a:extLst>
            </p:cNvPr>
            <p:cNvSpPr txBox="1"/>
            <p:nvPr/>
          </p:nvSpPr>
          <p:spPr>
            <a:xfrm rot="5400000">
              <a:off x="65304" y="3649893"/>
              <a:ext cx="3308927" cy="3425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Technologie </a:t>
              </a:r>
            </a:p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135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rebuchet MS" panose="020B0603020202020204" pitchFamily="34" charset="0"/>
                </a:rPr>
                <a:t> 2</a:t>
              </a:r>
              <a:r>
                <a:rPr kumimoji="0" lang="cs-CZ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 000 tun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20175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Úvod - ECOBAT">
            <a:extLst>
              <a:ext uri="{FF2B5EF4-FFF2-40B4-BE49-F238E27FC236}">
                <a16:creationId xmlns:a16="http://schemas.microsoft.com/office/drawing/2014/main" id="{AA3B7C9F-6A88-48DD-950A-DE8A46C7B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27990"/>
            <a:ext cx="3024336" cy="200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89694" y="2490788"/>
            <a:ext cx="8964612" cy="523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3856" rIns="90000" bIns="46800">
            <a:spAutoFit/>
          </a:bodyPr>
          <a:lstStyle>
            <a:lvl1pPr defTabSz="449263">
              <a:lnSpc>
                <a:spcPct val="94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32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ct val="94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ct val="94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98000"/>
              </a:lnSpc>
              <a:spcBef>
                <a:spcPct val="0"/>
              </a:spcBef>
            </a:pPr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Děkuji za pozornost</a:t>
            </a:r>
            <a:endParaRPr lang="pl-PL" altLang="cs-CZ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presentation-kopb-en-sl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8683625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231" y="438150"/>
            <a:ext cx="9144000" cy="65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8552" rIns="90000" bIns="46800">
            <a:spAutoFit/>
          </a:bodyPr>
          <a:lstStyle>
            <a:lvl1pPr defTabSz="449263">
              <a:lnSpc>
                <a:spcPct val="94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ct val="94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ct val="94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</a:pPr>
            <a:r>
              <a:rPr lang="cs-CZ" altLang="cs-CZ" sz="3600" b="1" dirty="0">
                <a:latin typeface="Lucida Sans Unicode" panose="020B0602030504020204" pitchFamily="34" charset="0"/>
              </a:rPr>
              <a:t>Synergie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>
            <a:extLst>
              <a:ext uri="{FF2B5EF4-FFF2-40B4-BE49-F238E27FC236}">
                <a16:creationId xmlns:a16="http://schemas.microsoft.com/office/drawing/2014/main" id="{DBC63E75-D77A-4E75-A942-77155E136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2894114"/>
            <a:ext cx="7416824" cy="2955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71496" rIns="90000" bIns="46800">
            <a:spAutoFit/>
          </a:bodyPr>
          <a:lstStyle>
            <a:lvl1pPr defTabSz="449263">
              <a:lnSpc>
                <a:spcPct val="94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ct val="94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ct val="94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9pPr>
          </a:lstStyle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Pilotní recyklační technologie s povolenou kapacitou zpracování 249 t/rok s definovanými výstupy pro následný prodej a zpracování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altLang="cs-CZ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Povolené vhodné skladovací kapacity vstupů a výstupů, schválený Provozní řád pro zpracovávání přenosných a automotive Li baterií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altLang="cs-CZ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Možnost využití provozu pecí pro pyrometalurgické úpravy výstupů z recyklace Li baterií</a:t>
            </a: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9E440BE8-0423-4B6E-9055-DECB093C00EC}"/>
              </a:ext>
            </a:extLst>
          </p:cNvPr>
          <p:cNvGrpSpPr/>
          <p:nvPr/>
        </p:nvGrpSpPr>
        <p:grpSpPr>
          <a:xfrm>
            <a:off x="1098056" y="1473888"/>
            <a:ext cx="5904214" cy="696719"/>
            <a:chOff x="1098056" y="1473888"/>
            <a:chExt cx="5904214" cy="696719"/>
          </a:xfrm>
        </p:grpSpPr>
        <p:sp>
          <p:nvSpPr>
            <p:cNvPr id="10" name="Text Box 2">
              <a:extLst>
                <a:ext uri="{FF2B5EF4-FFF2-40B4-BE49-F238E27FC236}">
                  <a16:creationId xmlns:a16="http://schemas.microsoft.com/office/drawing/2014/main" id="{E71E3519-54B0-4229-BDCD-6BB02D2EB3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1730" y="1556792"/>
              <a:ext cx="4860540" cy="524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71496" rIns="90000" bIns="46800">
              <a:spAutoFit/>
            </a:bodyPr>
            <a:lstStyle>
              <a:lvl1pPr defTabSz="449263">
                <a:lnSpc>
                  <a:spcPct val="94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32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1pPr>
              <a:lvl2pPr marL="742950" indent="-285750" defTabSz="449263">
                <a:lnSpc>
                  <a:spcPct val="94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8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2pPr>
              <a:lvl3pPr marL="1143000" indent="-228600" defTabSz="449263">
                <a:lnSpc>
                  <a:spcPct val="94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4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3pPr>
              <a:lvl4pPr marL="1600200" indent="-228600" defTabSz="449263">
                <a:lnSpc>
                  <a:spcPct val="94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4pPr>
              <a:lvl5pPr marL="2057400" indent="-228600" defTabSz="449263">
                <a:lnSpc>
                  <a:spcPct val="94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9pPr>
            </a:lstStyle>
            <a:p>
              <a:pPr algn="l"/>
              <a:r>
                <a:rPr lang="cs-CZ" altLang="cs-CZ" sz="28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Zpracování lithiových baterií</a:t>
              </a:r>
            </a:p>
          </p:txBody>
        </p:sp>
        <p:pic>
          <p:nvPicPr>
            <p:cNvPr id="2050" name="Picture 2" descr="Komplexní systém recyklace baterií se připravuje ve Finsku — Solární Novinky">
              <a:extLst>
                <a:ext uri="{FF2B5EF4-FFF2-40B4-BE49-F238E27FC236}">
                  <a16:creationId xmlns:a16="http://schemas.microsoft.com/office/drawing/2014/main" id="{232DF01D-4748-49D8-B389-EA261D0513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056" y="1473888"/>
              <a:ext cx="1046982" cy="69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30318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ABCF5194-DF90-458F-AEAD-349016A29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2253511"/>
            <a:ext cx="8208912" cy="403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71496" rIns="90000" bIns="46800">
            <a:spAutoFit/>
          </a:bodyPr>
          <a:lstStyle>
            <a:lvl1pPr defTabSz="449263">
              <a:lnSpc>
                <a:spcPct val="94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ct val="94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ct val="94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Zkušenosti a realita …</a:t>
            </a:r>
          </a:p>
          <a:p>
            <a:pPr algn="l">
              <a:lnSpc>
                <a:spcPct val="100000"/>
              </a:lnSpc>
            </a:pPr>
            <a:endParaRPr lang="cs-CZ" altLang="cs-CZ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Přenosné baterie přicházejí jako odpad O/N</a:t>
            </a:r>
          </a:p>
          <a:p>
            <a:pPr>
              <a:lnSpc>
                <a:spcPct val="100000"/>
              </a:lnSpc>
            </a:pPr>
            <a:endParaRPr lang="cs-CZ" altLang="cs-CZ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Přenosné baterie dodávány v plastových/ocelových sudech, zasypané </a:t>
            </a:r>
            <a:r>
              <a:rPr lang="cs-CZ" altLang="cs-CZ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vermicullitem</a:t>
            </a: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altLang="cs-CZ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poraverem</a:t>
            </a: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Často jsou baterie navíc zabaleny igelitem, bublinovou folií</a:t>
            </a:r>
          </a:p>
          <a:p>
            <a:pPr>
              <a:lnSpc>
                <a:spcPct val="100000"/>
              </a:lnSpc>
            </a:pPr>
            <a:endParaRPr lang="cs-CZ" altLang="cs-CZ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Eliminace zkratu, vzniku požáru hořlavými materiály</a:t>
            </a:r>
          </a:p>
          <a:p>
            <a:pPr>
              <a:lnSpc>
                <a:spcPct val="100000"/>
              </a:lnSpc>
            </a:pPr>
            <a:endParaRPr lang="cs-CZ" altLang="cs-CZ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348297CB-E7A9-45FC-AB0B-B425CA22E592}"/>
              </a:ext>
            </a:extLst>
          </p:cNvPr>
          <p:cNvGrpSpPr/>
          <p:nvPr/>
        </p:nvGrpSpPr>
        <p:grpSpPr>
          <a:xfrm>
            <a:off x="1098056" y="1473888"/>
            <a:ext cx="5904214" cy="696719"/>
            <a:chOff x="1098056" y="1473888"/>
            <a:chExt cx="5904214" cy="696719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85A555FC-8477-4E29-BDFB-88BC9699B5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1730" y="1556792"/>
              <a:ext cx="4860540" cy="524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71496" rIns="90000" bIns="46800">
              <a:spAutoFit/>
            </a:bodyPr>
            <a:lstStyle>
              <a:lvl1pPr defTabSz="449263">
                <a:lnSpc>
                  <a:spcPct val="94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32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1pPr>
              <a:lvl2pPr marL="742950" indent="-285750" defTabSz="449263">
                <a:lnSpc>
                  <a:spcPct val="94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8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2pPr>
              <a:lvl3pPr marL="1143000" indent="-228600" defTabSz="449263">
                <a:lnSpc>
                  <a:spcPct val="94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4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3pPr>
              <a:lvl4pPr marL="1600200" indent="-228600" defTabSz="449263">
                <a:lnSpc>
                  <a:spcPct val="94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4pPr>
              <a:lvl5pPr marL="2057400" indent="-228600" defTabSz="449263">
                <a:lnSpc>
                  <a:spcPct val="94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9pPr>
            </a:lstStyle>
            <a:p>
              <a:pPr algn="l"/>
              <a:r>
                <a:rPr lang="cs-CZ" altLang="cs-CZ" sz="28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Vstupní proces</a:t>
              </a:r>
            </a:p>
          </p:txBody>
        </p:sp>
        <p:pic>
          <p:nvPicPr>
            <p:cNvPr id="7" name="Picture 2" descr="Komplexní systém recyklace baterií se připravuje ve Finsku — Solární Novinky">
              <a:extLst>
                <a:ext uri="{FF2B5EF4-FFF2-40B4-BE49-F238E27FC236}">
                  <a16:creationId xmlns:a16="http://schemas.microsoft.com/office/drawing/2014/main" id="{A117F093-2A9E-448C-B6A7-9F4D5DA5DB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056" y="1473888"/>
              <a:ext cx="1046982" cy="69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71700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46779B7-79C2-CBAB-9628-784444365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ABCF5194-DF90-458F-AEAD-349016A29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196752"/>
            <a:ext cx="8208912" cy="51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71496" rIns="90000" bIns="46800">
            <a:spAutoFit/>
          </a:bodyPr>
          <a:lstStyle>
            <a:lvl1pPr defTabSz="449263">
              <a:lnSpc>
                <a:spcPct val="94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ct val="94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ct val="94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Baterie s vyšším podílem Ni, Co.</a:t>
            </a:r>
          </a:p>
          <a:p>
            <a:pPr algn="l">
              <a:lnSpc>
                <a:spcPct val="100000"/>
              </a:lnSpc>
            </a:pP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tzv. HG (high grade) </a:t>
            </a:r>
          </a:p>
          <a:p>
            <a:pPr algn="l">
              <a:lnSpc>
                <a:spcPct val="100000"/>
              </a:lnSpc>
            </a:pP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Konkrétně: notebookové, z mobilních telefonů, částečně automotive</a:t>
            </a:r>
          </a:p>
          <a:p>
            <a:pPr>
              <a:lnSpc>
                <a:spcPct val="100000"/>
              </a:lnSpc>
            </a:pP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Baterie s nižším podílem Ni, Co.</a:t>
            </a:r>
          </a:p>
          <a:p>
            <a:pPr>
              <a:lnSpc>
                <a:spcPct val="100000"/>
              </a:lnSpc>
            </a:pP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tzv LG (low grade), většina 18650, </a:t>
            </a:r>
            <a:r>
              <a:rPr lang="cs-CZ" altLang="cs-CZ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pouch</a:t>
            </a: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aj.</a:t>
            </a:r>
          </a:p>
          <a:p>
            <a:pPr>
              <a:lnSpc>
                <a:spcPct val="100000"/>
              </a:lnSpc>
            </a:pP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Konkrétně : nářaďové, </a:t>
            </a:r>
            <a:r>
              <a:rPr lang="cs-CZ" altLang="cs-CZ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cyklobaterie</a:t>
            </a: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některé UPS, většina </a:t>
            </a:r>
            <a:r>
              <a:rPr lang="cs-CZ" altLang="cs-CZ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automotive</a:t>
            </a:r>
            <a:endParaRPr lang="cs-CZ" altLang="cs-CZ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 altLang="cs-CZ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 altLang="cs-CZ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altLang="cs-CZ" sz="2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Baterie s nulovým obsahem zájmových kovů (pouze P, </a:t>
            </a:r>
            <a:r>
              <a:rPr lang="cs-CZ" altLang="cs-CZ" sz="24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</a:t>
            </a:r>
            <a:r>
              <a:rPr lang="cs-CZ" altLang="cs-CZ" sz="2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4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</a:t>
            </a:r>
            <a:r>
              <a:rPr lang="cs-CZ" altLang="cs-CZ" sz="2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Al)</a:t>
            </a:r>
          </a:p>
          <a:p>
            <a:pPr>
              <a:lnSpc>
                <a:spcPct val="100000"/>
              </a:lnSpc>
            </a:pPr>
            <a:r>
              <a:rPr lang="cs-CZ" altLang="cs-CZ" sz="2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tzv. ZG (</a:t>
            </a:r>
            <a:r>
              <a:rPr lang="cs-CZ" altLang="cs-CZ" sz="200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zero</a:t>
            </a:r>
            <a:r>
              <a:rPr lang="cs-CZ" altLang="cs-CZ" sz="2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grade), tedy LiFePo, aj.</a:t>
            </a:r>
          </a:p>
          <a:p>
            <a:pPr>
              <a:lnSpc>
                <a:spcPct val="100000"/>
              </a:lnSpc>
            </a:pPr>
            <a:r>
              <a:rPr lang="cs-CZ" altLang="cs-CZ" sz="2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Konkrétně: UPS, záložní zdroje, trakční baterie</a:t>
            </a:r>
          </a:p>
          <a:p>
            <a:pPr>
              <a:lnSpc>
                <a:spcPct val="100000"/>
              </a:lnSpc>
            </a:pPr>
            <a:endParaRPr lang="cs-CZ" altLang="cs-CZ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348297CB-E7A9-45FC-AB0B-B425CA22E592}"/>
              </a:ext>
            </a:extLst>
          </p:cNvPr>
          <p:cNvGrpSpPr/>
          <p:nvPr/>
        </p:nvGrpSpPr>
        <p:grpSpPr>
          <a:xfrm>
            <a:off x="683568" y="343712"/>
            <a:ext cx="5904214" cy="696719"/>
            <a:chOff x="1098056" y="1473888"/>
            <a:chExt cx="5904214" cy="696719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85A555FC-8477-4E29-BDFB-88BC9699B5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1730" y="1556792"/>
              <a:ext cx="4860540" cy="524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71496" rIns="90000" bIns="46800">
              <a:spAutoFit/>
            </a:bodyPr>
            <a:lstStyle>
              <a:lvl1pPr defTabSz="449263">
                <a:lnSpc>
                  <a:spcPct val="94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32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1pPr>
              <a:lvl2pPr marL="742950" indent="-285750" defTabSz="449263">
                <a:lnSpc>
                  <a:spcPct val="94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8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2pPr>
              <a:lvl3pPr marL="1143000" indent="-228600" defTabSz="449263">
                <a:lnSpc>
                  <a:spcPct val="94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4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3pPr>
              <a:lvl4pPr marL="1600200" indent="-228600" defTabSz="449263">
                <a:lnSpc>
                  <a:spcPct val="94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4pPr>
              <a:lvl5pPr marL="2057400" indent="-228600" defTabSz="449263">
                <a:lnSpc>
                  <a:spcPct val="94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9pPr>
            </a:lstStyle>
            <a:p>
              <a:pPr algn="l"/>
              <a:r>
                <a:rPr lang="cs-CZ" altLang="cs-CZ" sz="28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Vstupní materiály</a:t>
              </a:r>
            </a:p>
          </p:txBody>
        </p:sp>
        <p:pic>
          <p:nvPicPr>
            <p:cNvPr id="7" name="Picture 2" descr="Komplexní systém recyklace baterií se připravuje ve Finsku — Solární Novinky">
              <a:extLst>
                <a:ext uri="{FF2B5EF4-FFF2-40B4-BE49-F238E27FC236}">
                  <a16:creationId xmlns:a16="http://schemas.microsoft.com/office/drawing/2014/main" id="{A117F093-2A9E-448C-B6A7-9F4D5DA5DB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056" y="1473888"/>
              <a:ext cx="1046982" cy="69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72152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F6224FAB-B45F-4718-A6F7-16BC204F9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2101633"/>
            <a:ext cx="8069777" cy="442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71496" rIns="90000" bIns="46800">
            <a:spAutoFit/>
          </a:bodyPr>
          <a:lstStyle>
            <a:lvl1pPr defTabSz="449263">
              <a:lnSpc>
                <a:spcPct val="94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ct val="94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ct val="94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Demontáž a deaktivace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Automotive, UPS a cyklobaterie se rozebírají manuálně, bez efektivity, výtěžek Al, Fe, Cu z kabelů nepokryje náklady demontáže</a:t>
            </a:r>
          </a:p>
          <a:p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2nd USE, REUSE, 2nd </a:t>
            </a:r>
            <a:r>
              <a:rPr lang="cs-CZ" altLang="cs-CZ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</a:t>
            </a: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-legislativní postup ve spolupráci s MŽP v reakci na nové Nařízení EU 2023/1542 o bateriích </a:t>
            </a:r>
            <a:r>
              <a:rPr lang="cs-CZ" altLang="cs-CZ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cs-CZ" altLang="cs-CZ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altLang="cs-CZ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</a:p>
          <a:p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Vybalování , separace vermicullitu a deaktivace roztokem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Plastové obaly jsou nevyužitelným vstupem (</a:t>
            </a:r>
            <a:r>
              <a:rPr lang="cs-CZ" altLang="cs-CZ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nejednodruhový</a:t>
            </a: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odpad), provádí se manuálně, bez výtěžku, vermicullit se dá opakovaně využívat</a:t>
            </a:r>
          </a:p>
          <a:p>
            <a:r>
              <a:rPr lang="cs-CZ" altLang="cs-CZ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Chybí standardizované přepravní, stohovatelné a pro VZV i jeřáby jednotné přepravní systémy, zábor 10 t skladovaných LiB je ca 60 m2, vs 10 t Pb akumulátorů ...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16078193-46EB-4B78-AB12-2F634A950E71}"/>
              </a:ext>
            </a:extLst>
          </p:cNvPr>
          <p:cNvGrpSpPr/>
          <p:nvPr/>
        </p:nvGrpSpPr>
        <p:grpSpPr>
          <a:xfrm>
            <a:off x="1098056" y="1268760"/>
            <a:ext cx="7794424" cy="1217577"/>
            <a:chOff x="1098056" y="1473888"/>
            <a:chExt cx="5904214" cy="1012449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605FE096-BCB2-4491-84C4-97AD6603E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1730" y="1556792"/>
              <a:ext cx="4860540" cy="9295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71496" rIns="90000" bIns="46800">
              <a:spAutoFit/>
            </a:bodyPr>
            <a:lstStyle>
              <a:lvl1pPr defTabSz="449263">
                <a:lnSpc>
                  <a:spcPct val="94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32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1pPr>
              <a:lvl2pPr marL="742950" indent="-285750" defTabSz="449263">
                <a:lnSpc>
                  <a:spcPct val="94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8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2pPr>
              <a:lvl3pPr marL="1143000" indent="-228600" defTabSz="449263">
                <a:lnSpc>
                  <a:spcPct val="94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4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3pPr>
              <a:lvl4pPr marL="1600200" indent="-228600" defTabSz="449263">
                <a:lnSpc>
                  <a:spcPct val="94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4pPr>
              <a:lvl5pPr marL="2057400" indent="-228600" defTabSz="449263">
                <a:lnSpc>
                  <a:spcPct val="94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9pPr>
            </a:lstStyle>
            <a:p>
              <a:r>
                <a:rPr lang="cs-CZ" altLang="cs-CZ" sz="28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Příprava k recyklaci před vstupem do linky</a:t>
              </a:r>
            </a:p>
          </p:txBody>
        </p:sp>
        <p:pic>
          <p:nvPicPr>
            <p:cNvPr id="7" name="Picture 2" descr="Komplexní systém recyklace baterií se připravuje ve Finsku — Solární Novinky">
              <a:extLst>
                <a:ext uri="{FF2B5EF4-FFF2-40B4-BE49-F238E27FC236}">
                  <a16:creationId xmlns:a16="http://schemas.microsoft.com/office/drawing/2014/main" id="{4ACF9FD5-E25E-4967-8382-6E979AF09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056" y="1473888"/>
              <a:ext cx="1046982" cy="69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Obrázek 1">
            <a:extLst>
              <a:ext uri="{FF2B5EF4-FFF2-40B4-BE49-F238E27FC236}">
                <a16:creationId xmlns:a16="http://schemas.microsoft.com/office/drawing/2014/main" id="{412E102F-696B-4549-F8B2-35A5D5D9C6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6416" y="34762"/>
            <a:ext cx="701026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563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C633947D-03EB-8243-2335-42A29BEA88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F6224FAB-B45F-4718-A6F7-16BC204F9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08" y="1321530"/>
            <a:ext cx="8856984" cy="541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71496" rIns="90000" bIns="46800">
            <a:spAutoFit/>
          </a:bodyPr>
          <a:lstStyle>
            <a:lvl1pPr defTabSz="449263">
              <a:lnSpc>
                <a:spcPct val="94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ct val="94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ct val="94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cs-CZ" altLang="cs-CZ" sz="2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Dávkování a drcení 							    Filtrace, sušení a třídění</a:t>
            </a:r>
          </a:p>
          <a:p>
            <a:r>
              <a:rPr lang="cs-CZ" altLang="cs-CZ" sz="2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Pomaloběžné drcení skrápěné					       Filtrace na kalolisu</a:t>
            </a:r>
          </a:p>
          <a:p>
            <a:endParaRPr lang="cs-CZ" altLang="cs-CZ" sz="24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altLang="cs-CZ" sz="24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altLang="cs-CZ" sz="24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altLang="cs-CZ" sz="24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altLang="cs-CZ" sz="24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altLang="cs-CZ" sz="24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altLang="cs-CZ" sz="24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altLang="cs-CZ" sz="24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altLang="cs-CZ" sz="2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Hrubá frakce </a:t>
            </a:r>
          </a:p>
          <a:p>
            <a:r>
              <a:rPr lang="cs-CZ" altLang="cs-CZ" sz="2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zbavena MAG podílu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16078193-46EB-4B78-AB12-2F634A950E71}"/>
              </a:ext>
            </a:extLst>
          </p:cNvPr>
          <p:cNvGrpSpPr/>
          <p:nvPr/>
        </p:nvGrpSpPr>
        <p:grpSpPr>
          <a:xfrm>
            <a:off x="251520" y="191187"/>
            <a:ext cx="7884876" cy="696719"/>
            <a:chOff x="251520" y="191187"/>
            <a:chExt cx="7884876" cy="696719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605FE096-BCB2-4491-84C4-97AD6603E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5856" y="226735"/>
              <a:ext cx="4860540" cy="524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71496" rIns="90000" bIns="46800">
              <a:spAutoFit/>
            </a:bodyPr>
            <a:lstStyle>
              <a:lvl1pPr defTabSz="449263">
                <a:lnSpc>
                  <a:spcPct val="94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32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1pPr>
              <a:lvl2pPr marL="742950" indent="-285750" defTabSz="449263">
                <a:lnSpc>
                  <a:spcPct val="94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8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2pPr>
              <a:lvl3pPr marL="1143000" indent="-228600" defTabSz="449263">
                <a:lnSpc>
                  <a:spcPct val="94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4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3pPr>
              <a:lvl4pPr marL="1600200" indent="-228600" defTabSz="449263">
                <a:lnSpc>
                  <a:spcPct val="94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4pPr>
              <a:lvl5pPr marL="2057400" indent="-228600" defTabSz="449263">
                <a:lnSpc>
                  <a:spcPct val="94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9pPr>
            </a:lstStyle>
            <a:p>
              <a:r>
                <a:rPr lang="cs-CZ" altLang="cs-CZ" sz="2800" b="1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Recyklační proces</a:t>
              </a:r>
            </a:p>
          </p:txBody>
        </p:sp>
        <p:pic>
          <p:nvPicPr>
            <p:cNvPr id="7" name="Picture 2" descr="Komplexní systém recyklace baterií se připravuje ve Finsku — Solární Novinky">
              <a:extLst>
                <a:ext uri="{FF2B5EF4-FFF2-40B4-BE49-F238E27FC236}">
                  <a16:creationId xmlns:a16="http://schemas.microsoft.com/office/drawing/2014/main" id="{4ACF9FD5-E25E-4967-8382-6E979AF09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91187"/>
              <a:ext cx="1046982" cy="69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3031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F6224FAB-B45F-4718-A6F7-16BC204F9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2348880"/>
            <a:ext cx="7786627" cy="393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71496" rIns="90000" bIns="46800">
            <a:spAutoFit/>
          </a:bodyPr>
          <a:lstStyle>
            <a:lvl1pPr defTabSz="449263">
              <a:lnSpc>
                <a:spcPct val="94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ct val="94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ct val="94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9pPr>
          </a:lstStyle>
          <a:p>
            <a:pPr marL="514350" indent="-514350">
              <a:buAutoNum type="arabicPeriod"/>
            </a:pPr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Aktivní hmota – black mass – jemná frakce</a:t>
            </a:r>
          </a:p>
          <a:p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Stejně jako u recyklace </a:t>
            </a:r>
            <a:r>
              <a:rPr lang="cs-CZ" altLang="cs-CZ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ZnC</a:t>
            </a: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baterií obsahuje vysoký podíl balastu (C, TOC, grafit), který je problematické využívat a následně ustálený obsah Ni, Co, </a:t>
            </a:r>
            <a:r>
              <a:rPr lang="cs-CZ" altLang="cs-CZ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</a:t>
            </a: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Al a </a:t>
            </a:r>
            <a:r>
              <a:rPr lang="cs-CZ" altLang="cs-CZ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</a:t>
            </a: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V současné době jsou zpracovatelé, kteří využijí pouze Ni, Co. Ostatní kovy a prvky jsou minoritní, bezvýznamné, neekonomické.</a:t>
            </a:r>
          </a:p>
          <a:p>
            <a:endParaRPr lang="cs-CZ" altLang="cs-CZ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Aktuálně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Optimalizovat prodejní cenu </a:t>
            </a:r>
            <a:r>
              <a:rPr lang="cs-CZ" altLang="cs-CZ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black</a:t>
            </a: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</a:t>
            </a: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 udržení rentability provozu</a:t>
            </a:r>
            <a:r>
              <a:rPr lang="cs-CZ" altLang="cs-CZ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náročné splnit budoucí limity recyklační účinnosti bez dalšího VaV   a průzkumu trhu, to vše při rentabilitě procesu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16078193-46EB-4B78-AB12-2F634A950E71}"/>
              </a:ext>
            </a:extLst>
          </p:cNvPr>
          <p:cNvGrpSpPr/>
          <p:nvPr/>
        </p:nvGrpSpPr>
        <p:grpSpPr>
          <a:xfrm>
            <a:off x="1098056" y="1473888"/>
            <a:ext cx="5904214" cy="696719"/>
            <a:chOff x="1098056" y="1473888"/>
            <a:chExt cx="5904214" cy="696719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605FE096-BCB2-4491-84C4-97AD6603E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1730" y="1556792"/>
              <a:ext cx="4860540" cy="524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71496" rIns="90000" bIns="46800">
              <a:spAutoFit/>
            </a:bodyPr>
            <a:lstStyle>
              <a:lvl1pPr defTabSz="449263">
                <a:lnSpc>
                  <a:spcPct val="94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32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1pPr>
              <a:lvl2pPr marL="742950" indent="-285750" defTabSz="449263">
                <a:lnSpc>
                  <a:spcPct val="94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8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2pPr>
              <a:lvl3pPr marL="1143000" indent="-228600" defTabSz="449263">
                <a:lnSpc>
                  <a:spcPct val="94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4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3pPr>
              <a:lvl4pPr marL="1600200" indent="-228600" defTabSz="449263">
                <a:lnSpc>
                  <a:spcPct val="94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4pPr>
              <a:lvl5pPr marL="2057400" indent="-228600" defTabSz="449263">
                <a:lnSpc>
                  <a:spcPct val="94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9pPr>
            </a:lstStyle>
            <a:p>
              <a:r>
                <a:rPr lang="cs-CZ" altLang="cs-CZ" sz="28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Recyklační proces - výstupy</a:t>
              </a:r>
            </a:p>
          </p:txBody>
        </p:sp>
        <p:pic>
          <p:nvPicPr>
            <p:cNvPr id="7" name="Picture 2" descr="Komplexní systém recyklace baterií se připravuje ve Finsku — Solární Novinky">
              <a:extLst>
                <a:ext uri="{FF2B5EF4-FFF2-40B4-BE49-F238E27FC236}">
                  <a16:creationId xmlns:a16="http://schemas.microsoft.com/office/drawing/2014/main" id="{4ACF9FD5-E25E-4967-8382-6E979AF09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056" y="1473888"/>
              <a:ext cx="1046982" cy="69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11488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F6224FAB-B45F-4718-A6F7-16BC204F9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2348880"/>
            <a:ext cx="7786627" cy="374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71496" rIns="90000" bIns="46800">
            <a:spAutoFit/>
          </a:bodyPr>
          <a:lstStyle>
            <a:lvl1pPr defTabSz="449263">
              <a:lnSpc>
                <a:spcPct val="94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1pPr>
            <a:lvl2pPr marL="742950" indent="-285750" defTabSz="449263">
              <a:lnSpc>
                <a:spcPct val="94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2pPr>
            <a:lvl3pPr marL="1143000" indent="-228600" defTabSz="449263">
              <a:lnSpc>
                <a:spcPct val="94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3pPr>
            <a:lvl4pPr marL="16002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4pPr>
            <a:lvl5pPr marL="2057400" indent="-228600" defTabSz="449263">
              <a:lnSpc>
                <a:spcPct val="94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Myriad Pro" pitchFamily="34" charset="0"/>
                <a:cs typeface="Lucida Sans Unicode" panose="020B0602030504020204" pitchFamily="34" charset="0"/>
              </a:defRPr>
            </a:lvl9pPr>
          </a:lstStyle>
          <a:p>
            <a:r>
              <a:rPr lang="cs-CZ" altLang="cs-CZ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Hrubá frakce – nadsítné</a:t>
            </a:r>
          </a:p>
          <a:p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Magnetický podíl využitelný pro pyrometalurgii olova.</a:t>
            </a:r>
          </a:p>
          <a:p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Dvakrát drcený materiál obsahuje ca 8-10% Cu a Al folií, které je obtížné separovat od ostatních plastových nečistot ve směsi.</a:t>
            </a:r>
          </a:p>
          <a:p>
            <a:endParaRPr lang="cs-CZ" altLang="cs-CZ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Aktuálně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Optimalizovat prodejní cenu black mass pro udržení rentability provozu</a:t>
            </a:r>
            <a:r>
              <a:rPr lang="cs-CZ" altLang="cs-CZ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Není možné splnit budoucí limity recyklační účinnosti bez dalšího VaV a průzkumu trhu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16078193-46EB-4B78-AB12-2F634A950E71}"/>
              </a:ext>
            </a:extLst>
          </p:cNvPr>
          <p:cNvGrpSpPr/>
          <p:nvPr/>
        </p:nvGrpSpPr>
        <p:grpSpPr>
          <a:xfrm>
            <a:off x="1098056" y="1473888"/>
            <a:ext cx="5904214" cy="696719"/>
            <a:chOff x="1098056" y="1473888"/>
            <a:chExt cx="5904214" cy="696719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605FE096-BCB2-4491-84C4-97AD6603E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1730" y="1556792"/>
              <a:ext cx="4860540" cy="524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71496" rIns="90000" bIns="46800">
              <a:spAutoFit/>
            </a:bodyPr>
            <a:lstStyle>
              <a:lvl1pPr defTabSz="449263">
                <a:lnSpc>
                  <a:spcPct val="94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32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1pPr>
              <a:lvl2pPr marL="742950" indent="-285750" defTabSz="449263">
                <a:lnSpc>
                  <a:spcPct val="94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8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2pPr>
              <a:lvl3pPr marL="1143000" indent="-228600" defTabSz="449263">
                <a:lnSpc>
                  <a:spcPct val="94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4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3pPr>
              <a:lvl4pPr marL="1600200" indent="-228600" defTabSz="449263">
                <a:lnSpc>
                  <a:spcPct val="94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4pPr>
              <a:lvl5pPr marL="2057400" indent="-228600" defTabSz="449263">
                <a:lnSpc>
                  <a:spcPct val="94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5pPr>
              <a:lvl6pPr marL="25146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6pPr>
              <a:lvl7pPr marL="29718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7pPr>
              <a:lvl8pPr marL="34290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8pPr>
              <a:lvl9pPr marL="3886200" indent="-228600" defTabSz="449263" eaLnBrk="0" fontAlgn="base" hangingPunct="0">
                <a:lnSpc>
                  <a:spcPct val="94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 sz="2000">
                  <a:solidFill>
                    <a:srgbClr val="000000"/>
                  </a:solidFill>
                  <a:latin typeface="Myriad Pro" pitchFamily="34" charset="0"/>
                  <a:cs typeface="Lucida Sans Unicode" panose="020B0602030504020204" pitchFamily="34" charset="0"/>
                </a:defRPr>
              </a:lvl9pPr>
            </a:lstStyle>
            <a:p>
              <a:r>
                <a:rPr lang="cs-CZ" altLang="cs-CZ" sz="28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Recyklační proces - výstupy</a:t>
              </a:r>
            </a:p>
          </p:txBody>
        </p:sp>
        <p:pic>
          <p:nvPicPr>
            <p:cNvPr id="7" name="Picture 2" descr="Komplexní systém recyklace baterií se připravuje ve Finsku — Solární Novinky">
              <a:extLst>
                <a:ext uri="{FF2B5EF4-FFF2-40B4-BE49-F238E27FC236}">
                  <a16:creationId xmlns:a16="http://schemas.microsoft.com/office/drawing/2014/main" id="{4ACF9FD5-E25E-4967-8382-6E979AF09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056" y="1473888"/>
              <a:ext cx="1046982" cy="69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6298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Výchozí návrh">
  <a:themeElements>
    <a:clrScheme name="1_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Výchozí návrh">
      <a:majorFont>
        <a:latin typeface="Myriad Pro Light"/>
        <a:ea typeface=""/>
        <a:cs typeface="Lucida Sans Unicode"/>
      </a:majorFont>
      <a:minorFont>
        <a:latin typeface="Myriad Pro"/>
        <a:ea typeface=""/>
        <a:cs typeface="Lucida Sans Unicode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_Výchozí návrh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2429</TotalTime>
  <Words>1218</Words>
  <Application>Microsoft Office PowerPoint</Application>
  <PresentationFormat>Předvádění na obrazovce (4:3)</PresentationFormat>
  <Paragraphs>176</Paragraphs>
  <Slides>17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7" baseType="lpstr">
      <vt:lpstr>Arial</vt:lpstr>
      <vt:lpstr>Calibri</vt:lpstr>
      <vt:lpstr>Lucida Sans Unicode</vt:lpstr>
      <vt:lpstr>Myriad Pro</vt:lpstr>
      <vt:lpstr>Myriad Pro Light</vt:lpstr>
      <vt:lpstr>Open Sans</vt:lpstr>
      <vt:lpstr>Times New Roman</vt:lpstr>
      <vt:lpstr>Trebuchet MS</vt:lpstr>
      <vt:lpstr>Wingdings</vt:lpstr>
      <vt:lpstr>1_Výchozí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KoPB</dc:title>
  <dc:creator>mija</dc:creator>
  <cp:lastModifiedBy>Oktábec Ivo</cp:lastModifiedBy>
  <cp:revision>239</cp:revision>
  <cp:lastPrinted>2022-01-20T11:16:44Z</cp:lastPrinted>
  <dcterms:created xsi:type="dcterms:W3CDTF">2011-04-27T07:17:30Z</dcterms:created>
  <dcterms:modified xsi:type="dcterms:W3CDTF">2023-10-19T07:36:58Z</dcterms:modified>
</cp:coreProperties>
</file>