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7" r:id="rId3"/>
    <p:sldId id="340" r:id="rId4"/>
    <p:sldId id="337" r:id="rId5"/>
    <p:sldId id="339" r:id="rId6"/>
    <p:sldId id="338" r:id="rId7"/>
    <p:sldId id="343" r:id="rId8"/>
    <p:sldId id="344" r:id="rId9"/>
    <p:sldId id="345" r:id="rId10"/>
    <p:sldId id="335" r:id="rId11"/>
    <p:sldId id="332" r:id="rId12"/>
    <p:sldId id="259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A97927F-2B59-464F-90F9-A19D6F9B9DDE}" name="Jan Čech" initials="JČ" userId="Jan Čech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3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1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ropbox\pesticid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ropbox\pesticid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ropbox\pesticid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ropbox\pesticid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ropbox\pesticid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ropbox\pesticidy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ropbox\pesticidy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List6!$A$2</c:f>
              <c:strCache>
                <c:ptCount val="1"/>
                <c:pt idx="0">
                  <c:v>původní vzorek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List6!$B$1:$E$1</c:f>
              <c:strCache>
                <c:ptCount val="4"/>
                <c:pt idx="0">
                  <c:v>Karbamazepin</c:v>
                </c:pt>
                <c:pt idx="1">
                  <c:v>Diclofenac</c:v>
                </c:pt>
                <c:pt idx="2">
                  <c:v>Ketoprofen</c:v>
                </c:pt>
                <c:pt idx="3">
                  <c:v>Naproxen</c:v>
                </c:pt>
              </c:strCache>
            </c:strRef>
          </c:cat>
          <c:val>
            <c:numRef>
              <c:f>List6!$B$2:$E$2</c:f>
              <c:numCache>
                <c:formatCode>General</c:formatCode>
                <c:ptCount val="4"/>
                <c:pt idx="0">
                  <c:v>448.9</c:v>
                </c:pt>
                <c:pt idx="1">
                  <c:v>1409.6</c:v>
                </c:pt>
                <c:pt idx="2">
                  <c:v>56.2</c:v>
                </c:pt>
                <c:pt idx="3">
                  <c:v>209.5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19-4986-93F8-2D39D5798017}"/>
            </c:ext>
          </c:extLst>
        </c:ser>
        <c:ser>
          <c:idx val="1"/>
          <c:order val="1"/>
          <c:tx>
            <c:strRef>
              <c:f>List6!$A$3</c:f>
              <c:strCache>
                <c:ptCount val="1"/>
                <c:pt idx="0">
                  <c:v>kavitace-plasma 5x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List6!$B$1:$E$1</c:f>
              <c:strCache>
                <c:ptCount val="4"/>
                <c:pt idx="0">
                  <c:v>Karbamazepin</c:v>
                </c:pt>
                <c:pt idx="1">
                  <c:v>Diclofenac</c:v>
                </c:pt>
                <c:pt idx="2">
                  <c:v>Ketoprofen</c:v>
                </c:pt>
                <c:pt idx="3">
                  <c:v>Naproxen</c:v>
                </c:pt>
              </c:strCache>
            </c:strRef>
          </c:cat>
          <c:val>
            <c:numRef>
              <c:f>List6!$B$3:$E$3</c:f>
              <c:numCache>
                <c:formatCode>General</c:formatCode>
                <c:ptCount val="4"/>
                <c:pt idx="0">
                  <c:v>30.5</c:v>
                </c:pt>
                <c:pt idx="1">
                  <c:v>17.3</c:v>
                </c:pt>
                <c:pt idx="2">
                  <c:v>62.1</c:v>
                </c:pt>
                <c:pt idx="3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19-4986-93F8-2D39D5798017}"/>
            </c:ext>
          </c:extLst>
        </c:ser>
        <c:ser>
          <c:idx val="2"/>
          <c:order val="2"/>
          <c:tx>
            <c:strRef>
              <c:f>List6!$A$4</c:f>
              <c:strCache>
                <c:ptCount val="1"/>
                <c:pt idx="0">
                  <c:v>kavitace-plasma10x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List6!$B$1:$E$1</c:f>
              <c:strCache>
                <c:ptCount val="4"/>
                <c:pt idx="0">
                  <c:v>Karbamazepin</c:v>
                </c:pt>
                <c:pt idx="1">
                  <c:v>Diclofenac</c:v>
                </c:pt>
                <c:pt idx="2">
                  <c:v>Ketoprofen</c:v>
                </c:pt>
                <c:pt idx="3">
                  <c:v>Naproxen</c:v>
                </c:pt>
              </c:strCache>
            </c:strRef>
          </c:cat>
          <c:val>
            <c:numRef>
              <c:f>List6!$B$4:$E$4</c:f>
              <c:numCache>
                <c:formatCode>General</c:formatCode>
                <c:ptCount val="4"/>
                <c:pt idx="0">
                  <c:v>1.9</c:v>
                </c:pt>
                <c:pt idx="1">
                  <c:v>4.2</c:v>
                </c:pt>
                <c:pt idx="2">
                  <c:v>32.700000000000003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19-4986-93F8-2D39D57980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77488831"/>
        <c:axId val="1566324495"/>
      </c:barChart>
      <c:catAx>
        <c:axId val="1577488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66324495"/>
        <c:crosses val="autoZero"/>
        <c:auto val="1"/>
        <c:lblAlgn val="ctr"/>
        <c:lblOffset val="100"/>
        <c:noMultiLvlLbl val="0"/>
      </c:catAx>
      <c:valAx>
        <c:axId val="156632449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koncentrace (ng/l)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77488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List6!$A$15</c:f>
              <c:strCache>
                <c:ptCount val="1"/>
                <c:pt idx="0">
                  <c:v>původní vzorek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List6!$B$14:$E$14</c:f>
              <c:strCache>
                <c:ptCount val="4"/>
                <c:pt idx="0">
                  <c:v>Clarithromycin</c:v>
                </c:pt>
                <c:pt idx="1">
                  <c:v>Erythromycin</c:v>
                </c:pt>
                <c:pt idx="2">
                  <c:v>Sulfamethoxazol</c:v>
                </c:pt>
                <c:pt idx="3">
                  <c:v>Trimethoprim</c:v>
                </c:pt>
              </c:strCache>
            </c:strRef>
          </c:cat>
          <c:val>
            <c:numRef>
              <c:f>List6!$B$15:$E$15</c:f>
              <c:numCache>
                <c:formatCode>General</c:formatCode>
                <c:ptCount val="4"/>
                <c:pt idx="0">
                  <c:v>291.89999999999998</c:v>
                </c:pt>
                <c:pt idx="1">
                  <c:v>352.5</c:v>
                </c:pt>
                <c:pt idx="2">
                  <c:v>172.6</c:v>
                </c:pt>
                <c:pt idx="3">
                  <c:v>36.200000000000003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83-4C10-A2FD-85FF3C4BCF0A}"/>
            </c:ext>
          </c:extLst>
        </c:ser>
        <c:ser>
          <c:idx val="1"/>
          <c:order val="1"/>
          <c:tx>
            <c:strRef>
              <c:f>List6!$A$16</c:f>
              <c:strCache>
                <c:ptCount val="1"/>
                <c:pt idx="0">
                  <c:v>kavitace-plasma 5x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List6!$B$14:$E$14</c:f>
              <c:strCache>
                <c:ptCount val="4"/>
                <c:pt idx="0">
                  <c:v>Clarithromycin</c:v>
                </c:pt>
                <c:pt idx="1">
                  <c:v>Erythromycin</c:v>
                </c:pt>
                <c:pt idx="2">
                  <c:v>Sulfamethoxazol</c:v>
                </c:pt>
                <c:pt idx="3">
                  <c:v>Trimethoprim</c:v>
                </c:pt>
              </c:strCache>
            </c:strRef>
          </c:cat>
          <c:val>
            <c:numRef>
              <c:f>List6!$B$16:$E$16</c:f>
              <c:numCache>
                <c:formatCode>General</c:formatCode>
                <c:ptCount val="4"/>
                <c:pt idx="0">
                  <c:v>117.1</c:v>
                </c:pt>
                <c:pt idx="1">
                  <c:v>155.5</c:v>
                </c:pt>
                <c:pt idx="2">
                  <c:v>29.1</c:v>
                </c:pt>
                <c:pt idx="3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83-4C10-A2FD-85FF3C4BCF0A}"/>
            </c:ext>
          </c:extLst>
        </c:ser>
        <c:ser>
          <c:idx val="2"/>
          <c:order val="2"/>
          <c:tx>
            <c:strRef>
              <c:f>List6!$A$17</c:f>
              <c:strCache>
                <c:ptCount val="1"/>
                <c:pt idx="0">
                  <c:v>kavitace-plasma10x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List6!$B$14:$E$14</c:f>
              <c:strCache>
                <c:ptCount val="4"/>
                <c:pt idx="0">
                  <c:v>Clarithromycin</c:v>
                </c:pt>
                <c:pt idx="1">
                  <c:v>Erythromycin</c:v>
                </c:pt>
                <c:pt idx="2">
                  <c:v>Sulfamethoxazol</c:v>
                </c:pt>
                <c:pt idx="3">
                  <c:v>Trimethoprim</c:v>
                </c:pt>
              </c:strCache>
            </c:strRef>
          </c:cat>
          <c:val>
            <c:numRef>
              <c:f>List6!$B$17:$E$17</c:f>
              <c:numCache>
                <c:formatCode>General</c:formatCode>
                <c:ptCount val="4"/>
                <c:pt idx="0">
                  <c:v>41.7</c:v>
                </c:pt>
                <c:pt idx="1">
                  <c:v>59.7</c:v>
                </c:pt>
                <c:pt idx="2">
                  <c:v>7.1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83-4C10-A2FD-85FF3C4BCF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5407983"/>
        <c:axId val="1566322511"/>
      </c:barChart>
      <c:catAx>
        <c:axId val="445407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66322511"/>
        <c:crosses val="autoZero"/>
        <c:auto val="1"/>
        <c:lblAlgn val="ctr"/>
        <c:lblOffset val="100"/>
        <c:noMultiLvlLbl val="0"/>
      </c:catAx>
      <c:valAx>
        <c:axId val="156632251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koncentrace (ng/l)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5407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List6!$A$9</c:f>
              <c:strCache>
                <c:ptCount val="1"/>
                <c:pt idx="0">
                  <c:v>původní vzorek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List6!$B$8:$C$8</c:f>
              <c:strCache>
                <c:ptCount val="2"/>
                <c:pt idx="0">
                  <c:v>Atenolol</c:v>
                </c:pt>
                <c:pt idx="1">
                  <c:v>Hydrochlorothiazid</c:v>
                </c:pt>
              </c:strCache>
            </c:strRef>
          </c:cat>
          <c:val>
            <c:numRef>
              <c:f>List6!$B$9:$C$9</c:f>
              <c:numCache>
                <c:formatCode>General</c:formatCode>
                <c:ptCount val="2"/>
                <c:pt idx="0">
                  <c:v>54</c:v>
                </c:pt>
                <c:pt idx="1">
                  <c:v>461.3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F7-479E-8EFD-E5AECB8065C2}"/>
            </c:ext>
          </c:extLst>
        </c:ser>
        <c:ser>
          <c:idx val="1"/>
          <c:order val="1"/>
          <c:tx>
            <c:strRef>
              <c:f>List6!$A$10</c:f>
              <c:strCache>
                <c:ptCount val="1"/>
                <c:pt idx="0">
                  <c:v>kavitace-plasma 5x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List6!$B$8:$C$8</c:f>
              <c:strCache>
                <c:ptCount val="2"/>
                <c:pt idx="0">
                  <c:v>Atenolol</c:v>
                </c:pt>
                <c:pt idx="1">
                  <c:v>Hydrochlorothiazid</c:v>
                </c:pt>
              </c:strCache>
            </c:strRef>
          </c:cat>
          <c:val>
            <c:numRef>
              <c:f>List6!$B$10:$C$10</c:f>
              <c:numCache>
                <c:formatCode>General</c:formatCode>
                <c:ptCount val="2"/>
                <c:pt idx="0">
                  <c:v>23.4</c:v>
                </c:pt>
                <c:pt idx="1">
                  <c:v>79.900000000000006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F7-479E-8EFD-E5AECB8065C2}"/>
            </c:ext>
          </c:extLst>
        </c:ser>
        <c:ser>
          <c:idx val="2"/>
          <c:order val="2"/>
          <c:tx>
            <c:strRef>
              <c:f>List6!$A$11</c:f>
              <c:strCache>
                <c:ptCount val="1"/>
                <c:pt idx="0">
                  <c:v>kavitace-plasma10x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List6!$B$8:$C$8</c:f>
              <c:strCache>
                <c:ptCount val="2"/>
                <c:pt idx="0">
                  <c:v>Atenolol</c:v>
                </c:pt>
                <c:pt idx="1">
                  <c:v>Hydrochlorothiazid</c:v>
                </c:pt>
              </c:strCache>
            </c:strRef>
          </c:cat>
          <c:val>
            <c:numRef>
              <c:f>List6!$B$11:$C$11</c:f>
              <c:numCache>
                <c:formatCode>General</c:formatCode>
                <c:ptCount val="2"/>
                <c:pt idx="0">
                  <c:v>9.1999999999999993</c:v>
                </c:pt>
                <c:pt idx="1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F7-479E-8EFD-E5AECB8065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5399343"/>
        <c:axId val="1569939999"/>
      </c:barChart>
      <c:catAx>
        <c:axId val="445399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69939999"/>
        <c:crosses val="autoZero"/>
        <c:auto val="1"/>
        <c:lblAlgn val="ctr"/>
        <c:lblOffset val="100"/>
        <c:noMultiLvlLbl val="0"/>
      </c:catAx>
      <c:valAx>
        <c:axId val="1569939999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koncentrace (ng/l)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53993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List5!$A$19</c:f>
              <c:strCache>
                <c:ptCount val="1"/>
                <c:pt idx="0">
                  <c:v>povrchová voda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List5!$B$18:$D$18</c:f>
              <c:strCache>
                <c:ptCount val="3"/>
                <c:pt idx="0">
                  <c:v>metazachlor</c:v>
                </c:pt>
                <c:pt idx="1">
                  <c:v>metazachlor ESA</c:v>
                </c:pt>
                <c:pt idx="2">
                  <c:v>metazachlor OA</c:v>
                </c:pt>
              </c:strCache>
            </c:strRef>
          </c:cat>
          <c:val>
            <c:numRef>
              <c:f>List5!$B$19:$D$19</c:f>
              <c:numCache>
                <c:formatCode>General</c:formatCode>
                <c:ptCount val="3"/>
                <c:pt idx="0">
                  <c:v>13</c:v>
                </c:pt>
                <c:pt idx="1">
                  <c:v>50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E3-4352-A82E-14E27149CCDD}"/>
            </c:ext>
          </c:extLst>
        </c:ser>
        <c:ser>
          <c:idx val="1"/>
          <c:order val="1"/>
          <c:tx>
            <c:strRef>
              <c:f>List5!$A$20</c:f>
              <c:strCache>
                <c:ptCount val="1"/>
                <c:pt idx="0">
                  <c:v>ošetření 102 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List5!$B$18:$D$18</c:f>
              <c:strCache>
                <c:ptCount val="3"/>
                <c:pt idx="0">
                  <c:v>metazachlor</c:v>
                </c:pt>
                <c:pt idx="1">
                  <c:v>metazachlor ESA</c:v>
                </c:pt>
                <c:pt idx="2">
                  <c:v>metazachlor OA</c:v>
                </c:pt>
              </c:strCache>
            </c:strRef>
          </c:cat>
          <c:val>
            <c:numRef>
              <c:f>List5!$B$20:$D$20</c:f>
              <c:numCache>
                <c:formatCode>General</c:formatCode>
                <c:ptCount val="3"/>
                <c:pt idx="0">
                  <c:v>5</c:v>
                </c:pt>
                <c:pt idx="1">
                  <c:v>20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E3-4352-A82E-14E27149CC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6961759"/>
        <c:axId val="2111738847"/>
      </c:barChart>
      <c:catAx>
        <c:axId val="1606961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11738847"/>
        <c:crosses val="autoZero"/>
        <c:auto val="1"/>
        <c:lblAlgn val="ctr"/>
        <c:lblOffset val="100"/>
        <c:noMultiLvlLbl val="0"/>
      </c:catAx>
      <c:valAx>
        <c:axId val="211173884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koncentrace (ng/l)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06961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List5!$A$27</c:f>
              <c:strCache>
                <c:ptCount val="1"/>
                <c:pt idx="0">
                  <c:v>povrchová voda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List5!$B$26:$D$26</c:f>
              <c:strCache>
                <c:ptCount val="3"/>
                <c:pt idx="0">
                  <c:v>desfenyl chloridazon</c:v>
                </c:pt>
                <c:pt idx="1">
                  <c:v>methyl desfenyl chloridazon</c:v>
                </c:pt>
                <c:pt idx="2">
                  <c:v>metolachlor ESA</c:v>
                </c:pt>
              </c:strCache>
            </c:strRef>
          </c:cat>
          <c:val>
            <c:numRef>
              <c:f>List5!$B$27:$D$27</c:f>
              <c:numCache>
                <c:formatCode>General</c:formatCode>
                <c:ptCount val="3"/>
                <c:pt idx="0">
                  <c:v>289</c:v>
                </c:pt>
                <c:pt idx="1">
                  <c:v>45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19-4217-8D95-4C5B036BB19A}"/>
            </c:ext>
          </c:extLst>
        </c:ser>
        <c:ser>
          <c:idx val="1"/>
          <c:order val="1"/>
          <c:tx>
            <c:strRef>
              <c:f>List5!$A$28</c:f>
              <c:strCache>
                <c:ptCount val="1"/>
                <c:pt idx="0">
                  <c:v>ošetření 102 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List5!$B$26:$D$26</c:f>
              <c:strCache>
                <c:ptCount val="3"/>
                <c:pt idx="0">
                  <c:v>desfenyl chloridazon</c:v>
                </c:pt>
                <c:pt idx="1">
                  <c:v>methyl desfenyl chloridazon</c:v>
                </c:pt>
                <c:pt idx="2">
                  <c:v>metolachlor ESA</c:v>
                </c:pt>
              </c:strCache>
            </c:strRef>
          </c:cat>
          <c:val>
            <c:numRef>
              <c:f>List5!$B$28:$D$28</c:f>
              <c:numCache>
                <c:formatCode>General</c:formatCode>
                <c:ptCount val="3"/>
                <c:pt idx="0">
                  <c:v>70</c:v>
                </c:pt>
                <c:pt idx="1">
                  <c:v>11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19-4217-8D95-4C5B036BB1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14431007"/>
        <c:axId val="2097601823"/>
      </c:barChart>
      <c:catAx>
        <c:axId val="1414431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97601823"/>
        <c:crosses val="autoZero"/>
        <c:auto val="1"/>
        <c:lblAlgn val="ctr"/>
        <c:lblOffset val="100"/>
        <c:noMultiLvlLbl val="0"/>
      </c:catAx>
      <c:valAx>
        <c:axId val="209760182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koncentrace (ng/l)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14431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List5!$A$48</c:f>
              <c:strCache>
                <c:ptCount val="1"/>
                <c:pt idx="0">
                  <c:v>původní voda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List5!$B$47:$E$47</c:f>
              <c:strCache>
                <c:ptCount val="4"/>
                <c:pt idx="0">
                  <c:v>MCPA</c:v>
                </c:pt>
                <c:pt idx="1">
                  <c:v>bentazon</c:v>
                </c:pt>
                <c:pt idx="2">
                  <c:v>tebukonazol</c:v>
                </c:pt>
                <c:pt idx="3">
                  <c:v>1,2,4-triazol </c:v>
                </c:pt>
              </c:strCache>
            </c:strRef>
          </c:cat>
          <c:val>
            <c:numRef>
              <c:f>List5!$B$48:$E$48</c:f>
              <c:numCache>
                <c:formatCode>General</c:formatCode>
                <c:ptCount val="4"/>
                <c:pt idx="0">
                  <c:v>30</c:v>
                </c:pt>
                <c:pt idx="1">
                  <c:v>52</c:v>
                </c:pt>
                <c:pt idx="2">
                  <c:v>45</c:v>
                </c:pt>
                <c:pt idx="3">
                  <c:v>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1C-4153-BDE8-099B48895ACC}"/>
            </c:ext>
          </c:extLst>
        </c:ser>
        <c:ser>
          <c:idx val="1"/>
          <c:order val="1"/>
          <c:tx>
            <c:strRef>
              <c:f>List5!$A$49</c:f>
              <c:strCache>
                <c:ptCount val="1"/>
                <c:pt idx="0">
                  <c:v>ošetření 102 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List5!$B$47:$E$47</c:f>
              <c:strCache>
                <c:ptCount val="4"/>
                <c:pt idx="0">
                  <c:v>MCPA</c:v>
                </c:pt>
                <c:pt idx="1">
                  <c:v>bentazon</c:v>
                </c:pt>
                <c:pt idx="2">
                  <c:v>tebukonazol</c:v>
                </c:pt>
                <c:pt idx="3">
                  <c:v>1,2,4-triazol </c:v>
                </c:pt>
              </c:strCache>
            </c:strRef>
          </c:cat>
          <c:val>
            <c:numRef>
              <c:f>List5!$B$49:$E$49</c:f>
              <c:numCache>
                <c:formatCode>General</c:formatCode>
                <c:ptCount val="4"/>
                <c:pt idx="0">
                  <c:v>10</c:v>
                </c:pt>
                <c:pt idx="1">
                  <c:v>15</c:v>
                </c:pt>
                <c:pt idx="2">
                  <c:v>8</c:v>
                </c:pt>
                <c:pt idx="3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1C-4153-BDE8-099B48895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6965119"/>
        <c:axId val="2111750255"/>
      </c:barChart>
      <c:catAx>
        <c:axId val="1606965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11750255"/>
        <c:crosses val="autoZero"/>
        <c:auto val="1"/>
        <c:lblAlgn val="ctr"/>
        <c:lblOffset val="100"/>
        <c:noMultiLvlLbl val="0"/>
      </c:catAx>
      <c:valAx>
        <c:axId val="211175025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koncentrace (ng/l)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069651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List5!$A$53</c:f>
              <c:strCache>
                <c:ptCount val="1"/>
                <c:pt idx="0">
                  <c:v>povrchová voda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List5!$B$52:$D$52</c:f>
              <c:strCache>
                <c:ptCount val="3"/>
                <c:pt idx="0">
                  <c:v>2-hydroxy atrazin</c:v>
                </c:pt>
                <c:pt idx="1">
                  <c:v>desethyl-2-hydroxy terbuthylazin</c:v>
                </c:pt>
                <c:pt idx="2">
                  <c:v>terbutrin</c:v>
                </c:pt>
              </c:strCache>
            </c:strRef>
          </c:cat>
          <c:val>
            <c:numRef>
              <c:f>List5!$B$53:$D$53</c:f>
              <c:numCache>
                <c:formatCode>General</c:formatCode>
                <c:ptCount val="3"/>
                <c:pt idx="0">
                  <c:v>13</c:v>
                </c:pt>
                <c:pt idx="1">
                  <c:v>20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61-45B9-9E3D-9BFB59544184}"/>
            </c:ext>
          </c:extLst>
        </c:ser>
        <c:ser>
          <c:idx val="1"/>
          <c:order val="1"/>
          <c:tx>
            <c:strRef>
              <c:f>List5!$A$54</c:f>
              <c:strCache>
                <c:ptCount val="1"/>
                <c:pt idx="0">
                  <c:v>ošetření 102 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List5!$B$52:$D$52</c:f>
              <c:strCache>
                <c:ptCount val="3"/>
                <c:pt idx="0">
                  <c:v>2-hydroxy atrazin</c:v>
                </c:pt>
                <c:pt idx="1">
                  <c:v>desethyl-2-hydroxy terbuthylazin</c:v>
                </c:pt>
                <c:pt idx="2">
                  <c:v>terbutrin</c:v>
                </c:pt>
              </c:strCache>
            </c:strRef>
          </c:cat>
          <c:val>
            <c:numRef>
              <c:f>List5!$B$54:$D$54</c:f>
              <c:numCache>
                <c:formatCode>General</c:formatCode>
                <c:ptCount val="3"/>
                <c:pt idx="0">
                  <c:v>5</c:v>
                </c:pt>
                <c:pt idx="1">
                  <c:v>15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61-45B9-9E3D-9BFB595441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17905519"/>
        <c:axId val="1616854415"/>
      </c:barChart>
      <c:catAx>
        <c:axId val="1617905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16854415"/>
        <c:crosses val="autoZero"/>
        <c:auto val="1"/>
        <c:lblAlgn val="ctr"/>
        <c:lblOffset val="100"/>
        <c:noMultiLvlLbl val="0"/>
      </c:catAx>
      <c:valAx>
        <c:axId val="161685441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koncentrace (ng/l)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179055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830074365704287"/>
          <c:y val="0.84938348403086661"/>
          <c:w val="0.67117607174103233"/>
          <c:h val="5.96000928797514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9F7A4-A5D8-460B-B300-1FF1C662B32C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48B0A-6F51-4AD5-80DB-6A63BF8CA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969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1100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7D4CFA-DFF8-6091-0DF1-8A185DB0A6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C514CFC-3F41-CC02-88ED-1DFD5761C3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47AD75-C37F-38FF-922A-8BE358D71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2A8E-3930-451A-A243-814F24F74EB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F651FA-EFBB-339C-8CC4-54E83B50B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F49495-1310-2472-B87E-ADB47FD4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6C2A-0EB4-4D8E-88FC-62434737BC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44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C01688-E2C6-5D8E-F081-0D551A285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AA9900D-CE14-34A8-870F-9F9D1A2B70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DCEA1B-D193-3842-85E0-865A779A4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2A8E-3930-451A-A243-814F24F74EB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FAF3D5-F693-F1B0-FF96-1B9A2479C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94D200-94CC-E131-E2D2-45D896202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6C2A-0EB4-4D8E-88FC-62434737BC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72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54E306B-4630-BB82-3DBA-24A3A70500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D601AB4-F419-E588-A62F-9F08391A31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AE592B-6810-8C9E-8D57-901D4BD4B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2A8E-3930-451A-A243-814F24F74EB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EA3FC9-2B7A-A9B1-2116-1452ED6C4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BE17FD-D5A6-C898-6578-975332195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6C2A-0EB4-4D8E-88FC-62434737BC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123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4218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D69034-BA45-306C-B2AF-83209C1F1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416A56-253C-1460-BE88-B74D9D2D0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587F61-D933-803E-C5B4-6B62C91AC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2A8E-3930-451A-A243-814F24F74EB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CC1B9B-6C67-F574-CC6E-2895C946E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F91B79-77D6-C602-1734-0C584AA96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6C2A-0EB4-4D8E-88FC-62434737BC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41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9C1C6E-1DF5-41DF-304C-48B2C349A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1DEA3B-BDF2-E513-ADFE-86E9E53C9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D4405B-7A7D-37F9-5C5C-5FD0532E7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2A8E-3930-451A-A243-814F24F74EB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2C0463-3973-DD52-2120-2113D7A47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AD4FA4-C720-2FBD-3EFF-8B323AB44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6C2A-0EB4-4D8E-88FC-62434737BC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585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3721C8-9E21-1317-A32C-66C8C4ACA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651953-9F63-A90B-2304-25B753D03A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C81D3E9-5507-FEA8-5E05-E9AD8E0DF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7D30DC-56EC-91AB-5BBE-1145F294F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2A8E-3930-451A-A243-814F24F74EB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D63E124-4203-A7F3-AB09-FC281A160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69E310-02F1-5A0B-CEA1-369CEE652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6C2A-0EB4-4D8E-88FC-62434737BC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260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68DC0E-A742-C764-3A63-A10A5C77F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0031E1-880C-A298-CAFE-B357BF1CB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BA97BF-CCB5-42AD-CE71-CC246E805A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2484833-B67E-495F-A542-C34D90906B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549BEE3-92FF-95FF-475D-94F86C0B17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92F8A0A-A9AC-8570-D55F-E174B452F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2A8E-3930-451A-A243-814F24F74EB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8E54886-AF3D-BE1C-57D8-2730775C6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EE65AF-069D-DF71-946F-017CFAEB4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6C2A-0EB4-4D8E-88FC-62434737BC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6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5EF45-F710-ECE3-9161-47C901FDC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58C1776-DA5C-9FEB-5E8A-D5690DE93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2A8E-3930-451A-A243-814F24F74EB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FA5F0C4-3DD5-EAC0-F0F9-F487F8B2E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3DFEC19-18B9-3D4B-0DF9-4E6FA59A9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6C2A-0EB4-4D8E-88FC-62434737BC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234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B1DFEAB-734A-1807-A037-567ED7FDD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2A8E-3930-451A-A243-814F24F74EB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C39EBC1-DB8C-CBF1-FC06-7429C7517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8013D5D-BB84-2C23-EBBD-569E86E18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6C2A-0EB4-4D8E-88FC-62434737BC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724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D53750-1E35-6B6A-1D88-955DA4F87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6E1D90-C6A2-EFB7-3F7F-DFF99B057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D858E6-5796-43CD-731C-745148E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23A38D-96A8-76DF-A4B8-8E59CB972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2A8E-3930-451A-A243-814F24F74EB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855CF7-2131-9F5E-A58A-CC655A454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F27989C-4EF1-B67E-1A1D-6A3ECB3AB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6C2A-0EB4-4D8E-88FC-62434737BC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82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6619E2-715B-81FE-AB0E-65CD85C36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6FCA767-0AA0-D321-CB2D-761E24B86D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BF25FC-5D48-1F05-13F8-73C4641A6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AE2172-39AC-3B92-BF41-510B7D00E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2A8E-3930-451A-A243-814F24F74EB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564D600-F35F-8823-5247-DBC4899F5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4FE686-99B4-4FB8-28E6-327D9C129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6C2A-0EB4-4D8E-88FC-62434737BC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207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8DAB38C-EAA7-4B42-5D4F-7F0997E5C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C8E308B-3115-E0E9-B640-BC75DD945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FA3DB1-731A-CDCC-5577-50E78776CB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C2A8E-3930-451A-A243-814F24F74EB3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22105E-E964-209D-666A-A96E2739C3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103E97-7456-A02D-310B-EA24A70523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E6C2A-0EB4-4D8E-88FC-62434737BC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34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chart" Target="../charts/chart7.xm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4.gif"/><Relationship Id="rId5" Type="http://schemas.openxmlformats.org/officeDocument/2006/relationships/image" Target="../media/image33.jpeg"/><Relationship Id="rId4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1.xml"/><Relationship Id="rId5" Type="http://schemas.openxmlformats.org/officeDocument/2006/relationships/image" Target="../media/image11.gif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2.xml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chart" Target="../charts/chart5.xm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5.png"/><Relationship Id="rId5" Type="http://schemas.openxmlformats.org/officeDocument/2006/relationships/image" Target="../media/image24.gif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5B7776-D96D-BED5-2BB5-8185BFC8BD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506" y="1120775"/>
            <a:ext cx="9772650" cy="1860550"/>
          </a:xfrm>
        </p:spPr>
        <p:txBody>
          <a:bodyPr>
            <a:norm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</a:pPr>
            <a:r>
              <a:rPr lang="cs-CZ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Využití technologie </a:t>
            </a:r>
            <a:r>
              <a:rPr lang="cs-CZ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Caviplasma</a:t>
            </a:r>
            <a:r>
              <a:rPr lang="cs-CZ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pro účinnou degradaci organických </a:t>
            </a:r>
            <a:r>
              <a:rPr lang="cs-CZ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mikropolutantů</a:t>
            </a:r>
            <a:r>
              <a:rPr lang="cs-CZ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ve vzorcích vody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BC9A17-BD78-C1F0-DB2D-038A32EFC9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050" y="3429000"/>
            <a:ext cx="11391900" cy="2453777"/>
          </a:xfrm>
        </p:spPr>
        <p:txBody>
          <a:bodyPr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</a:pP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Využití technologie </a:t>
            </a:r>
            <a:r>
              <a:rPr lang="cs-CZ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Caviplasma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pro účinnou degradaci organických </a:t>
            </a:r>
            <a:r>
              <a:rPr lang="cs-CZ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mikropolutantů</a:t>
            </a: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ve vzorcích vody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cs-CZ" sz="1800" b="1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Lubomír Prokeš</a:t>
            </a:r>
            <a:r>
              <a:rPr lang="cs-CZ" sz="18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Pavel </a:t>
            </a:r>
            <a:r>
              <a:rPr lang="cs-CZ" sz="18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Sťahel</a:t>
            </a:r>
            <a:r>
              <a:rPr lang="cs-CZ" sz="18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Jan Čech, Radek Horňák</a:t>
            </a:r>
            <a:endParaRPr lang="cs-CZ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cs-CZ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Ústav fyziky a technologií plazmatu, Přírodovědecká fakulta, Masarykova univerzita, Kotlářská 267/2, 611 37 Brno, Česká republika</a:t>
            </a:r>
            <a:endParaRPr lang="cs-CZ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cs-CZ" sz="18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Blahoslav Maršálek, Eliška Maršálková, Klára Odehnalová</a:t>
            </a:r>
            <a:endParaRPr lang="cs-CZ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cs-CZ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Botanický ústav AV ČR, 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v.v.i</a:t>
            </a:r>
            <a:r>
              <a:rPr lang="cs-CZ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., Lidická 25/27, 602 00 Brno, Česká republika</a:t>
            </a:r>
            <a:endParaRPr lang="cs-CZ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cs-CZ" sz="18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Pavel Rudolf</a:t>
            </a:r>
            <a:endParaRPr lang="cs-CZ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cs-CZ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Vysoké učení technické v Brně, Fakulta strojního inženýrství, Odbor fluidního inženýrství Viktora Kaplana, Technická 2896/2, 616 69 Brno, Česká republika</a:t>
            </a:r>
            <a:endParaRPr lang="cs-CZ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cs-CZ" sz="18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F543432-48EA-7320-DAA3-AB254C3E5B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9969" y="474220"/>
            <a:ext cx="6458673" cy="67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080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4" descr="Atrazine-2-hydroxy | CAS 2163-68-0 | LGC Standards">
            <a:extLst>
              <a:ext uri="{FF2B5EF4-FFF2-40B4-BE49-F238E27FC236}">
                <a16:creationId xmlns:a16="http://schemas.microsoft.com/office/drawing/2014/main" id="{032127A2-6594-16D1-B312-5855D2CBB3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032" y="1702008"/>
            <a:ext cx="2031325" cy="203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C812F4C0-6A55-AD74-070A-DC742497AB9B}"/>
              </a:ext>
            </a:extLst>
          </p:cNvPr>
          <p:cNvSpPr txBox="1"/>
          <p:nvPr/>
        </p:nvSpPr>
        <p:spPr>
          <a:xfrm>
            <a:off x="164111" y="1018078"/>
            <a:ext cx="6328747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1800" b="1" i="1" dirty="0">
                <a:effectLst/>
                <a:ea typeface="Times New Roman" panose="02020603050405020304" pitchFamily="18" charset="0"/>
              </a:rPr>
              <a:t>Triazinové pesticidy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 </a:t>
            </a: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1600" dirty="0">
                <a:effectLst/>
                <a:ea typeface="Times New Roman" panose="02020603050405020304" pitchFamily="18" charset="0"/>
              </a:rPr>
              <a:t>- herbicidy, zejména ke kontrole listnatého a travnatého plevele. Postupně jsou nahrazovány </a:t>
            </a:r>
            <a:r>
              <a:rPr lang="cs-CZ" sz="1600" dirty="0" err="1">
                <a:effectLst/>
                <a:ea typeface="Times New Roman" panose="02020603050405020304" pitchFamily="18" charset="0"/>
              </a:rPr>
              <a:t>chloracetanilidovými</a:t>
            </a:r>
            <a:r>
              <a:rPr lang="cs-CZ" sz="1600" dirty="0">
                <a:effectLst/>
                <a:ea typeface="Times New Roman" panose="02020603050405020304" pitchFamily="18" charset="0"/>
              </a:rPr>
              <a:t> pesticidy. </a:t>
            </a:r>
          </a:p>
        </p:txBody>
      </p:sp>
      <p:pic>
        <p:nvPicPr>
          <p:cNvPr id="11" name="Picture 10" descr="Atrazine - OEHHA">
            <a:extLst>
              <a:ext uri="{FF2B5EF4-FFF2-40B4-BE49-F238E27FC236}">
                <a16:creationId xmlns:a16="http://schemas.microsoft.com/office/drawing/2014/main" id="{1D0337DE-D51D-C843-3241-A76815457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03" y="1998717"/>
            <a:ext cx="2031324" cy="1272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1A789865-2F60-C0BE-CDF7-A6E14263F5EE}"/>
              </a:ext>
            </a:extLst>
          </p:cNvPr>
          <p:cNvSpPr txBox="1"/>
          <p:nvPr/>
        </p:nvSpPr>
        <p:spPr>
          <a:xfrm>
            <a:off x="838073" y="3429000"/>
            <a:ext cx="92427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>
                <a:effectLst/>
                <a:ea typeface="Times New Roman" panose="02020603050405020304" pitchFamily="18" charset="0"/>
              </a:rPr>
              <a:t>atrazin</a:t>
            </a:r>
            <a:endParaRPr lang="cs-CZ" sz="14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4C43F04-D964-3AB9-090E-35E81E02B568}"/>
              </a:ext>
            </a:extLst>
          </p:cNvPr>
          <p:cNvSpPr txBox="1"/>
          <p:nvPr/>
        </p:nvSpPr>
        <p:spPr>
          <a:xfrm>
            <a:off x="5595082" y="2648030"/>
            <a:ext cx="198765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dirty="0">
                <a:effectLst/>
                <a:ea typeface="Times New Roman" panose="02020603050405020304" pitchFamily="18" charset="0"/>
              </a:rPr>
              <a:t>2-</a:t>
            </a:r>
            <a:r>
              <a:rPr lang="cs-CZ" sz="1400" b="1" dirty="0" err="1">
                <a:effectLst/>
                <a:ea typeface="Times New Roman" panose="02020603050405020304" pitchFamily="18" charset="0"/>
              </a:rPr>
              <a:t>hydroxy</a:t>
            </a:r>
            <a:r>
              <a:rPr lang="cs-CZ" sz="1400" b="1" dirty="0">
                <a:effectLst/>
                <a:ea typeface="Times New Roman" panose="02020603050405020304" pitchFamily="18" charset="0"/>
              </a:rPr>
              <a:t> atrazin</a:t>
            </a:r>
            <a:endParaRPr lang="cs-CZ" sz="1400" b="1" dirty="0"/>
          </a:p>
        </p:txBody>
      </p:sp>
      <p:sp>
        <p:nvSpPr>
          <p:cNvPr id="16" name="Šipka: doprava 15">
            <a:extLst>
              <a:ext uri="{FF2B5EF4-FFF2-40B4-BE49-F238E27FC236}">
                <a16:creationId xmlns:a16="http://schemas.microsoft.com/office/drawing/2014/main" id="{FE88014D-C820-5B58-F717-9FEBA29638ED}"/>
              </a:ext>
            </a:extLst>
          </p:cNvPr>
          <p:cNvSpPr/>
          <p:nvPr/>
        </p:nvSpPr>
        <p:spPr>
          <a:xfrm>
            <a:off x="2465327" y="2635000"/>
            <a:ext cx="978408" cy="16534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7B5A9393-7403-26EF-80FA-94E2DC9B6881}"/>
              </a:ext>
            </a:extLst>
          </p:cNvPr>
          <p:cNvSpPr txBox="1"/>
          <p:nvPr/>
        </p:nvSpPr>
        <p:spPr>
          <a:xfrm>
            <a:off x="3862052" y="4931295"/>
            <a:ext cx="304454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dirty="0" err="1">
                <a:effectLst/>
                <a:ea typeface="Times New Roman" panose="02020603050405020304" pitchFamily="18" charset="0"/>
              </a:rPr>
              <a:t>desethyl</a:t>
            </a:r>
            <a:r>
              <a:rPr lang="cs-CZ" sz="1400" b="1" dirty="0">
                <a:effectLst/>
                <a:ea typeface="Times New Roman" panose="02020603050405020304" pitchFamily="18" charset="0"/>
              </a:rPr>
              <a:t>-2-</a:t>
            </a:r>
            <a:r>
              <a:rPr lang="cs-CZ" sz="1400" b="1" dirty="0" err="1">
                <a:effectLst/>
                <a:ea typeface="Times New Roman" panose="02020603050405020304" pitchFamily="18" charset="0"/>
              </a:rPr>
              <a:t>hydroxy</a:t>
            </a:r>
            <a:r>
              <a:rPr lang="cs-CZ" sz="1400" b="1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b="1" dirty="0" err="1">
                <a:effectLst/>
                <a:ea typeface="Times New Roman" panose="02020603050405020304" pitchFamily="18" charset="0"/>
              </a:rPr>
              <a:t>terbuthylazin</a:t>
            </a:r>
            <a:endParaRPr lang="cs-CZ" sz="1400" b="1" dirty="0"/>
          </a:p>
        </p:txBody>
      </p:sp>
      <p:pic>
        <p:nvPicPr>
          <p:cNvPr id="18" name="Picture 18" descr="Terbuthylazine - Wikipedia">
            <a:extLst>
              <a:ext uri="{FF2B5EF4-FFF2-40B4-BE49-F238E27FC236}">
                <a16:creationId xmlns:a16="http://schemas.microsoft.com/office/drawing/2014/main" id="{0EF6A0D6-BF4A-B994-6220-64CE050BAA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96" y="3863717"/>
            <a:ext cx="1882351" cy="107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18">
            <a:extLst>
              <a:ext uri="{FF2B5EF4-FFF2-40B4-BE49-F238E27FC236}">
                <a16:creationId xmlns:a16="http://schemas.microsoft.com/office/drawing/2014/main" id="{78C508D4-757E-9753-E157-E25DEA8FA415}"/>
              </a:ext>
            </a:extLst>
          </p:cNvPr>
          <p:cNvSpPr txBox="1"/>
          <p:nvPr/>
        </p:nvSpPr>
        <p:spPr>
          <a:xfrm>
            <a:off x="820807" y="5090160"/>
            <a:ext cx="164452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 err="1">
                <a:effectLst/>
                <a:ea typeface="Times New Roman" panose="02020603050405020304" pitchFamily="18" charset="0"/>
              </a:rPr>
              <a:t>terbuthylazin</a:t>
            </a:r>
            <a:endParaRPr lang="cs-CZ" sz="1400" dirty="0"/>
          </a:p>
        </p:txBody>
      </p:sp>
      <p:pic>
        <p:nvPicPr>
          <p:cNvPr id="20" name="Picture 2" descr="Atrazine desethyl-2-hydroxy Analytical Standards 19988-24-0,">
            <a:extLst>
              <a:ext uri="{FF2B5EF4-FFF2-40B4-BE49-F238E27FC236}">
                <a16:creationId xmlns:a16="http://schemas.microsoft.com/office/drawing/2014/main" id="{0E9E7071-6199-EC83-82A5-82C3436C9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444" y="3647201"/>
            <a:ext cx="2148663" cy="1037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Šipka: doprava 20">
            <a:extLst>
              <a:ext uri="{FF2B5EF4-FFF2-40B4-BE49-F238E27FC236}">
                <a16:creationId xmlns:a16="http://schemas.microsoft.com/office/drawing/2014/main" id="{2232013E-28F7-FF4A-195A-2A62E104522D}"/>
              </a:ext>
            </a:extLst>
          </p:cNvPr>
          <p:cNvSpPr/>
          <p:nvPr/>
        </p:nvSpPr>
        <p:spPr>
          <a:xfrm>
            <a:off x="2465327" y="4403716"/>
            <a:ext cx="978408" cy="220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2" name="Picture 6">
            <a:extLst>
              <a:ext uri="{FF2B5EF4-FFF2-40B4-BE49-F238E27FC236}">
                <a16:creationId xmlns:a16="http://schemas.microsoft.com/office/drawing/2014/main" id="{D62DC5A9-6A27-3DDA-F200-40ADF8025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761" y="5116129"/>
            <a:ext cx="1554291" cy="1554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ovéPole 22">
            <a:extLst>
              <a:ext uri="{FF2B5EF4-FFF2-40B4-BE49-F238E27FC236}">
                <a16:creationId xmlns:a16="http://schemas.microsoft.com/office/drawing/2014/main" id="{54B31360-9E0A-5614-F6DE-C27938B4442A}"/>
              </a:ext>
            </a:extLst>
          </p:cNvPr>
          <p:cNvSpPr txBox="1"/>
          <p:nvPr/>
        </p:nvSpPr>
        <p:spPr>
          <a:xfrm>
            <a:off x="3801542" y="6228910"/>
            <a:ext cx="104736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dirty="0" err="1">
                <a:effectLst/>
                <a:ea typeface="Times New Roman" panose="02020603050405020304" pitchFamily="18" charset="0"/>
              </a:rPr>
              <a:t>terbutrin</a:t>
            </a:r>
            <a:endParaRPr lang="cs-CZ" sz="1400" b="1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F42ED8B-CE88-4772-4BA3-CFEC96ACF4C0}"/>
              </a:ext>
            </a:extLst>
          </p:cNvPr>
          <p:cNvSpPr txBox="1"/>
          <p:nvPr/>
        </p:nvSpPr>
        <p:spPr>
          <a:xfrm>
            <a:off x="218351" y="321313"/>
            <a:ext cx="609755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effectLst/>
                <a:ea typeface="Times New Roman" panose="02020603050405020304" pitchFamily="18" charset="0"/>
              </a:rPr>
              <a:t>P</a:t>
            </a:r>
            <a:r>
              <a:rPr lang="cs-CZ" sz="2000" b="1" dirty="0" err="1">
                <a:effectLst/>
                <a:ea typeface="Times New Roman" panose="02020603050405020304" pitchFamily="18" charset="0"/>
              </a:rPr>
              <a:t>ovrchová</a:t>
            </a:r>
            <a:r>
              <a:rPr lang="cs-CZ" sz="2000" b="1" dirty="0">
                <a:effectLst/>
                <a:ea typeface="Times New Roman" panose="02020603050405020304" pitchFamily="18" charset="0"/>
              </a:rPr>
              <a:t> voda z řeky Jihlavy</a:t>
            </a:r>
            <a:endParaRPr lang="cs-CZ" sz="2000" b="1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7528C0A8-0AC1-E977-751B-0AF35168B4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45204"/>
              </p:ext>
            </p:extLst>
          </p:nvPr>
        </p:nvGraphicFramePr>
        <p:xfrm>
          <a:off x="6933799" y="4981332"/>
          <a:ext cx="5130800" cy="1242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8188">
                  <a:extLst>
                    <a:ext uri="{9D8B030D-6E8A-4147-A177-3AD203B41FA5}">
                      <a16:colId xmlns:a16="http://schemas.microsoft.com/office/drawing/2014/main" val="449289824"/>
                    </a:ext>
                  </a:extLst>
                </a:gridCol>
                <a:gridCol w="1235948">
                  <a:extLst>
                    <a:ext uri="{9D8B030D-6E8A-4147-A177-3AD203B41FA5}">
                      <a16:colId xmlns:a16="http://schemas.microsoft.com/office/drawing/2014/main" val="4232560488"/>
                    </a:ext>
                  </a:extLst>
                </a:gridCol>
                <a:gridCol w="1657978">
                  <a:extLst>
                    <a:ext uri="{9D8B030D-6E8A-4147-A177-3AD203B41FA5}">
                      <a16:colId xmlns:a16="http://schemas.microsoft.com/office/drawing/2014/main" val="2054143461"/>
                    </a:ext>
                  </a:extLst>
                </a:gridCol>
                <a:gridCol w="978686">
                  <a:extLst>
                    <a:ext uri="{9D8B030D-6E8A-4147-A177-3AD203B41FA5}">
                      <a16:colId xmlns:a16="http://schemas.microsoft.com/office/drawing/2014/main" val="158918602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u="none" strike="noStrike" dirty="0">
                          <a:effectLst/>
                        </a:rPr>
                        <a:t>2-</a:t>
                      </a:r>
                      <a:r>
                        <a:rPr lang="cs-CZ" sz="1600" b="1" u="none" strike="noStrike" dirty="0" err="1">
                          <a:effectLst/>
                        </a:rPr>
                        <a:t>hydroxy</a:t>
                      </a:r>
                      <a:r>
                        <a:rPr lang="cs-CZ" sz="1600" b="1" u="none" strike="noStrike" dirty="0">
                          <a:effectLst/>
                        </a:rPr>
                        <a:t> atrazin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u="none" strike="noStrike" dirty="0" err="1">
                          <a:effectLst/>
                        </a:rPr>
                        <a:t>desethyl</a:t>
                      </a:r>
                      <a:r>
                        <a:rPr lang="cs-CZ" sz="1600" b="1" u="none" strike="noStrike" dirty="0">
                          <a:effectLst/>
                        </a:rPr>
                        <a:t>-2-</a:t>
                      </a:r>
                      <a:r>
                        <a:rPr lang="cs-CZ" sz="1600" b="1" u="none" strike="noStrike" dirty="0" err="1">
                          <a:effectLst/>
                        </a:rPr>
                        <a:t>hydroxy</a:t>
                      </a:r>
                      <a:r>
                        <a:rPr lang="cs-CZ" sz="1600" b="1" u="none" strike="noStrike" dirty="0">
                          <a:effectLst/>
                        </a:rPr>
                        <a:t> </a:t>
                      </a:r>
                      <a:r>
                        <a:rPr lang="cs-CZ" sz="1600" b="1" u="none" strike="noStrike" dirty="0" err="1">
                          <a:effectLst/>
                        </a:rPr>
                        <a:t>terbuthylazin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u="none" strike="noStrike" dirty="0" err="1">
                          <a:effectLst/>
                        </a:rPr>
                        <a:t>terbutrin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685842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 dirty="0">
                          <a:effectLst/>
                        </a:rPr>
                        <a:t>původní voda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 dirty="0">
                          <a:effectLst/>
                        </a:rPr>
                        <a:t>13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>
                          <a:effectLst/>
                        </a:rPr>
                        <a:t>20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>
                          <a:effectLst/>
                        </a:rPr>
                        <a:t>12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136206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kavitace-plasma 102 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15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54941386"/>
                  </a:ext>
                </a:extLst>
              </a:tr>
            </a:tbl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B2FEEAD8-CD2B-42E3-42F2-5C7E7ED1C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7223076"/>
              </p:ext>
            </p:extLst>
          </p:nvPr>
        </p:nvGraphicFramePr>
        <p:xfrm>
          <a:off x="7267757" y="197600"/>
          <a:ext cx="4572000" cy="4883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178679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14BE886-03C8-4F87-AE9B-A7B60D03E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99" y="458175"/>
            <a:ext cx="10753200" cy="545300"/>
          </a:xfrm>
        </p:spPr>
        <p:txBody>
          <a:bodyPr>
            <a:normAutofit/>
          </a:bodyPr>
          <a:lstStyle/>
          <a:p>
            <a:r>
              <a:rPr lang="cs-CZ" sz="2800" b="1" noProof="0" dirty="0">
                <a:latin typeface="+mn-lt"/>
              </a:rPr>
              <a:t>Shrnutí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31C1A8E-0F2B-92DA-DFEE-48D6B5C6A7CC}"/>
              </a:ext>
            </a:extLst>
          </p:cNvPr>
          <p:cNvSpPr txBox="1"/>
          <p:nvPr/>
        </p:nvSpPr>
        <p:spPr>
          <a:xfrm>
            <a:off x="328514" y="2776841"/>
            <a:ext cx="1136274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Pesticidy a jejich metabolity</a:t>
            </a:r>
            <a:r>
              <a:rPr lang="cs-CZ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(povrchová v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oda z řeky Jihlavy)</a:t>
            </a:r>
            <a:endParaRPr lang="cs-CZ" sz="2000" dirty="0"/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cs-CZ" sz="8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	U většiny </a:t>
            </a:r>
            <a:r>
              <a:rPr lang="cs-CZ" sz="2000" i="1" dirty="0" err="1">
                <a:effectLst/>
                <a:ea typeface="Times New Roman" panose="02020603050405020304" pitchFamily="18" charset="0"/>
              </a:rPr>
              <a:t>chloracetanilidových</a:t>
            </a:r>
            <a:r>
              <a:rPr lang="cs-CZ" sz="2000" i="1" dirty="0">
                <a:effectLst/>
                <a:ea typeface="Times New Roman" panose="02020603050405020304" pitchFamily="18" charset="0"/>
              </a:rPr>
              <a:t> pesticidů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 byla pozorována účinnost odbourávání  (po dobu cca 100 s) nad 60 %, kromě </a:t>
            </a:r>
            <a:r>
              <a:rPr lang="cs-CZ" sz="2000" i="1" dirty="0" err="1">
                <a:effectLst/>
                <a:ea typeface="Times New Roman" panose="02020603050405020304" pitchFamily="18" charset="0"/>
              </a:rPr>
              <a:t>metolachlor</a:t>
            </a:r>
            <a:r>
              <a:rPr lang="cs-CZ" sz="2000" i="1" dirty="0">
                <a:effectLst/>
                <a:ea typeface="Times New Roman" panose="02020603050405020304" pitchFamily="18" charset="0"/>
              </a:rPr>
              <a:t> ESA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, jehož koncentrace ve vodě byla velmi nízká. Poměrně nízká účinnost (pod 50 %) byla pozorována u </a:t>
            </a:r>
            <a:r>
              <a:rPr lang="cs-CZ" sz="2000" i="1" dirty="0">
                <a:effectLst/>
                <a:ea typeface="Times New Roman" panose="02020603050405020304" pitchFamily="18" charset="0"/>
              </a:rPr>
              <a:t>triazinových pesticidů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 a také u </a:t>
            </a:r>
            <a:r>
              <a:rPr lang="cs-CZ" sz="2000" i="1" dirty="0">
                <a:effectLst/>
                <a:ea typeface="Times New Roman" panose="02020603050405020304" pitchFamily="18" charset="0"/>
              </a:rPr>
              <a:t>1,2,4-</a:t>
            </a:r>
            <a:r>
              <a:rPr lang="cs-CZ" sz="2000" i="1" dirty="0" err="1">
                <a:effectLst/>
                <a:ea typeface="Times New Roman" panose="02020603050405020304" pitchFamily="18" charset="0"/>
              </a:rPr>
              <a:t>triazolu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, který je jednoduchou a velmi stabilní molekulou. Zajímavá je vysoká účinnost v případě </a:t>
            </a:r>
            <a:r>
              <a:rPr lang="cs-CZ" sz="2000" i="1" dirty="0" err="1">
                <a:effectLst/>
                <a:ea typeface="Times New Roman" panose="02020603050405020304" pitchFamily="18" charset="0"/>
              </a:rPr>
              <a:t>tebukonazolu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, který patří k poměrně stabilním látkám.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1D93082-EB6D-D2F2-E6B7-C56A3C8BE6AE}"/>
              </a:ext>
            </a:extLst>
          </p:cNvPr>
          <p:cNvSpPr txBox="1"/>
          <p:nvPr/>
        </p:nvSpPr>
        <p:spPr>
          <a:xfrm>
            <a:off x="368577" y="1356098"/>
            <a:ext cx="11212248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Léčiva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 (v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oda z výstupu </a:t>
            </a:r>
            <a:r>
              <a:rPr lang="cs-CZ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ČOV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Modřice)</a:t>
            </a:r>
          </a:p>
          <a:p>
            <a:endParaRPr lang="cs-CZ" sz="800" dirty="0"/>
          </a:p>
          <a:p>
            <a:pPr algn="just"/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Téměř kompletně (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99 %) byly ze vzorků odstraněny např. </a:t>
            </a:r>
            <a:r>
              <a:rPr lang="cs-CZ" sz="2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diclofenac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naproxen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či </a:t>
            </a:r>
            <a:r>
              <a:rPr lang="cs-CZ" sz="2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karbamazepin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naopak v případě </a:t>
            </a:r>
            <a:r>
              <a:rPr lang="cs-CZ" sz="2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ketoprofenu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nebo </a:t>
            </a:r>
            <a:r>
              <a:rPr lang="cs-CZ" sz="2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atenololu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bylo odbourávání mnohem méně úspěšné.</a:t>
            </a:r>
            <a:endParaRPr lang="cs-CZ" sz="2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6A9944D-030B-F024-5337-AEE0C46A6D5E}"/>
              </a:ext>
            </a:extLst>
          </p:cNvPr>
          <p:cNvSpPr txBox="1"/>
          <p:nvPr/>
        </p:nvSpPr>
        <p:spPr>
          <a:xfrm>
            <a:off x="396356" y="4813137"/>
            <a:ext cx="112270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Dosavadní experimenty ukazují, že systém </a:t>
            </a:r>
            <a:r>
              <a:rPr lang="cs-CZ" sz="2000" kern="0" dirty="0" err="1"/>
              <a:t>CaviPlasma</a:t>
            </a:r>
            <a:r>
              <a:rPr lang="cs-CZ" sz="2000" kern="0" dirty="0"/>
              <a:t> nabízí zajímavý potenciál pro odbourávání organických kontaminantů ve vodách.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45233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A104C45-2DCC-7AA7-5668-EBD848004924}"/>
              </a:ext>
            </a:extLst>
          </p:cNvPr>
          <p:cNvSpPr txBox="1"/>
          <p:nvPr/>
        </p:nvSpPr>
        <p:spPr>
          <a:xfrm>
            <a:off x="397561" y="5253041"/>
            <a:ext cx="113968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180340" algn="just">
              <a:spcBef>
                <a:spcPts val="0"/>
              </a:spcBef>
              <a:spcAft>
                <a:spcPts val="600"/>
              </a:spcAft>
            </a:pPr>
            <a:r>
              <a:rPr lang="cs-CZ" sz="2000" i="1" dirty="0">
                <a:effectLst/>
                <a:ea typeface="Times New Roman" panose="02020603050405020304" pitchFamily="18" charset="0"/>
              </a:rPr>
              <a:t>Děkujeme Grantové agentuře ČR za podporu tohoto výzkumu v rámci projektu č. GA22-11456S. Tato práce je také výsledkem spolupráce v rámci akce COST CA19110.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25A3E7BC-9239-DE81-0035-2967410931C1}"/>
              </a:ext>
            </a:extLst>
          </p:cNvPr>
          <p:cNvSpPr txBox="1"/>
          <p:nvPr/>
        </p:nvSpPr>
        <p:spPr>
          <a:xfrm>
            <a:off x="2745819" y="2502753"/>
            <a:ext cx="67003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0" dirty="0"/>
              <a:t>Děkuji za pozornost !</a:t>
            </a:r>
          </a:p>
        </p:txBody>
      </p:sp>
    </p:spTree>
    <p:extLst>
      <p:ext uri="{BB962C8B-B14F-4D97-AF65-F5344CB8AC3E}">
        <p14:creationId xmlns:p14="http://schemas.microsoft.com/office/powerpoint/2010/main" val="1032329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7E47D5-A386-4901-AAB9-BD67A90585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7EC6FF2-1582-4E16-845E-12362C8BB5C3}"/>
              </a:ext>
            </a:extLst>
          </p:cNvPr>
          <p:cNvSpPr txBox="1"/>
          <p:nvPr/>
        </p:nvSpPr>
        <p:spPr>
          <a:xfrm>
            <a:off x="149290" y="1167790"/>
            <a:ext cx="118032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1" i="0" dirty="0" err="1">
                <a:solidFill>
                  <a:srgbClr val="494949"/>
                </a:solidFill>
                <a:effectLst/>
              </a:rPr>
              <a:t>Venturiho</a:t>
            </a:r>
            <a:r>
              <a:rPr lang="en-US" sz="2000" b="1" i="0" dirty="0">
                <a:solidFill>
                  <a:srgbClr val="494949"/>
                </a:solidFill>
                <a:effectLst/>
              </a:rPr>
              <a:t> </a:t>
            </a:r>
            <a:r>
              <a:rPr lang="en-US" sz="2000" b="1" i="0" dirty="0" err="1">
                <a:solidFill>
                  <a:srgbClr val="494949"/>
                </a:solidFill>
                <a:effectLst/>
              </a:rPr>
              <a:t>jev</a:t>
            </a:r>
            <a:r>
              <a:rPr lang="en-US" sz="2000" i="0" dirty="0">
                <a:solidFill>
                  <a:srgbClr val="494949"/>
                </a:solidFill>
                <a:effectLst/>
              </a:rPr>
              <a:t>: </a:t>
            </a:r>
            <a:r>
              <a:rPr lang="en-US" sz="2000" i="0" dirty="0" err="1">
                <a:solidFill>
                  <a:srgbClr val="494949"/>
                </a:solidFill>
                <a:effectLst/>
              </a:rPr>
              <a:t>rozdíl</a:t>
            </a:r>
            <a:r>
              <a:rPr lang="en-US" sz="2000" i="0" dirty="0">
                <a:solidFill>
                  <a:srgbClr val="494949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494949"/>
                </a:solidFill>
                <a:effectLst/>
              </a:rPr>
              <a:t>tlaků</a:t>
            </a:r>
            <a:r>
              <a:rPr lang="en-US" sz="2000" i="0" dirty="0">
                <a:solidFill>
                  <a:srgbClr val="494949"/>
                </a:solidFill>
                <a:effectLst/>
              </a:rPr>
              <a:t>, </a:t>
            </a:r>
            <a:r>
              <a:rPr lang="en-US" sz="2000" i="0" dirty="0" err="1">
                <a:solidFill>
                  <a:srgbClr val="494949"/>
                </a:solidFill>
                <a:effectLst/>
              </a:rPr>
              <a:t>který</a:t>
            </a:r>
            <a:r>
              <a:rPr lang="en-US" sz="2000" i="0" dirty="0">
                <a:solidFill>
                  <a:srgbClr val="494949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494949"/>
                </a:solidFill>
                <a:effectLst/>
              </a:rPr>
              <a:t>vzniká</a:t>
            </a:r>
            <a:r>
              <a:rPr lang="en-US" sz="2000" i="0" dirty="0">
                <a:solidFill>
                  <a:srgbClr val="494949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494949"/>
                </a:solidFill>
                <a:effectLst/>
              </a:rPr>
              <a:t>na</a:t>
            </a:r>
            <a:r>
              <a:rPr lang="en-US" sz="2000" i="0" dirty="0">
                <a:solidFill>
                  <a:srgbClr val="494949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494949"/>
                </a:solidFill>
                <a:effectLst/>
              </a:rPr>
              <a:t>vstupu</a:t>
            </a:r>
            <a:r>
              <a:rPr lang="en-US" sz="2000" i="0" dirty="0">
                <a:solidFill>
                  <a:srgbClr val="494949"/>
                </a:solidFill>
                <a:effectLst/>
              </a:rPr>
              <a:t> do </a:t>
            </a:r>
            <a:r>
              <a:rPr lang="en-US" sz="2000" i="0" dirty="0" err="1">
                <a:solidFill>
                  <a:srgbClr val="494949"/>
                </a:solidFill>
                <a:effectLst/>
              </a:rPr>
              <a:t>hrdla</a:t>
            </a:r>
            <a:r>
              <a:rPr lang="en-US" sz="2000" i="0" dirty="0">
                <a:solidFill>
                  <a:srgbClr val="494949"/>
                </a:solidFill>
                <a:effectLst/>
              </a:rPr>
              <a:t>, </a:t>
            </a:r>
            <a:r>
              <a:rPr lang="en-US" sz="2000" i="0" dirty="0" err="1">
                <a:solidFill>
                  <a:srgbClr val="494949"/>
                </a:solidFill>
                <a:effectLst/>
              </a:rPr>
              <a:t>snižuje</a:t>
            </a:r>
            <a:r>
              <a:rPr lang="en-US" sz="2000" i="0" dirty="0">
                <a:solidFill>
                  <a:srgbClr val="494949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494949"/>
                </a:solidFill>
                <a:effectLst/>
              </a:rPr>
              <a:t>absolutní</a:t>
            </a:r>
            <a:r>
              <a:rPr lang="en-US" sz="2000" i="0" dirty="0">
                <a:solidFill>
                  <a:srgbClr val="494949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494949"/>
                </a:solidFill>
                <a:effectLst/>
              </a:rPr>
              <a:t>tlak</a:t>
            </a:r>
            <a:r>
              <a:rPr lang="en-US" sz="2000" i="0" dirty="0">
                <a:solidFill>
                  <a:srgbClr val="494949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494949"/>
                </a:solidFill>
                <a:effectLst/>
              </a:rPr>
              <a:t>kapaliny</a:t>
            </a:r>
            <a:r>
              <a:rPr lang="en-US" sz="2000" i="0" dirty="0">
                <a:solidFill>
                  <a:srgbClr val="494949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494949"/>
                </a:solidFill>
                <a:effectLst/>
              </a:rPr>
              <a:t>na</a:t>
            </a:r>
            <a:r>
              <a:rPr lang="en-US" sz="2000" i="0" dirty="0">
                <a:solidFill>
                  <a:srgbClr val="494949"/>
                </a:solidFill>
                <a:effectLst/>
              </a:rPr>
              <a:t> bod </a:t>
            </a:r>
            <a:r>
              <a:rPr lang="en-US" sz="2000" i="0" dirty="0" err="1">
                <a:solidFill>
                  <a:srgbClr val="494949"/>
                </a:solidFill>
                <a:effectLst/>
              </a:rPr>
              <a:t>tlaku</a:t>
            </a:r>
            <a:r>
              <a:rPr lang="en-US" sz="2000" i="0" dirty="0">
                <a:solidFill>
                  <a:srgbClr val="494949"/>
                </a:solidFill>
                <a:effectLst/>
              </a:rPr>
              <a:t> par a </a:t>
            </a:r>
            <a:r>
              <a:rPr lang="en-US" sz="2000" i="0" dirty="0" err="1">
                <a:solidFill>
                  <a:srgbClr val="494949"/>
                </a:solidFill>
                <a:effectLst/>
              </a:rPr>
              <a:t>kapalina</a:t>
            </a:r>
            <a:r>
              <a:rPr lang="en-US" sz="2000" i="0" dirty="0">
                <a:solidFill>
                  <a:srgbClr val="494949"/>
                </a:solidFill>
                <a:effectLst/>
              </a:rPr>
              <a:t> se </a:t>
            </a:r>
            <a:r>
              <a:rPr lang="en-US" sz="2000" i="0" dirty="0" err="1">
                <a:solidFill>
                  <a:srgbClr val="494949"/>
                </a:solidFill>
                <a:effectLst/>
              </a:rPr>
              <a:t>začne</a:t>
            </a:r>
            <a:r>
              <a:rPr lang="en-US" sz="2000" i="0" dirty="0">
                <a:solidFill>
                  <a:srgbClr val="494949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494949"/>
                </a:solidFill>
                <a:effectLst/>
              </a:rPr>
              <a:t>odpařovat</a:t>
            </a:r>
            <a:r>
              <a:rPr lang="en-US" sz="2000" i="0" dirty="0">
                <a:solidFill>
                  <a:srgbClr val="494949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494949"/>
                </a:solidFill>
                <a:effectLst/>
              </a:rPr>
              <a:t>nebo</a:t>
            </a:r>
            <a:r>
              <a:rPr lang="en-US" sz="2000" i="0" dirty="0">
                <a:solidFill>
                  <a:srgbClr val="494949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494949"/>
                </a:solidFill>
                <a:effectLst/>
              </a:rPr>
              <a:t>vařit</a:t>
            </a:r>
            <a:r>
              <a:rPr lang="en-US" sz="2000" i="0" dirty="0">
                <a:solidFill>
                  <a:srgbClr val="494949"/>
                </a:solidFill>
                <a:effectLst/>
              </a:rPr>
              <a:t>. To </a:t>
            </a:r>
            <a:r>
              <a:rPr lang="en-US" sz="2000" i="0" dirty="0" err="1">
                <a:solidFill>
                  <a:srgbClr val="494949"/>
                </a:solidFill>
                <a:effectLst/>
              </a:rPr>
              <a:t>vede</a:t>
            </a:r>
            <a:r>
              <a:rPr lang="en-US" sz="2000" i="0" dirty="0">
                <a:solidFill>
                  <a:srgbClr val="494949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494949"/>
                </a:solidFill>
                <a:effectLst/>
              </a:rPr>
              <a:t>ke</a:t>
            </a:r>
            <a:r>
              <a:rPr lang="en-US" sz="2000" i="0" dirty="0">
                <a:solidFill>
                  <a:srgbClr val="494949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494949"/>
                </a:solidFill>
                <a:effectLst/>
              </a:rPr>
              <a:t>vzniku</a:t>
            </a:r>
            <a:r>
              <a:rPr lang="en-US" sz="2000" i="0" dirty="0">
                <a:solidFill>
                  <a:srgbClr val="494949"/>
                </a:solidFill>
                <a:effectLst/>
              </a:rPr>
              <a:t> </a:t>
            </a:r>
            <a:r>
              <a:rPr lang="en-US" sz="2000" b="1" i="0" dirty="0" err="1">
                <a:solidFill>
                  <a:srgbClr val="494949"/>
                </a:solidFill>
                <a:effectLst/>
              </a:rPr>
              <a:t>kavitačních</a:t>
            </a:r>
            <a:r>
              <a:rPr lang="en-US" sz="2000" b="1" i="0" dirty="0">
                <a:solidFill>
                  <a:srgbClr val="494949"/>
                </a:solidFill>
                <a:effectLst/>
              </a:rPr>
              <a:t> </a:t>
            </a:r>
            <a:r>
              <a:rPr lang="en-US" sz="2000" b="1" i="0" dirty="0" err="1">
                <a:solidFill>
                  <a:srgbClr val="494949"/>
                </a:solidFill>
                <a:effectLst/>
              </a:rPr>
              <a:t>bublin</a:t>
            </a:r>
            <a:r>
              <a:rPr lang="en-US" sz="2000" b="1" i="0" dirty="0">
                <a:solidFill>
                  <a:srgbClr val="494949"/>
                </a:solidFill>
                <a:effectLst/>
              </a:rPr>
              <a:t> </a:t>
            </a:r>
            <a:r>
              <a:rPr lang="en-US" sz="2000" i="0" dirty="0">
                <a:solidFill>
                  <a:srgbClr val="494949"/>
                </a:solidFill>
                <a:effectLst/>
              </a:rPr>
              <a:t>.</a:t>
            </a:r>
            <a:endParaRPr lang="en-US" sz="20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4E20876-9C8A-10C0-B065-38773DCB5D2B}"/>
              </a:ext>
            </a:extLst>
          </p:cNvPr>
          <p:cNvSpPr txBox="1"/>
          <p:nvPr/>
        </p:nvSpPr>
        <p:spPr>
          <a:xfrm>
            <a:off x="349898" y="5200647"/>
            <a:ext cx="114922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noProof="0" dirty="0" err="1"/>
              <a:t>Hydrodynamick</a:t>
            </a:r>
            <a:r>
              <a:rPr lang="cs-CZ" sz="2000" noProof="0" dirty="0"/>
              <a:t>ý</a:t>
            </a:r>
            <a:r>
              <a:rPr lang="en-US" sz="2000" noProof="0" dirty="0"/>
              <a:t> </a:t>
            </a:r>
            <a:r>
              <a:rPr lang="cs-CZ" sz="2000" noProof="0" dirty="0"/>
              <a:t>k</a:t>
            </a:r>
            <a:r>
              <a:rPr lang="en-US" sz="2000" noProof="0" dirty="0" err="1"/>
              <a:t>avita</a:t>
            </a:r>
            <a:r>
              <a:rPr lang="cs-CZ" sz="2000" noProof="0" dirty="0"/>
              <a:t>ční</a:t>
            </a:r>
            <a:r>
              <a:rPr lang="en-US" sz="2000" noProof="0" dirty="0"/>
              <a:t> </a:t>
            </a:r>
            <a:r>
              <a:rPr lang="cs-CZ" sz="2000" noProof="0" dirty="0"/>
              <a:t>oblak na výstupu</a:t>
            </a:r>
            <a:r>
              <a:rPr lang="en-US" sz="2000" noProof="0" dirty="0"/>
              <a:t> Venturi</a:t>
            </a:r>
            <a:r>
              <a:rPr lang="cs-CZ" sz="2000" noProof="0" dirty="0"/>
              <a:t>ho</a:t>
            </a:r>
            <a:r>
              <a:rPr lang="en-US" sz="2000" noProof="0" dirty="0"/>
              <a:t> </a:t>
            </a:r>
            <a:r>
              <a:rPr lang="cs-CZ" sz="2000" noProof="0" dirty="0"/>
              <a:t>dýzy vede k </a:t>
            </a:r>
            <a:r>
              <a:rPr lang="cs-CZ" sz="2000" b="0" noProof="0" dirty="0"/>
              <a:t>efektivní tvorbě</a:t>
            </a:r>
            <a:r>
              <a:rPr lang="en-US" sz="2000" b="0" noProof="0" dirty="0"/>
              <a:t> </a:t>
            </a:r>
            <a:r>
              <a:rPr lang="cs-CZ" sz="2000" b="0" noProof="0" dirty="0"/>
              <a:t>plynné</a:t>
            </a:r>
            <a:r>
              <a:rPr lang="en-US" sz="2000" b="0" noProof="0" dirty="0"/>
              <a:t> </a:t>
            </a:r>
            <a:r>
              <a:rPr lang="cs-CZ" sz="2000" b="0" noProof="0" dirty="0"/>
              <a:t>fáze, umožňující zapálení </a:t>
            </a:r>
            <a:r>
              <a:rPr lang="cs-CZ" sz="2000" b="1" noProof="0" dirty="0"/>
              <a:t>vysokofrekvenčního elektrického výboje </a:t>
            </a:r>
            <a:r>
              <a:rPr lang="cs-CZ" sz="2000" b="0" noProof="0" dirty="0"/>
              <a:t>(plazmatu).</a:t>
            </a:r>
            <a:endParaRPr lang="en-US" sz="2000" b="0" noProof="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11F29BB-D7EC-0019-9C41-18F7FCD88E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959" y="2524021"/>
            <a:ext cx="4604643" cy="1809958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D4036651-446A-D5FC-E6F4-840D68DBC84D}"/>
              </a:ext>
            </a:extLst>
          </p:cNvPr>
          <p:cNvSpPr txBox="1"/>
          <p:nvPr/>
        </p:nvSpPr>
        <p:spPr>
          <a:xfrm>
            <a:off x="149290" y="414300"/>
            <a:ext cx="4153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Princip technologie </a:t>
            </a:r>
            <a:r>
              <a:rPr lang="cs-CZ" sz="2400" b="1" dirty="0" err="1"/>
              <a:t>CaviPlasma</a:t>
            </a:r>
            <a:endParaRPr lang="cs-CZ" sz="2400" b="1" dirty="0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A7D52835-A628-8AC2-6345-5EC72E0B38C7}"/>
              </a:ext>
            </a:extLst>
          </p:cNvPr>
          <p:cNvSpPr/>
          <p:nvPr/>
        </p:nvSpPr>
        <p:spPr>
          <a:xfrm>
            <a:off x="373226" y="6200358"/>
            <a:ext cx="5393094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lvl="0" algn="ctr">
              <a:defRPr/>
            </a:pPr>
            <a:r>
              <a:rPr lang="en-GB" sz="1600" b="1" dirty="0" err="1">
                <a:ln/>
              </a:rPr>
              <a:t>Patenty</a:t>
            </a:r>
            <a:r>
              <a:rPr lang="en-GB" sz="1600" b="1" dirty="0">
                <a:ln/>
              </a:rPr>
              <a:t>: CZ </a:t>
            </a:r>
            <a:r>
              <a:rPr kumimoji="0" lang="en-GB" sz="1600" b="1" i="0" u="none" strike="noStrike" kern="1200" cap="none" spc="0" normalizeH="0" baseline="0" dirty="0">
                <a:ln/>
                <a:effectLst/>
                <a:uLnTx/>
                <a:uFillTx/>
              </a:rPr>
              <a:t>308532, </a:t>
            </a:r>
            <a:r>
              <a:rPr lang="en-GB" sz="1600" b="1" dirty="0">
                <a:ln/>
              </a:rPr>
              <a:t>PCT WO2021/115498 A1 (EU, US, CA, IL)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1AEF803F-170A-BB18-A566-8B9D13A2A6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07"/>
          <a:stretch/>
        </p:blipFill>
        <p:spPr bwMode="auto">
          <a:xfrm>
            <a:off x="6478532" y="2167501"/>
            <a:ext cx="4562715" cy="2686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5119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BCBE3DA4-AD32-9CCE-3DDC-ACA19D605304}"/>
              </a:ext>
            </a:extLst>
          </p:cNvPr>
          <p:cNvSpPr txBox="1"/>
          <p:nvPr/>
        </p:nvSpPr>
        <p:spPr>
          <a:xfrm>
            <a:off x="205274" y="448691"/>
            <a:ext cx="589072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effectLst/>
                <a:ea typeface="Times New Roman" panose="02020603050405020304" pitchFamily="18" charset="0"/>
              </a:rPr>
              <a:t>Výboj kromě UV záření v kapalině produkuje vysoce reaktivní oxidační prostředí na bázi </a:t>
            </a:r>
            <a:r>
              <a:rPr lang="cs-CZ" sz="2000" b="1" dirty="0">
                <a:effectLst/>
                <a:ea typeface="Times New Roman" panose="02020603050405020304" pitchFamily="18" charset="0"/>
              </a:rPr>
              <a:t>peroxidové chemie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(</a:t>
            </a:r>
            <a:r>
              <a:rPr lang="cs-CZ" sz="20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t.j. peroxidy a per-</a:t>
            </a:r>
            <a:r>
              <a:rPr lang="cs-CZ" sz="2000" dirty="0" err="1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oxosloučeniny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). </a:t>
            </a:r>
            <a:endParaRPr lang="cs-CZ" sz="2000" dirty="0"/>
          </a:p>
        </p:txBody>
      </p:sp>
      <p:pic>
        <p:nvPicPr>
          <p:cNvPr id="5" name="Zástupný obsah 6">
            <a:extLst>
              <a:ext uri="{FF2B5EF4-FFF2-40B4-BE49-F238E27FC236}">
                <a16:creationId xmlns:a16="http://schemas.microsoft.com/office/drawing/2014/main" id="{09791373-2EB1-268E-1A7A-357223108F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6124" y="1851698"/>
            <a:ext cx="5189026" cy="2867114"/>
          </a:xfrm>
        </p:spPr>
      </p:pic>
      <p:pic>
        <p:nvPicPr>
          <p:cNvPr id="6" name="Zástupný obsah 7">
            <a:extLst>
              <a:ext uri="{FF2B5EF4-FFF2-40B4-BE49-F238E27FC236}">
                <a16:creationId xmlns:a16="http://schemas.microsoft.com/office/drawing/2014/main" id="{A3357F57-0897-54B5-CFAA-385EB9EB622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49166" y="216697"/>
            <a:ext cx="5537560" cy="3760926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BDEDBD07-3A6A-D01C-D873-78AC5DB0BE79}"/>
              </a:ext>
            </a:extLst>
          </p:cNvPr>
          <p:cNvSpPr txBox="1"/>
          <p:nvPr/>
        </p:nvSpPr>
        <p:spPr>
          <a:xfrm>
            <a:off x="326573" y="4718812"/>
            <a:ext cx="1039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Vzorky</a:t>
            </a:r>
            <a:endParaRPr lang="cs-CZ" sz="2400" b="1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1AC066F-95FA-50A3-6462-7B0EAEEEF3DB}"/>
              </a:ext>
            </a:extLst>
          </p:cNvPr>
          <p:cNvSpPr txBox="1"/>
          <p:nvPr/>
        </p:nvSpPr>
        <p:spPr>
          <a:xfrm>
            <a:off x="1366281" y="5447539"/>
            <a:ext cx="52482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Léčiva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: 	v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oda z výstupu ČOV Modřice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DC2F7ED-778E-EBA0-8E2D-E9E60379EDD4}"/>
              </a:ext>
            </a:extLst>
          </p:cNvPr>
          <p:cNvSpPr txBox="1"/>
          <p:nvPr/>
        </p:nvSpPr>
        <p:spPr>
          <a:xfrm>
            <a:off x="834436" y="6149876"/>
            <a:ext cx="68717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Pesticidy a jejich metabolity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:   povrchová v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oda z řeky Jihlavy</a:t>
            </a:r>
            <a:endParaRPr lang="cs-CZ" sz="200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7C13C258-E148-8FAE-F0ED-2CD2111D36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3617" y="4509549"/>
            <a:ext cx="2619489" cy="1013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748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Diclofenac sodium | CAS#:15307-79-6 | Chemsrc">
            <a:extLst>
              <a:ext uri="{FF2B5EF4-FFF2-40B4-BE49-F238E27FC236}">
                <a16:creationId xmlns:a16="http://schemas.microsoft.com/office/drawing/2014/main" id="{40077083-34D4-60EC-65BE-AED2BF368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805" y="2820618"/>
            <a:ext cx="1784766" cy="1784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C59CA224-A760-B88F-B98A-8F4BCE26A2A0}"/>
              </a:ext>
            </a:extLst>
          </p:cNvPr>
          <p:cNvSpPr txBox="1"/>
          <p:nvPr/>
        </p:nvSpPr>
        <p:spPr>
          <a:xfrm>
            <a:off x="570683" y="1604258"/>
            <a:ext cx="26984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/>
              <a:t>Léky proti bolesti </a:t>
            </a:r>
            <a:r>
              <a:rPr lang="en-US" sz="1600" b="1" dirty="0"/>
              <a:t>(</a:t>
            </a:r>
            <a:r>
              <a:rPr lang="cs-CZ" sz="1600" b="1" dirty="0"/>
              <a:t>analgetika)</a:t>
            </a:r>
          </a:p>
        </p:txBody>
      </p:sp>
      <p:pic>
        <p:nvPicPr>
          <p:cNvPr id="3" name="Picture 6" descr="Carbamazépine - Définition et Explications">
            <a:extLst>
              <a:ext uri="{FF2B5EF4-FFF2-40B4-BE49-F238E27FC236}">
                <a16:creationId xmlns:a16="http://schemas.microsoft.com/office/drawing/2014/main" id="{32DE151F-C6DF-0FC3-40FB-A172D9D04F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805" y="1906135"/>
            <a:ext cx="1317820" cy="952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B2A564BA-CEE4-E036-AEC6-0FE10914858A}"/>
              </a:ext>
            </a:extLst>
          </p:cNvPr>
          <p:cNvSpPr txBox="1"/>
          <p:nvPr/>
        </p:nvSpPr>
        <p:spPr>
          <a:xfrm>
            <a:off x="307910" y="2175388"/>
            <a:ext cx="370322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600" b="1" i="1" dirty="0" err="1"/>
              <a:t>Karbamazepin</a:t>
            </a:r>
            <a:r>
              <a:rPr lang="cs-CZ" sz="1600" dirty="0"/>
              <a:t> je antikonvulzivum a </a:t>
            </a:r>
            <a:r>
              <a:rPr lang="cs-CZ" sz="1600" dirty="0" err="1"/>
              <a:t>entiepileptikum</a:t>
            </a:r>
            <a:r>
              <a:rPr lang="cs-CZ" sz="1600" dirty="0"/>
              <a:t>, předepisuje se proti neuropatické bolesti a také ke stabilizaci poruch nálady.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997F096-862B-691B-EA5E-36FA6574702A}"/>
              </a:ext>
            </a:extLst>
          </p:cNvPr>
          <p:cNvSpPr txBox="1"/>
          <p:nvPr/>
        </p:nvSpPr>
        <p:spPr>
          <a:xfrm>
            <a:off x="273959" y="3563960"/>
            <a:ext cx="36099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600" b="1" i="1" dirty="0" err="1"/>
              <a:t>Diclofenac</a:t>
            </a:r>
            <a:r>
              <a:rPr lang="cs-CZ" sz="1600" dirty="0"/>
              <a:t> je nesteroidní protizánětlivý lék a antirevmatikum.</a:t>
            </a:r>
          </a:p>
        </p:txBody>
      </p:sp>
      <p:pic>
        <p:nvPicPr>
          <p:cNvPr id="10" name="Picture 8" descr="Ketoprofene">
            <a:extLst>
              <a:ext uri="{FF2B5EF4-FFF2-40B4-BE49-F238E27FC236}">
                <a16:creationId xmlns:a16="http://schemas.microsoft.com/office/drawing/2014/main" id="{328B7013-A853-941F-2803-DB5E101F6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576" y="4494824"/>
            <a:ext cx="1928668" cy="1205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11B8942D-7B95-8F39-3362-7B1DD87FAED4}"/>
              </a:ext>
            </a:extLst>
          </p:cNvPr>
          <p:cNvSpPr txBox="1"/>
          <p:nvPr/>
        </p:nvSpPr>
        <p:spPr>
          <a:xfrm>
            <a:off x="273959" y="4613887"/>
            <a:ext cx="32919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i="1" dirty="0"/>
              <a:t>Ketoprofen</a:t>
            </a:r>
            <a:r>
              <a:rPr lang="en-US" sz="1600" dirty="0"/>
              <a:t> </a:t>
            </a:r>
            <a:r>
              <a:rPr lang="en-US" sz="1600" dirty="0" err="1"/>
              <a:t>patří</a:t>
            </a:r>
            <a:r>
              <a:rPr lang="en-US" sz="1600" dirty="0"/>
              <a:t> do </a:t>
            </a:r>
            <a:r>
              <a:rPr lang="en-US" sz="1600" dirty="0" err="1"/>
              <a:t>skupiny</a:t>
            </a:r>
            <a:r>
              <a:rPr lang="en-US" sz="1600" dirty="0"/>
              <a:t> </a:t>
            </a:r>
            <a:r>
              <a:rPr lang="en-US" sz="1600" dirty="0" err="1"/>
              <a:t>nesteroidních</a:t>
            </a:r>
            <a:r>
              <a:rPr lang="en-US" sz="1600" dirty="0"/>
              <a:t> </a:t>
            </a:r>
            <a:r>
              <a:rPr lang="en-US" sz="1600" dirty="0" err="1"/>
              <a:t>protizánětlivých</a:t>
            </a:r>
            <a:r>
              <a:rPr lang="en-US" sz="1600" dirty="0"/>
              <a:t> </a:t>
            </a:r>
            <a:r>
              <a:rPr lang="en-US" sz="1600" dirty="0" err="1"/>
              <a:t>léčiv</a:t>
            </a:r>
            <a:r>
              <a:rPr lang="en-US" sz="1600" dirty="0"/>
              <a:t> s </a:t>
            </a:r>
            <a:r>
              <a:rPr lang="en-US" sz="1600" dirty="0" err="1"/>
              <a:t>analgetickými</a:t>
            </a:r>
            <a:r>
              <a:rPr lang="en-US" sz="1600" dirty="0"/>
              <a:t> a </a:t>
            </a:r>
            <a:r>
              <a:rPr lang="en-US" sz="1600" dirty="0" err="1"/>
              <a:t>antipyretickými</a:t>
            </a:r>
            <a:r>
              <a:rPr lang="en-US" sz="1600" dirty="0"/>
              <a:t> </a:t>
            </a:r>
            <a:r>
              <a:rPr lang="en-US" sz="1600" dirty="0" err="1"/>
              <a:t>účinky</a:t>
            </a:r>
            <a:r>
              <a:rPr lang="en-US" sz="1600" dirty="0"/>
              <a:t>. </a:t>
            </a:r>
            <a:endParaRPr lang="cs-CZ" sz="1600" dirty="0"/>
          </a:p>
        </p:txBody>
      </p:sp>
      <p:pic>
        <p:nvPicPr>
          <p:cNvPr id="12" name="Picture 4" descr="Naproxen, chemical structure, molecular formula, Reference Standards">
            <a:extLst>
              <a:ext uri="{FF2B5EF4-FFF2-40B4-BE49-F238E27FC236}">
                <a16:creationId xmlns:a16="http://schemas.microsoft.com/office/drawing/2014/main" id="{B826C468-D0D5-50C5-E111-98709B9D5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904" y="5726725"/>
            <a:ext cx="2289758" cy="1069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043B0853-CBDD-03D5-7AAF-09E96DBFC976}"/>
              </a:ext>
            </a:extLst>
          </p:cNvPr>
          <p:cNvSpPr txBox="1"/>
          <p:nvPr/>
        </p:nvSpPr>
        <p:spPr>
          <a:xfrm>
            <a:off x="266950" y="5969295"/>
            <a:ext cx="360058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600" b="1" i="1" dirty="0"/>
              <a:t>Naproxen</a:t>
            </a:r>
            <a:r>
              <a:rPr lang="cs-CZ" sz="1600" dirty="0"/>
              <a:t> je nesteroidní protizánětlivý lék používaný též jako analgetikum.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00A063FA-7414-913A-B383-F09AFFFCBB1D}"/>
              </a:ext>
            </a:extLst>
          </p:cNvPr>
          <p:cNvSpPr txBox="1"/>
          <p:nvPr/>
        </p:nvSpPr>
        <p:spPr>
          <a:xfrm>
            <a:off x="273959" y="412456"/>
            <a:ext cx="34480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20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oda</a:t>
            </a: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z výstupu ČOV Modřice</a:t>
            </a:r>
            <a:endParaRPr lang="cs-CZ" sz="2000" b="1" dirty="0"/>
          </a:p>
        </p:txBody>
      </p:sp>
      <p:graphicFrame>
        <p:nvGraphicFramePr>
          <p:cNvPr id="15" name="Tabulka 14">
            <a:extLst>
              <a:ext uri="{FF2B5EF4-FFF2-40B4-BE49-F238E27FC236}">
                <a16:creationId xmlns:a16="http://schemas.microsoft.com/office/drawing/2014/main" id="{13DE9684-2B5C-59A2-170A-37248E51CF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43053"/>
              </p:ext>
            </p:extLst>
          </p:nvPr>
        </p:nvGraphicFramePr>
        <p:xfrm>
          <a:off x="4743910" y="299012"/>
          <a:ext cx="7190642" cy="1244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5625">
                  <a:extLst>
                    <a:ext uri="{9D8B030D-6E8A-4147-A177-3AD203B41FA5}">
                      <a16:colId xmlns:a16="http://schemas.microsoft.com/office/drawing/2014/main" val="1800068991"/>
                    </a:ext>
                  </a:extLst>
                </a:gridCol>
                <a:gridCol w="1622641">
                  <a:extLst>
                    <a:ext uri="{9D8B030D-6E8A-4147-A177-3AD203B41FA5}">
                      <a16:colId xmlns:a16="http://schemas.microsoft.com/office/drawing/2014/main" val="484622010"/>
                    </a:ext>
                  </a:extLst>
                </a:gridCol>
                <a:gridCol w="1390262">
                  <a:extLst>
                    <a:ext uri="{9D8B030D-6E8A-4147-A177-3AD203B41FA5}">
                      <a16:colId xmlns:a16="http://schemas.microsoft.com/office/drawing/2014/main" val="129282343"/>
                    </a:ext>
                  </a:extLst>
                </a:gridCol>
                <a:gridCol w="1278416">
                  <a:extLst>
                    <a:ext uri="{9D8B030D-6E8A-4147-A177-3AD203B41FA5}">
                      <a16:colId xmlns:a16="http://schemas.microsoft.com/office/drawing/2014/main" val="3327129657"/>
                    </a:ext>
                  </a:extLst>
                </a:gridCol>
                <a:gridCol w="1243698">
                  <a:extLst>
                    <a:ext uri="{9D8B030D-6E8A-4147-A177-3AD203B41FA5}">
                      <a16:colId xmlns:a16="http://schemas.microsoft.com/office/drawing/2014/main" val="4060497418"/>
                    </a:ext>
                  </a:extLst>
                </a:gridCol>
              </a:tblGrid>
              <a:tr h="30200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Vzorek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 err="1">
                          <a:effectLst/>
                        </a:rPr>
                        <a:t>Karbamazepin</a:t>
                      </a:r>
                      <a:r>
                        <a:rPr lang="cs-CZ" sz="1600" b="1" u="none" strike="noStrike" dirty="0">
                          <a:effectLst/>
                        </a:rPr>
                        <a:t> [</a:t>
                      </a:r>
                      <a:r>
                        <a:rPr lang="cs-CZ" sz="1600" b="1" u="none" strike="noStrike" dirty="0" err="1">
                          <a:effectLst/>
                        </a:rPr>
                        <a:t>ng</a:t>
                      </a:r>
                      <a:r>
                        <a:rPr lang="cs-CZ" sz="1600" b="1" u="none" strike="noStrike" dirty="0">
                          <a:effectLst/>
                        </a:rPr>
                        <a:t>/l]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 err="1">
                          <a:effectLst/>
                        </a:rPr>
                        <a:t>Diclofenac</a:t>
                      </a:r>
                      <a:r>
                        <a:rPr lang="cs-CZ" sz="1600" b="1" u="none" strike="noStrike" dirty="0">
                          <a:effectLst/>
                        </a:rPr>
                        <a:t> [</a:t>
                      </a:r>
                      <a:r>
                        <a:rPr lang="cs-CZ" sz="1600" b="1" u="none" strike="noStrike" dirty="0" err="1">
                          <a:effectLst/>
                        </a:rPr>
                        <a:t>ng</a:t>
                      </a:r>
                      <a:r>
                        <a:rPr lang="cs-CZ" sz="1600" b="1" u="none" strike="noStrike" dirty="0">
                          <a:effectLst/>
                        </a:rPr>
                        <a:t>/l]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 err="1">
                          <a:effectLst/>
                        </a:rPr>
                        <a:t>Ketoprofen</a:t>
                      </a:r>
                      <a:r>
                        <a:rPr lang="cs-CZ" sz="1600" b="1" u="none" strike="noStrike" dirty="0">
                          <a:effectLst/>
                        </a:rPr>
                        <a:t> [</a:t>
                      </a:r>
                      <a:r>
                        <a:rPr lang="cs-CZ" sz="1600" b="1" u="none" strike="noStrike" dirty="0" err="1">
                          <a:effectLst/>
                        </a:rPr>
                        <a:t>ng</a:t>
                      </a:r>
                      <a:r>
                        <a:rPr lang="cs-CZ" sz="1600" b="1" u="none" strike="noStrike" dirty="0">
                          <a:effectLst/>
                        </a:rPr>
                        <a:t>/l]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Naproxen [</a:t>
                      </a:r>
                      <a:r>
                        <a:rPr lang="cs-CZ" sz="1600" b="1" u="none" strike="noStrike" dirty="0" err="1">
                          <a:effectLst/>
                        </a:rPr>
                        <a:t>ng</a:t>
                      </a:r>
                      <a:r>
                        <a:rPr lang="cs-CZ" sz="1600" b="1" u="none" strike="noStrike" dirty="0">
                          <a:effectLst/>
                        </a:rPr>
                        <a:t>/l]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75055919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 err="1">
                          <a:effectLst/>
                        </a:rPr>
                        <a:t>pův</a:t>
                      </a:r>
                      <a:r>
                        <a:rPr lang="cs-CZ" sz="1600" u="none" strike="noStrike" dirty="0" err="1">
                          <a:effectLst/>
                        </a:rPr>
                        <a:t>odní</a:t>
                      </a:r>
                      <a:r>
                        <a:rPr lang="en-GB" sz="1600" u="none" strike="noStrike" dirty="0">
                          <a:effectLst/>
                        </a:rPr>
                        <a:t> </a:t>
                      </a:r>
                      <a:r>
                        <a:rPr lang="cs-CZ" sz="1600" u="none" strike="noStrike" dirty="0">
                          <a:effectLst/>
                        </a:rPr>
                        <a:t>voda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448.9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1409.6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56.2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209.5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405256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>
                          <a:effectLst/>
                        </a:rPr>
                        <a:t>kavitace-plasma 5x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30.5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17.3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62.1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2.4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68790839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>
                          <a:effectLst/>
                        </a:rPr>
                        <a:t>kavitace-plasma10x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1.9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4.2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32.7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&lt;1</a:t>
                      </a:r>
                      <a:endParaRPr lang="cs-CZ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41991353"/>
                  </a:ext>
                </a:extLst>
              </a:tr>
            </a:tbl>
          </a:graphicData>
        </a:graphic>
      </p:graphicFrame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04D2818D-07A9-590A-6996-A39642979C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8611156"/>
              </p:ext>
            </p:extLst>
          </p:nvPr>
        </p:nvGraphicFramePr>
        <p:xfrm>
          <a:off x="6300891" y="2321169"/>
          <a:ext cx="5617150" cy="3560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193246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2DD204A6-2F99-B89E-7805-2D21628F1817}"/>
              </a:ext>
            </a:extLst>
          </p:cNvPr>
          <p:cNvSpPr txBox="1"/>
          <p:nvPr/>
        </p:nvSpPr>
        <p:spPr>
          <a:xfrm>
            <a:off x="331980" y="395837"/>
            <a:ext cx="11260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/>
              <a:t>Antibiotika</a:t>
            </a:r>
            <a:endParaRPr lang="cs-CZ" sz="1600" dirty="0"/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148F105A-DEF5-70D6-A36D-A03C7E234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781" y="2452225"/>
            <a:ext cx="2337328" cy="1062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CEA98610-9C94-958A-A938-68ADA541AB18}"/>
              </a:ext>
            </a:extLst>
          </p:cNvPr>
          <p:cNvSpPr txBox="1"/>
          <p:nvPr/>
        </p:nvSpPr>
        <p:spPr>
          <a:xfrm>
            <a:off x="331980" y="2341732"/>
            <a:ext cx="195680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1" i="1" u="none" strike="noStrike" dirty="0" err="1">
                <a:effectLst/>
              </a:rPr>
              <a:t>Sulfamethoxazol</a:t>
            </a:r>
            <a:endParaRPr lang="cs-CZ" sz="1600" i="1" dirty="0"/>
          </a:p>
        </p:txBody>
      </p:sp>
      <p:pic>
        <p:nvPicPr>
          <p:cNvPr id="12" name="Picture 6" descr="Structural formula of trimethoprim">
            <a:extLst>
              <a:ext uri="{FF2B5EF4-FFF2-40B4-BE49-F238E27FC236}">
                <a16:creationId xmlns:a16="http://schemas.microsoft.com/office/drawing/2014/main" id="{616203E3-5FA9-B550-2179-01DB1EDFDC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220" y="890636"/>
            <a:ext cx="2281525" cy="1302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04A47904-9CE0-CD47-DCFD-DFAB542511CA}"/>
              </a:ext>
            </a:extLst>
          </p:cNvPr>
          <p:cNvSpPr txBox="1"/>
          <p:nvPr/>
        </p:nvSpPr>
        <p:spPr>
          <a:xfrm>
            <a:off x="372826" y="1203267"/>
            <a:ext cx="319231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1" i="1" dirty="0" err="1"/>
              <a:t>Trimetoprim</a:t>
            </a:r>
            <a:endParaRPr lang="cs-CZ" sz="1600" dirty="0"/>
          </a:p>
        </p:txBody>
      </p:sp>
      <p:graphicFrame>
        <p:nvGraphicFramePr>
          <p:cNvPr id="14" name="Tabulka 13">
            <a:extLst>
              <a:ext uri="{FF2B5EF4-FFF2-40B4-BE49-F238E27FC236}">
                <a16:creationId xmlns:a16="http://schemas.microsoft.com/office/drawing/2014/main" id="{F8ED9898-372A-A77F-B8C2-5877833B34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241788"/>
              </p:ext>
            </p:extLst>
          </p:nvPr>
        </p:nvGraphicFramePr>
        <p:xfrm>
          <a:off x="4626109" y="424642"/>
          <a:ext cx="7329728" cy="1244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5925">
                  <a:extLst>
                    <a:ext uri="{9D8B030D-6E8A-4147-A177-3AD203B41FA5}">
                      <a16:colId xmlns:a16="http://schemas.microsoft.com/office/drawing/2014/main" val="2519991761"/>
                    </a:ext>
                  </a:extLst>
                </a:gridCol>
                <a:gridCol w="1572648">
                  <a:extLst>
                    <a:ext uri="{9D8B030D-6E8A-4147-A177-3AD203B41FA5}">
                      <a16:colId xmlns:a16="http://schemas.microsoft.com/office/drawing/2014/main" val="1397312194"/>
                    </a:ext>
                  </a:extLst>
                </a:gridCol>
                <a:gridCol w="1307762">
                  <a:extLst>
                    <a:ext uri="{9D8B030D-6E8A-4147-A177-3AD203B41FA5}">
                      <a16:colId xmlns:a16="http://schemas.microsoft.com/office/drawing/2014/main" val="3548424567"/>
                    </a:ext>
                  </a:extLst>
                </a:gridCol>
                <a:gridCol w="1499646">
                  <a:extLst>
                    <a:ext uri="{9D8B030D-6E8A-4147-A177-3AD203B41FA5}">
                      <a16:colId xmlns:a16="http://schemas.microsoft.com/office/drawing/2014/main" val="637705802"/>
                    </a:ext>
                  </a:extLst>
                </a:gridCol>
                <a:gridCol w="1263747">
                  <a:extLst>
                    <a:ext uri="{9D8B030D-6E8A-4147-A177-3AD203B41FA5}">
                      <a16:colId xmlns:a16="http://schemas.microsoft.com/office/drawing/2014/main" val="1097084085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algn="ctr" fontAlgn="b"/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 err="1">
                          <a:effectLst/>
                        </a:rPr>
                        <a:t>Clarithromycin</a:t>
                      </a:r>
                      <a:r>
                        <a:rPr lang="cs-CZ" sz="1600" b="1" u="none" strike="noStrike" dirty="0">
                          <a:effectLst/>
                        </a:rPr>
                        <a:t> [</a:t>
                      </a:r>
                      <a:r>
                        <a:rPr lang="cs-CZ" sz="1600" b="1" u="none" strike="noStrike" dirty="0" err="1">
                          <a:effectLst/>
                        </a:rPr>
                        <a:t>ng</a:t>
                      </a:r>
                      <a:r>
                        <a:rPr lang="cs-CZ" sz="1600" b="1" u="none" strike="noStrike" dirty="0">
                          <a:effectLst/>
                        </a:rPr>
                        <a:t>/l]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 err="1">
                          <a:effectLst/>
                        </a:rPr>
                        <a:t>Erythromycin</a:t>
                      </a:r>
                      <a:r>
                        <a:rPr lang="cs-CZ" sz="1600" b="1" u="none" strike="noStrike" dirty="0">
                          <a:effectLst/>
                        </a:rPr>
                        <a:t> [</a:t>
                      </a:r>
                      <a:r>
                        <a:rPr lang="cs-CZ" sz="1600" b="1" u="none" strike="noStrike" dirty="0" err="1">
                          <a:effectLst/>
                        </a:rPr>
                        <a:t>ng</a:t>
                      </a:r>
                      <a:r>
                        <a:rPr lang="cs-CZ" sz="1600" b="1" u="none" strike="noStrike" dirty="0">
                          <a:effectLst/>
                        </a:rPr>
                        <a:t>/l]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 err="1">
                          <a:effectLst/>
                        </a:rPr>
                        <a:t>Sulfamethoxazol</a:t>
                      </a:r>
                      <a:r>
                        <a:rPr lang="cs-CZ" sz="1600" b="1" u="none" strike="noStrike" dirty="0">
                          <a:effectLst/>
                        </a:rPr>
                        <a:t> [</a:t>
                      </a:r>
                      <a:r>
                        <a:rPr lang="cs-CZ" sz="1600" b="1" u="none" strike="noStrike" dirty="0" err="1">
                          <a:effectLst/>
                        </a:rPr>
                        <a:t>ng</a:t>
                      </a:r>
                      <a:r>
                        <a:rPr lang="cs-CZ" sz="1600" b="1" u="none" strike="noStrike" dirty="0">
                          <a:effectLst/>
                        </a:rPr>
                        <a:t>/l]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 err="1">
                          <a:effectLst/>
                        </a:rPr>
                        <a:t>Trimethoprim</a:t>
                      </a:r>
                      <a:r>
                        <a:rPr lang="cs-CZ" sz="1600" b="1" u="none" strike="noStrike" dirty="0">
                          <a:effectLst/>
                        </a:rPr>
                        <a:t> [</a:t>
                      </a:r>
                      <a:r>
                        <a:rPr lang="cs-CZ" sz="1600" b="1" u="none" strike="noStrike" dirty="0" err="1">
                          <a:effectLst/>
                        </a:rPr>
                        <a:t>ng</a:t>
                      </a:r>
                      <a:r>
                        <a:rPr lang="cs-CZ" sz="1600" b="1" u="none" strike="noStrike" dirty="0">
                          <a:effectLst/>
                        </a:rPr>
                        <a:t>/l]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42611692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 err="1">
                          <a:effectLst/>
                        </a:rPr>
                        <a:t>pův</a:t>
                      </a:r>
                      <a:r>
                        <a:rPr lang="cs-CZ" sz="1600" u="none" strike="noStrike" dirty="0" err="1">
                          <a:effectLst/>
                        </a:rPr>
                        <a:t>odní</a:t>
                      </a:r>
                      <a:r>
                        <a:rPr lang="en-GB" sz="1600" u="none" strike="noStrike" dirty="0">
                          <a:effectLst/>
                        </a:rPr>
                        <a:t> </a:t>
                      </a:r>
                      <a:r>
                        <a:rPr lang="cs-CZ" sz="1600" u="none" strike="noStrike" dirty="0">
                          <a:effectLst/>
                        </a:rPr>
                        <a:t>voda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291.9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352.5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172.6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36.2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53434596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>
                          <a:effectLst/>
                        </a:rPr>
                        <a:t>kavitace-plasma 5x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117.1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155.5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29.1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2.3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02007410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>
                          <a:effectLst/>
                        </a:rPr>
                        <a:t>kavitace-plasma10x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41.7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59.7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7.1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&lt;1</a:t>
                      </a:r>
                      <a:endParaRPr lang="cs-CZ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28999352"/>
                  </a:ext>
                </a:extLst>
              </a:tr>
            </a:tbl>
          </a:graphicData>
        </a:graphic>
      </p:graphicFrame>
      <p:pic>
        <p:nvPicPr>
          <p:cNvPr id="15" name="Picture 12" descr="Erythromycin Impurity B- A featured product of Pharmaffiliates">
            <a:extLst>
              <a:ext uri="{FF2B5EF4-FFF2-40B4-BE49-F238E27FC236}">
                <a16:creationId xmlns:a16="http://schemas.microsoft.com/office/drawing/2014/main" id="{AF3C62F2-6955-03E7-8C9E-4B081FDE8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8290" y="4127982"/>
            <a:ext cx="2281525" cy="232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ovéPole 15">
            <a:extLst>
              <a:ext uri="{FF2B5EF4-FFF2-40B4-BE49-F238E27FC236}">
                <a16:creationId xmlns:a16="http://schemas.microsoft.com/office/drawing/2014/main" id="{85DA7ECC-0E58-7A07-526B-35795BB6E8FF}"/>
              </a:ext>
            </a:extLst>
          </p:cNvPr>
          <p:cNvSpPr txBox="1"/>
          <p:nvPr/>
        </p:nvSpPr>
        <p:spPr>
          <a:xfrm>
            <a:off x="3095545" y="6117137"/>
            <a:ext cx="13254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/>
              <a:t>Erythromycin</a:t>
            </a:r>
            <a:endParaRPr lang="cs-CZ" sz="1600" b="1" i="1" dirty="0"/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DF45BA96-9465-0083-904F-805391DC31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38" y="3874564"/>
            <a:ext cx="2896806" cy="2247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>
            <a:extLst>
              <a:ext uri="{FF2B5EF4-FFF2-40B4-BE49-F238E27FC236}">
                <a16:creationId xmlns:a16="http://schemas.microsoft.com/office/drawing/2014/main" id="{CA707EF7-7B50-918F-F1E8-669D0E604F5B}"/>
              </a:ext>
            </a:extLst>
          </p:cNvPr>
          <p:cNvSpPr txBox="1"/>
          <p:nvPr/>
        </p:nvSpPr>
        <p:spPr>
          <a:xfrm>
            <a:off x="180618" y="6122486"/>
            <a:ext cx="142873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1" i="1" u="none" strike="noStrike" dirty="0" err="1">
                <a:effectLst/>
              </a:rPr>
              <a:t>Clarithromycin</a:t>
            </a:r>
            <a:endParaRPr lang="cs-CZ" sz="1600" b="1" i="1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3B86F7C4-43AD-615C-0025-6569A49126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9917143"/>
              </p:ext>
            </p:extLst>
          </p:nvPr>
        </p:nvGraphicFramePr>
        <p:xfrm>
          <a:off x="6297210" y="2262085"/>
          <a:ext cx="5431952" cy="3548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530494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62811DC-0209-BA36-EDB1-DED09BD7FCE2}"/>
              </a:ext>
            </a:extLst>
          </p:cNvPr>
          <p:cNvSpPr txBox="1"/>
          <p:nvPr/>
        </p:nvSpPr>
        <p:spPr>
          <a:xfrm>
            <a:off x="631300" y="343335"/>
            <a:ext cx="2398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/>
              <a:t>Léky na vysoký krevní tlak</a:t>
            </a:r>
          </a:p>
        </p:txBody>
      </p:sp>
      <p:pic>
        <p:nvPicPr>
          <p:cNvPr id="2" name="Picture 10" descr="Aténolol - Resimede">
            <a:extLst>
              <a:ext uri="{FF2B5EF4-FFF2-40B4-BE49-F238E27FC236}">
                <a16:creationId xmlns:a16="http://schemas.microsoft.com/office/drawing/2014/main" id="{7C16273A-D6C3-D4C1-B3E5-BB6389341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920" y="2539121"/>
            <a:ext cx="2977226" cy="93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FFE8F80D-641B-03C7-D0E9-4F5EF9DF7767}"/>
              </a:ext>
            </a:extLst>
          </p:cNvPr>
          <p:cNvSpPr txBox="1"/>
          <p:nvPr/>
        </p:nvSpPr>
        <p:spPr>
          <a:xfrm>
            <a:off x="354899" y="1498836"/>
            <a:ext cx="40902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600" b="1" i="1" dirty="0" err="1"/>
              <a:t>Atenolol</a:t>
            </a:r>
            <a:r>
              <a:rPr lang="cs-CZ" sz="1600" dirty="0"/>
              <a:t> je beta-blokátor používaný především k léčbě vysokého krevního tlaku a bolesti na hrudi spojené se srdcem.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2766656-37C4-E7EE-773D-5A8827A9456D}"/>
              </a:ext>
            </a:extLst>
          </p:cNvPr>
          <p:cNvSpPr txBox="1"/>
          <p:nvPr/>
        </p:nvSpPr>
        <p:spPr>
          <a:xfrm>
            <a:off x="432540" y="4211649"/>
            <a:ext cx="39349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1" i="1" u="none" strike="noStrike" dirty="0" err="1">
                <a:effectLst/>
              </a:rPr>
              <a:t>Hydrochlorothiazid</a:t>
            </a:r>
            <a:r>
              <a:rPr lang="cs-CZ" sz="1600" b="1" u="none" strike="noStrike" dirty="0">
                <a:effectLst/>
              </a:rPr>
              <a:t> </a:t>
            </a:r>
            <a:r>
              <a:rPr lang="cs-CZ" sz="1600" u="none" strike="noStrike" dirty="0">
                <a:effectLst/>
              </a:rPr>
              <a:t>je diuretikum, </a:t>
            </a:r>
            <a:r>
              <a:rPr lang="cs-CZ" sz="1600" i="0" dirty="0">
                <a:effectLst/>
              </a:rPr>
              <a:t>používané ke snížení krevního tlaku a otoků.</a:t>
            </a:r>
            <a:endParaRPr lang="cs-CZ" sz="1600" dirty="0"/>
          </a:p>
        </p:txBody>
      </p:sp>
      <p:pic>
        <p:nvPicPr>
          <p:cNvPr id="8" name="Picture 2" descr="All images">
            <a:extLst>
              <a:ext uri="{FF2B5EF4-FFF2-40B4-BE49-F238E27FC236}">
                <a16:creationId xmlns:a16="http://schemas.microsoft.com/office/drawing/2014/main" id="{D06B2D3A-73F9-128E-20E1-3D317CD3D1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485" y="4927805"/>
            <a:ext cx="1576096" cy="110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CD5565CA-773A-54CE-1F1D-6527AACA60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145626"/>
              </p:ext>
            </p:extLst>
          </p:nvPr>
        </p:nvGraphicFramePr>
        <p:xfrm>
          <a:off x="5687379" y="499369"/>
          <a:ext cx="5047145" cy="1244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9235">
                  <a:extLst>
                    <a:ext uri="{9D8B030D-6E8A-4147-A177-3AD203B41FA5}">
                      <a16:colId xmlns:a16="http://schemas.microsoft.com/office/drawing/2014/main" val="1800068991"/>
                    </a:ext>
                  </a:extLst>
                </a:gridCol>
                <a:gridCol w="1069680">
                  <a:extLst>
                    <a:ext uri="{9D8B030D-6E8A-4147-A177-3AD203B41FA5}">
                      <a16:colId xmlns:a16="http://schemas.microsoft.com/office/drawing/2014/main" val="484622010"/>
                    </a:ext>
                  </a:extLst>
                </a:gridCol>
                <a:gridCol w="1738230">
                  <a:extLst>
                    <a:ext uri="{9D8B030D-6E8A-4147-A177-3AD203B41FA5}">
                      <a16:colId xmlns:a16="http://schemas.microsoft.com/office/drawing/2014/main" val="129282343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algn="ctr" fontAlgn="b"/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 err="1">
                          <a:effectLst/>
                        </a:rPr>
                        <a:t>Atenolol</a:t>
                      </a:r>
                      <a:r>
                        <a:rPr lang="cs-CZ" sz="1600" b="1" u="none" strike="noStrike" dirty="0">
                          <a:effectLst/>
                        </a:rPr>
                        <a:t> [</a:t>
                      </a:r>
                      <a:r>
                        <a:rPr lang="cs-CZ" sz="1600" b="1" u="none" strike="noStrike" dirty="0" err="1">
                          <a:effectLst/>
                        </a:rPr>
                        <a:t>ng</a:t>
                      </a:r>
                      <a:r>
                        <a:rPr lang="cs-CZ" sz="1600" b="1" u="none" strike="noStrike" dirty="0">
                          <a:effectLst/>
                        </a:rPr>
                        <a:t>/l]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 err="1">
                          <a:effectLst/>
                        </a:rPr>
                        <a:t>Hydrochlorothiazid</a:t>
                      </a:r>
                      <a:r>
                        <a:rPr lang="cs-CZ" sz="1600" b="1" u="none" strike="noStrike" dirty="0">
                          <a:effectLst/>
                        </a:rPr>
                        <a:t> [</a:t>
                      </a:r>
                      <a:r>
                        <a:rPr lang="cs-CZ" sz="1600" b="1" u="none" strike="noStrike" dirty="0" err="1">
                          <a:effectLst/>
                        </a:rPr>
                        <a:t>ng</a:t>
                      </a:r>
                      <a:r>
                        <a:rPr lang="cs-CZ" sz="1600" b="1" u="none" strike="noStrike" dirty="0">
                          <a:effectLst/>
                        </a:rPr>
                        <a:t>/l]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75055919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 err="1">
                          <a:effectLst/>
                        </a:rPr>
                        <a:t>pův</a:t>
                      </a:r>
                      <a:r>
                        <a:rPr lang="cs-CZ" sz="1600" u="none" strike="noStrike" dirty="0" err="1">
                          <a:effectLst/>
                        </a:rPr>
                        <a:t>odní</a:t>
                      </a:r>
                      <a:r>
                        <a:rPr lang="en-GB" sz="1600" u="none" strike="noStrike" dirty="0">
                          <a:effectLst/>
                        </a:rPr>
                        <a:t> </a:t>
                      </a:r>
                      <a:r>
                        <a:rPr lang="cs-CZ" sz="1600" u="none" strike="noStrike" dirty="0">
                          <a:effectLst/>
                        </a:rPr>
                        <a:t>voda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54.0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461.3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405256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 err="1">
                          <a:effectLst/>
                        </a:rPr>
                        <a:t>kavitace</a:t>
                      </a:r>
                      <a:r>
                        <a:rPr lang="en-GB" sz="1600" u="none" strike="noStrike" dirty="0">
                          <a:effectLst/>
                        </a:rPr>
                        <a:t>-plasma </a:t>
                      </a:r>
                      <a:r>
                        <a:rPr lang="en-GB" sz="1600" u="none" strike="noStrike" dirty="0" err="1">
                          <a:effectLst/>
                        </a:rPr>
                        <a:t>5x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23.4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79.9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68790839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 err="1">
                          <a:effectLst/>
                        </a:rPr>
                        <a:t>kavitace-plasma10x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9.2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7.2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41991353"/>
                  </a:ext>
                </a:extLst>
              </a:tr>
            </a:tbl>
          </a:graphicData>
        </a:graphic>
      </p:graphicFrame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AC01D69F-0500-9F4F-2D84-EE72B258E4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1272846"/>
              </p:ext>
            </p:extLst>
          </p:nvPr>
        </p:nvGraphicFramePr>
        <p:xfrm>
          <a:off x="5332099" y="2642715"/>
          <a:ext cx="5757706" cy="357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12131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3346FD73-43BA-821F-3115-F5B837443900}"/>
              </a:ext>
            </a:extLst>
          </p:cNvPr>
          <p:cNvSpPr txBox="1"/>
          <p:nvPr/>
        </p:nvSpPr>
        <p:spPr>
          <a:xfrm>
            <a:off x="123094" y="970947"/>
            <a:ext cx="577871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1800" b="1" i="1" dirty="0" err="1">
                <a:effectLst/>
                <a:ea typeface="Times New Roman" panose="02020603050405020304" pitchFamily="18" charset="0"/>
              </a:rPr>
              <a:t>Chloracetanilidové</a:t>
            </a:r>
            <a:r>
              <a:rPr lang="cs-CZ" sz="1800" b="1" i="1" dirty="0">
                <a:effectLst/>
                <a:ea typeface="Times New Roman" panose="02020603050405020304" pitchFamily="18" charset="0"/>
              </a:rPr>
              <a:t> pesticidy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cs-CZ" sz="8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1600" dirty="0">
                <a:effectLst/>
                <a:ea typeface="Times New Roman" panose="02020603050405020304" pitchFamily="18" charset="0"/>
              </a:rPr>
              <a:t>- likvidace jedno- nebo dvouděložných plevelů.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69BFBCA-DBD5-42BB-F666-D71C7E589B86}"/>
              </a:ext>
            </a:extLst>
          </p:cNvPr>
          <p:cNvSpPr txBox="1"/>
          <p:nvPr/>
        </p:nvSpPr>
        <p:spPr>
          <a:xfrm>
            <a:off x="214919" y="212661"/>
            <a:ext cx="609755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effectLst/>
                <a:ea typeface="Times New Roman" panose="02020603050405020304" pitchFamily="18" charset="0"/>
              </a:rPr>
              <a:t>P</a:t>
            </a:r>
            <a:r>
              <a:rPr lang="cs-CZ" sz="2000" b="1" dirty="0" err="1">
                <a:effectLst/>
                <a:ea typeface="Times New Roman" panose="02020603050405020304" pitchFamily="18" charset="0"/>
              </a:rPr>
              <a:t>ovrchová</a:t>
            </a:r>
            <a:r>
              <a:rPr lang="cs-CZ" sz="2000" b="1" dirty="0">
                <a:effectLst/>
                <a:ea typeface="Times New Roman" panose="02020603050405020304" pitchFamily="18" charset="0"/>
              </a:rPr>
              <a:t> voda z řeky Jihlavy</a:t>
            </a:r>
            <a:endParaRPr lang="cs-CZ" sz="2000" b="1" dirty="0"/>
          </a:p>
        </p:txBody>
      </p:sp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69CECE2C-F84A-03F8-16B4-219BEDE2A7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8090094"/>
              </p:ext>
            </p:extLst>
          </p:nvPr>
        </p:nvGraphicFramePr>
        <p:xfrm>
          <a:off x="6583184" y="285005"/>
          <a:ext cx="5415064" cy="3981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Tabulka 15">
            <a:extLst>
              <a:ext uri="{FF2B5EF4-FFF2-40B4-BE49-F238E27FC236}">
                <a16:creationId xmlns:a16="http://schemas.microsoft.com/office/drawing/2014/main" id="{1CABEBB1-E656-DA14-0765-E62CF682E0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738875"/>
              </p:ext>
            </p:extLst>
          </p:nvPr>
        </p:nvGraphicFramePr>
        <p:xfrm>
          <a:off x="391886" y="5805074"/>
          <a:ext cx="9482542" cy="754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127">
                  <a:extLst>
                    <a:ext uri="{9D8B030D-6E8A-4147-A177-3AD203B41FA5}">
                      <a16:colId xmlns:a16="http://schemas.microsoft.com/office/drawing/2014/main" val="1457685717"/>
                    </a:ext>
                  </a:extLst>
                </a:gridCol>
                <a:gridCol w="2559124">
                  <a:extLst>
                    <a:ext uri="{9D8B030D-6E8A-4147-A177-3AD203B41FA5}">
                      <a16:colId xmlns:a16="http://schemas.microsoft.com/office/drawing/2014/main" val="2228014379"/>
                    </a:ext>
                  </a:extLst>
                </a:gridCol>
                <a:gridCol w="3052166">
                  <a:extLst>
                    <a:ext uri="{9D8B030D-6E8A-4147-A177-3AD203B41FA5}">
                      <a16:colId xmlns:a16="http://schemas.microsoft.com/office/drawing/2014/main" val="3273280045"/>
                    </a:ext>
                  </a:extLst>
                </a:gridCol>
                <a:gridCol w="2019125">
                  <a:extLst>
                    <a:ext uri="{9D8B030D-6E8A-4147-A177-3AD203B41FA5}">
                      <a16:colId xmlns:a16="http://schemas.microsoft.com/office/drawing/2014/main" val="52230349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600" b="1" u="none" strike="noStrike" dirty="0" err="1">
                          <a:effectLst/>
                        </a:rPr>
                        <a:t>metazachlor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600" b="1" u="none" strike="noStrike">
                          <a:effectLst/>
                        </a:rPr>
                        <a:t>metazachlor ESA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600" b="1" u="none" strike="noStrike" dirty="0" err="1">
                          <a:effectLst/>
                        </a:rPr>
                        <a:t>metazachlor</a:t>
                      </a:r>
                      <a:r>
                        <a:rPr lang="cs-CZ" sz="1600" b="1" u="none" strike="noStrike" dirty="0">
                          <a:effectLst/>
                        </a:rPr>
                        <a:t> </a:t>
                      </a:r>
                      <a:r>
                        <a:rPr lang="cs-CZ" sz="1600" b="1" u="none" strike="noStrike" dirty="0" err="1">
                          <a:effectLst/>
                        </a:rPr>
                        <a:t>OA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80630549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 dirty="0">
                          <a:effectLst/>
                        </a:rPr>
                        <a:t>původní voda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>
                          <a:effectLst/>
                        </a:rPr>
                        <a:t>13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 dirty="0">
                          <a:effectLst/>
                        </a:rPr>
                        <a:t>50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>
                          <a:effectLst/>
                        </a:rPr>
                        <a:t>31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7863009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kavitace-plasma 102 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20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30085636"/>
                  </a:ext>
                </a:extLst>
              </a:tr>
            </a:tbl>
          </a:graphicData>
        </a:graphic>
      </p:graphicFrame>
      <p:pic>
        <p:nvPicPr>
          <p:cNvPr id="20" name="Picture 12">
            <a:extLst>
              <a:ext uri="{FF2B5EF4-FFF2-40B4-BE49-F238E27FC236}">
                <a16:creationId xmlns:a16="http://schemas.microsoft.com/office/drawing/2014/main" id="{F113BD51-CD3C-1A69-5FE9-C2CF0BFD7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913" y="3815574"/>
            <a:ext cx="2138626" cy="160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ovéPole 20">
            <a:extLst>
              <a:ext uri="{FF2B5EF4-FFF2-40B4-BE49-F238E27FC236}">
                <a16:creationId xmlns:a16="http://schemas.microsoft.com/office/drawing/2014/main" id="{02A2694C-B4AD-E9D6-08F3-C5FE9D8A6131}"/>
              </a:ext>
            </a:extLst>
          </p:cNvPr>
          <p:cNvSpPr txBox="1"/>
          <p:nvPr/>
        </p:nvSpPr>
        <p:spPr>
          <a:xfrm>
            <a:off x="4329114" y="5024699"/>
            <a:ext cx="3058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/>
              <a:t>m</a:t>
            </a:r>
            <a:r>
              <a:rPr lang="en-US" sz="1400" b="1" dirty="0" err="1"/>
              <a:t>etazachlor</a:t>
            </a:r>
            <a:r>
              <a:rPr lang="en-US" sz="1400" b="1" dirty="0"/>
              <a:t> ethane sulfonic acid (ESA)</a:t>
            </a:r>
            <a:endParaRPr lang="cs-CZ" sz="1400" b="1" dirty="0"/>
          </a:p>
        </p:txBody>
      </p:sp>
      <p:pic>
        <p:nvPicPr>
          <p:cNvPr id="22" name="Picture 14">
            <a:extLst>
              <a:ext uri="{FF2B5EF4-FFF2-40B4-BE49-F238E27FC236}">
                <a16:creationId xmlns:a16="http://schemas.microsoft.com/office/drawing/2014/main" id="{100FA76F-F350-C529-FF6E-4710CC73C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795" y="1844015"/>
            <a:ext cx="1930542" cy="165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ovéPole 22">
            <a:extLst>
              <a:ext uri="{FF2B5EF4-FFF2-40B4-BE49-F238E27FC236}">
                <a16:creationId xmlns:a16="http://schemas.microsoft.com/office/drawing/2014/main" id="{068BC8D2-D8F0-A6A4-1A1B-089CA4E81B1D}"/>
              </a:ext>
            </a:extLst>
          </p:cNvPr>
          <p:cNvSpPr txBox="1"/>
          <p:nvPr/>
        </p:nvSpPr>
        <p:spPr>
          <a:xfrm>
            <a:off x="4199394" y="3138441"/>
            <a:ext cx="25269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/>
              <a:t>m</a:t>
            </a:r>
            <a:r>
              <a:rPr lang="en-US" sz="1400" b="1" dirty="0" err="1"/>
              <a:t>etazachlor</a:t>
            </a:r>
            <a:r>
              <a:rPr lang="en-US" sz="1400" b="1" dirty="0"/>
              <a:t> </a:t>
            </a:r>
            <a:r>
              <a:rPr lang="en-US" sz="1400" b="1" dirty="0" err="1"/>
              <a:t>oxalamic</a:t>
            </a:r>
            <a:r>
              <a:rPr lang="en-US" sz="1400" b="1" dirty="0"/>
              <a:t> acid (OA)</a:t>
            </a:r>
            <a:endParaRPr lang="cs-CZ" sz="1400" b="1" dirty="0"/>
          </a:p>
        </p:txBody>
      </p:sp>
      <p:pic>
        <p:nvPicPr>
          <p:cNvPr id="24" name="Picture 18" descr="Metazachlor 100 µg/mL in Acetone | LGC Standards">
            <a:extLst>
              <a:ext uri="{FF2B5EF4-FFF2-40B4-BE49-F238E27FC236}">
                <a16:creationId xmlns:a16="http://schemas.microsoft.com/office/drawing/2014/main" id="{EEAEE4EA-D684-0F5E-A522-D14612B841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35" y="2437637"/>
            <a:ext cx="1961082" cy="1961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ovéPole 24">
            <a:extLst>
              <a:ext uri="{FF2B5EF4-FFF2-40B4-BE49-F238E27FC236}">
                <a16:creationId xmlns:a16="http://schemas.microsoft.com/office/drawing/2014/main" id="{64FA5535-6E40-3EA9-61C2-5B7752A52400}"/>
              </a:ext>
            </a:extLst>
          </p:cNvPr>
          <p:cNvSpPr txBox="1"/>
          <p:nvPr/>
        </p:nvSpPr>
        <p:spPr>
          <a:xfrm>
            <a:off x="658534" y="4560082"/>
            <a:ext cx="14625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dirty="0"/>
              <a:t>m</a:t>
            </a:r>
            <a:r>
              <a:rPr lang="en-US" sz="1400" b="1" dirty="0" err="1"/>
              <a:t>etazachlor</a:t>
            </a:r>
            <a:endParaRPr lang="cs-CZ" sz="1400" b="1" dirty="0"/>
          </a:p>
        </p:txBody>
      </p:sp>
      <p:sp>
        <p:nvSpPr>
          <p:cNvPr id="26" name="Šipka: doprava 25">
            <a:extLst>
              <a:ext uri="{FF2B5EF4-FFF2-40B4-BE49-F238E27FC236}">
                <a16:creationId xmlns:a16="http://schemas.microsoft.com/office/drawing/2014/main" id="{EAF6EC83-FE46-D7E4-FD4F-00447272498B}"/>
              </a:ext>
            </a:extLst>
          </p:cNvPr>
          <p:cNvSpPr/>
          <p:nvPr/>
        </p:nvSpPr>
        <p:spPr>
          <a:xfrm>
            <a:off x="2053288" y="3622866"/>
            <a:ext cx="978408" cy="19270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674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3346FD73-43BA-821F-3115-F5B837443900}"/>
              </a:ext>
            </a:extLst>
          </p:cNvPr>
          <p:cNvSpPr txBox="1"/>
          <p:nvPr/>
        </p:nvSpPr>
        <p:spPr>
          <a:xfrm>
            <a:off x="177609" y="985666"/>
            <a:ext cx="642978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1800" b="1" i="1" dirty="0" err="1">
                <a:effectLst/>
                <a:ea typeface="Times New Roman" panose="02020603050405020304" pitchFamily="18" charset="0"/>
              </a:rPr>
              <a:t>Chloracetanilidové</a:t>
            </a:r>
            <a:r>
              <a:rPr lang="cs-CZ" sz="1800" b="1" i="1" dirty="0">
                <a:effectLst/>
                <a:ea typeface="Times New Roman" panose="02020603050405020304" pitchFamily="18" charset="0"/>
              </a:rPr>
              <a:t> pesticidy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cs-CZ" sz="8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1600" dirty="0">
                <a:effectLst/>
                <a:ea typeface="Times New Roman" panose="02020603050405020304" pitchFamily="18" charset="0"/>
              </a:rPr>
              <a:t>- likvidace jedno- nebo dvouděložných plevelů.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69BFBCA-DBD5-42BB-F666-D71C7E589B86}"/>
              </a:ext>
            </a:extLst>
          </p:cNvPr>
          <p:cNvSpPr txBox="1"/>
          <p:nvPr/>
        </p:nvSpPr>
        <p:spPr>
          <a:xfrm>
            <a:off x="211466" y="295728"/>
            <a:ext cx="609755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effectLst/>
                <a:ea typeface="Times New Roman" panose="02020603050405020304" pitchFamily="18" charset="0"/>
              </a:rPr>
              <a:t>P</a:t>
            </a:r>
            <a:r>
              <a:rPr lang="cs-CZ" sz="2000" b="1" dirty="0" err="1">
                <a:effectLst/>
                <a:ea typeface="Times New Roman" panose="02020603050405020304" pitchFamily="18" charset="0"/>
              </a:rPr>
              <a:t>ovrchová</a:t>
            </a:r>
            <a:r>
              <a:rPr lang="cs-CZ" sz="2000" b="1" dirty="0">
                <a:effectLst/>
                <a:ea typeface="Times New Roman" panose="02020603050405020304" pitchFamily="18" charset="0"/>
              </a:rPr>
              <a:t> voda z řeky Jihlavy</a:t>
            </a:r>
            <a:endParaRPr lang="cs-CZ" sz="2000" b="1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B614AB7-685A-CA0C-F13D-C3A7D0F6A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55" y="2809454"/>
            <a:ext cx="1692397" cy="1375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8C4F25FD-2471-1493-1E03-C7117020D824}"/>
              </a:ext>
            </a:extLst>
          </p:cNvPr>
          <p:cNvSpPr txBox="1"/>
          <p:nvPr/>
        </p:nvSpPr>
        <p:spPr>
          <a:xfrm>
            <a:off x="1115271" y="2440741"/>
            <a:ext cx="1176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chloridazon</a:t>
            </a:r>
            <a:endParaRPr lang="cs-CZ" sz="16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CBC2B19-4C03-6DF2-162F-90B03D92253E}"/>
              </a:ext>
            </a:extLst>
          </p:cNvPr>
          <p:cNvSpPr txBox="1"/>
          <p:nvPr/>
        </p:nvSpPr>
        <p:spPr>
          <a:xfrm>
            <a:off x="4408474" y="4072164"/>
            <a:ext cx="25746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methyl </a:t>
            </a:r>
            <a:r>
              <a:rPr lang="en-US" sz="1600" b="1" dirty="0" err="1"/>
              <a:t>desfenyl</a:t>
            </a:r>
            <a:r>
              <a:rPr lang="en-US" sz="1600" b="1" dirty="0"/>
              <a:t> </a:t>
            </a:r>
            <a:r>
              <a:rPr lang="en-US" sz="1600" b="1" dirty="0" err="1"/>
              <a:t>chloridazon</a:t>
            </a:r>
            <a:endParaRPr lang="cs-CZ" sz="1600" b="1" dirty="0"/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17F54D81-71C2-9ADF-A6C3-1E5F486701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502" y="3175375"/>
            <a:ext cx="1495287" cy="1050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692984FE-92DB-CF7B-7AF2-3862F8A01975}"/>
              </a:ext>
            </a:extLst>
          </p:cNvPr>
          <p:cNvSpPr txBox="1"/>
          <p:nvPr/>
        </p:nvSpPr>
        <p:spPr>
          <a:xfrm>
            <a:off x="4373618" y="2551468"/>
            <a:ext cx="19354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/>
              <a:t>desfenyl</a:t>
            </a:r>
            <a:r>
              <a:rPr lang="en-US" sz="1600" b="1" dirty="0"/>
              <a:t> </a:t>
            </a:r>
            <a:r>
              <a:rPr lang="en-US" sz="1600" b="1" dirty="0" err="1"/>
              <a:t>chloridazon</a:t>
            </a:r>
            <a:endParaRPr lang="cs-CZ" sz="1600" b="1" dirty="0"/>
          </a:p>
        </p:txBody>
      </p:sp>
      <p:pic>
        <p:nvPicPr>
          <p:cNvPr id="13" name="Picture 8">
            <a:extLst>
              <a:ext uri="{FF2B5EF4-FFF2-40B4-BE49-F238E27FC236}">
                <a16:creationId xmlns:a16="http://schemas.microsoft.com/office/drawing/2014/main" id="{4F445F62-D758-B232-9DA2-2B10D4E4B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576" y="1736540"/>
            <a:ext cx="1307799" cy="1050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Šipka: doprava 6">
            <a:extLst>
              <a:ext uri="{FF2B5EF4-FFF2-40B4-BE49-F238E27FC236}">
                <a16:creationId xmlns:a16="http://schemas.microsoft.com/office/drawing/2014/main" id="{542F2FB1-862C-1C6C-7B51-60F3B740AEB4}"/>
              </a:ext>
            </a:extLst>
          </p:cNvPr>
          <p:cNvSpPr/>
          <p:nvPr/>
        </p:nvSpPr>
        <p:spPr>
          <a:xfrm>
            <a:off x="2155920" y="3132072"/>
            <a:ext cx="978408" cy="1567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7F6FAE77-9F88-9CAB-135C-BC21A038FE21}"/>
              </a:ext>
            </a:extLst>
          </p:cNvPr>
          <p:cNvSpPr txBox="1"/>
          <p:nvPr/>
        </p:nvSpPr>
        <p:spPr>
          <a:xfrm>
            <a:off x="3995943" y="6308430"/>
            <a:ext cx="19151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1" dirty="0" err="1">
                <a:effectLst/>
                <a:ea typeface="Times New Roman" panose="02020603050405020304" pitchFamily="18" charset="0"/>
              </a:rPr>
              <a:t>metolachlor</a:t>
            </a:r>
            <a:r>
              <a:rPr lang="cs-CZ" sz="1600" b="1" dirty="0">
                <a:effectLst/>
                <a:ea typeface="Times New Roman" panose="02020603050405020304" pitchFamily="18" charset="0"/>
              </a:rPr>
              <a:t> ESA </a:t>
            </a:r>
            <a:endParaRPr lang="cs-CZ" sz="1600" b="1" dirty="0"/>
          </a:p>
        </p:txBody>
      </p:sp>
      <p:pic>
        <p:nvPicPr>
          <p:cNvPr id="15" name="Picture 4" descr="Metolachlor ESA Na-salt, Pestanal | 171118-09-5">
            <a:extLst>
              <a:ext uri="{FF2B5EF4-FFF2-40B4-BE49-F238E27FC236}">
                <a16:creationId xmlns:a16="http://schemas.microsoft.com/office/drawing/2014/main" id="{BACAB445-C047-F73D-433D-B9AF2EA811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552" y="4940358"/>
            <a:ext cx="2117891" cy="137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51218-45-2・Metolachlor Standard・131-17431[Detail Information] | [Analytical  Chemistry]|Laboratory Chemicals-FUJIFILM Wako Chemicals Europe GmbH">
            <a:extLst>
              <a:ext uri="{FF2B5EF4-FFF2-40B4-BE49-F238E27FC236}">
                <a16:creationId xmlns:a16="http://schemas.microsoft.com/office/drawing/2014/main" id="{2039F92D-3CF5-1D2E-CAA1-DC3FE2D61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69" y="4802446"/>
            <a:ext cx="1902331" cy="1654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>
            <a:extLst>
              <a:ext uri="{FF2B5EF4-FFF2-40B4-BE49-F238E27FC236}">
                <a16:creationId xmlns:a16="http://schemas.microsoft.com/office/drawing/2014/main" id="{7CCCB02B-0725-7F98-E8DC-3ED988DE232F}"/>
              </a:ext>
            </a:extLst>
          </p:cNvPr>
          <p:cNvSpPr txBox="1"/>
          <p:nvPr/>
        </p:nvSpPr>
        <p:spPr>
          <a:xfrm>
            <a:off x="1718108" y="6104333"/>
            <a:ext cx="19151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dirty="0" err="1">
                <a:effectLst/>
                <a:ea typeface="Times New Roman" panose="02020603050405020304" pitchFamily="18" charset="0"/>
              </a:rPr>
              <a:t>metolachlor</a:t>
            </a:r>
            <a:endParaRPr lang="cs-CZ" sz="1600" dirty="0"/>
          </a:p>
        </p:txBody>
      </p:sp>
      <p:sp>
        <p:nvSpPr>
          <p:cNvPr id="19" name="Šipka: doprava 18">
            <a:extLst>
              <a:ext uri="{FF2B5EF4-FFF2-40B4-BE49-F238E27FC236}">
                <a16:creationId xmlns:a16="http://schemas.microsoft.com/office/drawing/2014/main" id="{F182FFFB-3D93-0BA2-C5B5-8951FF535312}"/>
              </a:ext>
            </a:extLst>
          </p:cNvPr>
          <p:cNvSpPr/>
          <p:nvPr/>
        </p:nvSpPr>
        <p:spPr>
          <a:xfrm>
            <a:off x="2502642" y="5629739"/>
            <a:ext cx="978408" cy="1443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DF51DF31-63F9-0AF6-73D3-5F09498A04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6745349"/>
              </p:ext>
            </p:extLst>
          </p:nvPr>
        </p:nvGraphicFramePr>
        <p:xfrm>
          <a:off x="6641251" y="301451"/>
          <a:ext cx="5339283" cy="3813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6" name="Tabulka 15">
            <a:extLst>
              <a:ext uri="{FF2B5EF4-FFF2-40B4-BE49-F238E27FC236}">
                <a16:creationId xmlns:a16="http://schemas.microsoft.com/office/drawing/2014/main" id="{FC7CBA0A-3A8C-B3DC-DE2B-AD51F3CAF1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358785"/>
              </p:ext>
            </p:extLst>
          </p:nvPr>
        </p:nvGraphicFramePr>
        <p:xfrm>
          <a:off x="6950063" y="4410718"/>
          <a:ext cx="5130800" cy="1485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826">
                  <a:extLst>
                    <a:ext uri="{9D8B030D-6E8A-4147-A177-3AD203B41FA5}">
                      <a16:colId xmlns:a16="http://schemas.microsoft.com/office/drawing/2014/main" val="874605770"/>
                    </a:ext>
                  </a:extLst>
                </a:gridCol>
                <a:gridCol w="1182774">
                  <a:extLst>
                    <a:ext uri="{9D8B030D-6E8A-4147-A177-3AD203B41FA5}">
                      <a16:colId xmlns:a16="http://schemas.microsoft.com/office/drawing/2014/main" val="2415377010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3814518380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3316208459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 err="1">
                          <a:effectLst/>
                        </a:rPr>
                        <a:t>desfenyl</a:t>
                      </a:r>
                      <a:r>
                        <a:rPr lang="cs-CZ" sz="1600" b="1" u="none" strike="noStrike" dirty="0">
                          <a:effectLst/>
                        </a:rPr>
                        <a:t> </a:t>
                      </a:r>
                      <a:r>
                        <a:rPr lang="cs-CZ" sz="1600" b="1" u="none" strike="noStrike" dirty="0" err="1">
                          <a:effectLst/>
                        </a:rPr>
                        <a:t>chloridazon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methyl </a:t>
                      </a:r>
                      <a:r>
                        <a:rPr lang="cs-CZ" sz="1600" b="1" u="none" strike="noStrike" dirty="0" err="1">
                          <a:effectLst/>
                        </a:rPr>
                        <a:t>desfenyl</a:t>
                      </a:r>
                      <a:r>
                        <a:rPr lang="cs-CZ" sz="1600" b="1" u="none" strike="noStrike" dirty="0">
                          <a:effectLst/>
                        </a:rPr>
                        <a:t> </a:t>
                      </a:r>
                      <a:r>
                        <a:rPr lang="cs-CZ" sz="1600" b="1" u="none" strike="noStrike" dirty="0" err="1">
                          <a:effectLst/>
                        </a:rPr>
                        <a:t>chloridazon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cs-CZ" sz="1600" b="1" u="none" strike="noStrike" dirty="0" err="1">
                          <a:effectLst/>
                        </a:rPr>
                        <a:t>metolachlor</a:t>
                      </a:r>
                      <a:r>
                        <a:rPr lang="cs-CZ" sz="1600" b="1" u="none" strike="noStrike" dirty="0">
                          <a:effectLst/>
                        </a:rPr>
                        <a:t> ESA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7575101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>
                          <a:effectLst/>
                        </a:rPr>
                        <a:t>povrchová voda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289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45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>
                          <a:effectLst/>
                        </a:rPr>
                        <a:t>35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8401889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kavitace-plasma 102 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70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11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20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53691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573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C68BBBB-A16F-514D-6FB5-2CCBF3D880D4}"/>
              </a:ext>
            </a:extLst>
          </p:cNvPr>
          <p:cNvSpPr txBox="1"/>
          <p:nvPr/>
        </p:nvSpPr>
        <p:spPr>
          <a:xfrm>
            <a:off x="224413" y="979402"/>
            <a:ext cx="6222517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b="1" i="1" dirty="0" err="1">
                <a:effectLst/>
                <a:ea typeface="Times New Roman" panose="02020603050405020304" pitchFamily="18" charset="0"/>
              </a:rPr>
              <a:t>Fenoxy</a:t>
            </a:r>
            <a:r>
              <a:rPr lang="cs-CZ" b="1" i="1" dirty="0">
                <a:effectLst/>
                <a:ea typeface="Times New Roman" panose="02020603050405020304" pitchFamily="18" charset="0"/>
              </a:rPr>
              <a:t> pesticidy</a:t>
            </a:r>
            <a:endParaRPr lang="cs-CZ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cs-CZ" sz="8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1600" dirty="0">
                <a:effectLst/>
                <a:ea typeface="Times New Roman" panose="02020603050405020304" pitchFamily="18" charset="0"/>
              </a:rPr>
              <a:t>- mají systémové širokospektrální působení, zejm. na dvouděložné plevele. </a:t>
            </a:r>
          </a:p>
        </p:txBody>
      </p:sp>
      <p:pic>
        <p:nvPicPr>
          <p:cNvPr id="5" name="Picture 2" descr="MCPA - Wikipedia">
            <a:extLst>
              <a:ext uri="{FF2B5EF4-FFF2-40B4-BE49-F238E27FC236}">
                <a16:creationId xmlns:a16="http://schemas.microsoft.com/office/drawing/2014/main" id="{80611031-834B-6F39-BC5E-303D780DE2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924" y="1864083"/>
            <a:ext cx="1835598" cy="88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hemical structure diagram of Bentazon">
            <a:extLst>
              <a:ext uri="{FF2B5EF4-FFF2-40B4-BE49-F238E27FC236}">
                <a16:creationId xmlns:a16="http://schemas.microsoft.com/office/drawing/2014/main" id="{8A2DA935-7B62-31F2-4868-91E730AD85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485" y="3066395"/>
            <a:ext cx="1586463" cy="101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161D977F-88A4-C536-E7ED-D4398C282312}"/>
              </a:ext>
            </a:extLst>
          </p:cNvPr>
          <p:cNvSpPr txBox="1"/>
          <p:nvPr/>
        </p:nvSpPr>
        <p:spPr>
          <a:xfrm>
            <a:off x="4735548" y="3789765"/>
            <a:ext cx="108468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dirty="0" err="1">
                <a:effectLst/>
                <a:ea typeface="Times New Roman" panose="02020603050405020304" pitchFamily="18" charset="0"/>
              </a:rPr>
              <a:t>bentazon</a:t>
            </a:r>
            <a:endParaRPr lang="cs-CZ" sz="1400" b="1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92425DE9-1020-DFCE-A7B0-DF68F14B0E4F}"/>
              </a:ext>
            </a:extLst>
          </p:cNvPr>
          <p:cNvSpPr txBox="1"/>
          <p:nvPr/>
        </p:nvSpPr>
        <p:spPr>
          <a:xfrm>
            <a:off x="148948" y="2647126"/>
            <a:ext cx="3228611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1800" b="1" i="1" dirty="0" err="1">
                <a:effectLst/>
                <a:ea typeface="Times New Roman" panose="02020603050405020304" pitchFamily="18" charset="0"/>
              </a:rPr>
              <a:t>Bentazon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 </a:t>
            </a: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cs-CZ" sz="8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1600" dirty="0">
                <a:effectLst/>
                <a:ea typeface="Times New Roman" panose="02020603050405020304" pitchFamily="18" charset="0"/>
              </a:rPr>
              <a:t>- postřikový herbicid k hubení dvouděložných plevelů.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7AEE5675-CACC-630C-47FE-2B77F65D6AC7}"/>
              </a:ext>
            </a:extLst>
          </p:cNvPr>
          <p:cNvSpPr txBox="1"/>
          <p:nvPr/>
        </p:nvSpPr>
        <p:spPr>
          <a:xfrm>
            <a:off x="1293586" y="1973925"/>
            <a:ext cx="60943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dirty="0" err="1">
                <a:effectLst/>
                <a:ea typeface="Times New Roman" panose="02020603050405020304" pitchFamily="18" charset="0"/>
              </a:rPr>
              <a:t>MCPA</a:t>
            </a:r>
            <a:r>
              <a:rPr lang="cs-CZ" sz="1400" b="1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(2-</a:t>
            </a:r>
            <a:r>
              <a:rPr lang="cs-CZ" sz="1400" dirty="0" err="1">
                <a:effectLst/>
                <a:ea typeface="Times New Roman" panose="02020603050405020304" pitchFamily="18" charset="0"/>
              </a:rPr>
              <a:t>t</a:t>
            </a:r>
            <a:r>
              <a:rPr lang="cs-CZ" sz="1400" dirty="0" err="1">
                <a:ea typeface="Times New Roman" panose="02020603050405020304" pitchFamily="18" charset="0"/>
              </a:rPr>
              <a:t>me</a:t>
            </a:r>
            <a:r>
              <a:rPr lang="cs-CZ" sz="1400" dirty="0" err="1">
                <a:effectLst/>
                <a:ea typeface="Times New Roman" panose="02020603050405020304" pitchFamily="18" charset="0"/>
              </a:rPr>
              <a:t>hyl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-4-</a:t>
            </a:r>
            <a:r>
              <a:rPr lang="cs-CZ" sz="1400" dirty="0" err="1">
                <a:effectLst/>
                <a:ea typeface="Times New Roman" panose="02020603050405020304" pitchFamily="18" charset="0"/>
              </a:rPr>
              <a:t>chlorophenoxyacetic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 acid)</a:t>
            </a:r>
            <a:endParaRPr lang="cs-CZ" sz="1400" dirty="0"/>
          </a:p>
        </p:txBody>
      </p:sp>
      <p:graphicFrame>
        <p:nvGraphicFramePr>
          <p:cNvPr id="16" name="Graf 15">
            <a:extLst>
              <a:ext uri="{FF2B5EF4-FFF2-40B4-BE49-F238E27FC236}">
                <a16:creationId xmlns:a16="http://schemas.microsoft.com/office/drawing/2014/main" id="{A6030174-FE7A-B177-6A9C-19B80CBF05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115173"/>
              </p:ext>
            </p:extLst>
          </p:nvPr>
        </p:nvGraphicFramePr>
        <p:xfrm>
          <a:off x="6471139" y="394956"/>
          <a:ext cx="5496448" cy="3356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7" name="Picture 6" descr="Tebuconazole - Wikipedia">
            <a:extLst>
              <a:ext uri="{FF2B5EF4-FFF2-40B4-BE49-F238E27FC236}">
                <a16:creationId xmlns:a16="http://schemas.microsoft.com/office/drawing/2014/main" id="{BB3F159A-6C1B-937F-1D24-9476A7A3D4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16" y="5097551"/>
            <a:ext cx="2722787" cy="151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>
            <a:extLst>
              <a:ext uri="{FF2B5EF4-FFF2-40B4-BE49-F238E27FC236}">
                <a16:creationId xmlns:a16="http://schemas.microsoft.com/office/drawing/2014/main" id="{52249B28-F466-BF56-96B0-F05B700368F9}"/>
              </a:ext>
            </a:extLst>
          </p:cNvPr>
          <p:cNvSpPr txBox="1"/>
          <p:nvPr/>
        </p:nvSpPr>
        <p:spPr>
          <a:xfrm>
            <a:off x="513314" y="6239600"/>
            <a:ext cx="156054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dirty="0" err="1">
                <a:effectLst/>
                <a:ea typeface="Times New Roman" panose="02020603050405020304" pitchFamily="18" charset="0"/>
              </a:rPr>
              <a:t>tebukonazol</a:t>
            </a:r>
            <a:endParaRPr lang="cs-CZ" sz="1400" b="1" dirty="0"/>
          </a:p>
        </p:txBody>
      </p:sp>
      <p:pic>
        <p:nvPicPr>
          <p:cNvPr id="19" name="Picture 8">
            <a:extLst>
              <a:ext uri="{FF2B5EF4-FFF2-40B4-BE49-F238E27FC236}">
                <a16:creationId xmlns:a16="http://schemas.microsoft.com/office/drawing/2014/main" id="{56C69600-344D-2B61-BC69-31D9B43C28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48" y="5312567"/>
            <a:ext cx="802096" cy="951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ovéPole 19">
            <a:extLst>
              <a:ext uri="{FF2B5EF4-FFF2-40B4-BE49-F238E27FC236}">
                <a16:creationId xmlns:a16="http://schemas.microsoft.com/office/drawing/2014/main" id="{313B6D31-38F0-7F2B-68D1-79AFEFF85E9B}"/>
              </a:ext>
            </a:extLst>
          </p:cNvPr>
          <p:cNvSpPr txBox="1"/>
          <p:nvPr/>
        </p:nvSpPr>
        <p:spPr>
          <a:xfrm>
            <a:off x="218351" y="4166653"/>
            <a:ext cx="5380875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1800" b="1" i="1" dirty="0" err="1">
                <a:effectLst/>
                <a:ea typeface="Times New Roman" panose="02020603050405020304" pitchFamily="18" charset="0"/>
              </a:rPr>
              <a:t>Triazolové</a:t>
            </a:r>
            <a:r>
              <a:rPr lang="cs-CZ" sz="1800" b="1" i="1" dirty="0">
                <a:effectLst/>
                <a:ea typeface="Times New Roman" panose="02020603050405020304" pitchFamily="18" charset="0"/>
              </a:rPr>
              <a:t> pesticidy </a:t>
            </a: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cs-CZ" sz="8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1600" dirty="0">
                <a:effectLst/>
                <a:ea typeface="Times New Roman" panose="02020603050405020304" pitchFamily="18" charset="0"/>
              </a:rPr>
              <a:t>- prevence houbových chorob, je také součástí přípravků proti dřevokazným houbám.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08D7A76D-8062-687A-064E-65A5DB7EA3A1}"/>
              </a:ext>
            </a:extLst>
          </p:cNvPr>
          <p:cNvSpPr txBox="1"/>
          <p:nvPr/>
        </p:nvSpPr>
        <p:spPr>
          <a:xfrm>
            <a:off x="5091696" y="6333355"/>
            <a:ext cx="141125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dirty="0">
                <a:effectLst/>
                <a:ea typeface="Times New Roman" panose="02020603050405020304" pitchFamily="18" charset="0"/>
              </a:rPr>
              <a:t>1,2,4-</a:t>
            </a:r>
            <a:r>
              <a:rPr lang="cs-CZ" sz="1400" b="1" dirty="0" err="1">
                <a:effectLst/>
                <a:ea typeface="Times New Roman" panose="02020603050405020304" pitchFamily="18" charset="0"/>
              </a:rPr>
              <a:t>triazol</a:t>
            </a:r>
            <a:endParaRPr lang="cs-CZ" sz="1400" b="1" dirty="0"/>
          </a:p>
        </p:txBody>
      </p:sp>
      <p:sp>
        <p:nvSpPr>
          <p:cNvPr id="23" name="Šipka: doprava 22">
            <a:extLst>
              <a:ext uri="{FF2B5EF4-FFF2-40B4-BE49-F238E27FC236}">
                <a16:creationId xmlns:a16="http://schemas.microsoft.com/office/drawing/2014/main" id="{8A1431F3-8FE3-F684-F3E6-ABADE94A464D}"/>
              </a:ext>
            </a:extLst>
          </p:cNvPr>
          <p:cNvSpPr/>
          <p:nvPr/>
        </p:nvSpPr>
        <p:spPr>
          <a:xfrm>
            <a:off x="3377559" y="5782556"/>
            <a:ext cx="978408" cy="22435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4" name="Tabulka 23">
            <a:extLst>
              <a:ext uri="{FF2B5EF4-FFF2-40B4-BE49-F238E27FC236}">
                <a16:creationId xmlns:a16="http://schemas.microsoft.com/office/drawing/2014/main" id="{2CB2B7AA-E524-5DBA-BBB4-D86C4D2975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664901"/>
              </p:ext>
            </p:extLst>
          </p:nvPr>
        </p:nvGraphicFramePr>
        <p:xfrm>
          <a:off x="6471140" y="4335055"/>
          <a:ext cx="5496447" cy="1242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1688">
                  <a:extLst>
                    <a:ext uri="{9D8B030D-6E8A-4147-A177-3AD203B41FA5}">
                      <a16:colId xmlns:a16="http://schemas.microsoft.com/office/drawing/2014/main" val="4125172952"/>
                    </a:ext>
                  </a:extLst>
                </a:gridCol>
                <a:gridCol w="824350">
                  <a:extLst>
                    <a:ext uri="{9D8B030D-6E8A-4147-A177-3AD203B41FA5}">
                      <a16:colId xmlns:a16="http://schemas.microsoft.com/office/drawing/2014/main" val="3783175902"/>
                    </a:ext>
                  </a:extLst>
                </a:gridCol>
                <a:gridCol w="1125415">
                  <a:extLst>
                    <a:ext uri="{9D8B030D-6E8A-4147-A177-3AD203B41FA5}">
                      <a16:colId xmlns:a16="http://schemas.microsoft.com/office/drawing/2014/main" val="4150992468"/>
                    </a:ext>
                  </a:extLst>
                </a:gridCol>
                <a:gridCol w="1245996">
                  <a:extLst>
                    <a:ext uri="{9D8B030D-6E8A-4147-A177-3AD203B41FA5}">
                      <a16:colId xmlns:a16="http://schemas.microsoft.com/office/drawing/2014/main" val="2143381067"/>
                    </a:ext>
                  </a:extLst>
                </a:gridCol>
                <a:gridCol w="1198998">
                  <a:extLst>
                    <a:ext uri="{9D8B030D-6E8A-4147-A177-3AD203B41FA5}">
                      <a16:colId xmlns:a16="http://schemas.microsoft.com/office/drawing/2014/main" val="403063479"/>
                    </a:ext>
                  </a:extLst>
                </a:gridCol>
              </a:tblGrid>
              <a:tr h="10530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u="none" strike="noStrike" dirty="0" err="1">
                          <a:effectLst/>
                        </a:rPr>
                        <a:t>MCPA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u="none" strike="noStrike">
                          <a:effectLst/>
                        </a:rPr>
                        <a:t>bentazon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u="none" strike="noStrike" dirty="0" err="1">
                          <a:effectLst/>
                        </a:rPr>
                        <a:t>tebukonazol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u="none" strike="noStrike" dirty="0">
                          <a:effectLst/>
                        </a:rPr>
                        <a:t>1,2,4-</a:t>
                      </a:r>
                      <a:r>
                        <a:rPr lang="cs-CZ" sz="1600" b="1" u="none" strike="noStrike" dirty="0" err="1">
                          <a:effectLst/>
                        </a:rPr>
                        <a:t>triazol</a:t>
                      </a:r>
                      <a:r>
                        <a:rPr lang="cs-CZ" sz="1600" b="1" u="none" strike="noStrike" dirty="0">
                          <a:effectLst/>
                        </a:rPr>
                        <a:t> 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050663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 dirty="0">
                          <a:effectLst/>
                        </a:rPr>
                        <a:t>původní voda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>
                          <a:effectLst/>
                        </a:rPr>
                        <a:t>30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>
                          <a:effectLst/>
                        </a:rPr>
                        <a:t>52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 dirty="0">
                          <a:effectLst/>
                        </a:rPr>
                        <a:t>45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u="none" strike="noStrike">
                          <a:effectLst/>
                        </a:rPr>
                        <a:t>126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928166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kavitace-plasma 102 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10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15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>
                          <a:effectLst/>
                        </a:rPr>
                        <a:t>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u="none" strike="noStrike" dirty="0">
                          <a:effectLst/>
                        </a:rPr>
                        <a:t>69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29574976"/>
                  </a:ext>
                </a:extLst>
              </a:tr>
            </a:tbl>
          </a:graphicData>
        </a:graphic>
      </p:graphicFrame>
      <p:sp>
        <p:nvSpPr>
          <p:cNvPr id="25" name="TextovéPole 24">
            <a:extLst>
              <a:ext uri="{FF2B5EF4-FFF2-40B4-BE49-F238E27FC236}">
                <a16:creationId xmlns:a16="http://schemas.microsoft.com/office/drawing/2014/main" id="{DDDD4558-F11B-D6E9-7E3C-EBCA410C8A13}"/>
              </a:ext>
            </a:extLst>
          </p:cNvPr>
          <p:cNvSpPr txBox="1"/>
          <p:nvPr/>
        </p:nvSpPr>
        <p:spPr>
          <a:xfrm>
            <a:off x="218351" y="321313"/>
            <a:ext cx="609755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effectLst/>
                <a:ea typeface="Times New Roman" panose="02020603050405020304" pitchFamily="18" charset="0"/>
              </a:rPr>
              <a:t>P</a:t>
            </a:r>
            <a:r>
              <a:rPr lang="cs-CZ" sz="2000" b="1" dirty="0" err="1">
                <a:effectLst/>
                <a:ea typeface="Times New Roman" panose="02020603050405020304" pitchFamily="18" charset="0"/>
              </a:rPr>
              <a:t>ovrchová</a:t>
            </a:r>
            <a:r>
              <a:rPr lang="cs-CZ" sz="2000" b="1" dirty="0">
                <a:effectLst/>
                <a:ea typeface="Times New Roman" panose="02020603050405020304" pitchFamily="18" charset="0"/>
              </a:rPr>
              <a:t> voda z řeky Jihlavy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8694508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3780</TotalTime>
  <Words>872</Words>
  <Application>Microsoft Office PowerPoint</Application>
  <PresentationFormat>Širokoúhlá obrazovka</PresentationFormat>
  <Paragraphs>188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Využití technologie Caviplasma pro účinnou degradaci organických mikropolutantů ve vzorcích vody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Shrnutí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CAVIPLASMA: inovativní technologie pro dekontaminaci, dezinfekci a dočišťování odpadních vod</dc:title>
  <dc:creator>Lubomir Prokes</dc:creator>
  <cp:lastModifiedBy>Lubomír Prokeš</cp:lastModifiedBy>
  <cp:revision>123</cp:revision>
  <dcterms:created xsi:type="dcterms:W3CDTF">2022-09-18T10:54:20Z</dcterms:created>
  <dcterms:modified xsi:type="dcterms:W3CDTF">2023-10-17T08:35:54Z</dcterms:modified>
</cp:coreProperties>
</file>