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4" r:id="rId3"/>
    <p:sldId id="277" r:id="rId4"/>
    <p:sldId id="278" r:id="rId5"/>
    <p:sldId id="289" r:id="rId6"/>
    <p:sldId id="311" r:id="rId7"/>
    <p:sldId id="257" r:id="rId8"/>
    <p:sldId id="313" r:id="rId9"/>
    <p:sldId id="260" r:id="rId10"/>
    <p:sldId id="286" r:id="rId11"/>
    <p:sldId id="333" r:id="rId12"/>
    <p:sldId id="319" r:id="rId13"/>
    <p:sldId id="25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97927F-2B59-464F-90F9-A19D6F9B9DDE}" name="Jan Čech" initials="JČ" userId="Jan Čech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Eliska\2019\publikace\GA&#268;R_1\GA&#268;R2018_publikace\Kavitace_a_plazma\kapitoly%20do%20&#269;l&#225;nku\v&#253;po&#269;ty%20a%20grafy\SHRNUT&#205;%20KAVITACE%20PLAZMA_grafy_doF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Eliska\2019\publikace\GA&#268;R_1\GA&#268;R2018_publikace\Kavitace_a_plazma\kapitoly%20do%20&#269;l&#225;nku\v&#253;po&#269;ty%20a%20grafy\SHRNUT&#205;%20KAVITACE%20PLAZMA_grafy_doF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liska\2019\publikace\GA&#268;R_1\GA&#268;R2018_publikace\Kavitace_a_plazma\MC_plasma%20b&#345;ezen_u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0381944444445"/>
          <c:y val="0.1264825"/>
          <c:w val="0.80963504192320757"/>
          <c:h val="0.7161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58330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'grfy_AJ+úsečky'!$B$5:$B$15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  <c:extLst/>
            </c:numRef>
          </c:cat>
          <c:val>
            <c:numRef>
              <c:f>'grfy_AJ+úsečky'!$C$5:$C$15</c:f>
              <c:numCache>
                <c:formatCode>General</c:formatCode>
                <c:ptCount val="8"/>
                <c:pt idx="0">
                  <c:v>6209</c:v>
                </c:pt>
                <c:pt idx="1">
                  <c:v>6302</c:v>
                </c:pt>
                <c:pt idx="2">
                  <c:v>7403</c:v>
                </c:pt>
                <c:pt idx="3">
                  <c:v>8005</c:v>
                </c:pt>
                <c:pt idx="4" formatCode="0">
                  <c:v>9924</c:v>
                </c:pt>
                <c:pt idx="5" formatCode="0">
                  <c:v>11735</c:v>
                </c:pt>
                <c:pt idx="6">
                  <c:v>12541</c:v>
                </c:pt>
                <c:pt idx="7">
                  <c:v>13102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333-488C-8682-CB569CBEC4C5}"/>
            </c:ext>
          </c:extLst>
        </c:ser>
        <c:ser>
          <c:idx val="1"/>
          <c:order val="1"/>
          <c:tx>
            <c:v>1 cycle</c:v>
          </c:tx>
          <c:spPr>
            <a:solidFill>
              <a:srgbClr val="82F32D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13.59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'grfy_AJ+úsečky'!$B$5:$B$15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  <c:extLst/>
            </c:numRef>
          </c:cat>
          <c:val>
            <c:numRef>
              <c:f>'grfy_AJ+úsečky'!$D$5:$D$15</c:f>
              <c:numCache>
                <c:formatCode>General</c:formatCode>
                <c:ptCount val="8"/>
                <c:pt idx="0">
                  <c:v>6306</c:v>
                </c:pt>
                <c:pt idx="1">
                  <c:v>2782</c:v>
                </c:pt>
                <c:pt idx="2">
                  <c:v>2229</c:v>
                </c:pt>
                <c:pt idx="3">
                  <c:v>2202</c:v>
                </c:pt>
                <c:pt idx="4" formatCode="0">
                  <c:v>2430</c:v>
                </c:pt>
                <c:pt idx="5" formatCode="0">
                  <c:v>2665</c:v>
                </c:pt>
                <c:pt idx="6">
                  <c:v>2874</c:v>
                </c:pt>
                <c:pt idx="7">
                  <c:v>3857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333-488C-8682-CB569CBEC4C5}"/>
            </c:ext>
          </c:extLst>
        </c:ser>
        <c:ser>
          <c:idx val="2"/>
          <c:order val="2"/>
          <c:tx>
            <c:v>3 cycle</c:v>
          </c:tx>
          <c:spPr>
            <a:solidFill>
              <a:srgbClr val="E7FC6C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9.44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'grfy_AJ+úsečky'!$B$5:$B$15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  <c:extLst/>
            </c:numRef>
          </c:cat>
          <c:val>
            <c:numRef>
              <c:f>'grfy_AJ+úsečky'!$E$5:$E$15</c:f>
              <c:numCache>
                <c:formatCode>General</c:formatCode>
                <c:ptCount val="8"/>
                <c:pt idx="0">
                  <c:v>6363</c:v>
                </c:pt>
                <c:pt idx="1">
                  <c:v>2371</c:v>
                </c:pt>
                <c:pt idx="2">
                  <c:v>1659</c:v>
                </c:pt>
                <c:pt idx="3">
                  <c:v>1537</c:v>
                </c:pt>
                <c:pt idx="4" formatCode="0">
                  <c:v>1395</c:v>
                </c:pt>
                <c:pt idx="5" formatCode="0">
                  <c:v>1245</c:v>
                </c:pt>
                <c:pt idx="6">
                  <c:v>1069</c:v>
                </c:pt>
                <c:pt idx="7">
                  <c:v>1086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333-488C-8682-CB569CBEC4C5}"/>
            </c:ext>
          </c:extLst>
        </c:ser>
        <c:ser>
          <c:idx val="3"/>
          <c:order val="3"/>
          <c:tx>
            <c:v>5 cycles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3.3899999999999997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'grfy_AJ+úsečky'!$B$5:$B$15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  <c:extLst/>
            </c:numRef>
          </c:cat>
          <c:val>
            <c:numRef>
              <c:f>'grfy_AJ+úsečky'!$F$5:$F$15</c:f>
              <c:numCache>
                <c:formatCode>General</c:formatCode>
                <c:ptCount val="8"/>
                <c:pt idx="0">
                  <c:v>6036</c:v>
                </c:pt>
                <c:pt idx="1">
                  <c:v>2998</c:v>
                </c:pt>
                <c:pt idx="2">
                  <c:v>1821</c:v>
                </c:pt>
                <c:pt idx="3">
                  <c:v>1646</c:v>
                </c:pt>
                <c:pt idx="4" formatCode="0">
                  <c:v>1438</c:v>
                </c:pt>
                <c:pt idx="5" formatCode="0">
                  <c:v>1220</c:v>
                </c:pt>
                <c:pt idx="6">
                  <c:v>1027</c:v>
                </c:pt>
                <c:pt idx="7">
                  <c:v>1030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333-488C-8682-CB569CBEC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600280"/>
        <c:axId val="452602632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'grfy_AJ+úsečky'!$B$5:$B$15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">
                        <c:v>2</c:v>
                      </c:pt>
                      <c:pt idx="1">
                        <c:v>24</c:v>
                      </c:pt>
                      <c:pt idx="2">
                        <c:v>48</c:v>
                      </c:pt>
                      <c:pt idx="3">
                        <c:v>72</c:v>
                      </c:pt>
                      <c:pt idx="4">
                        <c:v>96</c:v>
                      </c:pt>
                      <c:pt idx="5" formatCode="0">
                        <c:v>144</c:v>
                      </c:pt>
                      <c:pt idx="6">
                        <c:v>168</c:v>
                      </c:pt>
                      <c:pt idx="7">
                        <c:v>192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'grfy_AJ+úsečky'!$F$5:$F$15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6036</c:v>
                      </c:pt>
                      <c:pt idx="1">
                        <c:v>2998</c:v>
                      </c:pt>
                      <c:pt idx="2">
                        <c:v>1821</c:v>
                      </c:pt>
                      <c:pt idx="3">
                        <c:v>1646</c:v>
                      </c:pt>
                      <c:pt idx="4" formatCode="0">
                        <c:v>1438</c:v>
                      </c:pt>
                      <c:pt idx="5" formatCode="0">
                        <c:v>1220</c:v>
                      </c:pt>
                      <c:pt idx="6">
                        <c:v>1027</c:v>
                      </c:pt>
                      <c:pt idx="7">
                        <c:v>1030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333-488C-8682-CB569CBEC4C5}"/>
                  </c:ext>
                </c:extLst>
              </c15:ser>
            </c15:filteredBarSeries>
          </c:ext>
        </c:extLst>
      </c:barChart>
      <c:catAx>
        <c:axId val="452600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0" i="0" baseline="0" dirty="0">
                    <a:effectLst/>
                  </a:rPr>
                  <a:t>Čas od aplikace </a:t>
                </a:r>
                <a:r>
                  <a:rPr lang="en-US" sz="1600" b="0" i="0" baseline="0" dirty="0">
                    <a:effectLst/>
                  </a:rPr>
                  <a:t>[h</a:t>
                </a:r>
                <a:r>
                  <a:rPr lang="cs-CZ" sz="1600" b="0" i="0" baseline="0" dirty="0">
                    <a:effectLst/>
                  </a:rPr>
                  <a:t>od</a:t>
                </a:r>
                <a:r>
                  <a:rPr lang="en-US" sz="1600" b="0" i="0" baseline="0" dirty="0">
                    <a:effectLst/>
                  </a:rPr>
                  <a:t>]</a:t>
                </a:r>
                <a:endParaRPr lang="en-GB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7432279098013527"/>
              <c:y val="0.920868009501412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2602632"/>
        <c:crosses val="autoZero"/>
        <c:auto val="1"/>
        <c:lblAlgn val="ctr"/>
        <c:lblOffset val="100"/>
        <c:noMultiLvlLbl val="0"/>
      </c:catAx>
      <c:valAx>
        <c:axId val="452602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0" i="0" baseline="0" dirty="0">
                    <a:effectLst/>
                  </a:rPr>
                  <a:t>Koncentrace chlorofylu </a:t>
                </a:r>
                <a:r>
                  <a:rPr lang="en-US" sz="1600" b="0" i="0" baseline="0" dirty="0">
                    <a:effectLst/>
                  </a:rPr>
                  <a:t>[</a:t>
                </a:r>
                <a:r>
                  <a:rPr lang="cs-CZ" sz="1600" b="0" i="0" baseline="0" dirty="0">
                    <a:effectLst/>
                  </a:rPr>
                  <a:t>RFU</a:t>
                </a:r>
                <a:r>
                  <a:rPr lang="en-US" sz="1600" b="0" i="0" baseline="0" dirty="0">
                    <a:effectLst/>
                  </a:rPr>
                  <a:t>]</a:t>
                </a:r>
                <a:endParaRPr lang="en-GB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23015423363641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260028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5339846537505062"/>
          <c:y val="0.13666338472701844"/>
          <c:w val="0.63214322193417216"/>
          <c:h val="8.1935354114277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96640311960442"/>
          <c:y val="9.2825188365083466E-2"/>
          <c:w val="0.76679116925667412"/>
          <c:h val="0.72336661670642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'grafyHC+P'!$C$4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258330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'grafyHC+P'!$B$5:$B$12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</c:numRef>
          </c:cat>
          <c:val>
            <c:numRef>
              <c:f>'grafyHC+P'!$C$5:$C$12</c:f>
              <c:numCache>
                <c:formatCode>General</c:formatCode>
                <c:ptCount val="8"/>
                <c:pt idx="0">
                  <c:v>6209</c:v>
                </c:pt>
                <c:pt idx="1">
                  <c:v>6302</c:v>
                </c:pt>
                <c:pt idx="2">
                  <c:v>7403</c:v>
                </c:pt>
                <c:pt idx="3">
                  <c:v>8005</c:v>
                </c:pt>
                <c:pt idx="4" formatCode="0">
                  <c:v>9924</c:v>
                </c:pt>
                <c:pt idx="5" formatCode="0">
                  <c:v>11735</c:v>
                </c:pt>
                <c:pt idx="6">
                  <c:v>12541</c:v>
                </c:pt>
                <c:pt idx="7">
                  <c:v>13102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D4-430C-84CC-D938DA2BDBF9}"/>
            </c:ext>
          </c:extLst>
        </c:ser>
        <c:ser>
          <c:idx val="1"/>
          <c:order val="1"/>
          <c:tx>
            <c:strRef>
              <c:f>'grafyHC+P'!$D$4</c:f>
              <c:strCache>
                <c:ptCount val="1"/>
                <c:pt idx="0">
                  <c:v>1 cycle</c:v>
                </c:pt>
              </c:strCache>
            </c:strRef>
          </c:tx>
          <c:spPr>
            <a:solidFill>
              <a:srgbClr val="82F32D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13.59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'grafyHC+P'!$B$5:$B$12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</c:numRef>
          </c:cat>
          <c:val>
            <c:numRef>
              <c:f>'grafyHC+P'!$D$5:$D$12</c:f>
              <c:numCache>
                <c:formatCode>General</c:formatCode>
                <c:ptCount val="8"/>
                <c:pt idx="0">
                  <c:v>6306</c:v>
                </c:pt>
                <c:pt idx="1">
                  <c:v>2782</c:v>
                </c:pt>
                <c:pt idx="2">
                  <c:v>729</c:v>
                </c:pt>
                <c:pt idx="3">
                  <c:v>502</c:v>
                </c:pt>
                <c:pt idx="4" formatCode="0">
                  <c:v>430</c:v>
                </c:pt>
                <c:pt idx="5" formatCode="0">
                  <c:v>365</c:v>
                </c:pt>
                <c:pt idx="6">
                  <c:v>274</c:v>
                </c:pt>
                <c:pt idx="7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D4-430C-84CC-D938DA2BDBF9}"/>
            </c:ext>
          </c:extLst>
        </c:ser>
        <c:ser>
          <c:idx val="2"/>
          <c:order val="2"/>
          <c:tx>
            <c:strRef>
              <c:f>'grafyHC+P'!$E$4</c:f>
              <c:strCache>
                <c:ptCount val="1"/>
                <c:pt idx="0">
                  <c:v>3 cycles</c:v>
                </c:pt>
              </c:strCache>
            </c:strRef>
          </c:tx>
          <c:spPr>
            <a:solidFill>
              <a:srgbClr val="E7FC6C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9.44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'grafyHC+P'!$B$5:$B$12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</c:numRef>
          </c:cat>
          <c:val>
            <c:numRef>
              <c:f>'grafyHC+P'!$E$5:$E$12</c:f>
              <c:numCache>
                <c:formatCode>General</c:formatCode>
                <c:ptCount val="8"/>
                <c:pt idx="0">
                  <c:v>6363</c:v>
                </c:pt>
                <c:pt idx="1">
                  <c:v>1071</c:v>
                </c:pt>
                <c:pt idx="2">
                  <c:v>659</c:v>
                </c:pt>
                <c:pt idx="3">
                  <c:v>337</c:v>
                </c:pt>
                <c:pt idx="4" formatCode="0">
                  <c:v>295</c:v>
                </c:pt>
                <c:pt idx="5" formatCode="0">
                  <c:v>245</c:v>
                </c:pt>
                <c:pt idx="6">
                  <c:v>69</c:v>
                </c:pt>
                <c:pt idx="7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D4-430C-84CC-D938DA2BDBF9}"/>
            </c:ext>
          </c:extLst>
        </c:ser>
        <c:ser>
          <c:idx val="3"/>
          <c:order val="3"/>
          <c:tx>
            <c:strRef>
              <c:f>'grafyHC+P'!$F$4</c:f>
              <c:strCache>
                <c:ptCount val="1"/>
                <c:pt idx="0">
                  <c:v>5 cycles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3.3899999999999997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'grafyHC+P'!$B$5:$B$12</c:f>
              <c:numCache>
                <c:formatCode>General</c:formatCode>
                <c:ptCount val="8"/>
                <c:pt idx="0" formatCode="0">
                  <c:v>2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 formatCode="0">
                  <c:v>144</c:v>
                </c:pt>
                <c:pt idx="6">
                  <c:v>168</c:v>
                </c:pt>
                <c:pt idx="7">
                  <c:v>192</c:v>
                </c:pt>
              </c:numCache>
            </c:numRef>
          </c:cat>
          <c:val>
            <c:numRef>
              <c:f>'grafyHC+P'!$F$5:$F$12</c:f>
              <c:numCache>
                <c:formatCode>General</c:formatCode>
                <c:ptCount val="8"/>
                <c:pt idx="0">
                  <c:v>6036</c:v>
                </c:pt>
                <c:pt idx="1">
                  <c:v>998</c:v>
                </c:pt>
                <c:pt idx="2">
                  <c:v>621</c:v>
                </c:pt>
                <c:pt idx="3">
                  <c:v>346</c:v>
                </c:pt>
                <c:pt idx="4" formatCode="0">
                  <c:v>238</c:v>
                </c:pt>
                <c:pt idx="5" formatCode="0">
                  <c:v>220</c:v>
                </c:pt>
                <c:pt idx="6">
                  <c:v>27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D4-430C-84CC-D938DA2BD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599496"/>
        <c:axId val="452599888"/>
        <c:extLst/>
      </c:barChart>
      <c:catAx>
        <c:axId val="452599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/>
                  <a:t>Čas</a:t>
                </a:r>
                <a:r>
                  <a:rPr lang="cs-CZ" sz="1600" baseline="0" dirty="0"/>
                  <a:t> od aplikace</a:t>
                </a:r>
                <a:r>
                  <a:rPr lang="cs-CZ" sz="1600" dirty="0"/>
                  <a:t> </a:t>
                </a:r>
                <a:r>
                  <a:rPr lang="en-US" sz="1600" dirty="0"/>
                  <a:t>[h</a:t>
                </a:r>
                <a:r>
                  <a:rPr lang="cs-CZ" sz="1600" dirty="0"/>
                  <a:t>od</a:t>
                </a:r>
                <a:r>
                  <a:rPr lang="en-US" sz="1600" dirty="0"/>
                  <a:t>]</a:t>
                </a:r>
                <a:endParaRPr lang="cs-CZ" sz="1600" dirty="0"/>
              </a:p>
            </c:rich>
          </c:tx>
          <c:layout>
            <c:manualLayout>
              <c:xMode val="edge"/>
              <c:yMode val="edge"/>
              <c:x val="0.40993927195924013"/>
              <c:y val="0.90089191385887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2599888"/>
        <c:crosses val="autoZero"/>
        <c:auto val="1"/>
        <c:lblAlgn val="ctr"/>
        <c:lblOffset val="100"/>
        <c:noMultiLvlLbl val="0"/>
      </c:catAx>
      <c:valAx>
        <c:axId val="45259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/>
                  <a:t>Koncentrace chlorofylu </a:t>
                </a:r>
                <a:r>
                  <a:rPr lang="en-US" sz="1600" dirty="0"/>
                  <a:t>[</a:t>
                </a:r>
                <a:r>
                  <a:rPr lang="cs-CZ" sz="1600" dirty="0"/>
                  <a:t>RFU</a:t>
                </a:r>
                <a:r>
                  <a:rPr lang="en-US" sz="1600" dirty="0"/>
                  <a:t>]</a:t>
                </a:r>
              </a:p>
            </c:rich>
          </c:tx>
          <c:layout>
            <c:manualLayout>
              <c:xMode val="edge"/>
              <c:yMode val="edge"/>
              <c:x val="3.3222593256710606E-2"/>
              <c:y val="9.28251883650834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25994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7936514514224148"/>
          <c:y val="0.10727925433269819"/>
          <c:w val="0.60176852893388322"/>
          <c:h val="5.9531666666666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887-442A-BA06-D89A7D3F59E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3-5887-442A-BA06-D89A7D3F59E6}"/>
              </c:ext>
            </c:extLst>
          </c:dPt>
          <c:dPt>
            <c:idx val="2"/>
            <c:invertIfNegative val="0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5-5887-442A-BA06-D89A7D3F59E6}"/>
              </c:ext>
            </c:extLst>
          </c:dPt>
          <c:dPt>
            <c:idx val="3"/>
            <c:invertIfNegative val="0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7-5887-442A-BA06-D89A7D3F59E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5887-442A-BA06-D89A7D3F59E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5887-442A-BA06-D89A7D3F59E6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5887-442A-BA06-D89A7D3F59E6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F-5887-442A-BA06-D89A7D3F59E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5887-442A-BA06-D89A7D3F59E6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3-5887-442A-BA06-D89A7D3F59E6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5-5887-442A-BA06-D89A7D3F59E6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7-5887-442A-BA06-D89A7D3F59E6}"/>
              </c:ext>
            </c:extLst>
          </c:dPt>
          <c:errBars>
            <c:errBarType val="both"/>
            <c:errValType val="cust"/>
            <c:noEndCap val="0"/>
            <c:plus>
              <c:numRef>
                <c:f>souhrn!$C$2:$C$14</c:f>
                <c:numCache>
                  <c:formatCode>General</c:formatCode>
                  <c:ptCount val="13"/>
                  <c:pt idx="0">
                    <c:v>0.20913300523613865</c:v>
                  </c:pt>
                  <c:pt idx="1">
                    <c:v>0.42161147280197037</c:v>
                  </c:pt>
                  <c:pt idx="2">
                    <c:v>0.30409610406409748</c:v>
                  </c:pt>
                  <c:pt idx="3">
                    <c:v>0.147048879827643</c:v>
                  </c:pt>
                  <c:pt idx="4">
                    <c:v>0.31938344092906729</c:v>
                  </c:pt>
                  <c:pt idx="5">
                    <c:v>0.84820286627096986</c:v>
                  </c:pt>
                  <c:pt idx="6">
                    <c:v>0.98904293916465147</c:v>
                  </c:pt>
                  <c:pt idx="7">
                    <c:v>0.49873150107237074</c:v>
                  </c:pt>
                  <c:pt idx="8">
                    <c:v>0.3954997396382452</c:v>
                  </c:pt>
                  <c:pt idx="9">
                    <c:v>0.79541656828890173</c:v>
                  </c:pt>
                  <c:pt idx="10">
                    <c:v>0.24484264605436856</c:v>
                  </c:pt>
                  <c:pt idx="11">
                    <c:v>0.34226318587862148</c:v>
                  </c:pt>
                  <c:pt idx="12">
                    <c:v>0.46073046679161411</c:v>
                  </c:pt>
                </c:numCache>
              </c:numRef>
            </c:plus>
            <c:minus>
              <c:numRef>
                <c:f>souhrn!$C$2:$C$14</c:f>
                <c:numCache>
                  <c:formatCode>General</c:formatCode>
                  <c:ptCount val="13"/>
                  <c:pt idx="0">
                    <c:v>0.20913300523613865</c:v>
                  </c:pt>
                  <c:pt idx="1">
                    <c:v>0.42161147280197037</c:v>
                  </c:pt>
                  <c:pt idx="2">
                    <c:v>0.30409610406409748</c:v>
                  </c:pt>
                  <c:pt idx="3">
                    <c:v>0.147048879827643</c:v>
                  </c:pt>
                  <c:pt idx="4">
                    <c:v>0.31938344092906729</c:v>
                  </c:pt>
                  <c:pt idx="5">
                    <c:v>0.84820286627096986</c:v>
                  </c:pt>
                  <c:pt idx="6">
                    <c:v>0.98904293916465147</c:v>
                  </c:pt>
                  <c:pt idx="7">
                    <c:v>0.49873150107237074</c:v>
                  </c:pt>
                  <c:pt idx="8">
                    <c:v>0.3954997396382452</c:v>
                  </c:pt>
                  <c:pt idx="9">
                    <c:v>0.79541656828890173</c:v>
                  </c:pt>
                  <c:pt idx="10">
                    <c:v>0.24484264605436856</c:v>
                  </c:pt>
                  <c:pt idx="11">
                    <c:v>0.34226318587862148</c:v>
                  </c:pt>
                  <c:pt idx="12">
                    <c:v>0.46073046679161411</c:v>
                  </c:pt>
                </c:numCache>
              </c:numRef>
            </c:minus>
          </c:errBars>
          <c:cat>
            <c:strRef>
              <c:f>modifikované!$A$2:$A$14</c:f>
              <c:strCache>
                <c:ptCount val="12"/>
                <c:pt idx="0">
                  <c:v>Control 1</c:v>
                </c:pt>
                <c:pt idx="1">
                  <c:v>1 cycle of C</c:v>
                </c:pt>
                <c:pt idx="2">
                  <c:v>2 cycles of HC</c:v>
                </c:pt>
                <c:pt idx="3">
                  <c:v>3 cycles of HC</c:v>
                </c:pt>
                <c:pt idx="4">
                  <c:v>Control 2</c:v>
                </c:pt>
                <c:pt idx="5">
                  <c:v>1 cycles of HC + P</c:v>
                </c:pt>
                <c:pt idx="6">
                  <c:v>2 cycles of HC+P_400W</c:v>
                </c:pt>
                <c:pt idx="7">
                  <c:v>3 cycles of HC+P_400W</c:v>
                </c:pt>
                <c:pt idx="8">
                  <c:v>control 3</c:v>
                </c:pt>
                <c:pt idx="9">
                  <c:v>1 cycles of HC + P</c:v>
                </c:pt>
                <c:pt idx="10">
                  <c:v>2 cycles of HC+P_400W</c:v>
                </c:pt>
                <c:pt idx="11">
                  <c:v>3 cycles of HC+P_400W</c:v>
                </c:pt>
              </c:strCache>
            </c:strRef>
          </c:cat>
          <c:val>
            <c:numRef>
              <c:f>modifikované!$B$2:$B$14</c:f>
              <c:numCache>
                <c:formatCode>0.00</c:formatCode>
                <c:ptCount val="13"/>
                <c:pt idx="0">
                  <c:v>10.709786836073508</c:v>
                </c:pt>
                <c:pt idx="1">
                  <c:v>10.423822096221631</c:v>
                </c:pt>
                <c:pt idx="2">
                  <c:v>10.176280854632687</c:v>
                </c:pt>
                <c:pt idx="3">
                  <c:v>10.119938115381856</c:v>
                </c:pt>
                <c:pt idx="4">
                  <c:v>11.131943152887018</c:v>
                </c:pt>
                <c:pt idx="5">
                  <c:v>8.8168647902847201</c:v>
                </c:pt>
                <c:pt idx="6">
                  <c:v>7.9388274125978002</c:v>
                </c:pt>
                <c:pt idx="7">
                  <c:v>6.8796037402905901</c:v>
                </c:pt>
                <c:pt idx="8">
                  <c:v>10.179168070822469</c:v>
                </c:pt>
                <c:pt idx="9">
                  <c:v>8.7915523653486805</c:v>
                </c:pt>
                <c:pt idx="10">
                  <c:v>7.5344698170892999</c:v>
                </c:pt>
                <c:pt idx="11">
                  <c:v>6.8966994072863397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887-442A-BA06-D89A7D3F5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601360"/>
        <c:axId val="451599792"/>
      </c:barChart>
      <c:catAx>
        <c:axId val="451601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2">
                    <a:lumMod val="25000"/>
                  </a:schemeClr>
                </a:solidFill>
              </a:defRPr>
            </a:pPr>
            <a:endParaRPr lang="cs-CZ"/>
          </a:p>
        </c:txPr>
        <c:crossAx val="451599792"/>
        <c:crosses val="autoZero"/>
        <c:auto val="1"/>
        <c:lblAlgn val="ctr"/>
        <c:lblOffset val="100"/>
        <c:noMultiLvlLbl val="0"/>
      </c:catAx>
      <c:valAx>
        <c:axId val="451599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bg2">
                        <a:lumMod val="25000"/>
                      </a:schemeClr>
                    </a:solidFill>
                  </a:defRPr>
                </a:pPr>
                <a:r>
                  <a:rPr lang="cs-CZ" sz="1600" b="0" dirty="0" err="1">
                    <a:solidFill>
                      <a:schemeClr val="bg2">
                        <a:lumMod val="25000"/>
                      </a:schemeClr>
                    </a:solidFill>
                  </a:rPr>
                  <a:t>MCs</a:t>
                </a:r>
                <a:r>
                  <a:rPr lang="cs-CZ" sz="1600" b="0" dirty="0">
                    <a:solidFill>
                      <a:schemeClr val="bg2">
                        <a:lumMod val="25000"/>
                      </a:schemeClr>
                    </a:solidFill>
                  </a:rPr>
                  <a:t> koncentrace (</a:t>
                </a:r>
                <a:r>
                  <a:rPr lang="en-US" sz="1600" b="0" dirty="0">
                    <a:solidFill>
                      <a:schemeClr val="bg2">
                        <a:lumMod val="25000"/>
                      </a:schemeClr>
                    </a:solidFill>
                  </a:rPr>
                  <a:t>ppb</a:t>
                </a:r>
                <a:r>
                  <a:rPr lang="cs-CZ" sz="1600" b="0" dirty="0">
                    <a:solidFill>
                      <a:schemeClr val="bg2">
                        <a:lumMod val="25000"/>
                      </a:schemeClr>
                    </a:solidFill>
                  </a:rPr>
                  <a:t>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25000"/>
                  </a:schemeClr>
                </a:solidFill>
              </a:defRPr>
            </a:pPr>
            <a:endParaRPr lang="cs-CZ"/>
          </a:p>
        </c:txPr>
        <c:crossAx val="45160136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6474710598132"/>
          <c:y val="3.7989669629088132E-2"/>
          <c:w val="0.77805505800349029"/>
          <c:h val="0.651762872925603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řasy0624!$D$86</c:f>
              <c:strCache>
                <c:ptCount val="1"/>
                <c:pt idx="0">
                  <c:v>control - grow medium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řasy0624!$D$92:$D$95</c:f>
                <c:numCache>
                  <c:formatCode>General</c:formatCode>
                  <c:ptCount val="4"/>
                  <c:pt idx="0">
                    <c:v>25.0959270710519</c:v>
                  </c:pt>
                  <c:pt idx="1">
                    <c:v>73.235730502414057</c:v>
                  </c:pt>
                  <c:pt idx="2">
                    <c:v>300.66592756745814</c:v>
                  </c:pt>
                  <c:pt idx="3">
                    <c:v>4638.2829437914488</c:v>
                  </c:pt>
                </c:numCache>
              </c:numRef>
            </c:plus>
            <c:minus>
              <c:numRef>
                <c:f>řasy0624!$D$92:$D$95</c:f>
                <c:numCache>
                  <c:formatCode>General</c:formatCode>
                  <c:ptCount val="4"/>
                  <c:pt idx="0">
                    <c:v>25.0959270710519</c:v>
                  </c:pt>
                  <c:pt idx="1">
                    <c:v>73.235730502414057</c:v>
                  </c:pt>
                  <c:pt idx="2">
                    <c:v>300.66592756745814</c:v>
                  </c:pt>
                  <c:pt idx="3">
                    <c:v>4638.2829437914488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řasy0624!$D$87:$D$90</c:f>
              <c:numCache>
                <c:formatCode>0</c:formatCode>
                <c:ptCount val="4"/>
                <c:pt idx="0">
                  <c:v>2390.1666666666665</c:v>
                </c:pt>
                <c:pt idx="1">
                  <c:v>2206.8333333333335</c:v>
                </c:pt>
                <c:pt idx="2">
                  <c:v>4769</c:v>
                </c:pt>
                <c:pt idx="3">
                  <c:v>26372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0-43E2-AF2F-A44B9C487629}"/>
            </c:ext>
          </c:extLst>
        </c:ser>
        <c:ser>
          <c:idx val="2"/>
          <c:order val="1"/>
          <c:tx>
            <c:strRef>
              <c:f>řasy0624!$E$86</c:f>
              <c:strCache>
                <c:ptCount val="1"/>
                <c:pt idx="0">
                  <c:v>plasma &amp; vacuum - 1 passage 13 sec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řasy0624!$E$92:$E$95</c:f>
                <c:numCache>
                  <c:formatCode>General</c:formatCode>
                  <c:ptCount val="4"/>
                  <c:pt idx="0">
                    <c:v>17.820088539498212</c:v>
                  </c:pt>
                  <c:pt idx="1">
                    <c:v>62.483997951475544</c:v>
                  </c:pt>
                  <c:pt idx="2">
                    <c:v>179.625536417663</c:v>
                  </c:pt>
                  <c:pt idx="3">
                    <c:v>4133.1638406108859</c:v>
                  </c:pt>
                </c:numCache>
              </c:numRef>
            </c:plus>
            <c:minus>
              <c:numRef>
                <c:f>řasy0624!$E$92:$E$95</c:f>
                <c:numCache>
                  <c:formatCode>General</c:formatCode>
                  <c:ptCount val="4"/>
                  <c:pt idx="0">
                    <c:v>17.820088539498212</c:v>
                  </c:pt>
                  <c:pt idx="1">
                    <c:v>62.483997951475544</c:v>
                  </c:pt>
                  <c:pt idx="2">
                    <c:v>179.625536417663</c:v>
                  </c:pt>
                  <c:pt idx="3">
                    <c:v>4133.1638406108859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řasy0624!$E$87:$E$90</c:f>
              <c:numCache>
                <c:formatCode>0</c:formatCode>
                <c:ptCount val="4"/>
                <c:pt idx="0">
                  <c:v>2436.6666666666665</c:v>
                </c:pt>
                <c:pt idx="1">
                  <c:v>1491.5</c:v>
                </c:pt>
                <c:pt idx="2">
                  <c:v>2979</c:v>
                </c:pt>
                <c:pt idx="3">
                  <c:v>8258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0-43E2-AF2F-A44B9C487629}"/>
            </c:ext>
          </c:extLst>
        </c:ser>
        <c:ser>
          <c:idx val="3"/>
          <c:order val="2"/>
          <c:tx>
            <c:strRef>
              <c:f>řasy0624!$F$86</c:f>
              <c:strCache>
                <c:ptCount val="1"/>
                <c:pt idx="0">
                  <c:v>plasma &amp; vacuum - 3 passage 40 sec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řasy0624!$F$92:$F$95</c:f>
                <c:numCache>
                  <c:formatCode>General</c:formatCode>
                  <c:ptCount val="4"/>
                  <c:pt idx="0">
                    <c:v>34.979358992919749</c:v>
                  </c:pt>
                  <c:pt idx="1">
                    <c:v>2.6087459737497545</c:v>
                  </c:pt>
                  <c:pt idx="2">
                    <c:v>1.8929694486000912</c:v>
                  </c:pt>
                  <c:pt idx="3">
                    <c:v>6.5255906501506313</c:v>
                  </c:pt>
                </c:numCache>
              </c:numRef>
            </c:plus>
            <c:minus>
              <c:numRef>
                <c:f>řasy0624!$F$92:$F$95</c:f>
                <c:numCache>
                  <c:formatCode>General</c:formatCode>
                  <c:ptCount val="4"/>
                  <c:pt idx="0">
                    <c:v>34.979358992919749</c:v>
                  </c:pt>
                  <c:pt idx="1">
                    <c:v>2.6087459737497545</c:v>
                  </c:pt>
                  <c:pt idx="2">
                    <c:v>1.8929694486000912</c:v>
                  </c:pt>
                  <c:pt idx="3">
                    <c:v>6.5255906501506313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řasy0624!$F$87:$F$90</c:f>
              <c:numCache>
                <c:formatCode>0</c:formatCode>
                <c:ptCount val="4"/>
                <c:pt idx="0">
                  <c:v>2530.3333333333335</c:v>
                </c:pt>
                <c:pt idx="1">
                  <c:v>501.16666666666669</c:v>
                </c:pt>
                <c:pt idx="2">
                  <c:v>419.5</c:v>
                </c:pt>
                <c:pt idx="3">
                  <c:v>578.5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80-43E2-AF2F-A44B9C487629}"/>
            </c:ext>
          </c:extLst>
        </c:ser>
        <c:ser>
          <c:idx val="4"/>
          <c:order val="3"/>
          <c:tx>
            <c:strRef>
              <c:f>řasy0624!$G$86</c:f>
              <c:strCache>
                <c:ptCount val="1"/>
                <c:pt idx="0">
                  <c:v>plasma &amp; vacuum - 5 passage 65 sec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řasy0624!$G$92:$G$95</c:f>
                <c:numCache>
                  <c:formatCode>General</c:formatCode>
                  <c:ptCount val="4"/>
                  <c:pt idx="0">
                    <c:v>34.057141525513991</c:v>
                  </c:pt>
                  <c:pt idx="1">
                    <c:v>2.2173557826083452</c:v>
                  </c:pt>
                  <c:pt idx="2">
                    <c:v>2.3392781412696997</c:v>
                  </c:pt>
                  <c:pt idx="3">
                    <c:v>2.91070819942883</c:v>
                  </c:pt>
                </c:numCache>
              </c:numRef>
            </c:plus>
            <c:minus>
              <c:numRef>
                <c:f>řasy0624!$G$92:$G$95</c:f>
                <c:numCache>
                  <c:formatCode>General</c:formatCode>
                  <c:ptCount val="4"/>
                  <c:pt idx="0">
                    <c:v>34.057141525513991</c:v>
                  </c:pt>
                  <c:pt idx="1">
                    <c:v>2.2173557826083452</c:v>
                  </c:pt>
                  <c:pt idx="2">
                    <c:v>2.3392781412696997</c:v>
                  </c:pt>
                  <c:pt idx="3">
                    <c:v>2.91070819942883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řasy0624!$G$87:$G$90</c:f>
              <c:numCache>
                <c:formatCode>0</c:formatCode>
                <c:ptCount val="4"/>
                <c:pt idx="0">
                  <c:v>2487.6666666666665</c:v>
                </c:pt>
                <c:pt idx="1">
                  <c:v>492.5</c:v>
                </c:pt>
                <c:pt idx="2">
                  <c:v>410.83333333333331</c:v>
                </c:pt>
                <c:pt idx="3">
                  <c:v>569.83333333333337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80-43E2-AF2F-A44B9C487629}"/>
            </c:ext>
          </c:extLst>
        </c:ser>
        <c:ser>
          <c:idx val="5"/>
          <c:order val="4"/>
          <c:tx>
            <c:strRef>
              <c:f>řasy0624!$H$86</c:f>
              <c:strCache>
                <c:ptCount val="1"/>
                <c:pt idx="0">
                  <c:v>cavitation &amp; ozon - 3 min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řasy0624!$H$92:$H$95</c:f>
                <c:numCache>
                  <c:formatCode>General</c:formatCode>
                  <c:ptCount val="4"/>
                  <c:pt idx="0">
                    <c:v>29.122824191497788</c:v>
                  </c:pt>
                  <c:pt idx="1">
                    <c:v>154.58807270362814</c:v>
                  </c:pt>
                  <c:pt idx="2">
                    <c:v>273.41766991586741</c:v>
                  </c:pt>
                  <c:pt idx="3">
                    <c:v>5507.5637687335648</c:v>
                  </c:pt>
                </c:numCache>
              </c:numRef>
            </c:plus>
            <c:minus>
              <c:numRef>
                <c:f>řasy0624!$H$92:$H$95</c:f>
                <c:numCache>
                  <c:formatCode>General</c:formatCode>
                  <c:ptCount val="4"/>
                  <c:pt idx="0">
                    <c:v>29.122824191497788</c:v>
                  </c:pt>
                  <c:pt idx="1">
                    <c:v>154.58807270362814</c:v>
                  </c:pt>
                  <c:pt idx="2">
                    <c:v>273.41766991586741</c:v>
                  </c:pt>
                  <c:pt idx="3">
                    <c:v>5507.5637687335648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řasy0624!$H$87:$H$90</c:f>
              <c:numCache>
                <c:formatCode>0</c:formatCode>
                <c:ptCount val="4"/>
                <c:pt idx="0">
                  <c:v>2374.1666666666665</c:v>
                </c:pt>
                <c:pt idx="1">
                  <c:v>2269.1666666666665</c:v>
                </c:pt>
                <c:pt idx="2">
                  <c:v>4858.666666666667</c:v>
                </c:pt>
                <c:pt idx="3">
                  <c:v>11233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80-43E2-AF2F-A44B9C487629}"/>
            </c:ext>
          </c:extLst>
        </c:ser>
        <c:ser>
          <c:idx val="6"/>
          <c:order val="5"/>
          <c:tx>
            <c:strRef>
              <c:f>řasy0624!$I$86</c:f>
              <c:strCache>
                <c:ptCount val="1"/>
                <c:pt idx="0">
                  <c:v>cavitation &amp; ozon 6 min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řasy0624!$I$92:$I$95</c:f>
                <c:numCache>
                  <c:formatCode>General</c:formatCode>
                  <c:ptCount val="4"/>
                  <c:pt idx="0">
                    <c:v>29.892864254422548</c:v>
                  </c:pt>
                  <c:pt idx="1">
                    <c:v>129.51404900198622</c:v>
                  </c:pt>
                  <c:pt idx="2">
                    <c:v>260.31369964376103</c:v>
                  </c:pt>
                  <c:pt idx="3">
                    <c:v>4201.6102237383047</c:v>
                  </c:pt>
                </c:numCache>
              </c:numRef>
            </c:plus>
            <c:minus>
              <c:numRef>
                <c:f>řasy0624!$I$92:$I$95</c:f>
                <c:numCache>
                  <c:formatCode>General</c:formatCode>
                  <c:ptCount val="4"/>
                  <c:pt idx="0">
                    <c:v>29.892864254422548</c:v>
                  </c:pt>
                  <c:pt idx="1">
                    <c:v>129.51404900198622</c:v>
                  </c:pt>
                  <c:pt idx="2">
                    <c:v>260.31369964376103</c:v>
                  </c:pt>
                  <c:pt idx="3">
                    <c:v>4201.6102237383047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řasy0624!$B$87:$B$90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</c:numCache>
            </c:numRef>
          </c:cat>
          <c:val>
            <c:numRef>
              <c:f>řasy0624!$I$87:$I$90</c:f>
              <c:numCache>
                <c:formatCode>0</c:formatCode>
                <c:ptCount val="4"/>
                <c:pt idx="0">
                  <c:v>2354.5</c:v>
                </c:pt>
                <c:pt idx="1">
                  <c:v>2241.3333333333335</c:v>
                </c:pt>
                <c:pt idx="2">
                  <c:v>4830.333333333333</c:v>
                </c:pt>
                <c:pt idx="3">
                  <c:v>7965.1666666666997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80-43E2-AF2F-A44B9C487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476864"/>
        <c:axId val="555474904"/>
      </c:barChart>
      <c:catAx>
        <c:axId val="555476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b="0" i="0" baseline="0" dirty="0">
                    <a:effectLst/>
                  </a:rPr>
                  <a:t>Čas od zahájení kultivace </a:t>
                </a:r>
                <a:r>
                  <a:rPr lang="en-US" sz="1800" b="0" i="0" baseline="0" dirty="0">
                    <a:effectLst/>
                  </a:rPr>
                  <a:t>[ho</a:t>
                </a:r>
                <a:r>
                  <a:rPr lang="cs-CZ" sz="1800" b="0" i="0" baseline="0" dirty="0">
                    <a:effectLst/>
                  </a:rPr>
                  <a:t>d</a:t>
                </a:r>
                <a:r>
                  <a:rPr lang="en-US" sz="1800" b="0" i="0" baseline="0" dirty="0">
                    <a:effectLst/>
                  </a:rPr>
                  <a:t>]</a:t>
                </a:r>
                <a:endParaRPr lang="en-GB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9107838562099689"/>
              <c:y val="0.758244398508456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5474904"/>
        <c:crosses val="autoZero"/>
        <c:auto val="1"/>
        <c:lblAlgn val="ctr"/>
        <c:lblOffset val="100"/>
        <c:noMultiLvlLbl val="0"/>
      </c:catAx>
      <c:valAx>
        <c:axId val="555474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Fluorescence - RFU</a:t>
                </a:r>
              </a:p>
            </c:rich>
          </c:tx>
          <c:layout>
            <c:manualLayout>
              <c:xMode val="edge"/>
              <c:yMode val="edge"/>
              <c:x val="1.6030115844252443E-2"/>
              <c:y val="0.229151359080772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5476864"/>
        <c:crosses val="autoZero"/>
        <c:crossBetween val="between"/>
        <c:minorUnit val="5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61387433167704E-2"/>
          <c:y val="0.82610688267165389"/>
          <c:w val="0.96061432451057627"/>
          <c:h val="0.13625524321200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F7A4-A5D8-460B-B300-1FF1C662B32C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48B0A-6F51-4AD5-80DB-6A63BF8CA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96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621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781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844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927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537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297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D4CFA-DFF8-6091-0DF1-8A185DB0A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14CFC-3F41-CC02-88ED-1DFD5761C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47AD75-C37F-38FF-922A-8BE358D7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651FA-EFBB-339C-8CC4-54E83B50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F49495-1310-2472-B87E-ADB47FD4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4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01688-E2C6-5D8E-F081-0D551A28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A9900D-CE14-34A8-870F-9F9D1A2B7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DCEA1B-D193-3842-85E0-865A779A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FAF3D5-F693-F1B0-FF96-1B9A2479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94D200-94CC-E131-E2D2-45D89620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7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4E306B-4630-BB82-3DBA-24A3A7050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601AB4-F419-E588-A62F-9F08391A3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AE592B-6810-8C9E-8D57-901D4BD4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EA3FC9-2B7A-A9B1-2116-1452ED6C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BE17FD-D5A6-C898-6578-97533219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12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1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dirty="0"/>
              <a:t>HAKONE XVII, Kerkrade, Netherlands,</a:t>
            </a:r>
            <a:r>
              <a:rPr lang="cs-CZ" dirty="0"/>
              <a:t> 23.8.2022</a:t>
            </a:r>
            <a:r>
              <a:rPr lang="en-GB" dirty="0"/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69034-BA45-306C-B2AF-83209C1F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16A56-253C-1460-BE88-B74D9D2D0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587F61-D933-803E-C5B4-6B62C91A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CC1B9B-6C67-F574-CC6E-2895C946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F91B79-77D6-C602-1734-0C584AA9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41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C1C6E-1DF5-41DF-304C-48B2C349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1DEA3B-BDF2-E513-ADFE-86E9E53C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D4405B-7A7D-37F9-5C5C-5FD0532E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2C0463-3973-DD52-2120-2113D7A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AD4FA4-C720-2FBD-3EFF-8B323AB4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58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721C8-9E21-1317-A32C-66C8C4AC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651953-9F63-A90B-2304-25B753D03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81D3E9-5507-FEA8-5E05-E9AD8E0DF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7D30DC-56EC-91AB-5BBE-1145F294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63E124-4203-A7F3-AB09-FC281A160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69E310-02F1-5A0B-CEA1-369CEE65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26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8DC0E-A742-C764-3A63-A10A5C77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0031E1-880C-A298-CAFE-B357BF1CB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BA97BF-CCB5-42AD-CE71-CC246E805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484833-B67E-495F-A542-C34D90906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49BEE3-92FF-95FF-475D-94F86C0B1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2F8A0A-A9AC-8570-D55F-E174B452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E54886-AF3D-BE1C-57D8-2730775C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EE65AF-069D-DF71-946F-017CFAEB4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6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5EF45-F710-ECE3-9161-47C901FD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8C1776-DA5C-9FEB-5E8A-D5690DE93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A5F0C4-3DD5-EAC0-F0F9-F487F8B2E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DFEC19-18B9-3D4B-0DF9-4E6FA59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23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1DFEAB-734A-1807-A037-567ED7FD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39EBC1-DB8C-CBF1-FC06-7429C751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013D5D-BB84-2C23-EBBD-569E86E1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72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53750-1E35-6B6A-1D88-955DA4F8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E1D90-C6A2-EFB7-3F7F-DFF99B05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D858E6-5796-43CD-731C-745148E4C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23A38D-96A8-76DF-A4B8-8E59CB97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855CF7-2131-9F5E-A58A-CC655A45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27989C-4EF1-B67E-1A1D-6A3ECB3A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82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6619E2-715B-81FE-AB0E-65CD85C36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FCA767-0AA0-D321-CB2D-761E24B86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BF25FC-5D48-1F05-13F8-73C4641A6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AE2172-39AC-3B92-BF41-510B7D00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64D600-F35F-8823-5247-DBC4899F5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4FE686-99B4-4FB8-28E6-327D9C12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0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8DAB38C-EAA7-4B42-5D4F-7F0997E5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8E308B-3115-E0E9-B640-BC75DD945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FA3DB1-731A-CDCC-5577-50E78776C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C2A8E-3930-451A-A243-814F24F74EB3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22105E-E964-209D-666A-A96E2739C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03E97-7456-A02D-310B-EA24A7052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E6C2A-0EB4-4D8E-88FC-62434737BC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3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3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B7776-D96D-BED5-2BB5-8185BFC8B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549" y="1224951"/>
            <a:ext cx="9772650" cy="1679265"/>
          </a:xfrm>
        </p:spPr>
        <p:txBody>
          <a:bodyPr>
            <a:normAutofit/>
          </a:bodyPr>
          <a:lstStyle/>
          <a:p>
            <a:r>
              <a:rPr lang="cs-CZ" sz="3200" b="1" dirty="0">
                <a:effectLst/>
                <a:latin typeface="Calibri(Nadpisy)"/>
                <a:ea typeface="Times New Roman" panose="02020603050405020304" pitchFamily="18" charset="0"/>
              </a:rPr>
              <a:t>Odstranění mikroorganismů z vody pomocí technologie CaviPlasma s využitím hydrodynamické kavitace</a:t>
            </a:r>
            <a:br>
              <a:rPr lang="cs-CZ" sz="3200" dirty="0">
                <a:effectLst/>
                <a:latin typeface="Calibri(Nadpisy)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200" dirty="0">
              <a:latin typeface="Calibri(Nadpisy)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BC9A17-BD78-C1F0-DB2D-038A32EFC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3321170"/>
            <a:ext cx="11391900" cy="3340972"/>
          </a:xfrm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sz="18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Radek Horňák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Jan Čech, Lubomír Prokeš, Pavel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Sťahel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Ústav fyzikální elektroniky, Přírodovědecká fakulta, Masarykova univerzita, Kotlářská 267/2, 611 37 Brno, Česká republika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Pavel Rudolf</a:t>
            </a:r>
            <a:endParaRPr lang="cs-CZ" sz="1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Vysoké učení technické v Brně, Fakulta strojního inženýrství, Odbor fluidního inženýrství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Viktora Kaplana, Technická 2896/2, 616 69 Brno, Česká republika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Eliška Maršálková, Blahoslav Maršálek, Klára Odehnalová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spcBef>
                <a:spcPts val="0"/>
              </a:spcBef>
              <a:spcAft>
                <a:spcPts val="0"/>
              </a:spcAft>
            </a:pP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Botanický ústav AV ČR, </a:t>
            </a:r>
            <a:r>
              <a:rPr lang="cs-CZ" sz="16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v.v.i</a:t>
            </a: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Lidická 25/27, 602 00 Brno, Česká republika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Jan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Flodr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Filip Růžička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cs-CZ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Masarykova univerzita, Lékařská fakulta, Mikrobiologický ústav, Pekařská 644/53, 656 91 Brno, Česká republika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543432-48EA-7320-DAA3-AB254C3E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663" y="195858"/>
            <a:ext cx="6458673" cy="6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8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74383E2-3340-DF7D-D6AB-A12D4BC96E21}"/>
              </a:ext>
            </a:extLst>
          </p:cNvPr>
          <p:cNvSpPr txBox="1"/>
          <p:nvPr/>
        </p:nvSpPr>
        <p:spPr>
          <a:xfrm>
            <a:off x="219076" y="793660"/>
            <a:ext cx="11582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PAW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se ukázala jako účinný </a:t>
            </a:r>
            <a:r>
              <a:rPr lang="cs-CZ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dezinfektant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také vůči patogenním mikroorganismům z nemocničního prostředí: </a:t>
            </a:r>
            <a:endParaRPr lang="en-US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gram-pozitivní bakterii </a:t>
            </a:r>
            <a:r>
              <a:rPr lang="cs-CZ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Staphylococcus aureus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gram-negativní bakterii </a:t>
            </a:r>
            <a:r>
              <a:rPr lang="en-US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Pseudomonas aeruginosa </a:t>
            </a:r>
            <a:endParaRPr lang="cs-CZ" sz="2000" i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marR="0" indent="180340" algn="just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gram-negativní bakterii </a:t>
            </a:r>
            <a:r>
              <a:rPr lang="cs-CZ" sz="2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Escherichia</a:t>
            </a:r>
            <a:r>
              <a:rPr lang="cs-CZ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coli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17C87F-E9D2-69F8-A796-12831D90A375}"/>
              </a:ext>
            </a:extLst>
          </p:cNvPr>
          <p:cNvSpPr txBox="1"/>
          <p:nvPr/>
        </p:nvSpPr>
        <p:spPr>
          <a:xfrm>
            <a:off x="8915824" y="4402348"/>
            <a:ext cx="2132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Staphylococcus aureus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A2DB7A-50FF-8AD2-D82C-585EDA167F00}"/>
              </a:ext>
            </a:extLst>
          </p:cNvPr>
          <p:cNvSpPr txBox="1"/>
          <p:nvPr/>
        </p:nvSpPr>
        <p:spPr>
          <a:xfrm>
            <a:off x="5288707" y="4402348"/>
            <a:ext cx="1443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Escherichia</a:t>
            </a:r>
            <a:r>
              <a:rPr lang="cs-CZ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coli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1F3579-B316-BB06-9F38-9E679FC6857C}"/>
              </a:ext>
            </a:extLst>
          </p:cNvPr>
          <p:cNvSpPr txBox="1"/>
          <p:nvPr/>
        </p:nvSpPr>
        <p:spPr>
          <a:xfrm>
            <a:off x="870947" y="4402348"/>
            <a:ext cx="229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Pseudomonas aeruginosa</a:t>
            </a:r>
            <a:endParaRPr lang="cs-CZ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763E52-1C86-B6D5-7CF6-D236F5AAFFA3}"/>
              </a:ext>
            </a:extLst>
          </p:cNvPr>
          <p:cNvSpPr txBox="1"/>
          <p:nvPr/>
        </p:nvSpPr>
        <p:spPr>
          <a:xfrm>
            <a:off x="496543" y="282364"/>
            <a:ext cx="4134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/>
              <a:t>Nemocniční stěry</a:t>
            </a:r>
          </a:p>
        </p:txBody>
      </p:sp>
      <p:pic>
        <p:nvPicPr>
          <p:cNvPr id="1026" name="Picture 2" descr="Pseudomonas Aeruginosa Bacteria, Sem Photograph by Juergen Berger">
            <a:extLst>
              <a:ext uri="{FF2B5EF4-FFF2-40B4-BE49-F238E27FC236}">
                <a16:creationId xmlns:a16="http://schemas.microsoft.com/office/drawing/2014/main" id="{65568116-F37F-50AF-5715-42715C0A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87" y="2360675"/>
            <a:ext cx="1967668" cy="19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phylococcus Aureus Photograph by Dennis Kunkel Microscopy/science ...">
            <a:extLst>
              <a:ext uri="{FF2B5EF4-FFF2-40B4-BE49-F238E27FC236}">
                <a16:creationId xmlns:a16="http://schemas.microsoft.com/office/drawing/2014/main" id="{1006480D-CEA9-17B3-7067-A34BFC75D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658" y="2360675"/>
            <a:ext cx="2508357" cy="19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cherichia coli bacteria, SEM - Stock Image - B230/0256 - Science ...">
            <a:extLst>
              <a:ext uri="{FF2B5EF4-FFF2-40B4-BE49-F238E27FC236}">
                <a16:creationId xmlns:a16="http://schemas.microsoft.com/office/drawing/2014/main" id="{C39479B9-EB0C-D418-CD5E-BD8BF2D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99" y="2360676"/>
            <a:ext cx="2345952" cy="19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A2B3A367-67E5-26AE-B2A6-D203ED83B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5766" y="6373704"/>
            <a:ext cx="422116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10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57210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ulka 8">
            <a:extLst>
              <a:ext uri="{FF2B5EF4-FFF2-40B4-BE49-F238E27FC236}">
                <a16:creationId xmlns:a16="http://schemas.microsoft.com/office/drawing/2014/main" id="{90142950-119C-CA2C-4B66-EB1447E67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473825"/>
              </p:ext>
            </p:extLst>
          </p:nvPr>
        </p:nvGraphicFramePr>
        <p:xfrm>
          <a:off x="900108" y="2807441"/>
          <a:ext cx="10124154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266">
                  <a:extLst>
                    <a:ext uri="{9D8B030D-6E8A-4147-A177-3AD203B41FA5}">
                      <a16:colId xmlns:a16="http://schemas.microsoft.com/office/drawing/2014/main" val="1001299890"/>
                    </a:ext>
                  </a:extLst>
                </a:gridCol>
                <a:gridCol w="1900722">
                  <a:extLst>
                    <a:ext uri="{9D8B030D-6E8A-4147-A177-3AD203B41FA5}">
                      <a16:colId xmlns:a16="http://schemas.microsoft.com/office/drawing/2014/main" val="2899116941"/>
                    </a:ext>
                  </a:extLst>
                </a:gridCol>
                <a:gridCol w="1900722">
                  <a:extLst>
                    <a:ext uri="{9D8B030D-6E8A-4147-A177-3AD203B41FA5}">
                      <a16:colId xmlns:a16="http://schemas.microsoft.com/office/drawing/2014/main" val="465122550"/>
                    </a:ext>
                  </a:extLst>
                </a:gridCol>
                <a:gridCol w="1900722">
                  <a:extLst>
                    <a:ext uri="{9D8B030D-6E8A-4147-A177-3AD203B41FA5}">
                      <a16:colId xmlns:a16="http://schemas.microsoft.com/office/drawing/2014/main" val="3629529313"/>
                    </a:ext>
                  </a:extLst>
                </a:gridCol>
                <a:gridCol w="1900722">
                  <a:extLst>
                    <a:ext uri="{9D8B030D-6E8A-4147-A177-3AD203B41FA5}">
                      <a16:colId xmlns:a16="http://schemas.microsoft.com/office/drawing/2014/main" val="204954036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Mi</a:t>
                      </a:r>
                      <a:r>
                        <a:rPr lang="cs-CZ" sz="1600" noProof="0" dirty="0"/>
                        <a:t>k</a:t>
                      </a:r>
                      <a:r>
                        <a:rPr lang="en-GB" sz="1600" noProof="0" dirty="0" err="1"/>
                        <a:t>robi</a:t>
                      </a:r>
                      <a:r>
                        <a:rPr lang="cs-CZ" sz="1600" noProof="0" dirty="0" err="1"/>
                        <a:t>ální</a:t>
                      </a:r>
                      <a:r>
                        <a:rPr lang="en-GB" sz="1600" noProof="0" dirty="0"/>
                        <a:t> </a:t>
                      </a:r>
                      <a:r>
                        <a:rPr lang="cs-CZ" sz="1600" noProof="0" dirty="0"/>
                        <a:t>kmen</a:t>
                      </a:r>
                      <a:endParaRPr lang="en-GB" sz="1600" noProof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PAW – </a:t>
                      </a:r>
                      <a:r>
                        <a:rPr lang="cs-CZ" sz="1600" noProof="0" dirty="0"/>
                        <a:t>v den plazmové úpravy</a:t>
                      </a:r>
                      <a:endParaRPr lang="en-GB" sz="16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PAW – </a:t>
                      </a:r>
                      <a:r>
                        <a:rPr lang="cs-CZ" sz="1600" noProof="0" dirty="0"/>
                        <a:t>4. den od plazmové úpravy</a:t>
                      </a:r>
                      <a:endParaRPr lang="en-GB" sz="16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2000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Control solution [C.F.U./ml+-S.D.]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PAW solution [C.F.U./ml+-S.D.]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/>
                        <a:t>Control solution [C.F.U./ml+-S.D.]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PAW solution [C.F.U./ml+-S.D.]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29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Staphylococcus aureus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±1.9×10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0±0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±1.2×10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9001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Staphylococcus aureus 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±3.6×10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0±0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±2.1×10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±1.4×10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880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Staphylococcus aureus 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 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±2.6×10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±1.5×10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±9.1×10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77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Escherichia coli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±5.1×10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0±0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±1.0×10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0±0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362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Pseudomonas aeruginosa 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±1.2×10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0±0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±1.3×10</a:t>
                      </a:r>
                      <a:r>
                        <a:rPr lang="en-GB" sz="1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±3.4×10</a:t>
                      </a:r>
                      <a:r>
                        <a:rPr lang="en-GB" sz="1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7160258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E0E3E84C-3909-3C6F-B7FC-8DEEDB8CB48B}"/>
              </a:ext>
            </a:extLst>
          </p:cNvPr>
          <p:cNvSpPr txBox="1"/>
          <p:nvPr/>
        </p:nvSpPr>
        <p:spPr>
          <a:xfrm>
            <a:off x="496543" y="826360"/>
            <a:ext cx="4388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Trvanlivost</a:t>
            </a:r>
            <a:r>
              <a:rPr lang="en-US" sz="2000" b="1" dirty="0"/>
              <a:t> </a:t>
            </a:r>
            <a:r>
              <a:rPr lang="en-US" sz="2000" b="1" dirty="0" err="1"/>
              <a:t>pla</a:t>
            </a:r>
            <a:r>
              <a:rPr lang="cs-CZ" sz="2000" b="1" dirty="0"/>
              <a:t>z</a:t>
            </a:r>
            <a:r>
              <a:rPr lang="en-US" sz="2000" b="1" dirty="0"/>
              <a:t>mate</a:t>
            </a:r>
            <a:r>
              <a:rPr lang="cs-CZ" sz="2000" b="1" dirty="0"/>
              <a:t>m</a:t>
            </a:r>
            <a:r>
              <a:rPr lang="en-US" sz="2000" b="1" dirty="0"/>
              <a:t> </a:t>
            </a:r>
            <a:r>
              <a:rPr lang="en-US" sz="2000" b="1" dirty="0" err="1"/>
              <a:t>aktivovan</a:t>
            </a:r>
            <a:r>
              <a:rPr lang="cs-CZ" sz="2000" b="1" dirty="0"/>
              <a:t>é</a:t>
            </a:r>
            <a:r>
              <a:rPr lang="en-US" sz="2000" b="1" dirty="0"/>
              <a:t> </a:t>
            </a:r>
            <a:r>
              <a:rPr lang="en-US" sz="2000" b="1" dirty="0" err="1"/>
              <a:t>vody</a:t>
            </a:r>
            <a:endParaRPr lang="cs-CZ" sz="20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6539784-8501-BDAD-5C48-F0B8894EE871}"/>
              </a:ext>
            </a:extLst>
          </p:cNvPr>
          <p:cNvSpPr txBox="1"/>
          <p:nvPr/>
        </p:nvSpPr>
        <p:spPr>
          <a:xfrm>
            <a:off x="157975" y="1596339"/>
            <a:ext cx="11876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cs-CZ" sz="2000" kern="0" dirty="0"/>
              <a:t>Biocidní účinnost PAW vody je patrná ještě po několika dnech.</a:t>
            </a:r>
          </a:p>
          <a:p>
            <a:pPr lvl="1" algn="just"/>
            <a:r>
              <a:rPr lang="cs-CZ" sz="2000" kern="0" dirty="0"/>
              <a:t>Jako výjimečná se jeví stabilita PAW generované z </a:t>
            </a:r>
            <a:r>
              <a:rPr lang="cs-CZ" sz="2000" kern="0" dirty="0" err="1"/>
              <a:t>demi</a:t>
            </a:r>
            <a:r>
              <a:rPr lang="cs-CZ" sz="2000" kern="0" dirty="0"/>
              <a:t>-vody: cca 20% pokles v řádu 4-6 týdnů.</a:t>
            </a:r>
          </a:p>
        </p:txBody>
      </p:sp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C931AB5E-0F6A-4E1C-B6F2-7FF44289D6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2521" y="6373704"/>
            <a:ext cx="365361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11</a:t>
            </a:fld>
            <a:endParaRPr lang="en-GB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7BC9AC-D23E-25DB-EB1A-8C2A0BA5D587}"/>
              </a:ext>
            </a:extLst>
          </p:cNvPr>
          <p:cNvSpPr txBox="1"/>
          <p:nvPr/>
        </p:nvSpPr>
        <p:spPr>
          <a:xfrm>
            <a:off x="496543" y="282364"/>
            <a:ext cx="4134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/>
              <a:t>Nemocniční stěry</a:t>
            </a:r>
          </a:p>
        </p:txBody>
      </p:sp>
    </p:spTree>
    <p:extLst>
      <p:ext uri="{BB962C8B-B14F-4D97-AF65-F5344CB8AC3E}">
        <p14:creationId xmlns:p14="http://schemas.microsoft.com/office/powerpoint/2010/main" val="299648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14BE886-03C8-4F87-AE9B-A7B60D03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44" y="470787"/>
            <a:ext cx="10753200" cy="545300"/>
          </a:xfrm>
        </p:spPr>
        <p:txBody>
          <a:bodyPr>
            <a:normAutofit/>
          </a:bodyPr>
          <a:lstStyle/>
          <a:p>
            <a:r>
              <a:rPr lang="cs-CZ" sz="2800" b="1" noProof="0" dirty="0">
                <a:latin typeface="+mn-lt"/>
              </a:rPr>
              <a:t>Shrnutí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EF273CB9-6A0E-B925-F4FE-21E13A592B57}"/>
              </a:ext>
            </a:extLst>
          </p:cNvPr>
          <p:cNvSpPr txBox="1">
            <a:spLocks/>
          </p:cNvSpPr>
          <p:nvPr/>
        </p:nvSpPr>
        <p:spPr>
          <a:xfrm>
            <a:off x="457401" y="1380379"/>
            <a:ext cx="11277195" cy="3464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+mn-lt"/>
              </a:defRPr>
            </a:lvl2pPr>
            <a:lvl3pPr marL="1200150" indent="-28575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Arial" panose="020B0604020202020204" pitchFamily="34" charset="0"/>
              <a:buChar char="•"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spcBef>
                <a:spcPts val="600"/>
              </a:spcBef>
              <a:buNone/>
            </a:pPr>
            <a:r>
              <a:rPr lang="cs-CZ" sz="2400" kern="0" dirty="0" err="1"/>
              <a:t>CaviPlasma</a:t>
            </a:r>
            <a:r>
              <a:rPr lang="cs-CZ" sz="2400" kern="0" dirty="0"/>
              <a:t> je patentově chráněná technologie schopná úpravy vody v řádu </a:t>
            </a:r>
            <a:r>
              <a:rPr lang="en-GB" sz="2400" kern="0" dirty="0"/>
              <a:t>m</a:t>
            </a:r>
            <a:r>
              <a:rPr lang="en-GB" sz="2400" kern="0" baseline="30000" dirty="0"/>
              <a:t>3</a:t>
            </a:r>
            <a:r>
              <a:rPr lang="en-GB" sz="2400" kern="0" dirty="0"/>
              <a:t>/</a:t>
            </a:r>
            <a:r>
              <a:rPr lang="cs-CZ" sz="2400" kern="0" dirty="0"/>
              <a:t>hod</a:t>
            </a:r>
          </a:p>
          <a:p>
            <a:pPr marL="72000" indent="0">
              <a:spcBef>
                <a:spcPts val="600"/>
              </a:spcBef>
              <a:buNone/>
            </a:pPr>
            <a:r>
              <a:rPr lang="cs-CZ" sz="2400" kern="0" dirty="0"/>
              <a:t>Průtok</a:t>
            </a:r>
            <a:r>
              <a:rPr lang="en-US" sz="2400" kern="0" dirty="0"/>
              <a:t> 1.5 m</a:t>
            </a:r>
            <a:r>
              <a:rPr lang="en-US" sz="2400" kern="0" baseline="30000" dirty="0"/>
              <a:t>3</a:t>
            </a:r>
            <a:r>
              <a:rPr lang="en-US" sz="2400" kern="0" dirty="0"/>
              <a:t>/h</a:t>
            </a:r>
            <a:r>
              <a:rPr lang="cs-CZ" sz="2400" kern="0" dirty="0"/>
              <a:t>od</a:t>
            </a:r>
            <a:r>
              <a:rPr lang="en-US" sz="2400" kern="0" dirty="0"/>
              <a:t> </a:t>
            </a:r>
            <a:r>
              <a:rPr lang="cs-CZ" sz="2400" kern="0" dirty="0"/>
              <a:t>na</a:t>
            </a:r>
            <a:r>
              <a:rPr lang="en-US" sz="2400" kern="0" dirty="0"/>
              <a:t> lab</a:t>
            </a:r>
            <a:r>
              <a:rPr lang="cs-CZ" sz="2400" kern="0" dirty="0"/>
              <a:t>. zařízení (snadný transport), resp. 15</a:t>
            </a:r>
            <a:r>
              <a:rPr lang="en-US" sz="2400" kern="0" dirty="0"/>
              <a:t> m</a:t>
            </a:r>
            <a:r>
              <a:rPr lang="en-US" sz="2400" kern="0" baseline="30000" dirty="0"/>
              <a:t>3</a:t>
            </a:r>
            <a:r>
              <a:rPr lang="en-US" sz="2400" kern="0" dirty="0"/>
              <a:t>/h</a:t>
            </a:r>
            <a:r>
              <a:rPr lang="cs-CZ" sz="2400" kern="0" dirty="0"/>
              <a:t>od  na stacionární jednotce)</a:t>
            </a:r>
            <a:r>
              <a:rPr lang="en-US" sz="2400" kern="0" dirty="0"/>
              <a:t> </a:t>
            </a:r>
          </a:p>
          <a:p>
            <a:pPr marL="72000" indent="0">
              <a:spcBef>
                <a:spcPts val="600"/>
              </a:spcBef>
              <a:buNone/>
            </a:pPr>
            <a:r>
              <a:rPr lang="cs-CZ" sz="2400" kern="0" dirty="0"/>
              <a:t>Energetická účinnost 1 kWh/m</a:t>
            </a:r>
            <a:r>
              <a:rPr lang="cs-CZ" sz="2400" kern="0" baseline="30000" dirty="0"/>
              <a:t>3</a:t>
            </a:r>
            <a:r>
              <a:rPr lang="cs-CZ" sz="2400" kern="0" dirty="0"/>
              <a:t> při 10 mg/l generovaného H</a:t>
            </a:r>
            <a:r>
              <a:rPr lang="cs-CZ" sz="2400" kern="0" baseline="-25000" dirty="0"/>
              <a:t>2</a:t>
            </a:r>
            <a:r>
              <a:rPr lang="cs-CZ" sz="2400" kern="0" dirty="0"/>
              <a:t>O</a:t>
            </a:r>
            <a:r>
              <a:rPr lang="cs-CZ" sz="2400" kern="0" baseline="-25000" dirty="0"/>
              <a:t>2</a:t>
            </a:r>
            <a:r>
              <a:rPr lang="cs-CZ" sz="2400" kern="0" dirty="0"/>
              <a:t>,</a:t>
            </a:r>
            <a:r>
              <a:rPr lang="cs-CZ" sz="2400" kern="0" baseline="-25000" dirty="0"/>
              <a:t> </a:t>
            </a:r>
            <a:r>
              <a:rPr lang="cs-CZ" sz="2400" kern="0" dirty="0"/>
              <a:t>výtěžnost peroxidu vodíku je až 9.5 g/kWh </a:t>
            </a:r>
          </a:p>
          <a:p>
            <a:pPr marL="72000" indent="0">
              <a:spcBef>
                <a:spcPts val="600"/>
              </a:spcBef>
              <a:buNone/>
            </a:pPr>
            <a:r>
              <a:rPr lang="cs-CZ" sz="2400" kern="0" dirty="0"/>
              <a:t>Nedochází k okyselování vody – čistě vodní chemie (pH vzroste o cca +0,5 jednotky)</a:t>
            </a:r>
          </a:p>
          <a:p>
            <a:pPr marL="72000" indent="0">
              <a:spcBef>
                <a:spcPts val="600"/>
              </a:spcBef>
              <a:buNone/>
            </a:pPr>
            <a:r>
              <a:rPr lang="cs-CZ" sz="2400" kern="0" dirty="0"/>
              <a:t>CaviPlasma nabízí zajímavý potenciál pro biocidní aplikace a čistění vody  (in-</a:t>
            </a:r>
            <a:r>
              <a:rPr lang="cs-CZ" sz="2400" kern="0" dirty="0" err="1"/>
              <a:t>situ</a:t>
            </a:r>
            <a:r>
              <a:rPr lang="cs-CZ" sz="2400" kern="0" dirty="0"/>
              <a:t>/PAW)</a:t>
            </a:r>
          </a:p>
        </p:txBody>
      </p:sp>
    </p:spTree>
    <p:extLst>
      <p:ext uri="{BB962C8B-B14F-4D97-AF65-F5344CB8AC3E}">
        <p14:creationId xmlns:p14="http://schemas.microsoft.com/office/powerpoint/2010/main" val="132882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A104C45-2DCC-7AA7-5668-EBD848004924}"/>
              </a:ext>
            </a:extLst>
          </p:cNvPr>
          <p:cNvSpPr txBox="1"/>
          <p:nvPr/>
        </p:nvSpPr>
        <p:spPr>
          <a:xfrm>
            <a:off x="397561" y="5253041"/>
            <a:ext cx="11396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just">
              <a:spcBef>
                <a:spcPts val="0"/>
              </a:spcBef>
              <a:spcAft>
                <a:spcPts val="600"/>
              </a:spcAft>
            </a:pPr>
            <a:r>
              <a:rPr lang="cs-CZ" sz="2000" i="1" dirty="0">
                <a:effectLst/>
                <a:ea typeface="Times New Roman" panose="02020603050405020304" pitchFamily="18" charset="0"/>
              </a:rPr>
              <a:t>Děkujeme Grantové agentuře ČR za podporu tohoto výzkumu v rámci projektu č. GA22-11456S. Výzkum je podporován také Technologickou agenturou České republiky v rámci projektu č. SS01020006. Studie byly realizovány také v rámci výzkumného projektu č. QK21010030, podpořeného Ministerstvem zemědělství ČR. Tato práce je také výsledkem spolupráce v rámci akce COST CA19110.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A3E7BC-9239-DE81-0035-2967410931C1}"/>
              </a:ext>
            </a:extLst>
          </p:cNvPr>
          <p:cNvSpPr txBox="1"/>
          <p:nvPr/>
        </p:nvSpPr>
        <p:spPr>
          <a:xfrm>
            <a:off x="2745819" y="2502753"/>
            <a:ext cx="67003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Děkuji za pozornost !</a:t>
            </a:r>
          </a:p>
        </p:txBody>
      </p:sp>
    </p:spTree>
    <p:extLst>
      <p:ext uri="{BB962C8B-B14F-4D97-AF65-F5344CB8AC3E}">
        <p14:creationId xmlns:p14="http://schemas.microsoft.com/office/powerpoint/2010/main" val="245960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626EB0F-1FEF-F60C-BD70-7EB37616CA9D}"/>
              </a:ext>
            </a:extLst>
          </p:cNvPr>
          <p:cNvSpPr txBox="1"/>
          <p:nvPr/>
        </p:nvSpPr>
        <p:spPr>
          <a:xfrm>
            <a:off x="414000" y="215702"/>
            <a:ext cx="2134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/>
              <a:t>Výboj ve vodě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55E03A-2D76-1588-300C-EF628F132935}"/>
              </a:ext>
            </a:extLst>
          </p:cNvPr>
          <p:cNvSpPr txBox="1">
            <a:spLocks/>
          </p:cNvSpPr>
          <p:nvPr/>
        </p:nvSpPr>
        <p:spPr>
          <a:xfrm>
            <a:off x="414000" y="932179"/>
            <a:ext cx="5960168" cy="3040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dirty="0"/>
              <a:t>Vysoké průrazné napětí &gt; 1 MV/cm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Při zajištění plynné fáze &gt; </a:t>
            </a:r>
            <a:r>
              <a:rPr lang="cs-CZ" sz="2400" dirty="0" err="1"/>
              <a:t>kV</a:t>
            </a:r>
            <a:r>
              <a:rPr lang="cs-CZ" sz="2400" dirty="0"/>
              <a:t>/cm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Ohmický ohřev a odpaření kapaliny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Výboj nad hladinou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Výboj v aerosolu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Výboj v kavitách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F52829-5490-1391-4666-0E6EFE65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40" y="412945"/>
            <a:ext cx="2520000" cy="22816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B02411-D70F-CFEB-0429-DF1CCF87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28" y="449978"/>
            <a:ext cx="2520000" cy="22076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40BED95-21F6-8321-59CA-DFCEA6D6CB3B}"/>
              </a:ext>
            </a:extLst>
          </p:cNvPr>
          <p:cNvSpPr txBox="1"/>
          <p:nvPr/>
        </p:nvSpPr>
        <p:spPr>
          <a:xfrm>
            <a:off x="6934102" y="2694615"/>
            <a:ext cx="443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Schéma výboje nad hladinou a v aerosolu [1] 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F6158B9-4A4C-FDDB-2003-7D82F8B585E9}"/>
              </a:ext>
            </a:extLst>
          </p:cNvPr>
          <p:cNvSpPr txBox="1">
            <a:spLocks/>
          </p:cNvSpPr>
          <p:nvPr/>
        </p:nvSpPr>
        <p:spPr>
          <a:xfrm>
            <a:off x="414000" y="4851865"/>
            <a:ext cx="6280422" cy="17261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dirty="0"/>
              <a:t>Vznik, růst a zánik kavit v kapalině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Nízký tlak v kavitách (cca 3 </a:t>
            </a:r>
            <a:r>
              <a:rPr lang="cs-CZ" sz="2400" dirty="0" err="1"/>
              <a:t>kPa</a:t>
            </a:r>
            <a:r>
              <a:rPr lang="cs-CZ" sz="2400" dirty="0"/>
              <a:t>)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Výboj ve vodních parách</a:t>
            </a:r>
          </a:p>
          <a:p>
            <a:pPr>
              <a:spcAft>
                <a:spcPts val="600"/>
              </a:spcAft>
            </a:pPr>
            <a:endParaRPr lang="cs-CZ" sz="25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DC1A84-AF40-5D0D-40F3-82A4A4B747D9}"/>
              </a:ext>
            </a:extLst>
          </p:cNvPr>
          <p:cNvSpPr txBox="1"/>
          <p:nvPr/>
        </p:nvSpPr>
        <p:spPr>
          <a:xfrm>
            <a:off x="414000" y="4135388"/>
            <a:ext cx="1347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/>
              <a:t>Kavitace</a:t>
            </a:r>
          </a:p>
        </p:txBody>
      </p:sp>
      <p:pic>
        <p:nvPicPr>
          <p:cNvPr id="13" name="Zástupný obsah 6">
            <a:extLst>
              <a:ext uri="{FF2B5EF4-FFF2-40B4-BE49-F238E27FC236}">
                <a16:creationId xmlns:a16="http://schemas.microsoft.com/office/drawing/2014/main" id="{3B6B8E89-E0CD-B320-6A79-43BBCA02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64" y="3684362"/>
            <a:ext cx="4345054" cy="2172527"/>
          </a:xfrm>
          <a:prstGeom prst="rect">
            <a:avLst/>
          </a:prstGeom>
          <a:noFill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FBBD839-068B-8E77-5128-436E92D6FBDC}"/>
              </a:ext>
            </a:extLst>
          </p:cNvPr>
          <p:cNvSpPr txBox="1"/>
          <p:nvPr/>
        </p:nvSpPr>
        <p:spPr>
          <a:xfrm>
            <a:off x="5364628" y="5856889"/>
            <a:ext cx="394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Znázornění hydrodynamické kavitace [2]</a:t>
            </a:r>
          </a:p>
        </p:txBody>
      </p:sp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A496BD33-4C1A-9C05-6A78-C2D4D6314B78}"/>
              </a:ext>
            </a:extLst>
          </p:cNvPr>
          <p:cNvSpPr txBox="1">
            <a:spLocks/>
          </p:cNvSpPr>
          <p:nvPr/>
        </p:nvSpPr>
        <p:spPr>
          <a:xfrm>
            <a:off x="180422" y="6428247"/>
            <a:ext cx="9819984" cy="25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solidFill>
                  <a:srgbClr val="000000"/>
                </a:solidFill>
              </a:rPr>
              <a:t>[1] </a:t>
            </a:r>
            <a:r>
              <a:rPr lang="cs-CZ" dirty="0" err="1">
                <a:solidFill>
                  <a:srgbClr val="000000"/>
                </a:solidFill>
              </a:rPr>
              <a:t>Kovaevi</a:t>
            </a:r>
            <a:r>
              <a:rPr lang="cs-CZ" dirty="0">
                <a:solidFill>
                  <a:srgbClr val="000000"/>
                </a:solidFill>
              </a:rPr>
              <a:t> V. et al. (2022). </a:t>
            </a:r>
            <a:r>
              <a:rPr lang="cs-CZ" dirty="0" err="1">
                <a:solidFill>
                  <a:srgbClr val="000000"/>
                </a:solidFill>
              </a:rPr>
              <a:t>Low-temperature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plasmas</a:t>
            </a:r>
            <a:r>
              <a:rPr lang="cs-CZ" dirty="0">
                <a:solidFill>
                  <a:srgbClr val="000000"/>
                </a:solidFill>
              </a:rPr>
              <a:t> in </a:t>
            </a:r>
            <a:r>
              <a:rPr lang="cs-CZ" dirty="0" err="1">
                <a:solidFill>
                  <a:srgbClr val="000000"/>
                </a:solidFill>
              </a:rPr>
              <a:t>contact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with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liquids</a:t>
            </a:r>
            <a:r>
              <a:rPr lang="cs-CZ" dirty="0">
                <a:solidFill>
                  <a:srgbClr val="000000"/>
                </a:solidFill>
              </a:rPr>
              <a:t> – a </a:t>
            </a:r>
            <a:r>
              <a:rPr lang="cs-CZ" dirty="0" err="1">
                <a:solidFill>
                  <a:srgbClr val="000000"/>
                </a:solidFill>
              </a:rPr>
              <a:t>review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recent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progress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challenges</a:t>
            </a:r>
            <a:r>
              <a:rPr lang="cs-CZ" dirty="0">
                <a:solidFill>
                  <a:srgbClr val="000000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0A7F34C2-97BA-FD56-145D-0F1E3B0264AC}"/>
              </a:ext>
            </a:extLst>
          </p:cNvPr>
          <p:cNvSpPr txBox="1">
            <a:spLocks/>
          </p:cNvSpPr>
          <p:nvPr/>
        </p:nvSpPr>
        <p:spPr>
          <a:xfrm>
            <a:off x="918000" y="6578002"/>
            <a:ext cx="9819984" cy="25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>
                <a:solidFill>
                  <a:srgbClr val="000000"/>
                </a:solidFill>
              </a:rPr>
              <a:t>[2] Zheng H. et al. (2022). Recent Developments in Hydrodynamic Cavitation </a:t>
            </a:r>
            <a:r>
              <a:rPr lang="en-US">
                <a:solidFill>
                  <a:srgbClr val="000000"/>
                </a:solidFill>
              </a:rPr>
              <a:t>Reactors: Cavitation Mechanism, Reactor Design, and Applications</a:t>
            </a:r>
            <a:r>
              <a:rPr lang="cs-CZ">
                <a:solidFill>
                  <a:srgbClr val="000000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793A7847-FB25-9940-9A21-B1AF958C646D}"/>
              </a:ext>
            </a:extLst>
          </p:cNvPr>
          <p:cNvSpPr txBox="1">
            <a:spLocks/>
          </p:cNvSpPr>
          <p:nvPr/>
        </p:nvSpPr>
        <p:spPr>
          <a:xfrm>
            <a:off x="11597114" y="6373704"/>
            <a:ext cx="270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12418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>
            <a:extLst>
              <a:ext uri="{FF2B5EF4-FFF2-40B4-BE49-F238E27FC236}">
                <a16:creationId xmlns:a16="http://schemas.microsoft.com/office/drawing/2014/main" id="{D4036651-446A-D5FC-E6F4-840D68DBC84D}"/>
              </a:ext>
            </a:extLst>
          </p:cNvPr>
          <p:cNvSpPr txBox="1"/>
          <p:nvPr/>
        </p:nvSpPr>
        <p:spPr>
          <a:xfrm>
            <a:off x="470437" y="212713"/>
            <a:ext cx="39560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/>
              <a:t>CaviPlasma technologie</a:t>
            </a:r>
          </a:p>
        </p:txBody>
      </p:sp>
      <p:pic>
        <p:nvPicPr>
          <p:cNvPr id="2" name="Obrázek 1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590FCEFA-145D-DCC3-B3D9-53633CF11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50" y="1856823"/>
            <a:ext cx="6298749" cy="1261862"/>
          </a:xfrm>
          <a:prstGeom prst="rect">
            <a:avLst/>
          </a:prstGeom>
        </p:spPr>
      </p:pic>
      <p:pic>
        <p:nvPicPr>
          <p:cNvPr id="5" name="Obrázek 4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AA7599BD-5B9E-5410-A76E-EFDE333F5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73" y="3606790"/>
            <a:ext cx="6064973" cy="2203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F4194A-7D8B-3C87-0829-78D7FCF0A9B2}"/>
              </a:ext>
            </a:extLst>
          </p:cNvPr>
          <p:cNvSpPr txBox="1"/>
          <p:nvPr/>
        </p:nvSpPr>
        <p:spPr>
          <a:xfrm>
            <a:off x="5300933" y="5935988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Plazmový výboj v hydrodynamické kavitaci (nahoře), </a:t>
            </a:r>
          </a:p>
          <a:p>
            <a:pPr algn="l"/>
            <a:r>
              <a:rPr lang="cs-CZ" sz="1800" dirty="0">
                <a:latin typeface="+mn-lt"/>
              </a:rPr>
              <a:t>schéma výboje (uprostřed) a schéma celé aparatury (dole)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C56E744-7F36-7BC3-306C-1A76E233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2" y="0"/>
            <a:ext cx="6766558" cy="159398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7317B3A-E619-7192-504E-5E8EB579F649}"/>
              </a:ext>
            </a:extLst>
          </p:cNvPr>
          <p:cNvSpPr txBox="1"/>
          <p:nvPr/>
        </p:nvSpPr>
        <p:spPr>
          <a:xfrm>
            <a:off x="470437" y="627713"/>
            <a:ext cx="396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Patenty: CZ 308532, PCT WO2021/115498 A1</a:t>
            </a:r>
          </a:p>
        </p:txBody>
      </p:sp>
      <p:graphicFrame>
        <p:nvGraphicFramePr>
          <p:cNvPr id="4" name="Tabulka 10">
            <a:extLst>
              <a:ext uri="{FF2B5EF4-FFF2-40B4-BE49-F238E27FC236}">
                <a16:creationId xmlns:a16="http://schemas.microsoft.com/office/drawing/2014/main" id="{D5AB6548-2C09-B925-7EF5-8845C153CF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998068"/>
              </p:ext>
            </p:extLst>
          </p:nvPr>
        </p:nvGraphicFramePr>
        <p:xfrm>
          <a:off x="0" y="1712202"/>
          <a:ext cx="5893250" cy="396094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893250">
                  <a:extLst>
                    <a:ext uri="{9D8B030D-6E8A-4147-A177-3AD203B41FA5}">
                      <a16:colId xmlns:a16="http://schemas.microsoft.com/office/drawing/2014/main" val="3524965652"/>
                    </a:ext>
                  </a:extLst>
                </a:gridCol>
              </a:tblGrid>
              <a:tr h="565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Tlak v kavitách cca 3 kPa : dlouhý život radikálů</a:t>
                      </a:r>
                      <a:endParaRPr lang="en-GB" sz="2000" b="1" noProof="0" dirty="0"/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4054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Průtok vody (</a:t>
                      </a:r>
                      <a:r>
                        <a:rPr lang="cs-CZ" sz="2000" b="1" noProof="0" dirty="0" err="1"/>
                        <a:t>lab</a:t>
                      </a:r>
                      <a:r>
                        <a:rPr lang="cs-CZ" sz="2000" b="1" noProof="0" dirty="0"/>
                        <a:t>. jednotka) : </a:t>
                      </a:r>
                      <a:r>
                        <a:rPr lang="en-GB" sz="2000" b="1" noProof="0" dirty="0"/>
                        <a:t>1.5 m</a:t>
                      </a:r>
                      <a:r>
                        <a:rPr lang="en-GB" sz="2000" b="1" baseline="30000" noProof="0" dirty="0"/>
                        <a:t>3</a:t>
                      </a:r>
                      <a:r>
                        <a:rPr lang="en-GB" sz="2000" b="1" noProof="0" dirty="0"/>
                        <a:t>/h / 0.4 l/s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3452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Bezpečné buzení : </a:t>
                      </a:r>
                      <a:r>
                        <a:rPr lang="en-GB" sz="2000" b="1" noProof="0" dirty="0"/>
                        <a:t>1 kW @ </a:t>
                      </a:r>
                      <a:r>
                        <a:rPr lang="cs-CZ" sz="2000" b="1" noProof="0" dirty="0"/>
                        <a:t>33</a:t>
                      </a:r>
                      <a:r>
                        <a:rPr lang="en-GB" sz="2000" b="1" noProof="0" dirty="0"/>
                        <a:t> kHz</a:t>
                      </a:r>
                      <a:r>
                        <a:rPr lang="cs-CZ" sz="2000" b="1" noProof="0" dirty="0"/>
                        <a:t>, 6 </a:t>
                      </a:r>
                      <a:r>
                        <a:rPr lang="cs-CZ" sz="2000" b="1" noProof="0" dirty="0" err="1"/>
                        <a:t>kV</a:t>
                      </a:r>
                      <a:r>
                        <a:rPr lang="cs-CZ" sz="2000" b="1" baseline="-25000" noProof="0" dirty="0" err="1"/>
                        <a:t>amp</a:t>
                      </a:r>
                      <a:endParaRPr lang="en-GB" sz="2000" b="1" noProof="0" dirty="0"/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70459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Možnost výběru materiálu elektrod: </a:t>
                      </a:r>
                      <a:r>
                        <a:rPr lang="en-GB" sz="2000" b="1" noProof="0" dirty="0"/>
                        <a:t>Cu, C, </a:t>
                      </a:r>
                      <a:r>
                        <a:rPr lang="cs-CZ" sz="2000" b="1" noProof="0" dirty="0"/>
                        <a:t>ocel,..</a:t>
                      </a:r>
                      <a:endParaRPr lang="en-GB" sz="2000" b="1" noProof="0" dirty="0"/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858681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Široký rozsah vodivostí : </a:t>
                      </a:r>
                      <a:r>
                        <a:rPr lang="en-GB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demi 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až 5</a:t>
                      </a:r>
                      <a:r>
                        <a:rPr lang="en-GB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mS/cm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47245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Uzavřený (vsázka) </a:t>
                      </a:r>
                      <a:r>
                        <a:rPr lang="en-GB" sz="2000" b="1" noProof="0" dirty="0"/>
                        <a:t>/ </a:t>
                      </a:r>
                      <a:r>
                        <a:rPr lang="cs-CZ" sz="2000" b="1" noProof="0" dirty="0"/>
                        <a:t>Otevřený </a:t>
                      </a:r>
                      <a:r>
                        <a:rPr lang="en-GB" sz="2000" b="1" noProof="0" dirty="0"/>
                        <a:t>(</a:t>
                      </a:r>
                      <a:r>
                        <a:rPr lang="cs-CZ" sz="2000" b="1" noProof="0" dirty="0"/>
                        <a:t>průtočný</a:t>
                      </a:r>
                      <a:r>
                        <a:rPr lang="en-GB" sz="2000" b="1" noProof="0" dirty="0"/>
                        <a:t>)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131324"/>
                  </a:ext>
                </a:extLst>
              </a:tr>
              <a:tr h="565849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Fortifikace</a:t>
                      </a:r>
                      <a:r>
                        <a:rPr lang="en-GB" sz="2000" b="1" noProof="0" dirty="0"/>
                        <a:t> (demi</a:t>
                      </a:r>
                      <a:r>
                        <a:rPr lang="cs-CZ" sz="2000" b="1" noProof="0" dirty="0"/>
                        <a:t>-voda</a:t>
                      </a:r>
                      <a:r>
                        <a:rPr lang="en-GB" sz="2000" b="1" noProof="0" dirty="0"/>
                        <a:t>, </a:t>
                      </a:r>
                      <a:r>
                        <a:rPr lang="cs-CZ" sz="2000" b="1" noProof="0" dirty="0"/>
                        <a:t>roztoky</a:t>
                      </a:r>
                      <a:r>
                        <a:rPr lang="en-GB" sz="2000" b="1" noProof="0" dirty="0"/>
                        <a:t>, </a:t>
                      </a:r>
                      <a:r>
                        <a:rPr lang="cs-CZ" sz="2000" b="1" noProof="0" dirty="0"/>
                        <a:t>suspenze</a:t>
                      </a:r>
                      <a:r>
                        <a:rPr lang="en-GB" sz="2000" b="1" noProof="0" dirty="0"/>
                        <a:t>)</a:t>
                      </a:r>
                    </a:p>
                  </a:txBody>
                  <a:tcPr marL="83127" marR="831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588835"/>
                  </a:ext>
                </a:extLst>
              </a:tr>
            </a:tbl>
          </a:graphicData>
        </a:graphic>
      </p:graphicFrame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2803E311-75B9-D5B2-D7A4-EE4A07FFA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97114" y="6373704"/>
            <a:ext cx="270768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3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54511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ADD30A16-D737-4F86-B875-55CEFC42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0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7D89475-5A63-BE66-4CCE-BEE7C8437E24}"/>
              </a:ext>
            </a:extLst>
          </p:cNvPr>
          <p:cNvSpPr txBox="1"/>
          <p:nvPr/>
        </p:nvSpPr>
        <p:spPr>
          <a:xfrm>
            <a:off x="285751" y="225561"/>
            <a:ext cx="44911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/>
              <a:t>Princip technologie </a:t>
            </a:r>
            <a:r>
              <a:rPr lang="cs-CZ" sz="2600" b="1" dirty="0" err="1"/>
              <a:t>CaviPlasma</a:t>
            </a:r>
            <a:endParaRPr lang="cs-CZ" sz="2600" b="1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1FF415C-1020-628D-F7AE-864D86D6A6A0}"/>
              </a:ext>
            </a:extLst>
          </p:cNvPr>
          <p:cNvSpPr txBox="1">
            <a:spLocks/>
          </p:cNvSpPr>
          <p:nvPr/>
        </p:nvSpPr>
        <p:spPr>
          <a:xfrm>
            <a:off x="413999" y="779559"/>
            <a:ext cx="5236361" cy="57984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dirty="0"/>
              <a:t>UV záření</a:t>
            </a:r>
          </a:p>
          <a:p>
            <a:pPr algn="just"/>
            <a:r>
              <a:rPr lang="cs-CZ" sz="2400" b="1" dirty="0"/>
              <a:t>Aktivní částice </a:t>
            </a:r>
            <a:r>
              <a:rPr lang="cs-CZ" sz="2400" dirty="0"/>
              <a:t>(peroxidy, hydroxylové radikály, ozon):</a:t>
            </a:r>
            <a:endParaRPr lang="cs-CZ" sz="2400" b="0" i="0" u="none" strike="noStrike" baseline="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pt-BR" sz="2000" b="0" i="0" u="none" strike="noStrike" baseline="0" dirty="0"/>
              <a:t>H</a:t>
            </a:r>
            <a:r>
              <a:rPr lang="pt-BR" sz="2000" b="0" i="0" u="none" strike="noStrike" baseline="-25000" dirty="0"/>
              <a:t>2</a:t>
            </a:r>
            <a:r>
              <a:rPr lang="pt-BR" sz="2000" b="0" i="0" u="none" strike="noStrike" baseline="0" dirty="0"/>
              <a:t>O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+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e</a:t>
            </a:r>
            <a:r>
              <a:rPr lang="pt-BR" sz="2000" b="0" i="0" u="none" strike="noStrike" baseline="30000" dirty="0"/>
              <a:t>∗</a:t>
            </a:r>
            <a:r>
              <a:rPr lang="pt-BR" sz="2000" b="0" i="0" u="none" strike="noStrike" baseline="0" dirty="0"/>
              <a:t> </a:t>
            </a:r>
            <a:r>
              <a:rPr lang="cs-CZ" sz="2000" dirty="0">
                <a:latin typeface="+mn-lt"/>
              </a:rPr>
              <a:t>→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OH•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+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H•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+</a:t>
            </a:r>
            <a:r>
              <a:rPr lang="cs-CZ" sz="2000" b="0" i="0" u="none" strike="noStrike" baseline="0" dirty="0"/>
              <a:t> </a:t>
            </a:r>
            <a:r>
              <a:rPr lang="pt-BR" sz="2000" b="0" i="0" u="none" strike="noStrike" baseline="0" dirty="0"/>
              <a:t>e</a:t>
            </a:r>
            <a:endParaRPr lang="cs-CZ" sz="2000" b="0" i="0" u="none" strike="noStrike" baseline="0" dirty="0"/>
          </a:p>
          <a:p>
            <a:pPr marL="0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sz="2000" b="0" i="0" u="none" strike="noStrike" baseline="0" dirty="0"/>
              <a:t>RH + OH• → R• + H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O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cs-CZ" sz="2000" b="0" i="0" u="none" strike="noStrike" baseline="0" dirty="0"/>
              <a:t>OH• + OH• → H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O</a:t>
            </a:r>
            <a:r>
              <a:rPr lang="cs-CZ" sz="2000" b="0" i="0" u="none" strike="noStrike" baseline="-25000" dirty="0"/>
              <a:t>2</a:t>
            </a:r>
          </a:p>
          <a:p>
            <a:pPr marL="0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sz="2000" b="0" i="0" u="none" strike="noStrike" baseline="0" dirty="0"/>
              <a:t>H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O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 + foton </a:t>
            </a:r>
            <a:r>
              <a:rPr lang="el-GR" sz="2000" b="0" i="0" u="none" strike="noStrike" baseline="0" dirty="0"/>
              <a:t>→</a:t>
            </a:r>
            <a:r>
              <a:rPr lang="cs-CZ" sz="2000" b="0" i="0" u="none" strike="noStrike" baseline="0" dirty="0"/>
              <a:t> OH• + OH•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cs-CZ" sz="2000" b="0" i="0" u="none" strike="noStrike" baseline="0" dirty="0"/>
              <a:t>H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O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 → H</a:t>
            </a:r>
            <a:r>
              <a:rPr lang="cs-CZ" sz="2000" b="0" i="0" u="none" strike="noStrike" baseline="30000" dirty="0"/>
              <a:t>+</a:t>
            </a:r>
            <a:r>
              <a:rPr lang="cs-CZ" sz="2000" b="0" i="0" u="none" strike="noStrike" baseline="0" dirty="0"/>
              <a:t> + HO</a:t>
            </a:r>
            <a:r>
              <a:rPr lang="cs-CZ" sz="2000" b="0" i="0" u="none" strike="noStrike" baseline="-25000" dirty="0"/>
              <a:t>2</a:t>
            </a:r>
            <a:endParaRPr lang="cs-CZ" sz="2000" baseline="-25000" dirty="0"/>
          </a:p>
          <a:p>
            <a:pPr marL="0" indent="0" algn="l">
              <a:spcBef>
                <a:spcPts val="600"/>
              </a:spcBef>
              <a:buNone/>
            </a:pPr>
            <a:r>
              <a:rPr lang="cs-CZ" sz="2000" b="0" i="0" u="none" strike="noStrike" baseline="0" dirty="0"/>
              <a:t>O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 + e</a:t>
            </a:r>
            <a:r>
              <a:rPr lang="cs-CZ" sz="2000" b="0" i="0" u="none" strike="noStrike" baseline="30000" dirty="0"/>
              <a:t>∗</a:t>
            </a:r>
            <a:r>
              <a:rPr lang="cs-CZ" sz="2000" b="0" i="0" u="none" strike="noStrike" baseline="0" dirty="0"/>
              <a:t> → O• + O•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cs-CZ" sz="2000" b="0" i="0" u="none" strike="noStrike" baseline="0" dirty="0"/>
              <a:t>O• + O</a:t>
            </a:r>
            <a:r>
              <a:rPr lang="cs-CZ" sz="2000" b="0" i="0" u="none" strike="noStrike" baseline="-25000" dirty="0"/>
              <a:t>2</a:t>
            </a:r>
            <a:r>
              <a:rPr lang="cs-CZ" sz="2000" b="0" i="0" u="none" strike="noStrike" baseline="0" dirty="0"/>
              <a:t> → O</a:t>
            </a:r>
            <a:r>
              <a:rPr lang="cs-CZ" sz="2000" b="0" i="0" u="none" strike="noStrike" baseline="-25000" dirty="0"/>
              <a:t>3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400" b="1" dirty="0"/>
              <a:t>Mechanický stres </a:t>
            </a:r>
            <a:r>
              <a:rPr lang="cs-CZ" sz="2400" dirty="0"/>
              <a:t>při kolapsu kavit</a:t>
            </a:r>
            <a:endParaRPr lang="cs-CZ" sz="2400" b="1" dirty="0"/>
          </a:p>
          <a:p>
            <a:pPr>
              <a:spcAft>
                <a:spcPts val="600"/>
              </a:spcAft>
            </a:pPr>
            <a:endParaRPr lang="cs-CZ" sz="2400" dirty="0"/>
          </a:p>
        </p:txBody>
      </p:sp>
      <p:pic>
        <p:nvPicPr>
          <p:cNvPr id="14" name="Obrázek 13" descr="Obsah obrázku text, diagram, Písmo, řada/pruh&#10;&#10;Popis byl vytvořen automaticky">
            <a:extLst>
              <a:ext uri="{FF2B5EF4-FFF2-40B4-BE49-F238E27FC236}">
                <a16:creationId xmlns:a16="http://schemas.microsoft.com/office/drawing/2014/main" id="{9AC1AF75-08BB-BD09-45B6-220BFB751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60" y="967937"/>
            <a:ext cx="6521673" cy="4830415"/>
          </a:xfrm>
          <a:prstGeom prst="rect">
            <a:avLst/>
          </a:prstGeom>
        </p:spPr>
      </p:pic>
      <p:pic>
        <p:nvPicPr>
          <p:cNvPr id="6" name="Obrázek 5" descr="Obsah obrázku text, Písmo, snímek obrazovky, číslo&#10;&#10;Popis byl vytvořen automaticky">
            <a:extLst>
              <a:ext uri="{FF2B5EF4-FFF2-40B4-BE49-F238E27FC236}">
                <a16:creationId xmlns:a16="http://schemas.microsoft.com/office/drawing/2014/main" id="{6D87770E-8582-147F-5E57-0CF6A47F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2" y="2954299"/>
            <a:ext cx="2156758" cy="1760364"/>
          </a:xfrm>
          <a:prstGeom prst="rect">
            <a:avLst/>
          </a:prstGeom>
        </p:spPr>
      </p:pic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0B035C5B-1179-9D18-A0EA-CBB752C96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97114" y="6373704"/>
            <a:ext cx="270768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4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89703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204278E-7D05-424C-8376-D396CE60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72" y="317130"/>
            <a:ext cx="11193456" cy="451576"/>
          </a:xfrm>
        </p:spPr>
        <p:txBody>
          <a:bodyPr>
            <a:normAutofit/>
          </a:bodyPr>
          <a:lstStyle/>
          <a:p>
            <a:r>
              <a:rPr lang="cs-CZ" sz="2400" b="1" noProof="0" dirty="0">
                <a:latin typeface="+mn-lt"/>
              </a:rPr>
              <a:t>CaviPlasma – klíčové aplikační parametry</a:t>
            </a:r>
          </a:p>
        </p:txBody>
      </p:sp>
      <p:graphicFrame>
        <p:nvGraphicFramePr>
          <p:cNvPr id="13" name="Tabulka 10">
            <a:extLst>
              <a:ext uri="{FF2B5EF4-FFF2-40B4-BE49-F238E27FC236}">
                <a16:creationId xmlns:a16="http://schemas.microsoft.com/office/drawing/2014/main" id="{F6A4713B-8C33-4B09-BC3E-C84CEF0EAF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556152"/>
              </p:ext>
            </p:extLst>
          </p:nvPr>
        </p:nvGraphicFramePr>
        <p:xfrm>
          <a:off x="5195966" y="1545938"/>
          <a:ext cx="6264198" cy="427362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6264198">
                  <a:extLst>
                    <a:ext uri="{9D8B030D-6E8A-4147-A177-3AD203B41FA5}">
                      <a16:colId xmlns:a16="http://schemas.microsoft.com/office/drawing/2014/main" val="3524965652"/>
                    </a:ext>
                  </a:extLst>
                </a:gridCol>
              </a:tblGrid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Založeno na 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000" b="1" kern="1200" baseline="-250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2000" b="1" kern="1200" baseline="-250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chemii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; G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000" b="1" kern="1200" baseline="-250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2000" b="1" kern="1200" baseline="-250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9.5 g </a:t>
                      </a: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kWh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4054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Vysoce účinná generace radikálů : jednotky </a:t>
                      </a:r>
                      <a:r>
                        <a:rPr lang="cs-CZ" sz="2000" b="1" kern="1200" noProof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endParaRPr lang="en-US" sz="2000" b="1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885091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Škálovatelnost </a:t>
                      </a:r>
                      <a:r>
                        <a:rPr lang="en-US" sz="2000" b="1" noProof="0" dirty="0"/>
                        <a:t>(</a:t>
                      </a:r>
                      <a:r>
                        <a:rPr lang="cs-CZ" sz="2000" b="1" noProof="0" dirty="0"/>
                        <a:t>1, resp. 15 </a:t>
                      </a:r>
                      <a:r>
                        <a:rPr lang="en-US" sz="2000" b="1" noProof="0" dirty="0"/>
                        <a:t>m</a:t>
                      </a:r>
                      <a:r>
                        <a:rPr lang="en-US" sz="2000" b="1" baseline="30000" noProof="0" dirty="0"/>
                        <a:t>3</a:t>
                      </a:r>
                      <a:r>
                        <a:rPr lang="en-US" sz="2000" b="1" noProof="0" dirty="0"/>
                        <a:t>/h</a:t>
                      </a:r>
                      <a:r>
                        <a:rPr lang="cs-CZ" sz="2000" b="1" noProof="0" dirty="0"/>
                        <a:t> </a:t>
                      </a:r>
                      <a:r>
                        <a:rPr lang="cs-CZ" sz="2000" b="1" noProof="0" dirty="0" err="1"/>
                        <a:t>lab</a:t>
                      </a:r>
                      <a:r>
                        <a:rPr lang="cs-CZ" sz="2000" b="1" noProof="0" dirty="0"/>
                        <a:t>. jednotky</a:t>
                      </a:r>
                      <a:r>
                        <a:rPr lang="en-US" sz="2000" b="1" noProof="0" dirty="0"/>
                        <a:t>)</a:t>
                      </a:r>
                      <a:r>
                        <a:rPr lang="cs-CZ" sz="2000" b="1" noProof="0" dirty="0"/>
                        <a:t>, mobilní</a:t>
                      </a:r>
                      <a:endParaRPr lang="en-US" sz="2000" b="1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3452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Objemy </a:t>
                      </a:r>
                      <a:r>
                        <a:rPr lang="en-US" sz="2000" b="1" noProof="0" dirty="0"/>
                        <a:t>: </a:t>
                      </a:r>
                      <a:r>
                        <a:rPr lang="cs-CZ" sz="2000" b="1" noProof="0" dirty="0"/>
                        <a:t>neomezeno </a:t>
                      </a:r>
                      <a:r>
                        <a:rPr lang="cs-CZ" sz="2000" b="1" baseline="0" noProof="0" dirty="0"/>
                        <a:t>(200 l @ </a:t>
                      </a:r>
                      <a:r>
                        <a:rPr lang="en-US" sz="2000" b="1" noProof="0" dirty="0"/>
                        <a:t>1.5 m</a:t>
                      </a:r>
                      <a:r>
                        <a:rPr lang="en-US" sz="2000" b="1" baseline="30000" noProof="0" dirty="0"/>
                        <a:t>3</a:t>
                      </a:r>
                      <a:r>
                        <a:rPr lang="en-US" sz="2000" b="1" noProof="0" dirty="0"/>
                        <a:t>/h </a:t>
                      </a:r>
                      <a:r>
                        <a:rPr lang="cs-CZ" sz="2000" b="1" noProof="0" dirty="0"/>
                        <a:t>(</a:t>
                      </a:r>
                      <a:r>
                        <a:rPr lang="en-US" sz="2000" b="1" noProof="0" dirty="0"/>
                        <a:t>lab</a:t>
                      </a:r>
                      <a:r>
                        <a:rPr lang="cs-CZ" sz="2000" b="1" noProof="0" dirty="0"/>
                        <a:t>.</a:t>
                      </a:r>
                      <a:r>
                        <a:rPr lang="en-US" sz="2000" b="1" noProof="0" dirty="0"/>
                        <a:t>)</a:t>
                      </a:r>
                      <a:r>
                        <a:rPr lang="cs-CZ" sz="2000" b="1" noProof="0" dirty="0"/>
                        <a:t>)</a:t>
                      </a:r>
                      <a:endParaRPr lang="en-US" sz="2000" b="1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70459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Celková energetická účinnost </a:t>
                      </a:r>
                      <a:r>
                        <a:rPr lang="en-US" sz="2000" b="1" noProof="0" dirty="0"/>
                        <a:t>: 1 kWh</a:t>
                      </a:r>
                      <a:r>
                        <a:rPr lang="cs-CZ" sz="2000" b="1" noProof="0" dirty="0"/>
                        <a:t>/</a:t>
                      </a:r>
                      <a:r>
                        <a:rPr lang="en-US" sz="2000" b="1" noProof="0" dirty="0"/>
                        <a:t>m</a:t>
                      </a:r>
                      <a:r>
                        <a:rPr lang="en-US" sz="2000" b="1" baseline="30000" noProof="0" dirty="0"/>
                        <a:t>3</a:t>
                      </a:r>
                      <a:endParaRPr lang="en-US" sz="2000" b="1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858681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In-</a:t>
                      </a:r>
                      <a:r>
                        <a:rPr lang="cs-CZ" sz="2000" b="1" noProof="0" dirty="0" err="1"/>
                        <a:t>situ</a:t>
                      </a:r>
                      <a:r>
                        <a:rPr lang="en-US" sz="2000" b="1" noProof="0" dirty="0"/>
                        <a:t>/</a:t>
                      </a:r>
                      <a:r>
                        <a:rPr lang="cs-CZ" sz="2000" b="1" noProof="0" dirty="0"/>
                        <a:t>ex-</a:t>
                      </a:r>
                      <a:r>
                        <a:rPr lang="cs-CZ" sz="2000" b="1" noProof="0" dirty="0" err="1"/>
                        <a:t>situ</a:t>
                      </a:r>
                      <a:r>
                        <a:rPr lang="cs-CZ" sz="2000" b="1" noProof="0" dirty="0"/>
                        <a:t> účinky </a:t>
                      </a:r>
                      <a:r>
                        <a:rPr lang="en-US" sz="2000" b="1" noProof="0" dirty="0"/>
                        <a:t>(</a:t>
                      </a:r>
                      <a:r>
                        <a:rPr lang="cs-CZ" sz="2000" b="1" noProof="0" dirty="0"/>
                        <a:t>tzv. </a:t>
                      </a:r>
                      <a:r>
                        <a:rPr lang="en-US" sz="2000" b="1" noProof="0" dirty="0"/>
                        <a:t>PAW)</a:t>
                      </a:r>
                      <a:endParaRPr lang="en-US" sz="20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47245"/>
                  </a:ext>
                </a:extLst>
              </a:tr>
              <a:tr h="579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000" b="1" noProof="0" dirty="0"/>
                        <a:t>Vysoká účinnost dekontaminace : </a:t>
                      </a:r>
                      <a:r>
                        <a:rPr lang="cs-CZ" sz="2000" b="1" noProof="0" dirty="0" err="1"/>
                        <a:t>mikropolutanty</a:t>
                      </a:r>
                      <a:r>
                        <a:rPr lang="cs-CZ" sz="2000" b="1" noProof="0" dirty="0"/>
                        <a:t>, gram +</a:t>
                      </a:r>
                      <a:r>
                        <a:rPr lang="cs-CZ" sz="1800" b="1" baseline="0" noProof="0" dirty="0"/>
                        <a:t>/-</a:t>
                      </a:r>
                      <a:r>
                        <a:rPr lang="cs-CZ" sz="2000" b="1" baseline="0" noProof="0" dirty="0"/>
                        <a:t> bakterie, řasy, sinice, …</a:t>
                      </a:r>
                      <a:endParaRPr lang="en-US" sz="2000" b="1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131324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63A6C25D-B1D5-4765-98CD-B506A5B23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40" y="1442831"/>
            <a:ext cx="3896231" cy="4258277"/>
          </a:xfrm>
          <a:prstGeom prst="rect">
            <a:avLst/>
          </a:prstGeom>
        </p:spPr>
      </p:pic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117F3354-595C-5C90-3A33-C59FED3CA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97114" y="6373704"/>
            <a:ext cx="270768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5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6176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204278E-7D05-424C-8376-D396CE60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302264"/>
            <a:ext cx="10515600" cy="1325563"/>
          </a:xfrm>
        </p:spPr>
        <p:txBody>
          <a:bodyPr>
            <a:normAutofit/>
          </a:bodyPr>
          <a:lstStyle/>
          <a:p>
            <a:r>
              <a:rPr lang="cs-CZ" sz="2600" b="1" noProof="0" dirty="0">
                <a:latin typeface="+mn-lt"/>
              </a:rPr>
              <a:t>Aplikační testy technologie </a:t>
            </a:r>
            <a:r>
              <a:rPr lang="cs-CZ" sz="2600" b="1" noProof="0" dirty="0" err="1">
                <a:latin typeface="+mn-lt"/>
              </a:rPr>
              <a:t>CaviPlasma</a:t>
            </a:r>
            <a:endParaRPr lang="cs-CZ" sz="2600" b="1" noProof="0" dirty="0">
              <a:latin typeface="+mn-lt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BFA030-CAC1-41D6-BE24-482F1E77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22" y="1525601"/>
            <a:ext cx="11384109" cy="4465295"/>
          </a:xfrm>
        </p:spPr>
        <p:txBody>
          <a:bodyPr>
            <a:no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400" b="1" i="1" noProof="0" dirty="0"/>
              <a:t>Přímá dekontaminace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i="1" noProof="0" dirty="0"/>
              <a:t>in-</a:t>
            </a:r>
            <a:r>
              <a:rPr lang="cs-CZ" sz="2400" i="1" noProof="0" dirty="0" err="1"/>
              <a:t>situ</a:t>
            </a:r>
            <a:r>
              <a:rPr lang="cs-CZ" sz="2400" noProof="0" dirty="0"/>
              <a:t>: průchod kontaminované vody systémem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/>
              <a:t>přímé fyzikálně chemické působení (radikály, el. pole, UV, mechanický stres)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/>
              <a:t>sinice, bakterie, farmaka, toxiny, …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400" b="1" i="1" dirty="0"/>
              <a:t>N</a:t>
            </a:r>
            <a:r>
              <a:rPr lang="cs-CZ" sz="2400" b="1" i="1" noProof="0" dirty="0" err="1"/>
              <a:t>epřímá</a:t>
            </a:r>
            <a:r>
              <a:rPr lang="cs-CZ" sz="2400" b="1" i="1" noProof="0" dirty="0"/>
              <a:t> dekontaminace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/>
              <a:t>vytvoření reaktivního agens (PAW - plasma 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 err="1"/>
              <a:t>activated</a:t>
            </a:r>
            <a:r>
              <a:rPr lang="cs-CZ" sz="2400" noProof="0" dirty="0"/>
              <a:t> </a:t>
            </a:r>
            <a:r>
              <a:rPr lang="cs-CZ" sz="2400" noProof="0" dirty="0" err="1"/>
              <a:t>water</a:t>
            </a:r>
            <a:r>
              <a:rPr lang="cs-CZ" sz="2400" noProof="0" dirty="0"/>
              <a:t>)</a:t>
            </a:r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dirty="0"/>
              <a:t>peroxidy, ozon</a:t>
            </a:r>
            <a:endParaRPr lang="cs-CZ" sz="2400" noProof="0" dirty="0"/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/>
              <a:t>aplikace tohoto agens ex-</a:t>
            </a:r>
            <a:r>
              <a:rPr lang="cs-CZ" sz="2400" noProof="0" dirty="0" err="1"/>
              <a:t>situ</a:t>
            </a:r>
            <a:endParaRPr lang="cs-CZ" sz="2400" noProof="0" dirty="0"/>
          </a:p>
          <a:p>
            <a:pPr marL="324000" lvl="1" indent="0">
              <a:spcBef>
                <a:spcPts val="600"/>
              </a:spcBef>
              <a:buNone/>
            </a:pPr>
            <a:r>
              <a:rPr lang="cs-CZ" sz="2400" noProof="0" dirty="0"/>
              <a:t>sinice, řasy, bakterie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33FDBE-5CBD-FB9B-2522-3582E655D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/>
          <a:stretch/>
        </p:blipFill>
        <p:spPr bwMode="auto">
          <a:xfrm>
            <a:off x="7034399" y="3215597"/>
            <a:ext cx="4562715" cy="26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ewfile">
            <a:hlinkClick r:id="" action="ppaction://media"/>
            <a:extLst>
              <a:ext uri="{FF2B5EF4-FFF2-40B4-BE49-F238E27FC236}">
                <a16:creationId xmlns:a16="http://schemas.microsoft.com/office/drawing/2014/main" id="{DDBC39B7-AA18-97AD-7917-4B93C427F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26" y="382044"/>
            <a:ext cx="4319905" cy="1433192"/>
          </a:xfrm>
          <a:prstGeom prst="rect">
            <a:avLst/>
          </a:prstGeom>
        </p:spPr>
      </p:pic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22CA75F7-D774-39AB-C496-FDD48E783F57}"/>
              </a:ext>
            </a:extLst>
          </p:cNvPr>
          <p:cNvSpPr txBox="1">
            <a:spLocks/>
          </p:cNvSpPr>
          <p:nvPr/>
        </p:nvSpPr>
        <p:spPr>
          <a:xfrm>
            <a:off x="11597114" y="6373704"/>
            <a:ext cx="270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en-GB" altLang="cs-CZ" smtClean="0"/>
              <a:pPr/>
              <a:t>6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6877094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7AA2F5-B00D-4BD8-E8A4-FD1FAF582620}"/>
              </a:ext>
            </a:extLst>
          </p:cNvPr>
          <p:cNvSpPr txBox="1"/>
          <p:nvPr/>
        </p:nvSpPr>
        <p:spPr>
          <a:xfrm>
            <a:off x="295275" y="1201249"/>
            <a:ext cx="8167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Po jediném průchodu vody kontaminované toxickými sinicemi </a:t>
            </a:r>
            <a:r>
              <a:rPr lang="en-GB" sz="2000" i="1" dirty="0">
                <a:effectLst/>
                <a:ea typeface="Times New Roman" panose="02020603050405020304" pitchFamily="18" charset="0"/>
              </a:rPr>
              <a:t>Microcystis aeruginosa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zařízením bylo dosaženo </a:t>
            </a:r>
            <a:r>
              <a:rPr lang="cs-CZ" sz="2000" u="sng" dirty="0">
                <a:effectLst/>
                <a:ea typeface="Times New Roman" panose="02020603050405020304" pitchFamily="18" charset="0"/>
              </a:rPr>
              <a:t>úplné inaktivace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. </a:t>
            </a: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FE4C40-AF17-8B11-8845-AADCD3D76131}"/>
              </a:ext>
            </a:extLst>
          </p:cNvPr>
          <p:cNvSpPr txBox="1"/>
          <p:nvPr/>
        </p:nvSpPr>
        <p:spPr>
          <a:xfrm>
            <a:off x="181600" y="6081117"/>
            <a:ext cx="1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Maršálek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B. et al.: Removal of </a:t>
            </a:r>
            <a:r>
              <a:rPr lang="en-GB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Microcystis aeruginosa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through the combined effect of plasma discharge and hydrodynamic cavitation. </a:t>
            </a:r>
            <a:r>
              <a:rPr lang="en-GB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Water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12, 8 (2020); https://doi.org/10.3390/w12010008</a:t>
            </a:r>
            <a:endParaRPr lang="cs-CZ" sz="14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B88B339-34D6-AE01-14BD-4FFC7E079189}"/>
              </a:ext>
            </a:extLst>
          </p:cNvPr>
          <p:cNvSpPr txBox="1"/>
          <p:nvPr/>
        </p:nvSpPr>
        <p:spPr>
          <a:xfrm>
            <a:off x="378003" y="684287"/>
            <a:ext cx="69056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effectLst/>
                <a:ea typeface="Times New Roman" panose="02020603050405020304" pitchFamily="18" charset="0"/>
              </a:rPr>
              <a:t>Sinice </a:t>
            </a:r>
            <a:r>
              <a:rPr lang="en-GB" sz="2200" b="1" i="1" dirty="0">
                <a:effectLst/>
                <a:ea typeface="Times New Roman" panose="02020603050405020304" pitchFamily="18" charset="0"/>
              </a:rPr>
              <a:t>Microcystis aeruginosa</a:t>
            </a:r>
            <a:r>
              <a:rPr lang="en-GB" sz="2200" b="1" dirty="0">
                <a:effectLst/>
                <a:ea typeface="Times New Roman" panose="02020603050405020304" pitchFamily="18" charset="0"/>
              </a:rPr>
              <a:t> </a:t>
            </a:r>
            <a:endParaRPr lang="cs-CZ" sz="220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F28E898-0761-C4A0-BD0A-2EE985B4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71" y="380207"/>
            <a:ext cx="2217554" cy="148330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8A64C24B-5519-E9FF-A1AE-DB4446CDBA87}"/>
              </a:ext>
            </a:extLst>
          </p:cNvPr>
          <p:cNvSpPr txBox="1"/>
          <p:nvPr/>
        </p:nvSpPr>
        <p:spPr>
          <a:xfrm>
            <a:off x="10129554" y="1843377"/>
            <a:ext cx="2386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ea typeface="Times New Roman" panose="02020603050405020304" pitchFamily="18" charset="0"/>
              </a:rPr>
              <a:t>Microcystis aeruginosa </a:t>
            </a:r>
            <a:endParaRPr lang="cs-CZ" sz="1400" dirty="0"/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DCF9A43-3322-B2C0-C91B-4E0C6367C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085444"/>
              </p:ext>
            </p:extLst>
          </p:nvPr>
        </p:nvGraphicFramePr>
        <p:xfrm>
          <a:off x="6212232" y="2170013"/>
          <a:ext cx="5756716" cy="380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af 21">
            <a:extLst>
              <a:ext uri="{FF2B5EF4-FFF2-40B4-BE49-F238E27FC236}">
                <a16:creationId xmlns:a16="http://schemas.microsoft.com/office/drawing/2014/main" id="{8FE3A7CC-90FD-BB63-CE49-4B2651F35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708126"/>
              </p:ext>
            </p:extLst>
          </p:nvPr>
        </p:nvGraphicFramePr>
        <p:xfrm>
          <a:off x="378003" y="2342132"/>
          <a:ext cx="5260667" cy="373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675E7451-523D-AB41-F10B-FEF40760CE87}"/>
              </a:ext>
            </a:extLst>
          </p:cNvPr>
          <p:cNvSpPr txBox="1"/>
          <p:nvPr/>
        </p:nvSpPr>
        <p:spPr>
          <a:xfrm>
            <a:off x="2194201" y="2196097"/>
            <a:ext cx="235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6"/>
                </a:solidFill>
              </a:rPr>
              <a:t>Kavitace s výbojem</a:t>
            </a: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6C3AE8-E44A-25A3-EAEC-1DA11005138B}"/>
              </a:ext>
            </a:extLst>
          </p:cNvPr>
          <p:cNvSpPr txBox="1"/>
          <p:nvPr/>
        </p:nvSpPr>
        <p:spPr>
          <a:xfrm>
            <a:off x="8892545" y="2196097"/>
            <a:ext cx="157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38FC3"/>
                </a:solidFill>
              </a:rPr>
              <a:t>Jen kavitace</a:t>
            </a:r>
            <a:endParaRPr lang="en-GB" sz="2000" dirty="0">
              <a:solidFill>
                <a:srgbClr val="038FC3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D1D2F9-616E-39A7-130B-1F06326EE03B}"/>
              </a:ext>
            </a:extLst>
          </p:cNvPr>
          <p:cNvSpPr txBox="1"/>
          <p:nvPr/>
        </p:nvSpPr>
        <p:spPr>
          <a:xfrm>
            <a:off x="325672" y="253663"/>
            <a:ext cx="6094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600" b="1" i="1" noProof="0" dirty="0"/>
              <a:t>Přímá dekontaminace</a:t>
            </a:r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F1FD53C1-DD59-0A39-3F96-0953BC88A4C4}"/>
              </a:ext>
            </a:extLst>
          </p:cNvPr>
          <p:cNvSpPr txBox="1">
            <a:spLocks/>
          </p:cNvSpPr>
          <p:nvPr/>
        </p:nvSpPr>
        <p:spPr>
          <a:xfrm>
            <a:off x="11597114" y="6373704"/>
            <a:ext cx="270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en-GB" altLang="cs-CZ" smtClean="0"/>
              <a:pPr/>
              <a:t>7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92262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176A80-ADDF-471D-A087-04596293F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97114" y="6373704"/>
            <a:ext cx="270768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8</a:t>
            </a:fld>
            <a:endParaRPr lang="en-GB" altLang="cs-CZ" dirty="0"/>
          </a:p>
        </p:txBody>
      </p:sp>
      <p:sp>
        <p:nvSpPr>
          <p:cNvPr id="15" name="Zástupný text 4">
            <a:extLst>
              <a:ext uri="{FF2B5EF4-FFF2-40B4-BE49-F238E27FC236}">
                <a16:creationId xmlns:a16="http://schemas.microsoft.com/office/drawing/2014/main" id="{41F4B394-2982-482C-ACA8-06A6E321B37A}"/>
              </a:ext>
            </a:extLst>
          </p:cNvPr>
          <p:cNvSpPr txBox="1">
            <a:spLocks/>
          </p:cNvSpPr>
          <p:nvPr/>
        </p:nvSpPr>
        <p:spPr>
          <a:xfrm>
            <a:off x="212699" y="1111563"/>
            <a:ext cx="2489273" cy="14190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3000" kern="1200">
                <a:solidFill>
                  <a:srgbClr val="0000DC"/>
                </a:solidFill>
                <a:latin typeface="Muni Medium" panose="00000600000000000000" pitchFamily="2" charset="-18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Patrná je také redukce toxinů (</a:t>
            </a:r>
            <a:r>
              <a:rPr lang="cs-CZ" sz="2000" u="sng" dirty="0">
                <a:solidFill>
                  <a:schemeClr val="tx1"/>
                </a:solidFill>
                <a:latin typeface="+mn-lt"/>
              </a:rPr>
              <a:t>m</a:t>
            </a:r>
            <a:r>
              <a:rPr lang="en-GB" sz="2000" u="sng" dirty="0" err="1">
                <a:solidFill>
                  <a:schemeClr val="tx1"/>
                </a:solidFill>
                <a:latin typeface="+mn-lt"/>
              </a:rPr>
              <a:t>icrocystin</a:t>
            </a:r>
            <a:r>
              <a:rPr lang="cs-CZ" sz="2000" u="sng" dirty="0">
                <a:solidFill>
                  <a:schemeClr val="tx1"/>
                </a:solidFill>
                <a:latin typeface="+mn-lt"/>
              </a:rPr>
              <a:t>y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) při i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n-situ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působení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CaviPlasma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na sinice.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A8919C4E-8F6E-434B-B651-1904C195B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607274"/>
              </p:ext>
            </p:extLst>
          </p:nvPr>
        </p:nvGraphicFramePr>
        <p:xfrm>
          <a:off x="6148114" y="258158"/>
          <a:ext cx="5885835" cy="3654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BC31A54B-6360-484D-AB8D-E901BD5BCF98}"/>
              </a:ext>
            </a:extLst>
          </p:cNvPr>
          <p:cNvGrpSpPr/>
          <p:nvPr/>
        </p:nvGrpSpPr>
        <p:grpSpPr>
          <a:xfrm>
            <a:off x="8610600" y="4409436"/>
            <a:ext cx="3257284" cy="2356887"/>
            <a:chOff x="7697944" y="3187342"/>
            <a:chExt cx="2704733" cy="1937332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2BE63948-9EC0-4DC9-9D6A-D63B91286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618" t="37026" r="-1" b="-1"/>
            <a:stretch/>
          </p:blipFill>
          <p:spPr>
            <a:xfrm>
              <a:off x="7697944" y="3187342"/>
              <a:ext cx="2704733" cy="1600986"/>
            </a:xfrm>
            <a:prstGeom prst="rect">
              <a:avLst/>
            </a:prstGeom>
          </p:spPr>
        </p:pic>
        <p:sp>
          <p:nvSpPr>
            <p:cNvPr id="13" name="Zástupný text 10">
              <a:extLst>
                <a:ext uri="{FF2B5EF4-FFF2-40B4-BE49-F238E27FC236}">
                  <a16:creationId xmlns:a16="http://schemas.microsoft.com/office/drawing/2014/main" id="{B1828C7F-B7E4-4EA5-85BA-72DD9ED738E5}"/>
                </a:ext>
              </a:extLst>
            </p:cNvPr>
            <p:cNvSpPr txBox="1">
              <a:spLocks/>
            </p:cNvSpPr>
            <p:nvPr/>
          </p:nvSpPr>
          <p:spPr>
            <a:xfrm>
              <a:off x="8199777" y="4788328"/>
              <a:ext cx="1701065" cy="336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755934" rtl="0" eaLnBrk="1" latinLnBrk="0" hangingPunct="1">
                <a:lnSpc>
                  <a:spcPts val="900"/>
                </a:lnSpc>
                <a:spcBef>
                  <a:spcPts val="827"/>
                </a:spcBef>
                <a:buFont typeface="Arial" panose="020B0604020202020204" pitchFamily="34" charset="0"/>
                <a:buNone/>
                <a:defRPr sz="1400" kern="1200">
                  <a:solidFill>
                    <a:srgbClr val="0000DC"/>
                  </a:solidFill>
                  <a:latin typeface="Muni Medium" panose="00000600000000000000" pitchFamily="2" charset="-18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cs-CZ" sz="1700" dirty="0"/>
                <a:t>Kontrola</a:t>
              </a:r>
              <a:endParaRPr lang="en-US" sz="1700" dirty="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D65C145-4E6D-43DD-AAFC-D09CB744E8C4}"/>
              </a:ext>
            </a:extLst>
          </p:cNvPr>
          <p:cNvGrpSpPr/>
          <p:nvPr/>
        </p:nvGrpSpPr>
        <p:grpSpPr>
          <a:xfrm>
            <a:off x="5086075" y="4448303"/>
            <a:ext cx="3336399" cy="2344410"/>
            <a:chOff x="6347646" y="2464178"/>
            <a:chExt cx="2704733" cy="1957418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366D471B-563E-4F34-BBEF-76A72F2FB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678" t="37147"/>
            <a:stretch/>
          </p:blipFill>
          <p:spPr>
            <a:xfrm>
              <a:off x="6347646" y="2464178"/>
              <a:ext cx="2704733" cy="1599311"/>
            </a:xfrm>
            <a:prstGeom prst="rect">
              <a:avLst/>
            </a:prstGeom>
          </p:spPr>
        </p:pic>
        <p:sp>
          <p:nvSpPr>
            <p:cNvPr id="17" name="Zástupný text 10">
              <a:extLst>
                <a:ext uri="{FF2B5EF4-FFF2-40B4-BE49-F238E27FC236}">
                  <a16:creationId xmlns:a16="http://schemas.microsoft.com/office/drawing/2014/main" id="{C043C100-5BAC-4458-ABB1-92FC3275987E}"/>
                </a:ext>
              </a:extLst>
            </p:cNvPr>
            <p:cNvSpPr txBox="1">
              <a:spLocks/>
            </p:cNvSpPr>
            <p:nvPr/>
          </p:nvSpPr>
          <p:spPr>
            <a:xfrm>
              <a:off x="7060995" y="4117963"/>
              <a:ext cx="1278035" cy="303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755934" rtl="0" eaLnBrk="1" latinLnBrk="0" hangingPunct="1">
                <a:lnSpc>
                  <a:spcPts val="900"/>
                </a:lnSpc>
                <a:spcBef>
                  <a:spcPts val="827"/>
                </a:spcBef>
                <a:buFont typeface="Arial" panose="020B0604020202020204" pitchFamily="34" charset="0"/>
                <a:buNone/>
                <a:defRPr sz="1400" kern="1200">
                  <a:solidFill>
                    <a:srgbClr val="0000DC"/>
                  </a:solidFill>
                  <a:latin typeface="Muni Medium" panose="00000600000000000000" pitchFamily="2" charset="-18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cs-CZ" sz="1700" dirty="0"/>
                <a:t>CaviPlasma</a:t>
              </a:r>
              <a:endParaRPr lang="en-US" sz="1700" dirty="0"/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ADE6C59-CE28-4B6E-A6B9-352A77A6F8F3}"/>
              </a:ext>
            </a:extLst>
          </p:cNvPr>
          <p:cNvSpPr txBox="1"/>
          <p:nvPr/>
        </p:nvSpPr>
        <p:spPr>
          <a:xfrm>
            <a:off x="212699" y="2827734"/>
            <a:ext cx="6218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Následkem působení </a:t>
            </a:r>
            <a:r>
              <a:rPr lang="cs-CZ" sz="20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CaviPlasma</a:t>
            </a:r>
            <a:r>
              <a:rPr lang="cs-CZ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dochází k</a:t>
            </a: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celkovému kolapsu vezikul</a:t>
            </a: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ale membrána </a:t>
            </a:r>
            <a:r>
              <a:rPr lang="cs-CZ" sz="2000" dirty="0">
                <a:ea typeface="Tahoma" panose="020B0604030504040204" pitchFamily="34" charset="0"/>
                <a:cs typeface="Tahoma" panose="020B0604030504040204" pitchFamily="34" charset="0"/>
              </a:rPr>
              <a:t>buněk zůstává nenarušená – mikroorganismy klesají ke dnu, aniž by uvolnily </a:t>
            </a:r>
            <a:r>
              <a:rPr 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cyanotoxiny</a:t>
            </a:r>
            <a:r>
              <a:rPr lang="cs-CZ" sz="20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85898F-8400-B65D-4EC7-480521CDB38B}"/>
              </a:ext>
            </a:extLst>
          </p:cNvPr>
          <p:cNvSpPr txBox="1"/>
          <p:nvPr/>
        </p:nvSpPr>
        <p:spPr>
          <a:xfrm>
            <a:off x="5762379" y="4075282"/>
            <a:ext cx="2386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ea typeface="Times New Roman" panose="02020603050405020304" pitchFamily="18" charset="0"/>
              </a:rPr>
              <a:t>Microcystis aeruginosa </a:t>
            </a:r>
            <a:endParaRPr lang="cs-CZ" sz="14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A2BFF50-99D5-40A0-C452-657DD29A4551}"/>
              </a:ext>
            </a:extLst>
          </p:cNvPr>
          <p:cNvSpPr txBox="1"/>
          <p:nvPr/>
        </p:nvSpPr>
        <p:spPr>
          <a:xfrm>
            <a:off x="212699" y="386444"/>
            <a:ext cx="690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Sinice </a:t>
            </a:r>
            <a:r>
              <a:rPr lang="en-GB" sz="2400" b="1" i="1" dirty="0">
                <a:effectLst/>
                <a:ea typeface="Times New Roman" panose="02020603050405020304" pitchFamily="18" charset="0"/>
              </a:rPr>
              <a:t>Microcystis aeruginosa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 </a:t>
            </a:r>
            <a:endParaRPr lang="cs-CZ" sz="2400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A4E7179-0AAE-F758-35BF-40BD3D9BC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12" y="4432109"/>
            <a:ext cx="2241675" cy="210680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55F111C-6EBD-2DF5-2FCF-A68FDA72C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864" y="4859855"/>
            <a:ext cx="1766441" cy="1166146"/>
          </a:xfrm>
          <a:prstGeom prst="rect">
            <a:avLst/>
          </a:prstGeom>
        </p:spPr>
      </p:pic>
      <p:pic>
        <p:nvPicPr>
          <p:cNvPr id="4100" name="Picture 4" descr="Microcystin Pro Phos Detection Assay | Attogene">
            <a:extLst>
              <a:ext uri="{FF2B5EF4-FFF2-40B4-BE49-F238E27FC236}">
                <a16:creationId xmlns:a16="http://schemas.microsoft.com/office/drawing/2014/main" id="{7DC5B1F5-1685-008A-DCE9-90E688498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73" y="645978"/>
            <a:ext cx="3504918" cy="19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4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972A4AA-31D1-E3C2-E4A0-B6BDCA913CED}"/>
              </a:ext>
            </a:extLst>
          </p:cNvPr>
          <p:cNvSpPr txBox="1"/>
          <p:nvPr/>
        </p:nvSpPr>
        <p:spPr>
          <a:xfrm>
            <a:off x="213899" y="6243047"/>
            <a:ext cx="10402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GB" sz="1400" dirty="0" err="1">
                <a:effectLst/>
                <a:ea typeface="Times New Roman" panose="02020603050405020304" pitchFamily="18" charset="0"/>
              </a:rPr>
              <a:t>Čech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, J. et al.: Mass production of plasma activated water: Case studies of its biocidal effect on Algae and Cyanobacteria. </a:t>
            </a:r>
            <a:r>
              <a:rPr lang="en-GB" sz="1400" i="1" dirty="0">
                <a:effectLst/>
                <a:ea typeface="Times New Roman" panose="02020603050405020304" pitchFamily="18" charset="0"/>
              </a:rPr>
              <a:t>Water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2020, 12, 3167 (2020); https://doi.org/10.3390/w12113167</a:t>
            </a:r>
            <a:endParaRPr lang="cs-CZ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45C5C7-89A8-0884-4BA6-14146081B561}"/>
              </a:ext>
            </a:extLst>
          </p:cNvPr>
          <p:cNvSpPr txBox="1"/>
          <p:nvPr/>
        </p:nvSpPr>
        <p:spPr>
          <a:xfrm>
            <a:off x="511839" y="959780"/>
            <a:ext cx="11168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Jako úspěšná se ukázala aplikace plazmatem aktivované vody (PAW) při kultivaci sinic </a:t>
            </a:r>
            <a:r>
              <a:rPr lang="cs-CZ" sz="2000" i="1" dirty="0" err="1">
                <a:effectLst/>
                <a:ea typeface="Times New Roman" panose="02020603050405020304" pitchFamily="18" charset="0"/>
              </a:rPr>
              <a:t>Synechococcus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i="1" dirty="0" err="1">
                <a:effectLst/>
                <a:ea typeface="Times New Roman" panose="02020603050405020304" pitchFamily="18" charset="0"/>
              </a:rPr>
              <a:t>elongatus</a:t>
            </a:r>
            <a:r>
              <a:rPr lang="cs-CZ" sz="2000" dirty="0">
                <a:effectLst/>
                <a:ea typeface="Times New Roman" panose="02020603050405020304" pitchFamily="18" charset="0"/>
                <a:cs typeface="URWPalladioL-Ital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a řas </a:t>
            </a:r>
            <a:r>
              <a:rPr lang="cs-CZ" sz="2000" i="1" dirty="0" err="1">
                <a:effectLst/>
                <a:ea typeface="Times New Roman" panose="02020603050405020304" pitchFamily="18" charset="0"/>
              </a:rPr>
              <a:t>Raphidocelis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i="1" dirty="0" err="1">
                <a:effectLst/>
                <a:ea typeface="Times New Roman" panose="02020603050405020304" pitchFamily="18" charset="0"/>
              </a:rPr>
              <a:t>subcapitata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.</a:t>
            </a:r>
            <a:endParaRPr lang="cs-CZ" sz="2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89299C-55DF-AC5D-1156-28C184B0AC14}"/>
              </a:ext>
            </a:extLst>
          </p:cNvPr>
          <p:cNvSpPr txBox="1"/>
          <p:nvPr/>
        </p:nvSpPr>
        <p:spPr>
          <a:xfrm>
            <a:off x="408169" y="553119"/>
            <a:ext cx="106313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effectLst/>
                <a:ea typeface="Times New Roman" panose="02020603050405020304" pitchFamily="18" charset="0"/>
              </a:rPr>
              <a:t>Sinice </a:t>
            </a:r>
            <a:r>
              <a:rPr lang="cs-CZ" sz="2200" b="1" i="1" dirty="0" err="1">
                <a:effectLst/>
                <a:ea typeface="Times New Roman" panose="02020603050405020304" pitchFamily="18" charset="0"/>
              </a:rPr>
              <a:t>Synechococcus</a:t>
            </a:r>
            <a:r>
              <a:rPr lang="cs-CZ" sz="22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200" b="1" i="1" dirty="0" err="1">
                <a:effectLst/>
                <a:ea typeface="Times New Roman" panose="02020603050405020304" pitchFamily="18" charset="0"/>
              </a:rPr>
              <a:t>elongatus</a:t>
            </a:r>
            <a:r>
              <a:rPr lang="cs-CZ" sz="2200" b="1" dirty="0">
                <a:effectLst/>
                <a:ea typeface="Times New Roman" panose="02020603050405020304" pitchFamily="18" charset="0"/>
                <a:cs typeface="URWPalladioL-Ital"/>
              </a:rPr>
              <a:t> </a:t>
            </a:r>
            <a:r>
              <a:rPr lang="cs-CZ" sz="2200" b="1" dirty="0">
                <a:effectLst/>
                <a:ea typeface="Times New Roman" panose="02020603050405020304" pitchFamily="18" charset="0"/>
              </a:rPr>
              <a:t>a řasa </a:t>
            </a:r>
            <a:r>
              <a:rPr lang="cs-CZ" sz="2200" b="1" i="1" dirty="0" err="1">
                <a:effectLst/>
                <a:ea typeface="Times New Roman" panose="02020603050405020304" pitchFamily="18" charset="0"/>
              </a:rPr>
              <a:t>Raphidocelis</a:t>
            </a:r>
            <a:r>
              <a:rPr lang="cs-CZ" sz="22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200" b="1" i="1" dirty="0" err="1">
                <a:effectLst/>
                <a:ea typeface="Times New Roman" panose="02020603050405020304" pitchFamily="18" charset="0"/>
              </a:rPr>
              <a:t>subcapitata</a:t>
            </a:r>
            <a:r>
              <a:rPr lang="cs-CZ" sz="2200" b="1" dirty="0">
                <a:effectLst/>
                <a:ea typeface="Times New Roman" panose="02020603050405020304" pitchFamily="18" charset="0"/>
                <a:cs typeface="URWPalladioL-Ital"/>
              </a:rPr>
              <a:t> </a:t>
            </a:r>
            <a:endParaRPr lang="cs-CZ" sz="2200" b="1" dirty="0"/>
          </a:p>
        </p:txBody>
      </p:sp>
      <p:pic>
        <p:nvPicPr>
          <p:cNvPr id="5124" name="Picture 4" descr="Raphidocelis subcapitata - Alchetron, the free social encyclopedia">
            <a:extLst>
              <a:ext uri="{FF2B5EF4-FFF2-40B4-BE49-F238E27FC236}">
                <a16:creationId xmlns:a16="http://schemas.microsoft.com/office/drawing/2014/main" id="{B7316196-6EFB-DD25-D225-118E5267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5" y="4067175"/>
            <a:ext cx="2475273" cy="1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ynechococcus elongatus @Penelitian | Science and technology, Science ...">
            <a:extLst>
              <a:ext uri="{FF2B5EF4-FFF2-40B4-BE49-F238E27FC236}">
                <a16:creationId xmlns:a16="http://schemas.microsoft.com/office/drawing/2014/main" id="{1D286810-C990-9687-F9B2-A56890D8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8" y="1930512"/>
            <a:ext cx="2496180" cy="15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3E3F573-6FEB-ED56-EBCA-9BB957B85F85}"/>
              </a:ext>
            </a:extLst>
          </p:cNvPr>
          <p:cNvSpPr txBox="1"/>
          <p:nvPr/>
        </p:nvSpPr>
        <p:spPr>
          <a:xfrm>
            <a:off x="619125" y="3536399"/>
            <a:ext cx="2981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ea typeface="Times New Roman" panose="02020603050405020304" pitchFamily="18" charset="0"/>
              </a:rPr>
              <a:t>Synechococcus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ea typeface="Times New Roman" panose="02020603050405020304" pitchFamily="18" charset="0"/>
              </a:rPr>
              <a:t>elongatus</a:t>
            </a:r>
            <a:r>
              <a:rPr lang="cs-CZ" sz="1400" dirty="0">
                <a:effectLst/>
                <a:ea typeface="Times New Roman" panose="02020603050405020304" pitchFamily="18" charset="0"/>
                <a:cs typeface="URWPalladioL-Ital"/>
              </a:rPr>
              <a:t> </a:t>
            </a:r>
            <a:endParaRPr lang="cs-CZ" sz="14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7F3AF85-842C-18DD-8C3D-33CC70EAABB1}"/>
              </a:ext>
            </a:extLst>
          </p:cNvPr>
          <p:cNvSpPr txBox="1"/>
          <p:nvPr/>
        </p:nvSpPr>
        <p:spPr>
          <a:xfrm>
            <a:off x="619125" y="579704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ea typeface="Times New Roman" panose="02020603050405020304" pitchFamily="18" charset="0"/>
              </a:rPr>
              <a:t>Raphidocelis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400" i="1" dirty="0" err="1">
                <a:effectLst/>
                <a:ea typeface="Times New Roman" panose="02020603050405020304" pitchFamily="18" charset="0"/>
              </a:rPr>
              <a:t>subcapitata</a:t>
            </a:r>
            <a:r>
              <a:rPr lang="cs-CZ" sz="1400" dirty="0">
                <a:effectLst/>
                <a:ea typeface="Times New Roman" panose="02020603050405020304" pitchFamily="18" charset="0"/>
                <a:cs typeface="URWPalladioL-Ital"/>
              </a:rPr>
              <a:t> </a:t>
            </a:r>
            <a:endParaRPr lang="cs-CZ" sz="1400" dirty="0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325AC05B-58B5-E7BF-EE0F-EA460FFC7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770171"/>
              </p:ext>
            </p:extLst>
          </p:nvPr>
        </p:nvGraphicFramePr>
        <p:xfrm>
          <a:off x="3608472" y="1799709"/>
          <a:ext cx="8021665" cy="430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D7EBEF82-7BC8-92E4-589F-910783DFC1C6}"/>
              </a:ext>
            </a:extLst>
          </p:cNvPr>
          <p:cNvSpPr txBox="1"/>
          <p:nvPr/>
        </p:nvSpPr>
        <p:spPr>
          <a:xfrm>
            <a:off x="331978" y="154381"/>
            <a:ext cx="6094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600" b="1" i="1" noProof="0" dirty="0"/>
              <a:t>Nepřímá dekontaminace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C3A06430-37F0-E3AF-946E-7B1E39EBF5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97114" y="6373704"/>
            <a:ext cx="270768" cy="365125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9</a:t>
            </a:fld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0612987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1179</Words>
  <Application>Microsoft Office PowerPoint</Application>
  <PresentationFormat>Širokoúhlá obrazovka</PresentationFormat>
  <Paragraphs>160</Paragraphs>
  <Slides>13</Slides>
  <Notes>6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Calibri(Nadpisy)</vt:lpstr>
      <vt:lpstr>Muni Medium</vt:lpstr>
      <vt:lpstr>Motiv Office</vt:lpstr>
      <vt:lpstr>Odstranění mikroorganismů z vody pomocí technologie CaviPlasma s využitím hydrodynamické kavitace </vt:lpstr>
      <vt:lpstr>Prezentace aplikace PowerPoint</vt:lpstr>
      <vt:lpstr>Prezentace aplikace PowerPoint</vt:lpstr>
      <vt:lpstr>Prezentace aplikace PowerPoint</vt:lpstr>
      <vt:lpstr>CaviPlasma – klíčové aplikační parametry</vt:lpstr>
      <vt:lpstr>Aplikační testy technologie CaviPlasma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CAVIPLASMA: inovativní technologie pro dekontaminaci, dezinfekci a dočišťování odpadních vod</dc:title>
  <dc:creator>Lubomir Prokes</dc:creator>
  <cp:lastModifiedBy>Raay Raay</cp:lastModifiedBy>
  <cp:revision>81</cp:revision>
  <dcterms:created xsi:type="dcterms:W3CDTF">2022-09-18T10:54:20Z</dcterms:created>
  <dcterms:modified xsi:type="dcterms:W3CDTF">2023-10-17T09:23:44Z</dcterms:modified>
</cp:coreProperties>
</file>